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310" r:id="rId4"/>
    <p:sldId id="261" r:id="rId5"/>
    <p:sldId id="263" r:id="rId6"/>
    <p:sldId id="311" r:id="rId7"/>
    <p:sldId id="290" r:id="rId8"/>
    <p:sldId id="312" r:id="rId9"/>
    <p:sldId id="266" r:id="rId10"/>
    <p:sldId id="313" r:id="rId11"/>
    <p:sldId id="315" r:id="rId12"/>
    <p:sldId id="316" r:id="rId13"/>
    <p:sldId id="317" r:id="rId14"/>
    <p:sldId id="318" r:id="rId15"/>
    <p:sldId id="319" r:id="rId16"/>
    <p:sldId id="321" r:id="rId17"/>
    <p:sldId id="322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4" b="64"/>
          <a:stretch>
            <a:fillRect/>
          </a:stretch>
        </p:blipFill>
        <p:spPr bwMode="auto">
          <a:xfrm>
            <a:off x="0" y="0"/>
            <a:ext cx="9144000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000" y="5140800"/>
            <a:ext cx="7992000" cy="6408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000" y="5785200"/>
            <a:ext cx="7992000" cy="504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2C81C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2000"/>
            <a:ext cx="7886700" cy="4525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521456"/>
            <a:ext cx="7886700" cy="8913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5600" y="2595600"/>
            <a:ext cx="5112000" cy="7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04800" y="3384000"/>
            <a:ext cx="3988800" cy="799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2C81C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oup 2"/>
          <p:cNvGrpSpPr/>
          <p:nvPr/>
        </p:nvGrpSpPr>
        <p:grpSpPr bwMode="auto">
          <a:xfrm>
            <a:off x="0" y="6381750"/>
            <a:ext cx="9144000" cy="503238"/>
            <a:chOff x="0" y="0"/>
            <a:chExt cx="14398" cy="905"/>
          </a:xfrm>
        </p:grpSpPr>
        <p:sp>
          <p:nvSpPr>
            <p:cNvPr id="8" name="Rectangle 5" descr="#wm#_13_14_*Z"/>
            <p:cNvSpPr>
              <a:spLocks noChangeArrowheads="1"/>
            </p:cNvSpPr>
            <p:nvPr/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222250" indent="-222250" eaLnBrk="1" hangingPunct="1">
                <a:buFontTx/>
                <a:buChar char="•"/>
              </a:pPr>
              <a:endParaRPr lang="zh-CN" altLang="zh-CN"/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6064" y="0"/>
              <a:ext cx="2382" cy="751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 bwMode="auto">
          <a:xfrm flipV="1">
            <a:off x="0" y="0"/>
            <a:ext cx="9144000" cy="503238"/>
            <a:chOff x="0" y="0"/>
            <a:chExt cx="14398" cy="905"/>
          </a:xfrm>
        </p:grpSpPr>
        <p:sp>
          <p:nvSpPr>
            <p:cNvPr id="11" name="Rectangle 5" descr="#wm#_13_14_*Z"/>
            <p:cNvSpPr>
              <a:spLocks noChangeArrowheads="1"/>
            </p:cNvSpPr>
            <p:nvPr/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222250" indent="-222250" eaLnBrk="1" hangingPunct="1">
                <a:buFontTx/>
                <a:buChar char="•"/>
              </a:pPr>
              <a:endParaRPr lang="zh-CN" altLang="zh-CN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6064" y="0"/>
              <a:ext cx="2382" cy="751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" name="矩形 1" descr="#wm#_13_29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91680" y="2924175"/>
            <a:ext cx="617538" cy="822325"/>
          </a:xfrm>
          <a:prstGeom prst="rect">
            <a:avLst/>
          </a:prstGeom>
          <a:noFill/>
          <a:ln w="76200" cmpd="sng">
            <a:solidFill>
              <a:srgbClr val="2C81C3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5EACE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b="1">
              <a:solidFill>
                <a:srgbClr val="5EACEC"/>
              </a:solidFill>
            </a:endParaRPr>
          </a:p>
        </p:txBody>
      </p:sp>
      <p:sp>
        <p:nvSpPr>
          <p:cNvPr id="14" name="Line 4" descr="#wm#_13_29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411760" y="3335338"/>
            <a:ext cx="5084048" cy="0"/>
          </a:xfrm>
          <a:prstGeom prst="line">
            <a:avLst/>
          </a:prstGeom>
          <a:noFill/>
          <a:ln w="9525" cmpd="sng">
            <a:solidFill>
              <a:srgbClr val="2C81C3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00" y="309600"/>
            <a:ext cx="8506800" cy="5724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81C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39200"/>
            <a:ext cx="3867750" cy="4608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C81C3"/>
                </a:solidFill>
              </a:defRPr>
            </a:lvl1pPr>
            <a:lvl2pPr>
              <a:defRPr sz="2000">
                <a:solidFill>
                  <a:srgbClr val="2C81C3"/>
                </a:solidFill>
              </a:defRPr>
            </a:lvl2pPr>
            <a:lvl3pPr>
              <a:defRPr sz="1800">
                <a:solidFill>
                  <a:srgbClr val="2C81C3"/>
                </a:solidFill>
              </a:defRPr>
            </a:lvl3pPr>
            <a:lvl4pPr>
              <a:defRPr sz="1800">
                <a:solidFill>
                  <a:srgbClr val="2C81C3"/>
                </a:solidFill>
              </a:defRPr>
            </a:lvl4pPr>
            <a:lvl5pPr>
              <a:defRPr sz="1800">
                <a:solidFill>
                  <a:srgbClr val="2C81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600" y="1339200"/>
            <a:ext cx="3867750" cy="4608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2C81C3"/>
                </a:solidFill>
              </a:defRPr>
            </a:lvl1pPr>
            <a:lvl2pPr>
              <a:defRPr sz="2000">
                <a:solidFill>
                  <a:srgbClr val="2C81C3"/>
                </a:solidFill>
              </a:defRPr>
            </a:lvl2pPr>
            <a:lvl3pPr>
              <a:defRPr sz="1800">
                <a:solidFill>
                  <a:srgbClr val="2C81C3"/>
                </a:solidFill>
              </a:defRPr>
            </a:lvl3pPr>
            <a:lvl4pPr>
              <a:defRPr sz="1800">
                <a:solidFill>
                  <a:srgbClr val="2C81C3"/>
                </a:solidFill>
              </a:defRPr>
            </a:lvl4pPr>
            <a:lvl5pPr>
              <a:defRPr sz="1800">
                <a:solidFill>
                  <a:srgbClr val="2C81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938" y="376238"/>
            <a:ext cx="170289" cy="434975"/>
            <a:chOff x="7938" y="376238"/>
            <a:chExt cx="170289" cy="434975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7938" y="376238"/>
              <a:ext cx="170289" cy="144992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7938" y="521230"/>
              <a:ext cx="169200" cy="144992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1" name="矩形 7"/>
            <p:cNvSpPr>
              <a:spLocks noChangeArrowheads="1"/>
            </p:cNvSpPr>
            <p:nvPr/>
          </p:nvSpPr>
          <p:spPr bwMode="auto">
            <a:xfrm>
              <a:off x="7938" y="666221"/>
              <a:ext cx="169200" cy="144992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grpSp>
        <p:nvGrpSpPr>
          <p:cNvPr id="12" name="Group 8"/>
          <p:cNvGrpSpPr/>
          <p:nvPr/>
        </p:nvGrpSpPr>
        <p:grpSpPr bwMode="auto">
          <a:xfrm>
            <a:off x="7938" y="6729413"/>
            <a:ext cx="9144000" cy="133350"/>
            <a:chOff x="0" y="0"/>
            <a:chExt cx="12194759" cy="78775"/>
          </a:xfrm>
        </p:grpSpPr>
        <p:sp>
          <p:nvSpPr>
            <p:cNvPr id="13" name="矩形 9"/>
            <p:cNvSpPr>
              <a:spLocks noChangeArrowheads="1"/>
            </p:cNvSpPr>
            <p:nvPr/>
          </p:nvSpPr>
          <p:spPr bwMode="auto">
            <a:xfrm>
              <a:off x="0" y="0"/>
              <a:ext cx="4268177" cy="78775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4" name="矩形 10"/>
            <p:cNvSpPr>
              <a:spLocks noChangeArrowheads="1"/>
            </p:cNvSpPr>
            <p:nvPr/>
          </p:nvSpPr>
          <p:spPr bwMode="auto">
            <a:xfrm>
              <a:off x="4258716" y="0"/>
              <a:ext cx="3651005" cy="78775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5" name="矩形 11"/>
            <p:cNvSpPr>
              <a:spLocks noChangeArrowheads="1"/>
            </p:cNvSpPr>
            <p:nvPr/>
          </p:nvSpPr>
          <p:spPr bwMode="auto">
            <a:xfrm>
              <a:off x="7909721" y="0"/>
              <a:ext cx="4285038" cy="78775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00" y="309600"/>
            <a:ext cx="8506800" cy="5724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1200" y="5446800"/>
            <a:ext cx="3535200" cy="590400"/>
          </a:xfrm>
          <a:solidFill>
            <a:srgbClr val="3BA2CD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9200" y="1771200"/>
            <a:ext cx="3160800" cy="3387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0800" y="5446800"/>
            <a:ext cx="3535200" cy="590400"/>
          </a:xfrm>
          <a:solidFill>
            <a:srgbClr val="3BA2CD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78800" y="1771200"/>
            <a:ext cx="3164400" cy="3387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938" y="376238"/>
            <a:ext cx="170289" cy="434975"/>
            <a:chOff x="7938" y="376238"/>
            <a:chExt cx="170289" cy="434975"/>
          </a:xfrm>
        </p:grpSpPr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7938" y="376238"/>
              <a:ext cx="170289" cy="144992"/>
            </a:xfrm>
            <a:prstGeom prst="rect">
              <a:avLst/>
            </a:prstGeom>
            <a:solidFill>
              <a:srgbClr val="21346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7938" y="521230"/>
              <a:ext cx="169200" cy="144992"/>
            </a:xfrm>
            <a:prstGeom prst="rect">
              <a:avLst/>
            </a:prstGeom>
            <a:solidFill>
              <a:srgbClr val="1483B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13" name="矩形 7"/>
            <p:cNvSpPr>
              <a:spLocks noChangeArrowheads="1"/>
            </p:cNvSpPr>
            <p:nvPr/>
          </p:nvSpPr>
          <p:spPr bwMode="auto">
            <a:xfrm>
              <a:off x="7938" y="666221"/>
              <a:ext cx="169200" cy="144992"/>
            </a:xfrm>
            <a:prstGeom prst="rect">
              <a:avLst/>
            </a:prstGeom>
            <a:solidFill>
              <a:srgbClr val="3BA2C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3675" y="2787650"/>
            <a:ext cx="617538" cy="822325"/>
          </a:xfrm>
          <a:prstGeom prst="rect">
            <a:avLst/>
          </a:prstGeom>
          <a:noFill/>
          <a:ln w="76200" cmpd="sng">
            <a:solidFill>
              <a:srgbClr val="2C81C3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5EACE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spcBef>
                <a:spcPct val="20000"/>
              </a:spcBef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defRPr>
                <a:solidFill>
                  <a:srgbClr val="2C81C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b="1">
              <a:solidFill>
                <a:srgbClr val="5EACEC"/>
              </a:solidFill>
            </a:endParaRPr>
          </a:p>
        </p:txBody>
      </p:sp>
      <p:sp>
        <p:nvSpPr>
          <p:cNvPr id="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544888" y="3182938"/>
            <a:ext cx="2774950" cy="0"/>
          </a:xfrm>
          <a:prstGeom prst="line">
            <a:avLst/>
          </a:prstGeom>
          <a:noFill/>
          <a:ln w="9525" cmpd="sng">
            <a:solidFill>
              <a:srgbClr val="2C81C3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7"/>
          <p:cNvGrpSpPr/>
          <p:nvPr>
            <p:custDataLst>
              <p:tags r:id="rId3"/>
            </p:custDataLst>
          </p:nvPr>
        </p:nvGrpSpPr>
        <p:grpSpPr bwMode="auto">
          <a:xfrm flipV="1">
            <a:off x="0" y="0"/>
            <a:ext cx="9144000" cy="503238"/>
            <a:chOff x="0" y="0"/>
            <a:chExt cx="14398" cy="905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64" y="0"/>
              <a:ext cx="2382" cy="751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10"/>
          <p:cNvGrpSpPr/>
          <p:nvPr>
            <p:custDataLst>
              <p:tags r:id="rId4"/>
            </p:custDataLst>
          </p:nvPr>
        </p:nvGrpSpPr>
        <p:grpSpPr bwMode="auto">
          <a:xfrm>
            <a:off x="0" y="6381750"/>
            <a:ext cx="9144000" cy="503238"/>
            <a:chOff x="0" y="0"/>
            <a:chExt cx="14398" cy="905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0" y="451"/>
              <a:ext cx="14399" cy="454"/>
            </a:xfrm>
            <a:prstGeom prst="rect">
              <a:avLst/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ctr">
                <a:spcBef>
                  <a:spcPct val="20000"/>
                </a:spcBef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defRPr>
                  <a:solidFill>
                    <a:srgbClr val="2C81C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064" y="0"/>
              <a:ext cx="2382" cy="751"/>
            </a:xfrm>
            <a:prstGeom prst="triangle">
              <a:avLst>
                <a:gd name="adj" fmla="val 50000"/>
              </a:avLst>
            </a:prstGeom>
            <a:solidFill>
              <a:srgbClr val="2C81C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000" y="2543695"/>
            <a:ext cx="3024000" cy="644400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419999" y="3235191"/>
            <a:ext cx="3023663" cy="6012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图片1 副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"/>
            <a:ext cx="71278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000" y="154800"/>
            <a:ext cx="5263200" cy="756000"/>
          </a:xfr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56000" y="1342800"/>
            <a:ext cx="3920400" cy="489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2000" y="1483200"/>
            <a:ext cx="3888000" cy="4755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6296" y="365125"/>
            <a:ext cx="127905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39162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1165373"/>
            <a:ext cx="7886700" cy="89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2204864"/>
            <a:ext cx="7886700" cy="403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C645-05EC-4F6E-8BEB-1A157AC84573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BE5-FB14-4EBB-A41F-73CD53685F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C81C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2C81C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C81C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81C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540000" y="5140800"/>
            <a:ext cx="7992000" cy="640800"/>
          </a:xfrm>
          <a:prstGeom prst="rect">
            <a:avLst/>
          </a:prstGeom>
        </p:spPr>
        <p:txBody>
          <a:bodyPr vert="horz" wrap="square" lIns="90170" tIns="46990" rIns="90170" bIns="469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pPr algn="ctr" defTabSz="914400">
              <a:buNone/>
            </a:pPr>
            <a:r>
              <a:rPr lang="zh-CN" altLang="en-US" baseline="0"/>
              <a:t>某公司质量管理体系的建设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0" y="6488113"/>
            <a:ext cx="6178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员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余亮、伍怡、张从连、巨林翔、陈惊涛、黄文记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关于团队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496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602104"/>
            <a:ext cx="7687766" cy="49952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>
                <a:sym typeface="+mn-ea"/>
              </a:rPr>
              <a:t>盈利分成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为了</a:t>
            </a:r>
            <a:r>
              <a:rPr lang="zh-CN" altLang="en-US" dirty="0">
                <a:sym typeface="+mn-ea"/>
              </a:rPr>
              <a:t>项目后期更好的推进，希望公司能够提供该项目盈利分成给技术人员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组建</a:t>
            </a:r>
            <a:r>
              <a:rPr lang="zh-CN" altLang="en-US" dirty="0" smtClean="0">
                <a:sym typeface="+mn-ea"/>
              </a:rPr>
              <a:t>团队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先在</a:t>
            </a:r>
            <a:r>
              <a:rPr lang="zh-CN" altLang="en-US" dirty="0" smtClean="0">
                <a:sym typeface="+mn-ea"/>
              </a:rPr>
              <a:t>嘉兴本地招人，若有困难，可以采用异地办公，在周边上海，杭州，宁波。组建软件开发团队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发布招聘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猎聘网，前程无忧，</a:t>
            </a:r>
            <a:r>
              <a:rPr lang="en-US" altLang="zh-CN" dirty="0">
                <a:sym typeface="+mn-ea"/>
              </a:rPr>
              <a:t>58</a:t>
            </a:r>
            <a:r>
              <a:rPr lang="zh-CN" altLang="en-US" dirty="0">
                <a:sym typeface="+mn-ea"/>
              </a:rPr>
              <a:t>同城，赶集网发布招聘消息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我的</a:t>
            </a:r>
            <a:r>
              <a:rPr lang="zh-CN" altLang="en-US" dirty="0" smtClean="0">
                <a:sym typeface="+mn-ea"/>
              </a:rPr>
              <a:t>期望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至少</a:t>
            </a:r>
            <a:r>
              <a:rPr lang="zh-CN" altLang="en-US" dirty="0" smtClean="0">
                <a:sym typeface="+mn-ea"/>
              </a:rPr>
              <a:t>有一个，有三年以上研发经验，参与过需求设计，测试，带过团队的技术人员。</a:t>
            </a:r>
            <a:endParaRPr lang="en-US" altLang="zh-CN" dirty="0" smtClean="0">
              <a:sym typeface="+mn-ea"/>
            </a:endParaRPr>
          </a:p>
          <a:p>
            <a:pPr lvl="1"/>
            <a:endParaRPr lang="zh-CN" altLang="en-US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招人建议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185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602105"/>
            <a:ext cx="4134485" cy="452501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项目经理和需求分析师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懂技术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获取需求能力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</a:t>
            </a:r>
            <a:r>
              <a:rPr lang="zh-CN" altLang="en-US" dirty="0"/>
              <a:t>管理</a:t>
            </a:r>
          </a:p>
          <a:p>
            <a:pPr lvl="1"/>
            <a:r>
              <a:rPr lang="zh-CN" altLang="en-US" dirty="0"/>
              <a:t>善于沟通</a:t>
            </a:r>
          </a:p>
          <a:p>
            <a:pPr lvl="1"/>
            <a:r>
              <a:rPr lang="zh-CN" altLang="en-US" sz="2000" dirty="0" smtClean="0"/>
              <a:t>懂公司业务</a:t>
            </a:r>
            <a:endParaRPr lang="en-US" altLang="zh-CN" sz="2000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成本</a:t>
            </a:r>
            <a:endParaRPr lang="zh-CN" altLang="en-US" sz="2000" dirty="0"/>
          </a:p>
          <a:p>
            <a:pPr lvl="0" algn="l"/>
            <a:r>
              <a:rPr lang="zh-CN" altLang="en-US" dirty="0" smtClean="0"/>
              <a:t>技术</a:t>
            </a:r>
            <a:r>
              <a:rPr lang="zh-CN" altLang="en-US" dirty="0"/>
              <a:t>和维护人员</a:t>
            </a:r>
          </a:p>
          <a:p>
            <a:pPr lvl="1" algn="l"/>
            <a:r>
              <a:rPr lang="zh-CN" altLang="en-US" sz="2000" dirty="0">
                <a:sym typeface="+mn-ea"/>
              </a:rPr>
              <a:t>有一定开发能力（</a:t>
            </a:r>
            <a:r>
              <a:rPr lang="en-US" altLang="zh-CN" sz="2000" dirty="0">
                <a:sym typeface="+mn-ea"/>
              </a:rPr>
              <a:t>high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/>
          </a:p>
          <a:p>
            <a:pPr lvl="1" algn="l"/>
            <a:r>
              <a:rPr lang="zh-CN" altLang="en-US" sz="2000" dirty="0"/>
              <a:t>和开发</a:t>
            </a:r>
            <a:r>
              <a:rPr lang="zh-CN" altLang="en-US" sz="2000" dirty="0" smtClean="0"/>
              <a:t>人员（外包）一起</a:t>
            </a:r>
            <a:r>
              <a:rPr lang="zh-CN" altLang="en-US" sz="2000" dirty="0"/>
              <a:t>开发</a:t>
            </a:r>
          </a:p>
          <a:p>
            <a:pPr lvl="1" algn="l"/>
            <a:r>
              <a:rPr lang="zh-CN" altLang="en-US" sz="2000" dirty="0">
                <a:sym typeface="+mn-ea"/>
              </a:rPr>
              <a:t>能承担后期项目的简单开发</a:t>
            </a:r>
          </a:p>
          <a:p>
            <a:pPr lvl="1" algn="l"/>
            <a:r>
              <a:rPr lang="zh-CN" altLang="en-US" sz="2000" dirty="0">
                <a:sym typeface="+mn-ea"/>
              </a:rPr>
              <a:t>参与测试和培训</a:t>
            </a:r>
          </a:p>
          <a:p>
            <a:pPr lvl="0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需要的</a:t>
            </a:r>
            <a:r>
              <a:rPr lang="zh-CN" altLang="en-US" dirty="0" smtClean="0"/>
              <a:t>是人员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702175" y="1513840"/>
            <a:ext cx="4134485" cy="452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81C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项目开发人员（外包）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需求分析师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latin typeface="黑体"/>
                <a:ea typeface="黑体"/>
              </a:rPr>
              <a:t>架构师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UI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设计师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黑体"/>
                <a:ea typeface="黑体"/>
              </a:rPr>
              <a:t>数据库工程师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软件工程师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测试工程师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  <a:sym typeface="+mn-ea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>
                <a:latin typeface="黑体"/>
                <a:ea typeface="黑体"/>
                <a:sym typeface="+mn-ea"/>
              </a:rPr>
              <a:t>实施工程师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  <a:sym typeface="+mn-ea"/>
            </a:endParaRPr>
          </a:p>
          <a:p>
            <a:pPr>
              <a:spcBef>
                <a:spcPts val="500"/>
              </a:spcBef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SQA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人员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保证开发流程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做好文档管理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81C3"/>
                </a:solidFill>
                <a:effectLst/>
                <a:uLnTx/>
                <a:uFillTx/>
                <a:latin typeface="黑体"/>
                <a:ea typeface="黑体"/>
                <a:cs typeface="+mn-cs"/>
                <a:sym typeface="+mn-ea"/>
              </a:rPr>
              <a:t>及时汇报项目的进行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C81C3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83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规范与标准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496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软件开发标准与规范</a:t>
            </a:r>
            <a:endParaRPr lang="zh-CN" altLang="en-US" dirty="0"/>
          </a:p>
        </p:txBody>
      </p:sp>
      <p:sp>
        <p:nvSpPr>
          <p:cNvPr id="5" name="副标题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23528" y="1412776"/>
            <a:ext cx="820891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为了提高软件开发质量，降低开发周期，增强代码的可重用性和易读性，使软件便于维护，开发人员间便于交流和协作，特总结出开发规范，以为参考。</a:t>
            </a:r>
            <a:endParaRPr lang="zh-CN" altLang="en-US" sz="2400" dirty="0">
              <a:solidFill>
                <a:srgbClr val="2C81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88024" y="2924944"/>
            <a:ext cx="3168352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二、具体规范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1.命名规范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2.代码规范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3.工程文件组织规范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4.类组织规范</a:t>
            </a:r>
          </a:p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5.用户界面规范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996952"/>
            <a:ext cx="3168352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rtl="0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一． 原则：</a:t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． 软件工程化</a:t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． 模块化</a:t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． 能简单不复杂</a:t>
            </a:r>
            <a:b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</a:br>
            <a:r>
              <a:rPr lang="zh-CN" altLang="zh-CN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2000" dirty="0" smtClean="0">
                <a:solidFill>
                  <a:srgbClr val="2C81C3"/>
                </a:solidFill>
                <a:latin typeface="+mn-lt"/>
                <a:ea typeface="+mn-ea"/>
                <a:cs typeface="+mn-cs"/>
              </a:rPr>
              <a:t>． 强调团队协作</a:t>
            </a:r>
          </a:p>
        </p:txBody>
      </p:sp>
    </p:spTree>
    <p:extLst>
      <p:ext uri="{BB962C8B-B14F-4D97-AF65-F5344CB8AC3E}">
        <p14:creationId xmlns="" xmlns:p14="http://schemas.microsoft.com/office/powerpoint/2010/main" val="188183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20000" y="2543695"/>
            <a:ext cx="4032320" cy="6444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硬件开发成熟度建设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CMMI2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496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、硬件</a:t>
            </a:r>
            <a:r>
              <a:rPr lang="zh-CN" altLang="zh-CN" sz="2000" dirty="0" smtClean="0"/>
              <a:t>需求分析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硬件需求分析，撰写硬件需求规格说明书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、硬件系统设计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zh-CN" altLang="zh-CN" sz="2000" dirty="0"/>
              <a:t>划分各单板的功能以及硬件的总体结构描述，规定各单板间的接口及有关的技术指标</a:t>
            </a:r>
            <a:endParaRPr lang="en-US" altLang="zh-CN" sz="2000" dirty="0" smtClean="0"/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、硬件开发及</a:t>
            </a:r>
            <a:r>
              <a:rPr lang="zh-CN" altLang="zh-CN" sz="2000" dirty="0" smtClean="0"/>
              <a:t>过程控制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文档的</a:t>
            </a:r>
            <a:r>
              <a:rPr lang="zh-CN" altLang="zh-CN" sz="2000" dirty="0" smtClean="0"/>
              <a:t>格式</a:t>
            </a:r>
            <a:r>
              <a:rPr lang="zh-CN" altLang="zh-CN" sz="2000" dirty="0"/>
              <a:t>审查</a:t>
            </a:r>
            <a:r>
              <a:rPr lang="zh-CN" altLang="en-US" sz="2000" dirty="0" smtClean="0"/>
              <a:t>；</a:t>
            </a:r>
            <a:r>
              <a:rPr lang="zh-CN" altLang="zh-CN" sz="2000" dirty="0"/>
              <a:t>总体设计中技术合理性、可行性等进行审查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元器件物料选型；设计符合规范的原理图及</a:t>
            </a:r>
            <a:r>
              <a:rPr lang="en-US" altLang="zh-CN" sz="2000" dirty="0"/>
              <a:t>PCB </a:t>
            </a:r>
            <a:r>
              <a:rPr lang="zh-CN" altLang="zh-CN" sz="2000" dirty="0"/>
              <a:t>图；对</a:t>
            </a:r>
            <a:r>
              <a:rPr lang="en-US" altLang="zh-CN" sz="2000" dirty="0"/>
              <a:t>PCB</a:t>
            </a:r>
            <a:r>
              <a:rPr lang="zh-CN" altLang="zh-CN" sz="2000" dirty="0"/>
              <a:t>板的测试及调试计划。</a:t>
            </a:r>
            <a:endParaRPr lang="en-US" altLang="zh-CN" sz="2000" dirty="0" smtClean="0"/>
          </a:p>
          <a:p>
            <a:r>
              <a:rPr lang="en-US" altLang="zh-CN" sz="2000" dirty="0"/>
              <a:t>4</a:t>
            </a:r>
            <a:r>
              <a:rPr lang="zh-CN" altLang="zh-CN" sz="2000" dirty="0"/>
              <a:t>、系统联</a:t>
            </a:r>
            <a:r>
              <a:rPr lang="zh-CN" altLang="zh-CN" sz="2000" dirty="0" smtClean="0"/>
              <a:t>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撰写联调计划，并对整个联调过程进行详细记录。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18240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硬件开发文档及验收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硬件需求说明书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r>
              <a:rPr lang="zh-CN" altLang="zh-CN" dirty="0"/>
              <a:t>硬件总体设计</a:t>
            </a:r>
            <a:r>
              <a:rPr lang="zh-CN" altLang="zh-CN" dirty="0" smtClean="0"/>
              <a:t>报告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r>
              <a:rPr lang="zh-CN" altLang="zh-CN" dirty="0"/>
              <a:t>硬件总体设计方案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硬件</a:t>
            </a:r>
            <a:r>
              <a:rPr lang="zh-CN" altLang="zh-CN" dirty="0" smtClean="0"/>
              <a:t>详细设计</a:t>
            </a:r>
            <a:endParaRPr lang="zh-CN" altLang="zh-CN" dirty="0"/>
          </a:p>
          <a:p>
            <a:r>
              <a:rPr lang="zh-CN" altLang="zh-CN" dirty="0"/>
              <a:t>硬件过程调试文档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r>
              <a:rPr lang="zh-CN" altLang="zh-CN" dirty="0"/>
              <a:t>系统联调报告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硬件测试文档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硬件信息库</a:t>
            </a:r>
            <a:r>
              <a:rPr lang="en-US" altLang="zh-CN" dirty="0"/>
              <a:t>  </a:t>
            </a:r>
            <a:endParaRPr lang="zh-CN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4435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7500"/>
          </a:bodyPr>
          <a:lstStyle/>
          <a:p>
            <a:r>
              <a:rPr lang="en-US" altLang="zh-CN" dirty="0"/>
              <a:t>**</a:t>
            </a:r>
            <a:r>
              <a:rPr lang="zh-CN" altLang="en-US" dirty="0"/>
              <a:t>公司于2014年8月27日在嘉兴科技城注册成立，注册资本600万元整，其中海龟博士彭海鲸货币出资180万元。</a:t>
            </a:r>
          </a:p>
          <a:p>
            <a:r>
              <a:rPr lang="zh-CN" altLang="en-US" dirty="0"/>
              <a:t>主要从事物联网领域内的技术开发、技术咨询、技术服务、技术转让，软件开发、销售，信息系统集成服务，主要产品为教育类触控智能终端。为我国小、初、高等各阶段学校提供专业的教育信息化设备、交互式智能终端等软硬件产品和系统级解决方案。</a:t>
            </a:r>
          </a:p>
          <a:p>
            <a:r>
              <a:rPr lang="zh-CN" altLang="en-US" dirty="0"/>
              <a:t>目前，公司主要产品有“智慧校园数字班牌”、“含视频会议和移动OA应用的智能终端”、“基于电力载波技术的节能节电模块”“阅读伴我成长系统”等，开发中的产品有 “基于物联技术(云网端生态)的家校共教服务平台”、“基于物联网的楼宇消防智能终端”等。公司成立至今，累计投入技术研发、产品试制、市场开拓等费用800余万元，2015年以来公司部分产品已投入市场，并与5家省级以上信息化示范学校建立了示范试点。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企业背景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委托软件开发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流程不规范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人员陆续离职，软件技术力量薄弱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有硬件维护人员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 </a:t>
            </a:r>
            <a:r>
              <a:rPr lang="en-US" altLang="zh-CN" dirty="0"/>
              <a:t>&amp; </a:t>
            </a:r>
            <a:r>
              <a:rPr lang="zh-CN" altLang="en-US" dirty="0"/>
              <a:t>问题分析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782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20110" y="2543810"/>
            <a:ext cx="4632960" cy="644525"/>
          </a:xfrm>
        </p:spPr>
        <p:txBody>
          <a:bodyPr>
            <a:normAutofit/>
          </a:bodyPr>
          <a:lstStyle/>
          <a:p>
            <a:r>
              <a:rPr lang="zh-CN" altLang="en-US"/>
              <a:t>建立过程和规范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需求管理（</a:t>
            </a:r>
            <a:r>
              <a:rPr lang="en-US" dirty="0"/>
              <a:t>RM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软件项目计划（</a:t>
            </a:r>
            <a:r>
              <a:rPr lang="en-US" altLang="zh-CN" dirty="0"/>
              <a:t>SPP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软件项目跟踪与监控（</a:t>
            </a:r>
            <a:r>
              <a:rPr lang="en-US" altLang="zh-CN" dirty="0"/>
              <a:t>SPTO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软件子合同管理（</a:t>
            </a:r>
            <a:r>
              <a:rPr lang="en-US" altLang="zh-CN" dirty="0"/>
              <a:t>SSM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软件质量保证（</a:t>
            </a:r>
            <a:r>
              <a:rPr lang="en-US" altLang="zh-CN" dirty="0"/>
              <a:t>SQA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软件配置管理（</a:t>
            </a:r>
            <a:r>
              <a:rPr lang="en-US" altLang="zh-CN" dirty="0"/>
              <a:t>SCM</a:t>
            </a:r>
            <a:r>
              <a:rPr lang="zh-CN" altLang="en-US" dirty="0"/>
              <a:t>）。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CMM2 - </a:t>
            </a:r>
            <a:r>
              <a:rPr lang="en-US" dirty="0"/>
              <a:t>6</a:t>
            </a:r>
            <a:r>
              <a:rPr lang="zh-CN" altLang="en-US" dirty="0"/>
              <a:t>个关键过程域（</a:t>
            </a:r>
            <a:r>
              <a:rPr lang="en-US" dirty="0"/>
              <a:t>KPA)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独立开发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合作开发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外包开发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选择合适的开发模式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938718">
            <a:off x="2320015" y="3022222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确定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017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>
              <a:lnSpc>
                <a:spcPct val="120000"/>
              </a:lnSpc>
            </a:pPr>
            <a:r>
              <a:rPr lang="zh-CN" altLang="en-US" dirty="0"/>
              <a:t> </a:t>
            </a:r>
          </a:p>
        </p:txBody>
      </p:sp>
      <p:grpSp>
        <p:nvGrpSpPr>
          <p:cNvPr id="75779" name="Group 3"/>
          <p:cNvGrpSpPr/>
          <p:nvPr/>
        </p:nvGrpSpPr>
        <p:grpSpPr>
          <a:xfrm>
            <a:off x="274638" y="1989138"/>
            <a:ext cx="8869362" cy="3397250"/>
            <a:chOff x="0" y="0"/>
            <a:chExt cx="4885" cy="1742"/>
          </a:xfrm>
        </p:grpSpPr>
        <p:sp>
          <p:nvSpPr>
            <p:cNvPr id="75780" name="Text Box 4"/>
            <p:cNvSpPr txBox="1"/>
            <p:nvPr/>
          </p:nvSpPr>
          <p:spPr>
            <a:xfrm>
              <a:off x="0" y="476"/>
              <a:ext cx="609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用户案例</a:t>
              </a:r>
            </a:p>
          </p:txBody>
        </p:sp>
        <p:sp>
          <p:nvSpPr>
            <p:cNvPr id="75781" name="Text Box 5"/>
            <p:cNvSpPr txBox="1"/>
            <p:nvPr/>
          </p:nvSpPr>
          <p:spPr>
            <a:xfrm>
              <a:off x="136" y="912"/>
              <a:ext cx="612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系统架构</a:t>
              </a:r>
            </a:p>
          </p:txBody>
        </p:sp>
        <p:sp>
          <p:nvSpPr>
            <p:cNvPr id="75782" name="Text Box 6"/>
            <p:cNvSpPr txBox="1"/>
            <p:nvPr/>
          </p:nvSpPr>
          <p:spPr>
            <a:xfrm>
              <a:off x="1134" y="918"/>
              <a:ext cx="609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发布计划</a:t>
              </a:r>
            </a:p>
          </p:txBody>
        </p:sp>
        <p:sp>
          <p:nvSpPr>
            <p:cNvPr id="75783" name="Text Box 7"/>
            <p:cNvSpPr txBox="1"/>
            <p:nvPr/>
          </p:nvSpPr>
          <p:spPr>
            <a:xfrm>
              <a:off x="2358" y="918"/>
              <a:ext cx="360" cy="19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迭代</a:t>
              </a:r>
            </a:p>
          </p:txBody>
        </p:sp>
        <p:sp>
          <p:nvSpPr>
            <p:cNvPr id="75784" name="Text Box 8"/>
            <p:cNvSpPr txBox="1"/>
            <p:nvPr/>
          </p:nvSpPr>
          <p:spPr>
            <a:xfrm>
              <a:off x="3243" y="918"/>
              <a:ext cx="609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验收测试</a:t>
              </a:r>
            </a:p>
          </p:txBody>
        </p:sp>
        <p:sp>
          <p:nvSpPr>
            <p:cNvPr id="75785" name="Text Box 9"/>
            <p:cNvSpPr txBox="1"/>
            <p:nvPr/>
          </p:nvSpPr>
          <p:spPr>
            <a:xfrm>
              <a:off x="4149" y="931"/>
              <a:ext cx="73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小版本发布</a:t>
              </a:r>
            </a:p>
          </p:txBody>
        </p:sp>
        <p:sp>
          <p:nvSpPr>
            <p:cNvPr id="75786" name="Line 10"/>
            <p:cNvSpPr/>
            <p:nvPr/>
          </p:nvSpPr>
          <p:spPr>
            <a:xfrm>
              <a:off x="589" y="595"/>
              <a:ext cx="703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87" name="Freeform 11"/>
            <p:cNvSpPr/>
            <p:nvPr/>
          </p:nvSpPr>
          <p:spPr>
            <a:xfrm>
              <a:off x="1383" y="549"/>
              <a:ext cx="1129" cy="409"/>
            </a:xfrm>
            <a:custGeom>
              <a:avLst/>
              <a:gdLst>
                <a:gd name="txL" fmla="*/ 0 w 1089"/>
                <a:gd name="txT" fmla="*/ 0 h 423"/>
                <a:gd name="txR" fmla="*/ 1089 w 1089"/>
                <a:gd name="txB" fmla="*/ 423 h 423"/>
              </a:gdLst>
              <a:ahLst/>
              <a:cxnLst>
                <a:cxn ang="0">
                  <a:pos x="1129" y="409"/>
                </a:cxn>
                <a:cxn ang="0">
                  <a:pos x="988" y="58"/>
                </a:cxn>
                <a:cxn ang="0">
                  <a:pos x="283" y="58"/>
                </a:cxn>
                <a:cxn ang="0">
                  <a:pos x="0" y="409"/>
                </a:cxn>
              </a:cxnLst>
              <a:rect l="txL" t="txT" r="txR" b="txB"/>
              <a:pathLst>
                <a:path w="1089" h="423">
                  <a:moveTo>
                    <a:pt x="1089" y="423"/>
                  </a:moveTo>
                  <a:cubicBezTo>
                    <a:pt x="1089" y="271"/>
                    <a:pt x="1089" y="120"/>
                    <a:pt x="953" y="60"/>
                  </a:cubicBezTo>
                  <a:cubicBezTo>
                    <a:pt x="817" y="0"/>
                    <a:pt x="432" y="0"/>
                    <a:pt x="273" y="60"/>
                  </a:cubicBezTo>
                  <a:cubicBezTo>
                    <a:pt x="114" y="120"/>
                    <a:pt x="53" y="370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Freeform 12"/>
            <p:cNvSpPr/>
            <p:nvPr/>
          </p:nvSpPr>
          <p:spPr>
            <a:xfrm>
              <a:off x="2608" y="588"/>
              <a:ext cx="930" cy="370"/>
            </a:xfrm>
            <a:custGeom>
              <a:avLst/>
              <a:gdLst>
                <a:gd name="txL" fmla="*/ 0 w 953"/>
                <a:gd name="txT" fmla="*/ 0 h 317"/>
                <a:gd name="txR" fmla="*/ 953 w 953"/>
                <a:gd name="txB" fmla="*/ 317 h 317"/>
              </a:gdLst>
              <a:ahLst/>
              <a:cxnLst>
                <a:cxn ang="0">
                  <a:pos x="930" y="370"/>
                </a:cxn>
                <a:cxn ang="0">
                  <a:pos x="708" y="53"/>
                </a:cxn>
                <a:cxn ang="0">
                  <a:pos x="222" y="53"/>
                </a:cxn>
                <a:cxn ang="0">
                  <a:pos x="0" y="317"/>
                </a:cxn>
              </a:cxnLst>
              <a:rect l="txL" t="txT" r="txR" b="txB"/>
              <a:pathLst>
                <a:path w="953" h="317">
                  <a:moveTo>
                    <a:pt x="953" y="317"/>
                  </a:moveTo>
                  <a:cubicBezTo>
                    <a:pt x="900" y="203"/>
                    <a:pt x="847" y="90"/>
                    <a:pt x="726" y="45"/>
                  </a:cubicBezTo>
                  <a:cubicBezTo>
                    <a:pt x="605" y="0"/>
                    <a:pt x="348" y="7"/>
                    <a:pt x="227" y="45"/>
                  </a:cubicBezTo>
                  <a:cubicBezTo>
                    <a:pt x="106" y="83"/>
                    <a:pt x="45" y="227"/>
                    <a:pt x="0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Text Box 13"/>
            <p:cNvSpPr txBox="1"/>
            <p:nvPr/>
          </p:nvSpPr>
          <p:spPr>
            <a:xfrm>
              <a:off x="1292" y="1554"/>
              <a:ext cx="353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试探</a:t>
              </a:r>
            </a:p>
          </p:txBody>
        </p:sp>
        <p:sp>
          <p:nvSpPr>
            <p:cNvPr id="75790" name="Freeform 14"/>
            <p:cNvSpPr/>
            <p:nvPr/>
          </p:nvSpPr>
          <p:spPr>
            <a:xfrm>
              <a:off x="1098" y="1132"/>
              <a:ext cx="217" cy="551"/>
            </a:xfrm>
            <a:custGeom>
              <a:avLst/>
              <a:gdLst>
                <a:gd name="txL" fmla="*/ 0 w 144"/>
                <a:gd name="txT" fmla="*/ 0 h 544"/>
                <a:gd name="txR" fmla="*/ 144 w 144"/>
                <a:gd name="txB" fmla="*/ 544 h 544"/>
              </a:gdLst>
              <a:ahLst/>
              <a:cxnLst>
                <a:cxn ang="0">
                  <a:pos x="149" y="0"/>
                </a:cxn>
                <a:cxn ang="0">
                  <a:pos x="12" y="276"/>
                </a:cxn>
                <a:cxn ang="0">
                  <a:pos x="217" y="551"/>
                </a:cxn>
              </a:cxnLst>
              <a:rect l="txL" t="txT" r="txR" b="txB"/>
              <a:pathLst>
                <a:path w="144" h="544">
                  <a:moveTo>
                    <a:pt x="99" y="0"/>
                  </a:moveTo>
                  <a:cubicBezTo>
                    <a:pt x="49" y="90"/>
                    <a:pt x="0" y="181"/>
                    <a:pt x="8" y="272"/>
                  </a:cubicBezTo>
                  <a:cubicBezTo>
                    <a:pt x="16" y="363"/>
                    <a:pt x="99" y="476"/>
                    <a:pt x="144" y="5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Freeform 15"/>
            <p:cNvSpPr/>
            <p:nvPr/>
          </p:nvSpPr>
          <p:spPr>
            <a:xfrm>
              <a:off x="1655" y="1094"/>
              <a:ext cx="200" cy="589"/>
            </a:xfrm>
            <a:custGeom>
              <a:avLst/>
              <a:gdLst>
                <a:gd name="txL" fmla="*/ 0 w 91"/>
                <a:gd name="txT" fmla="*/ 0 h 499"/>
                <a:gd name="txR" fmla="*/ 91 w 91"/>
                <a:gd name="txB" fmla="*/ 499 h 499"/>
              </a:gdLst>
              <a:ahLst/>
              <a:cxnLst>
                <a:cxn ang="0">
                  <a:pos x="0" y="589"/>
                </a:cxn>
                <a:cxn ang="0">
                  <a:pos x="200" y="268"/>
                </a:cxn>
                <a:cxn ang="0">
                  <a:pos x="0" y="0"/>
                </a:cxn>
              </a:cxnLst>
              <a:rect l="txL" t="txT" r="txR" b="txB"/>
              <a:pathLst>
                <a:path w="91" h="499">
                  <a:moveTo>
                    <a:pt x="0" y="499"/>
                  </a:moveTo>
                  <a:cubicBezTo>
                    <a:pt x="45" y="404"/>
                    <a:pt x="91" y="310"/>
                    <a:pt x="91" y="227"/>
                  </a:cubicBezTo>
                  <a:cubicBezTo>
                    <a:pt x="91" y="144"/>
                    <a:pt x="45" y="7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Freeform 16"/>
            <p:cNvSpPr/>
            <p:nvPr/>
          </p:nvSpPr>
          <p:spPr>
            <a:xfrm>
              <a:off x="2562" y="1139"/>
              <a:ext cx="1047" cy="454"/>
            </a:xfrm>
            <a:custGeom>
              <a:avLst/>
              <a:gdLst>
                <a:gd name="txL" fmla="*/ 0 w 1142"/>
                <a:gd name="txT" fmla="*/ 0 h 461"/>
                <a:gd name="txR" fmla="*/ 1142 w 1142"/>
                <a:gd name="txB" fmla="*/ 461 h 461"/>
              </a:gdLst>
              <a:ahLst/>
              <a:cxnLst>
                <a:cxn ang="0">
                  <a:pos x="1040" y="0"/>
                </a:cxn>
                <a:cxn ang="0">
                  <a:pos x="915" y="357"/>
                </a:cxn>
                <a:cxn ang="0">
                  <a:pos x="249" y="402"/>
                </a:cxn>
                <a:cxn ang="0">
                  <a:pos x="0" y="44"/>
                </a:cxn>
              </a:cxnLst>
              <a:rect l="txL" t="txT" r="txR" b="txB"/>
              <a:pathLst>
                <a:path w="1142" h="461">
                  <a:moveTo>
                    <a:pt x="1134" y="0"/>
                  </a:moveTo>
                  <a:cubicBezTo>
                    <a:pt x="1138" y="147"/>
                    <a:pt x="1142" y="295"/>
                    <a:pt x="998" y="363"/>
                  </a:cubicBezTo>
                  <a:cubicBezTo>
                    <a:pt x="854" y="431"/>
                    <a:pt x="438" y="461"/>
                    <a:pt x="272" y="408"/>
                  </a:cubicBezTo>
                  <a:cubicBezTo>
                    <a:pt x="106" y="355"/>
                    <a:pt x="7" y="52"/>
                    <a:pt x="0" y="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Text Box 17"/>
            <p:cNvSpPr txBox="1"/>
            <p:nvPr/>
          </p:nvSpPr>
          <p:spPr>
            <a:xfrm>
              <a:off x="771" y="521"/>
              <a:ext cx="353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75794" name="Text Box 18"/>
            <p:cNvSpPr txBox="1"/>
            <p:nvPr/>
          </p:nvSpPr>
          <p:spPr>
            <a:xfrm>
              <a:off x="1791" y="0"/>
              <a:ext cx="605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测试场景</a:t>
              </a:r>
            </a:p>
          </p:txBody>
        </p:sp>
        <p:sp>
          <p:nvSpPr>
            <p:cNvPr id="75795" name="Text Box 19"/>
            <p:cNvSpPr txBox="1"/>
            <p:nvPr/>
          </p:nvSpPr>
          <p:spPr>
            <a:xfrm>
              <a:off x="607" y="811"/>
              <a:ext cx="605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系统隐喻</a:t>
              </a:r>
            </a:p>
          </p:txBody>
        </p:sp>
        <p:sp>
          <p:nvSpPr>
            <p:cNvPr id="75796" name="Line 20"/>
            <p:cNvSpPr/>
            <p:nvPr/>
          </p:nvSpPr>
          <p:spPr>
            <a:xfrm>
              <a:off x="698" y="1012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7" name="Text Box 21"/>
            <p:cNvSpPr txBox="1"/>
            <p:nvPr/>
          </p:nvSpPr>
          <p:spPr>
            <a:xfrm>
              <a:off x="2911" y="402"/>
              <a:ext cx="354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缺陷</a:t>
              </a:r>
            </a:p>
          </p:txBody>
        </p:sp>
        <p:sp>
          <p:nvSpPr>
            <p:cNvPr id="75798" name="Text Box 22"/>
            <p:cNvSpPr txBox="1"/>
            <p:nvPr/>
          </p:nvSpPr>
          <p:spPr>
            <a:xfrm>
              <a:off x="1655" y="363"/>
              <a:ext cx="731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新用户案例</a:t>
              </a:r>
            </a:p>
          </p:txBody>
        </p:sp>
        <p:sp>
          <p:nvSpPr>
            <p:cNvPr id="75799" name="Freeform 23"/>
            <p:cNvSpPr/>
            <p:nvPr/>
          </p:nvSpPr>
          <p:spPr>
            <a:xfrm>
              <a:off x="521" y="209"/>
              <a:ext cx="3107" cy="749"/>
            </a:xfrm>
            <a:custGeom>
              <a:avLst/>
              <a:gdLst>
                <a:gd name="txL" fmla="*/ 0 w 3130"/>
                <a:gd name="txT" fmla="*/ 0 h 840"/>
                <a:gd name="txR" fmla="*/ 3130 w 3130"/>
                <a:gd name="txB" fmla="*/ 840 h 840"/>
              </a:gdLst>
              <a:ahLst/>
              <a:cxnLst>
                <a:cxn ang="0">
                  <a:pos x="0" y="385"/>
                </a:cxn>
                <a:cxn ang="0">
                  <a:pos x="451" y="62"/>
                </a:cxn>
                <a:cxn ang="0">
                  <a:pos x="2026" y="21"/>
                </a:cxn>
                <a:cxn ang="0">
                  <a:pos x="2792" y="183"/>
                </a:cxn>
                <a:cxn ang="0">
                  <a:pos x="3107" y="749"/>
                </a:cxn>
              </a:cxnLst>
              <a:rect l="txL" t="txT" r="txR" b="txB"/>
              <a:pathLst>
                <a:path w="3130" h="840">
                  <a:moveTo>
                    <a:pt x="0" y="432"/>
                  </a:moveTo>
                  <a:cubicBezTo>
                    <a:pt x="57" y="284"/>
                    <a:pt x="114" y="137"/>
                    <a:pt x="454" y="69"/>
                  </a:cubicBezTo>
                  <a:cubicBezTo>
                    <a:pt x="794" y="1"/>
                    <a:pt x="1648" y="0"/>
                    <a:pt x="2041" y="23"/>
                  </a:cubicBezTo>
                  <a:cubicBezTo>
                    <a:pt x="2434" y="46"/>
                    <a:pt x="2632" y="69"/>
                    <a:pt x="2813" y="205"/>
                  </a:cubicBezTo>
                  <a:cubicBezTo>
                    <a:pt x="2994" y="341"/>
                    <a:pt x="3077" y="727"/>
                    <a:pt x="3130" y="8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Text Box 24"/>
            <p:cNvSpPr txBox="1"/>
            <p:nvPr/>
          </p:nvSpPr>
          <p:spPr>
            <a:xfrm>
              <a:off x="1905" y="663"/>
              <a:ext cx="408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发布计划</a:t>
              </a:r>
            </a:p>
          </p:txBody>
        </p:sp>
        <p:sp>
          <p:nvSpPr>
            <p:cNvPr id="75801" name="Text Box 25"/>
            <p:cNvSpPr txBox="1"/>
            <p:nvPr/>
          </p:nvSpPr>
          <p:spPr>
            <a:xfrm>
              <a:off x="652" y="1174"/>
              <a:ext cx="47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不确定</a:t>
              </a:r>
            </a:p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的评估</a:t>
              </a:r>
            </a:p>
          </p:txBody>
        </p:sp>
        <p:sp>
          <p:nvSpPr>
            <p:cNvPr id="75802" name="Text Box 26"/>
            <p:cNvSpPr txBox="1"/>
            <p:nvPr/>
          </p:nvSpPr>
          <p:spPr>
            <a:xfrm>
              <a:off x="1805" y="1180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确信</a:t>
              </a:r>
            </a:p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的评估</a:t>
              </a:r>
            </a:p>
          </p:txBody>
        </p:sp>
        <p:sp>
          <p:nvSpPr>
            <p:cNvPr id="75803" name="Text Box 27"/>
            <p:cNvSpPr txBox="1"/>
            <p:nvPr/>
          </p:nvSpPr>
          <p:spPr>
            <a:xfrm>
              <a:off x="2726" y="1534"/>
              <a:ext cx="731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下一次反复</a:t>
              </a:r>
            </a:p>
          </p:txBody>
        </p:sp>
        <p:sp>
          <p:nvSpPr>
            <p:cNvPr id="75804" name="Line 28"/>
            <p:cNvSpPr/>
            <p:nvPr/>
          </p:nvSpPr>
          <p:spPr>
            <a:xfrm>
              <a:off x="2767" y="1048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5" name="Text Box 29"/>
            <p:cNvSpPr txBox="1"/>
            <p:nvPr/>
          </p:nvSpPr>
          <p:spPr>
            <a:xfrm>
              <a:off x="2698" y="839"/>
              <a:ext cx="605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最后版本</a:t>
              </a:r>
            </a:p>
          </p:txBody>
        </p:sp>
        <p:sp>
          <p:nvSpPr>
            <p:cNvPr id="75806" name="Text Box 30"/>
            <p:cNvSpPr txBox="1"/>
            <p:nvPr/>
          </p:nvSpPr>
          <p:spPr>
            <a:xfrm>
              <a:off x="3764" y="697"/>
              <a:ext cx="3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用户认同</a:t>
              </a:r>
            </a:p>
          </p:txBody>
        </p:sp>
        <p:cxnSp>
          <p:nvCxnSpPr>
            <p:cNvPr id="75807" name="AutoShape 31"/>
            <p:cNvCxnSpPr>
              <a:stCxn id="75782" idx="3"/>
              <a:endCxn id="75783" idx="1"/>
            </p:cNvCxnSpPr>
            <p:nvPr/>
          </p:nvCxnSpPr>
          <p:spPr>
            <a:xfrm>
              <a:off x="1698" y="1042"/>
              <a:ext cx="660" cy="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75808" name="Line 32"/>
            <p:cNvSpPr/>
            <p:nvPr/>
          </p:nvSpPr>
          <p:spPr>
            <a:xfrm>
              <a:off x="3787" y="106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3" name="Title 2"/>
          <p:cNvSpPr txBox="1">
            <a:spLocks/>
          </p:cNvSpPr>
          <p:nvPr/>
        </p:nvSpPr>
        <p:spPr>
          <a:xfrm>
            <a:off x="628650" y="521456"/>
            <a:ext cx="7886700" cy="891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C81C3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生命周期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63049360"/>
              </p:ext>
            </p:extLst>
          </p:nvPr>
        </p:nvGraphicFramePr>
        <p:xfrm>
          <a:off x="628650" y="1601788"/>
          <a:ext cx="78867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="" xmlns:a16="http://schemas.microsoft.com/office/drawing/2014/main" val="886245402"/>
                    </a:ext>
                  </a:extLst>
                </a:gridCol>
                <a:gridCol w="3943350">
                  <a:extLst>
                    <a:ext uri="{9D8B030D-6E8A-4147-A177-3AD203B41FA5}">
                      <a16:colId xmlns="" xmlns:a16="http://schemas.microsoft.com/office/drawing/2014/main" val="324636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过程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责任人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948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需求分析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本公司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74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FS</a:t>
                      </a:r>
                      <a:r>
                        <a:rPr lang="zh-CN" altLang="en-US" dirty="0"/>
                        <a:t>（功能规范）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+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本公司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894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初步设计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73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详细设计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154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682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集成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71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</a:t>
                      </a:r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外包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623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UAT </a:t>
                      </a:r>
                      <a:r>
                        <a:rPr lang="zh-CN" altLang="en-US" dirty="0"/>
                        <a:t>（验收测试）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本公司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448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本公司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791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迭代开发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维护 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本公司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385317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开发过程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343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需求的调研分析自己做</a:t>
            </a:r>
            <a:endParaRPr lang="en-US" altLang="zh-CN" dirty="0"/>
          </a:p>
          <a:p>
            <a:r>
              <a:rPr lang="zh-CN" altLang="en-US" dirty="0"/>
              <a:t>项目制定有明确的计划，确定里程碑，监控项目进度</a:t>
            </a:r>
            <a:endParaRPr lang="en-US" altLang="zh-CN" dirty="0"/>
          </a:p>
          <a:p>
            <a:r>
              <a:rPr lang="zh-CN" altLang="en-US" dirty="0"/>
              <a:t>有明确的开发规范（版本，软硬件标准等）</a:t>
            </a:r>
            <a:endParaRPr lang="en-US" altLang="zh-CN" dirty="0"/>
          </a:p>
          <a:p>
            <a:r>
              <a:rPr lang="zh-CN" altLang="en-US" dirty="0"/>
              <a:t>制定有效的沟通方式（定期</a:t>
            </a:r>
            <a:r>
              <a:rPr lang="en-US" altLang="zh-CN" dirty="0"/>
              <a:t>&amp;</a:t>
            </a:r>
            <a:r>
              <a:rPr lang="zh-CN" altLang="en-US" dirty="0"/>
              <a:t>临时会议）</a:t>
            </a:r>
            <a:endParaRPr lang="en-US" altLang="zh-CN" dirty="0"/>
          </a:p>
          <a:p>
            <a:r>
              <a:rPr lang="zh-CN" altLang="en-US" dirty="0"/>
              <a:t>制定明确的交接标准与流程</a:t>
            </a:r>
            <a:endParaRPr lang="en-US" altLang="zh-CN" dirty="0"/>
          </a:p>
          <a:p>
            <a:r>
              <a:rPr lang="zh-CN" altLang="en-US" dirty="0"/>
              <a:t>交接时文档完善详细</a:t>
            </a:r>
            <a:endParaRPr lang="en-US" altLang="zh-CN" dirty="0"/>
          </a:p>
          <a:p>
            <a:pPr lvl="0"/>
            <a:r>
              <a:rPr lang="zh-CN" altLang="en-US" dirty="0"/>
              <a:t>第一版中只完成基本必须的功能，同时培养自己的软件技术力量，为后期的维护和后续增强开发储备技术力量</a:t>
            </a: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过程建议设想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3"/>
  <p:tag name="KSO_WM_UNIT_TYPE" val="d"/>
  <p:tag name="KSO_WM_UNIT_INDEX" val="1"/>
  <p:tag name="KSO_WM_UNIT_ID" val="374*d*1"/>
  <p:tag name="KSO_WM_UNIT_CLEAR" val="0"/>
  <p:tag name="KSO_WM_UNIT_LAYERLEVEL" val="1"/>
  <p:tag name="KSO_WM_UNIT_VALUE" val="1331*2538"/>
  <p:tag name="KSO_WM_UNIT_HIGHLIGHT" val="0"/>
  <p:tag name="KSO_WM_UNIT_COMPATIBLE" val="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7"/>
  <p:tag name="KSO_WM_TEMPLATE_CATEGORY" val="custom"/>
  <p:tag name="KSO_WM_TEMPLATE_INDEX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8"/>
  <p:tag name="KSO_WM_TEMPLATE_CATEGORY" val="custom"/>
  <p:tag name="KSO_WM_TEMPLATE_INDEX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7、8、10、11、13、19、26、30、33"/>
  <p:tag name="KSO_WM_SLIDE_ID" val="custom13_1"/>
  <p:tag name="KSO_WM_SLIDE_INDEX" val="1"/>
  <p:tag name="KSO_WM_SLIDE_LAYOUT" val="a_b_g"/>
  <p:tag name="KSO_WM_SLIDE_LAYOUT_CNT" val="1_1_1"/>
  <p:tag name="KSO_WM_SLIDE_TYPE" val="title"/>
  <p:tag name="KSO_WM_BEAUTIFY_FLAG" val="#wm#"/>
  <p:tag name="KSO_WM_SLIDE_ITEM_CNT" val="2"/>
  <p:tag name="KSO_WM_TEMPLATE_CATEGORY" val="custom"/>
  <p:tag name="KSO_WM_TEMPLATE_INDEX" val="13"/>
  <p:tag name="KSO_WM_TAG_VERSION" val="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3"/>
  <p:tag name="KSO_WM_UNIT_ID" val="custom13_1*a*1"/>
  <p:tag name="KSO_WM_UNIT_TYPE" val="a"/>
  <p:tag name="KSO_WM_UNIT_INDEX" val="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b"/>
  <p:tag name="KSO_WM_UNIT_INDEX" val="1"/>
  <p:tag name="KSO_WM_UNIT_ID" val="256*b*1"/>
  <p:tag name="KSO_WM_UNIT_LAYERLEVEL" val="1"/>
  <p:tag name="KSO_WM_UNIT_VALUE" val="116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1"/>
  <p:tag name="KSO_WM_TEMPLATE_CATEGORY" val="custom"/>
  <p:tag name="KSO_WM_TEMPLATE_INDEX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2"/>
  <p:tag name="KSO_WM_TEMPLATE_CATEGORY" val="custom"/>
  <p:tag name="KSO_WM_TEMPLATE_INDEX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4"/>
  <p:tag name="KSO_WM_TEMPLATE_CATEGORY" val="custom"/>
  <p:tag name="KSO_WM_TEMPLATE_INDEX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9"/>
  <p:tag name="KSO_WM_TEMPLATE_CATEGORY" val="custom"/>
  <p:tag name="KSO_WM_TEMPLATE_INDEX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12"/>
  <p:tag name="KSO_WM_TEMPLATE_CATEGORY" val="custom"/>
  <p:tag name="KSO_WM_TEMPLATE_INDEX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5*i*13"/>
  <p:tag name="KSO_WM_TEMPLATE_CATEGORY" val="custom"/>
  <p:tag name="KSO_WM_TEMPLATE_INDEX" val="13"/>
</p:tagLst>
</file>

<file path=ppt/theme/theme1.xml><?xml version="1.0" encoding="utf-8"?>
<a:theme xmlns:a="http://schemas.openxmlformats.org/drawingml/2006/main" name="1_自定义设计方案">
  <a:themeElements>
    <a:clrScheme name="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2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1524</Words>
  <Application>Microsoft Office PowerPoint</Application>
  <PresentationFormat>全屏显示(4:3)</PresentationFormat>
  <Paragraphs>162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1_自定义设计方案</vt:lpstr>
      <vt:lpstr>幻灯片 1</vt:lpstr>
      <vt:lpstr>企业背景</vt:lpstr>
      <vt:lpstr>背景 &amp; 问题分析</vt:lpstr>
      <vt:lpstr>建立过程和规范</vt:lpstr>
      <vt:lpstr>CMM2 - 6个关键过程域（KPA)</vt:lpstr>
      <vt:lpstr>选择合适的开发模式</vt:lpstr>
      <vt:lpstr> </vt:lpstr>
      <vt:lpstr>开发过程</vt:lpstr>
      <vt:lpstr>过程建议设想</vt:lpstr>
      <vt:lpstr>关于团队</vt:lpstr>
      <vt:lpstr>招人建议</vt:lpstr>
      <vt:lpstr>需要的是人员</vt:lpstr>
      <vt:lpstr>规范与标准</vt:lpstr>
      <vt:lpstr>软件开发标准与规范</vt:lpstr>
      <vt:lpstr>硬件开发成熟度建设</vt:lpstr>
      <vt:lpstr>硬件开发</vt:lpstr>
      <vt:lpstr>硬件开发文档及验收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zhang</dc:creator>
  <cp:lastModifiedBy>Administrator</cp:lastModifiedBy>
  <cp:revision>44</cp:revision>
  <dcterms:created xsi:type="dcterms:W3CDTF">2016-11-01T03:18:00Z</dcterms:created>
  <dcterms:modified xsi:type="dcterms:W3CDTF">2016-11-13T04:36:34Z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