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49DEA-6DB9-4729-95FD-38A44933F71D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920C2-6298-4CEE-B91F-E496099BB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3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“Company Valuation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22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Company Valuation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06896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rgbClr val="00B0F0"/>
                </a:solidFill>
                <a:latin typeface="Segoe UI Black" pitchFamily="34" charset="0"/>
                <a:ea typeface="华文细黑" pitchFamily="2" charset="-122"/>
                <a:cs typeface="Segoe UI Black" pitchFamily="34" charset="0"/>
              </a:rPr>
              <a:t>公司估值</a:t>
            </a:r>
            <a:endParaRPr lang="zh-CN" altLang="en-US" sz="2000" b="1" dirty="0">
              <a:solidFill>
                <a:srgbClr val="00B0F0"/>
              </a:solidFill>
              <a:latin typeface="Segoe UI Black" pitchFamily="34" charset="0"/>
              <a:ea typeface="华文细黑" pitchFamily="2" charset="-122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88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3608" y="1268760"/>
                <a:ext cx="1852430" cy="847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𝑉</m:t>
                      </m:r>
                      <m:r>
                        <a:rPr lang="pt-BR" altLang="zh-CN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t-BR" altLang="zh-CN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altLang="zh-CN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CN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pt-BR" altLang="zh-CN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(1+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1852430" cy="8478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71599" y="692696"/>
            <a:ext cx="45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Dividend Discount Model  (</a:t>
            </a:r>
            <a:r>
              <a:rPr lang="zh-CN" altLang="en-US" b="1" dirty="0" smtClean="0"/>
              <a:t>股利贴现模型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32230" y="1386629"/>
                <a:ext cx="431217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华文细黑" pitchFamily="2" charset="-122"/>
                    <a:ea typeface="华文细黑" pitchFamily="2" charset="-122"/>
                  </a:rPr>
                  <a:t>V   : </a:t>
                </a:r>
                <a:r>
                  <a:rPr lang="zh-CN" altLang="en-US" sz="1400" dirty="0" smtClean="0">
                    <a:latin typeface="华文细黑" pitchFamily="2" charset="-122"/>
                    <a:ea typeface="华文细黑" pitchFamily="2" charset="-122"/>
                  </a:rPr>
                  <a:t>每股股票内在价值</a:t>
                </a:r>
                <a:endParaRPr lang="en-US" altLang="zh-CN" sz="1400" dirty="0" smtClean="0">
                  <a:latin typeface="华文细黑" pitchFamily="2" charset="-122"/>
                  <a:ea typeface="华文细黑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400" dirty="0" smtClean="0">
                    <a:latin typeface="华文细黑" pitchFamily="2" charset="-122"/>
                    <a:ea typeface="华文细黑" pitchFamily="2" charset="-122"/>
                  </a:rPr>
                  <a:t> </a:t>
                </a:r>
                <a:r>
                  <a:rPr lang="en-US" altLang="zh-CN" sz="1400" dirty="0" smtClean="0">
                    <a:latin typeface="华文细黑" pitchFamily="2" charset="-122"/>
                    <a:ea typeface="华文细黑" pitchFamily="2" charset="-122"/>
                  </a:rPr>
                  <a:t>: </a:t>
                </a:r>
                <a:r>
                  <a:rPr lang="zh-CN" altLang="en-US" sz="1400" dirty="0" smtClean="0">
                    <a:latin typeface="华文细黑" pitchFamily="2" charset="-122"/>
                    <a:ea typeface="华文细黑" pitchFamily="2" charset="-122"/>
                  </a:rPr>
                  <a:t>第</a:t>
                </a:r>
                <a:r>
                  <a:rPr lang="en-US" altLang="zh-CN" sz="1400" dirty="0" smtClean="0">
                    <a:latin typeface="华文细黑" pitchFamily="2" charset="-122"/>
                    <a:ea typeface="华文细黑" pitchFamily="2" charset="-122"/>
                  </a:rPr>
                  <a:t>t</a:t>
                </a:r>
                <a:r>
                  <a:rPr lang="zh-CN" altLang="en-US" sz="1400" dirty="0" smtClean="0">
                    <a:latin typeface="华文细黑" pitchFamily="2" charset="-122"/>
                    <a:ea typeface="华文细黑" pitchFamily="2" charset="-122"/>
                  </a:rPr>
                  <a:t>年每股股利期望值</a:t>
                </a:r>
                <a:endParaRPr lang="en-US" altLang="zh-CN" sz="1400" dirty="0" smtClean="0">
                  <a:latin typeface="华文细黑" pitchFamily="2" charset="-122"/>
                  <a:ea typeface="华文细黑" pitchFamily="2" charset="-122"/>
                </a:endParaRPr>
              </a:p>
              <a:p>
                <a:r>
                  <a:rPr lang="en-US" altLang="zh-CN" sz="1400" dirty="0" smtClean="0">
                    <a:latin typeface="华文细黑" pitchFamily="2" charset="-122"/>
                    <a:ea typeface="华文细黑" pitchFamily="2" charset="-122"/>
                  </a:rPr>
                  <a:t>k    : holding period return (HPR), </a:t>
                </a:r>
                <a:r>
                  <a:rPr lang="zh-CN" altLang="en-US" sz="1400" dirty="0" smtClean="0">
                    <a:latin typeface="华文细黑" pitchFamily="2" charset="-122"/>
                    <a:ea typeface="华文细黑" pitchFamily="2" charset="-122"/>
                  </a:rPr>
                  <a:t>股票期望收益率</a:t>
                </a:r>
                <a:endParaRPr lang="zh-CN" altLang="en-US" sz="1400" dirty="0">
                  <a:latin typeface="华文细黑" pitchFamily="2" charset="-122"/>
                  <a:ea typeface="华文细黑" pitchFamily="2" charset="-122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230" y="1386629"/>
                <a:ext cx="4312178" cy="738664"/>
              </a:xfrm>
              <a:prstGeom prst="rect">
                <a:avLst/>
              </a:prstGeom>
              <a:blipFill rotWithShape="1">
                <a:blip r:embed="rId3"/>
                <a:stretch>
                  <a:fillRect l="-283" t="-82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599" y="3042629"/>
                <a:ext cx="4994188" cy="629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𝐻𝑃𝑅</m:t>
                      </m:r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𝐸𝑛𝑑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𝑉𝑎𝑙𝑢𝑒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𝐼𝑛𝑐𝑜𝑚𝑒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𝐼𝑛𝑖𝑡𝑖𝑎𝑙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𝑉𝑎𝑙𝑢𝑒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𝐼𝑛𝑖𝑡𝑖𝑎𝑙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𝑉𝑎𝑙𝑢𝑒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99" y="3042629"/>
                <a:ext cx="4994188" cy="629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80746" y="4334218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等线 Light" pitchFamily="2" charset="-122"/>
                <a:ea typeface="等线 Light" pitchFamily="2" charset="-122"/>
              </a:rPr>
              <a:t>DDM</a:t>
            </a:r>
            <a:r>
              <a:rPr lang="zh-CN" altLang="en-US" sz="1400" dirty="0">
                <a:latin typeface="等线 Light" pitchFamily="2" charset="-122"/>
                <a:ea typeface="等线 Light" pitchFamily="2" charset="-122"/>
              </a:rPr>
              <a:t>模型的适用分红多且稳定的公司，非周期性行业；</a:t>
            </a:r>
            <a:r>
              <a:rPr lang="en-US" altLang="zh-CN" sz="1400" dirty="0">
                <a:latin typeface="等线 Light" pitchFamily="2" charset="-122"/>
                <a:ea typeface="等线 Light" pitchFamily="2" charset="-122"/>
              </a:rPr>
              <a:t>DDM </a:t>
            </a:r>
            <a:r>
              <a:rPr lang="zh-CN" altLang="en-US" sz="1400" dirty="0" smtClean="0">
                <a:latin typeface="等线 Light" pitchFamily="2" charset="-122"/>
                <a:ea typeface="等线 Light" pitchFamily="2" charset="-122"/>
              </a:rPr>
              <a:t>模型</a:t>
            </a:r>
            <a:r>
              <a:rPr lang="zh-CN" altLang="en-US" sz="1400" dirty="0">
                <a:latin typeface="等线 Light" pitchFamily="2" charset="-122"/>
                <a:ea typeface="等线 Light" pitchFamily="2" charset="-122"/>
              </a:rPr>
              <a:t>的不适用分红很少或者不稳定公司，周期性行业；</a:t>
            </a:r>
          </a:p>
        </p:txBody>
      </p:sp>
    </p:spTree>
    <p:extLst>
      <p:ext uri="{BB962C8B-B14F-4D97-AF65-F5344CB8AC3E}">
        <p14:creationId xmlns:p14="http://schemas.microsoft.com/office/powerpoint/2010/main" val="293151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599" y="692696"/>
            <a:ext cx="45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Discount Cash Flow (</a:t>
            </a:r>
            <a:r>
              <a:rPr lang="zh-CN" altLang="en-US" b="1" dirty="0" smtClean="0"/>
              <a:t>折现现金流模型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80746" y="4334218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DCF</a:t>
            </a:r>
            <a:r>
              <a:rPr lang="zh-CN" altLang="en-US" sz="1400" dirty="0"/>
              <a:t>估值法为最严谨的对企业和股票估值的方法，原则上该模型适用于任何类型的公司。但是比较复杂需要耗费较长的时间，须对公司的营运情形与产业特性有深入的了解</a:t>
            </a:r>
            <a:endParaRPr lang="zh-CN" altLang="en-US" sz="1400" dirty="0">
              <a:latin typeface="等线 Light" pitchFamily="2" charset="-122"/>
              <a:ea typeface="等线 Light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80746" y="1772816"/>
                <a:ext cx="2207079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𝐷𝐶𝐹</m:t>
                      </m:r>
                      <m:r>
                        <a:rPr lang="pt-BR" altLang="zh-CN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t-BR" altLang="zh-CN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altLang="zh-CN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pt-BR" altLang="zh-CN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𝐶𝐹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(1+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46" y="1772816"/>
                <a:ext cx="2207079" cy="848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63888" y="1882910"/>
                <a:ext cx="43121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/>
                            <a:ea typeface="华文细黑" pitchFamily="2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  <a:ea typeface="华文细黑" pitchFamily="2" charset="-122"/>
                          </a:rPr>
                          <m:t>𝐶𝐹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  <a:ea typeface="华文细黑" pitchFamily="2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400" dirty="0" smtClean="0">
                    <a:latin typeface="华文细黑" pitchFamily="2" charset="-122"/>
                    <a:ea typeface="华文细黑" pitchFamily="2" charset="-122"/>
                  </a:rPr>
                  <a:t> :  Cash Flow  </a:t>
                </a:r>
                <a:r>
                  <a:rPr lang="zh-CN" altLang="en-US" sz="1400" dirty="0" smtClean="0">
                    <a:latin typeface="华文细黑" pitchFamily="2" charset="-122"/>
                    <a:ea typeface="华文细黑" pitchFamily="2" charset="-122"/>
                  </a:rPr>
                  <a:t>第</a:t>
                </a:r>
                <a:r>
                  <a:rPr lang="en-US" altLang="zh-CN" sz="1400" dirty="0" smtClean="0">
                    <a:latin typeface="华文细黑" pitchFamily="2" charset="-122"/>
                    <a:ea typeface="华文细黑" pitchFamily="2" charset="-122"/>
                  </a:rPr>
                  <a:t>t</a:t>
                </a:r>
                <a:r>
                  <a:rPr lang="zh-CN" altLang="en-US" sz="1400" dirty="0" smtClean="0">
                    <a:latin typeface="华文细黑" pitchFamily="2" charset="-122"/>
                    <a:ea typeface="华文细黑" pitchFamily="2" charset="-122"/>
                  </a:rPr>
                  <a:t>年的现金流</a:t>
                </a:r>
                <a:endParaRPr lang="en-US" altLang="zh-CN" sz="1400" dirty="0" smtClean="0">
                  <a:latin typeface="华文细黑" pitchFamily="2" charset="-122"/>
                  <a:ea typeface="华文细黑" pitchFamily="2" charset="-122"/>
                </a:endParaRPr>
              </a:p>
              <a:p>
                <a:r>
                  <a:rPr lang="en-US" altLang="zh-CN" sz="1400" dirty="0" smtClean="0">
                    <a:latin typeface="华文细黑" pitchFamily="2" charset="-122"/>
                    <a:ea typeface="华文细黑" pitchFamily="2" charset="-122"/>
                  </a:rPr>
                  <a:t>r     :  discount rate </a:t>
                </a:r>
                <a:r>
                  <a:rPr lang="zh-CN" altLang="en-US" sz="1400" dirty="0" smtClean="0">
                    <a:latin typeface="华文细黑" pitchFamily="2" charset="-122"/>
                    <a:ea typeface="华文细黑" pitchFamily="2" charset="-122"/>
                  </a:rPr>
                  <a:t>折现率</a:t>
                </a:r>
                <a:endParaRPr lang="zh-CN" altLang="en-US" sz="1400" dirty="0">
                  <a:latin typeface="华文细黑" pitchFamily="2" charset="-122"/>
                  <a:ea typeface="华文细黑" pitchFamily="2" charset="-12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882910"/>
                <a:ext cx="431217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424" t="-1163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69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052736"/>
            <a:ext cx="6159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对于处于初始阶段和</a:t>
            </a:r>
            <a:r>
              <a:rPr lang="en-US" altLang="zh-CN" dirty="0"/>
              <a:t>rapid growth</a:t>
            </a:r>
            <a:r>
              <a:rPr lang="zh-CN" altLang="en-US" dirty="0"/>
              <a:t>的企业来说，</a:t>
            </a:r>
            <a:r>
              <a:rPr lang="en-US" altLang="zh-CN" dirty="0"/>
              <a:t>DCF</a:t>
            </a:r>
            <a:r>
              <a:rPr lang="zh-CN" altLang="en-US" dirty="0"/>
              <a:t>和</a:t>
            </a:r>
            <a:r>
              <a:rPr lang="en-US" altLang="zh-CN" dirty="0"/>
              <a:t>comparable</a:t>
            </a:r>
            <a:r>
              <a:rPr lang="zh-CN" altLang="en-US" dirty="0"/>
              <a:t>方法并不适合，因为他们的现金流远未稳定和确定，甚至为负值。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8264" y="2564904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200</a:t>
            </a:r>
            <a:r>
              <a:rPr lang="zh-CN" altLang="en-US" b="1" dirty="0"/>
              <a:t>万</a:t>
            </a:r>
            <a:r>
              <a:rPr lang="en-US" altLang="zh-CN" b="1" dirty="0"/>
              <a:t>-1000</a:t>
            </a:r>
            <a:r>
              <a:rPr lang="zh-CN" altLang="en-US" b="1" dirty="0"/>
              <a:t>万网络企业评估</a:t>
            </a:r>
            <a:r>
              <a:rPr lang="zh-CN" altLang="en-US" b="1" dirty="0" smtClean="0"/>
              <a:t>法 </a:t>
            </a:r>
            <a:r>
              <a:rPr lang="en-US" altLang="zh-CN" b="1" dirty="0" smtClean="0"/>
              <a:t>:</a:t>
            </a:r>
            <a:r>
              <a:rPr lang="zh-CN" altLang="en-US" dirty="0"/>
              <a:t> </a:t>
            </a:r>
            <a:r>
              <a:rPr lang="zh-CN" altLang="en-US" dirty="0" smtClean="0"/>
              <a:t>互联网天使轮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万 </a:t>
            </a:r>
            <a:r>
              <a:rPr lang="en-US" altLang="zh-CN" dirty="0" smtClean="0"/>
              <a:t>– 1000</a:t>
            </a:r>
            <a:r>
              <a:rPr lang="zh-CN" altLang="en-US" dirty="0" smtClean="0"/>
              <a:t>万，占</a:t>
            </a:r>
            <a:r>
              <a:rPr lang="en-US" altLang="zh-CN" dirty="0" smtClean="0"/>
              <a:t>15% - 25%</a:t>
            </a:r>
            <a:r>
              <a:rPr lang="zh-CN" altLang="en-US" dirty="0" smtClean="0"/>
              <a:t>股份</a:t>
            </a:r>
            <a:endParaRPr lang="en-US" altLang="zh-CN" b="1" dirty="0" smtClean="0"/>
          </a:p>
          <a:p>
            <a:r>
              <a:rPr lang="en-US" altLang="zh-CN" b="1" dirty="0"/>
              <a:t>O.H</a:t>
            </a:r>
            <a:r>
              <a:rPr lang="zh-CN" altLang="en-US" b="1" dirty="0" smtClean="0"/>
              <a:t>法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天使</a:t>
            </a:r>
            <a:r>
              <a:rPr lang="zh-CN" altLang="en-US" dirty="0"/>
              <a:t>投资家保证创业者获得</a:t>
            </a:r>
            <a:r>
              <a:rPr lang="en-US" altLang="zh-CN" dirty="0"/>
              <a:t>15%</a:t>
            </a:r>
            <a:r>
              <a:rPr lang="zh-CN" altLang="en-US" dirty="0"/>
              <a:t>的股份，并保证其不受到稀释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8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599" y="692696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Price/Earnings to Growth Ratio (PEG)</a:t>
            </a:r>
            <a:r>
              <a:rPr lang="zh-CN" altLang="en-US" b="1" dirty="0"/>
              <a:t>本益成长比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29140" y="1844824"/>
                <a:ext cx="150316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𝑃𝐸𝐺</m:t>
                      </m:r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/>
                            </a:rPr>
                            <m:t>PE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𝐸𝐺𝑅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40" y="1844824"/>
                <a:ext cx="1503167" cy="6109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29140" y="3140968"/>
                <a:ext cx="3097771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𝑃𝐸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𝑟𝑎𝑡𝑖𝑜</m:t>
                      </m:r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𝑃𝑟𝑖𝑐𝑒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𝑃𝑒𝑟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𝑆h𝑎𝑟𝑒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𝐸𝑃𝑆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40" y="3140968"/>
                <a:ext cx="3097771" cy="6164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779912" y="1878569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PER  :  Price/Earning Ratio, </a:t>
            </a:r>
            <a:r>
              <a:rPr lang="zh-CN" altLang="en-US" sz="1400" dirty="0" smtClean="0"/>
              <a:t>市盈率</a:t>
            </a:r>
            <a:endParaRPr lang="en-US" altLang="zh-CN" sz="1400" dirty="0" smtClean="0"/>
          </a:p>
          <a:p>
            <a:r>
              <a:rPr lang="en-US" altLang="zh-CN" sz="1400" dirty="0" smtClean="0"/>
              <a:t>EGR          : Earnings Growth Rate </a:t>
            </a:r>
            <a:r>
              <a:rPr lang="zh-CN" altLang="en-US" sz="1400" dirty="0" smtClean="0"/>
              <a:t>净利润增长率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138270" y="4366078"/>
            <a:ext cx="7106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PEG</a:t>
            </a:r>
            <a:r>
              <a:rPr lang="zh-CN" altLang="en-US" dirty="0"/>
              <a:t>适用于高成长性</a:t>
            </a:r>
            <a:r>
              <a:rPr lang="zh-CN" altLang="en-US" dirty="0" smtClean="0"/>
              <a:t>公司，结合</a:t>
            </a:r>
            <a:r>
              <a:rPr lang="zh-CN" altLang="en-US" dirty="0"/>
              <a:t>考虑了目标企业的市盈率（本益比）水平和未来盈利的成长性。一般认为当</a:t>
            </a:r>
            <a:r>
              <a:rPr lang="en-US" altLang="zh-CN" dirty="0"/>
              <a:t>PEG</a:t>
            </a:r>
            <a:r>
              <a:rPr lang="zh-CN" altLang="en-US" dirty="0"/>
              <a:t>为 </a:t>
            </a:r>
            <a:r>
              <a:rPr lang="en-US" altLang="zh-CN" dirty="0"/>
              <a:t>1 </a:t>
            </a:r>
            <a:r>
              <a:rPr lang="zh-CN" altLang="en-US" dirty="0"/>
              <a:t>时估值合理，数值越低则意味着股价越被低估。史莱特甚至认为要找</a:t>
            </a:r>
            <a:r>
              <a:rPr lang="en-US" altLang="zh-CN" dirty="0"/>
              <a:t>PEG</a:t>
            </a:r>
            <a:r>
              <a:rPr lang="zh-CN" altLang="en-US" dirty="0"/>
              <a:t>低于</a:t>
            </a:r>
            <a:r>
              <a:rPr lang="en-US" altLang="zh-CN" dirty="0"/>
              <a:t>0.75</a:t>
            </a:r>
            <a:r>
              <a:rPr lang="zh-CN" altLang="en-US" dirty="0"/>
              <a:t>的股票，最好是能低于</a:t>
            </a:r>
            <a:r>
              <a:rPr lang="en-US" altLang="zh-CN" dirty="0"/>
              <a:t>0.66</a:t>
            </a:r>
            <a:r>
              <a:rPr lang="zh-CN" altLang="en-US" dirty="0"/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9192" y="3399798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EPS : earnings per share, </a:t>
            </a:r>
            <a:r>
              <a:rPr lang="zh-CN" altLang="en-US" sz="1400" dirty="0" smtClean="0"/>
              <a:t>每股净利润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87286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1772816"/>
            <a:ext cx="4896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 Light" pitchFamily="2" charset="-122"/>
                <a:ea typeface="等线 Light" pitchFamily="2" charset="-122"/>
              </a:rPr>
              <a:t>对于价值的测量在本质上是完全主观的，也因此一个产品可能对某个人而言有极高价值，但对另一个人则价值极小，或甚至没有半点价值，这完全取决于他们对于这个产品的需求、以及产品的数量</a:t>
            </a:r>
            <a:r>
              <a:rPr lang="en-US" altLang="zh-CN" dirty="0">
                <a:latin typeface="等线 Light" pitchFamily="2" charset="-122"/>
                <a:ea typeface="等线 Light" pitchFamily="2" charset="-122"/>
              </a:rPr>
              <a:t>…</a:t>
            </a:r>
            <a:r>
              <a:rPr lang="zh-CN" altLang="en-US" dirty="0">
                <a:latin typeface="等线 Light" pitchFamily="2" charset="-122"/>
                <a:ea typeface="等线 Light" pitchFamily="2" charset="-122"/>
              </a:rPr>
              <a:t>也因此不只价值本身是主观的、对于价值的测量也是主观的。某些产品对于某些人而言总是具有价值，而这个价值也是完全取决于这些人的衡量</a:t>
            </a:r>
            <a:r>
              <a:rPr lang="zh-CN" altLang="en-US" dirty="0" smtClean="0">
                <a:latin typeface="等线 Light" pitchFamily="2" charset="-122"/>
                <a:ea typeface="等线 Light" pitchFamily="2" charset="-122"/>
              </a:rPr>
              <a:t>。</a:t>
            </a:r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dirty="0">
                <a:latin typeface="等线 Light" pitchFamily="2" charset="-122"/>
                <a:ea typeface="等线 Light" pitchFamily="2" charset="-122"/>
              </a:rPr>
              <a:t>	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</a:rPr>
              <a:t>		        ---</a:t>
            </a:r>
            <a:r>
              <a:rPr lang="zh-CN" altLang="en-US" dirty="0">
                <a:latin typeface="等线 Light" pitchFamily="2" charset="-122"/>
                <a:ea typeface="等线 Light" pitchFamily="2" charset="-122"/>
              </a:rPr>
              <a:t>卡尔</a:t>
            </a:r>
            <a:r>
              <a:rPr lang="en-US" altLang="zh-CN" dirty="0">
                <a:latin typeface="等线 Light" pitchFamily="2" charset="-122"/>
                <a:ea typeface="等线 Light" pitchFamily="2" charset="-122"/>
              </a:rPr>
              <a:t>·</a:t>
            </a:r>
            <a:r>
              <a:rPr lang="zh-CN" altLang="en-US" dirty="0">
                <a:latin typeface="等线 Light" pitchFamily="2" charset="-122"/>
                <a:ea typeface="等线 Light" pitchFamily="2" charset="-122"/>
              </a:rPr>
              <a:t>门格尔</a:t>
            </a:r>
          </a:p>
        </p:txBody>
      </p:sp>
    </p:spTree>
    <p:extLst>
      <p:ext uri="{BB962C8B-B14F-4D97-AF65-F5344CB8AC3E}">
        <p14:creationId xmlns:p14="http://schemas.microsoft.com/office/powerpoint/2010/main" val="313042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493</Words>
  <Application>Microsoft Office PowerPoint</Application>
  <PresentationFormat>全屏显示(4:3)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Company Valuation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AarioWin10</dc:creator>
  <cp:lastModifiedBy>Aario Ai</cp:lastModifiedBy>
  <cp:revision>84</cp:revision>
  <dcterms:created xsi:type="dcterms:W3CDTF">2016-09-01T02:59:28Z</dcterms:created>
  <dcterms:modified xsi:type="dcterms:W3CDTF">2016-09-01T06:43:29Z</dcterms:modified>
</cp:coreProperties>
</file>