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0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招聘成本</a:t>
            </a:r>
            <a:r>
              <a:rPr lang="en-US" altLang="zh-CN" dirty="0" smtClean="0"/>
              <a:t>/</a:t>
            </a:r>
            <a:r>
              <a:rPr lang="zh-CN" altLang="en-US" dirty="0" smtClean="0"/>
              <a:t>每年每单位人（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系统：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仅一人就可以；而</a:t>
            </a:r>
            <a:r>
              <a:rPr lang="en-US" altLang="zh-CN" dirty="0" smtClean="0"/>
              <a:t>Java/C++</a:t>
            </a:r>
            <a:r>
              <a:rPr lang="zh-CN" altLang="en-US" dirty="0" smtClean="0"/>
              <a:t>需要前端框架程序员）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OA企业管理（1年以上经验）</c:v>
                </c:pt>
                <c:pt idx="1">
                  <c:v>服务API（优秀程序员）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100000</c:v>
                </c:pt>
                <c:pt idx="1">
                  <c:v>200000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OA企业管理（1年以上经验）</c:v>
                </c:pt>
                <c:pt idx="1">
                  <c:v>服务API（优秀程序员）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300000</c:v>
                </c:pt>
                <c:pt idx="1">
                  <c:v>250000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OA企业管理（1年以上经验）</c:v>
                </c:pt>
                <c:pt idx="1">
                  <c:v>服务API（优秀程序员）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500000</c:v>
                </c:pt>
                <c:pt idx="1">
                  <c:v>500000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356992"/>
        <c:axId val="134358144"/>
      </c:barChart>
      <c:catAx>
        <c:axId val="13435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358144"/>
        <c:crosses val="autoZero"/>
        <c:auto val="1"/>
        <c:lblAlgn val="ctr"/>
        <c:lblOffset val="100"/>
        <c:noMultiLvlLbl val="0"/>
      </c:catAx>
      <c:valAx>
        <c:axId val="13435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356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运维成本（每年）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运维成本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运维成本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180000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运维成本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150000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运维成本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591232"/>
        <c:axId val="134592768"/>
      </c:barChart>
      <c:catAx>
        <c:axId val="13459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592768"/>
        <c:crosses val="autoZero"/>
        <c:auto val="1"/>
        <c:lblAlgn val="ctr"/>
        <c:lblOffset val="100"/>
        <c:noMultiLvlLbl val="0"/>
      </c:catAx>
      <c:valAx>
        <c:axId val="13459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59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代码质量与安全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PHP7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代码质量</c:v>
                </c:pt>
                <c:pt idx="1">
                  <c:v>源代码安全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代码质量</c:v>
                </c:pt>
                <c:pt idx="1">
                  <c:v>源代码安全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代码质量</c:v>
                </c:pt>
                <c:pt idx="1">
                  <c:v>源代码安全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代码质量</c:v>
                </c:pt>
                <c:pt idx="1">
                  <c:v>源代码安全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5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075328"/>
        <c:axId val="135076864"/>
      </c:barChart>
      <c:catAx>
        <c:axId val="13507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076864"/>
        <c:crosses val="autoZero"/>
        <c:auto val="1"/>
        <c:lblAlgn val="ctr"/>
        <c:lblOffset val="100"/>
        <c:noMultiLvlLbl val="0"/>
      </c:catAx>
      <c:valAx>
        <c:axId val="13507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07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性能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PHP7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CPU效率</c:v>
                </c:pt>
                <c:pt idx="1">
                  <c:v>并发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PHP7 扩展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CPU效率</c:v>
                </c:pt>
                <c:pt idx="1">
                  <c:v>并发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CPU效率</c:v>
                </c:pt>
                <c:pt idx="1">
                  <c:v>并发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CPU效率</c:v>
                </c:pt>
                <c:pt idx="1">
                  <c:v>并发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5</c:v>
                </c:pt>
                <c:pt idx="1">
                  <c:v>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CPU效率</c:v>
                </c:pt>
                <c:pt idx="1">
                  <c:v>并发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10</c:v>
                </c:pt>
                <c:pt idx="1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182592"/>
        <c:axId val="135188480"/>
      </c:barChart>
      <c:catAx>
        <c:axId val="13518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188480"/>
        <c:crosses val="autoZero"/>
        <c:auto val="1"/>
        <c:lblAlgn val="ctr"/>
        <c:lblOffset val="100"/>
        <c:noMultiLvlLbl val="0"/>
      </c:catAx>
      <c:valAx>
        <c:axId val="13518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18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19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5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8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54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15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8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1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4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0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0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EB0FD-D693-4ACC-9105-B0437DA2433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6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65264"/>
            <a:ext cx="9144000" cy="2387600"/>
          </a:xfrm>
        </p:spPr>
        <p:txBody>
          <a:bodyPr/>
          <a:lstStyle/>
          <a:p>
            <a:r>
              <a:rPr lang="zh-CN" altLang="en-US" dirty="0" smtClean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  <a:t>智能硬件和移动互联网</a:t>
            </a:r>
            <a:r>
              <a:rPr lang="en-US" altLang="zh-CN" dirty="0" smtClean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  <a:t/>
            </a:r>
            <a:br>
              <a:rPr lang="en-US" altLang="zh-CN" dirty="0" smtClean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</a:br>
            <a:r>
              <a:rPr lang="zh-CN" altLang="en-US" dirty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  <a:t>该</a:t>
            </a:r>
            <a:r>
              <a:rPr lang="zh-CN" altLang="en-US" dirty="0" smtClean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  <a:t>用什么语言？</a:t>
            </a:r>
            <a:endParaRPr lang="zh-CN" altLang="en-US" dirty="0">
              <a:latin typeface="腾祥嘉丽中圆简" panose="01010104010101010101" pitchFamily="2" charset="-122"/>
              <a:ea typeface="腾祥嘉丽中圆简" panose="0101010401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6415"/>
            <a:ext cx="9144000" cy="1655762"/>
          </a:xfrm>
        </p:spPr>
        <p:txBody>
          <a:bodyPr/>
          <a:lstStyle/>
          <a:p>
            <a:r>
              <a:rPr lang="en-US" altLang="zh-CN" dirty="0" smtClean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  <a:t>Aario Ai</a:t>
            </a:r>
            <a:endParaRPr lang="zh-CN" altLang="en-US" dirty="0">
              <a:latin typeface="腾祥嘉丽中圆简" panose="01010104010101010101" pitchFamily="2" charset="-122"/>
              <a:ea typeface="腾祥嘉丽中圆简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38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</a:t>
            </a:r>
            <a:r>
              <a:rPr lang="zh-CN" altLang="en-US" dirty="0" smtClean="0"/>
              <a:t>选型原则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C/C++ </a:t>
            </a:r>
            <a:r>
              <a:rPr lang="zh-CN" altLang="en-US" dirty="0" smtClean="0"/>
              <a:t>是大部分软件的源码语言（如</a:t>
            </a:r>
            <a:r>
              <a:rPr lang="en-US" altLang="zh-CN" dirty="0" smtClean="0"/>
              <a:t>MySQL/</a:t>
            </a:r>
            <a:r>
              <a:rPr lang="en-US" altLang="zh-CN" dirty="0" err="1" smtClean="0"/>
              <a:t>PostgreSQL</a:t>
            </a:r>
            <a:r>
              <a:rPr lang="en-US" altLang="zh-CN" dirty="0" smtClean="0"/>
              <a:t>/PHP/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…)</a:t>
            </a:r>
            <a:r>
              <a:rPr lang="zh-CN" altLang="en-US" dirty="0" smtClean="0"/>
              <a:t>，无论如何，团队都需要储备底层及底层架构程序员。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，故选择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安卓已经改用</a:t>
            </a:r>
            <a:r>
              <a:rPr lang="en-US" altLang="zh-CN" dirty="0" smtClean="0"/>
              <a:t>Sky</a:t>
            </a:r>
            <a:r>
              <a:rPr lang="zh-CN" altLang="en-US" dirty="0" smtClean="0"/>
              <a:t>语言，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人才就不必再储备了；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拥有大量技术解决方案，如</a:t>
            </a:r>
            <a:r>
              <a:rPr lang="en-US" altLang="zh-CN" dirty="0" err="1" smtClean="0"/>
              <a:t>Hadhoop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Scale 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的，可以考虑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 smtClean="0"/>
              <a:t>企业管理方向，需要大量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系统，</a:t>
            </a:r>
            <a:r>
              <a:rPr lang="en-US" altLang="zh-CN" dirty="0" smtClean="0"/>
              <a:t>Web OA</a:t>
            </a:r>
            <a:r>
              <a:rPr lang="zh-CN" altLang="en-US" dirty="0" smtClean="0"/>
              <a:t>系统目前最佳的方案是</a:t>
            </a:r>
            <a:r>
              <a:rPr lang="en-US" altLang="zh-CN" dirty="0" smtClean="0"/>
              <a:t>PHP ——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Go + React.js </a:t>
            </a:r>
            <a:r>
              <a:rPr lang="zh-CN" altLang="en-US" dirty="0" smtClean="0"/>
              <a:t>代替如何？</a:t>
            </a:r>
            <a:endParaRPr lang="en-US" altLang="zh-CN" dirty="0" smtClean="0"/>
          </a:p>
          <a:p>
            <a:r>
              <a:rPr lang="zh-CN" altLang="en-US" dirty="0" smtClean="0"/>
              <a:t>并发好的，</a:t>
            </a:r>
            <a:r>
              <a:rPr lang="en-US" altLang="zh-CN" dirty="0" smtClean="0"/>
              <a:t>Facebook </a:t>
            </a:r>
            <a:r>
              <a:rPr lang="zh-CN" altLang="en-US" dirty="0" smtClean="0"/>
              <a:t>聊天使用的是</a:t>
            </a:r>
            <a:r>
              <a:rPr lang="en-US" altLang="zh-CN" dirty="0" err="1" smtClean="0"/>
              <a:t>Erlang</a:t>
            </a:r>
            <a:r>
              <a:rPr lang="zh-CN" altLang="en-US" dirty="0"/>
              <a:t>，</a:t>
            </a:r>
            <a:r>
              <a:rPr lang="en-US" altLang="zh-CN" dirty="0" err="1" smtClean="0"/>
              <a:t>Erlang</a:t>
            </a:r>
            <a:r>
              <a:rPr lang="en-US" altLang="zh-CN" dirty="0" smtClean="0"/>
              <a:t> </a:t>
            </a:r>
            <a:r>
              <a:rPr lang="zh-CN" altLang="en-US" dirty="0" smtClean="0"/>
              <a:t>难招人；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语言的，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语言并发好，故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语言是必须的。</a:t>
            </a:r>
            <a:endParaRPr lang="en-US" altLang="zh-CN" dirty="0" smtClean="0"/>
          </a:p>
          <a:p>
            <a:r>
              <a:rPr lang="en-US" altLang="zh-CN" dirty="0" smtClean="0"/>
              <a:t>Angular2, React.js </a:t>
            </a:r>
            <a:r>
              <a:rPr lang="zh-CN" altLang="en-US" dirty="0" smtClean="0"/>
              <a:t>距离原生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太远，招人是瓶颈。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64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9409" y="147070"/>
            <a:ext cx="2411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PHP7</a:t>
            </a:r>
          </a:p>
          <a:p>
            <a:r>
              <a:rPr lang="zh-CN" altLang="en-US" dirty="0" smtClean="0"/>
              <a:t>无缝配合原生</a:t>
            </a:r>
            <a:r>
              <a:rPr lang="en-US" altLang="zh-CN" dirty="0" smtClean="0"/>
              <a:t>HTML5/ES6</a:t>
            </a:r>
            <a:r>
              <a:rPr lang="zh-CN" altLang="en-US" dirty="0" smtClean="0"/>
              <a:t>，开发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系统成本极低。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zh-CN" altLang="en-US" dirty="0" smtClean="0"/>
              <a:t>考虑储备人才，而不应该使用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，即使</a:t>
            </a:r>
            <a:r>
              <a:rPr lang="en-US" altLang="zh-CN" dirty="0" smtClean="0"/>
              <a:t>OA</a:t>
            </a:r>
            <a:r>
              <a:rPr lang="zh-CN" altLang="en-US" dirty="0" smtClean="0"/>
              <a:t>也应该是以</a:t>
            </a:r>
            <a:r>
              <a:rPr lang="en-US" altLang="zh-CN" dirty="0" smtClean="0"/>
              <a:t>API + </a:t>
            </a:r>
            <a:r>
              <a:rPr lang="zh-CN" altLang="en-US" dirty="0" smtClean="0"/>
              <a:t>前端框架方式。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</a:p>
          <a:p>
            <a:r>
              <a:rPr lang="zh-CN" altLang="en-US" dirty="0" smtClean="0"/>
              <a:t>维护成本极高、编译时间长、调试成本高，对程序员要求极高；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2967854204"/>
              </p:ext>
            </p:extLst>
          </p:nvPr>
        </p:nvGraphicFramePr>
        <p:xfrm>
          <a:off x="229705" y="48775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926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9409" y="147070"/>
            <a:ext cx="24118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PHP7</a:t>
            </a:r>
          </a:p>
          <a:p>
            <a:r>
              <a:rPr lang="en-US" altLang="zh-CN" dirty="0" smtClean="0"/>
              <a:t>PHP-FPM</a:t>
            </a:r>
            <a:r>
              <a:rPr lang="zh-CN" altLang="en-US" dirty="0" smtClean="0"/>
              <a:t>子进程运行，代码再差也不会导致宕机情况。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zh-CN" altLang="en-US" dirty="0" smtClean="0"/>
              <a:t>编译型，半自动管理内存，代码不佳容易也有可能导致内存泄漏，直接导致服务宕机。运维自动重启服务的要求比较高。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</a:p>
          <a:p>
            <a:r>
              <a:rPr lang="zh-CN" altLang="en-US" dirty="0" smtClean="0"/>
              <a:t>静态编译型，手动管理内存，很容易导致内存泄漏等问题，运维成本极高。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191989024"/>
              </p:ext>
            </p:extLst>
          </p:nvPr>
        </p:nvGraphicFramePr>
        <p:xfrm>
          <a:off x="786296" y="30884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714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46435" y="213331"/>
            <a:ext cx="301487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PHP7</a:t>
            </a:r>
          </a:p>
          <a:p>
            <a:r>
              <a:rPr lang="zh-CN" altLang="en-US" dirty="0" smtClean="0"/>
              <a:t>代码能力强的人开发的代码符合规范、可维护性强；</a:t>
            </a:r>
            <a:endParaRPr lang="en-US" altLang="zh-CN" dirty="0" smtClean="0"/>
          </a:p>
          <a:p>
            <a:r>
              <a:rPr lang="zh-CN" altLang="en-US" dirty="0" smtClean="0"/>
              <a:t>能力差的人的代码也可以运行，由于</a:t>
            </a:r>
            <a:r>
              <a:rPr lang="en-US" altLang="zh-CN" dirty="0" smtClean="0"/>
              <a:t>PHP-FPM</a:t>
            </a:r>
            <a:r>
              <a:rPr lang="zh-CN" altLang="en-US" dirty="0" smtClean="0"/>
              <a:t>不会宕机，导致大量代码能力差的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程序员的“快糙猛”代码。</a:t>
            </a:r>
            <a:endParaRPr lang="en-US" altLang="zh-CN" dirty="0" smtClean="0"/>
          </a:p>
          <a:p>
            <a:r>
              <a:rPr lang="zh-CN" altLang="en-US" dirty="0" smtClean="0"/>
              <a:t>故，服务层只考虑代码能力强的程序员开发！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  <a:r>
              <a:rPr lang="zh-CN" altLang="en-US" dirty="0" smtClean="0"/>
              <a:t>是脚本，源代码直接放在服务器上，安全性欠佳。</a:t>
            </a:r>
            <a:endParaRPr lang="en-US" altLang="zh-CN" dirty="0"/>
          </a:p>
          <a:p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zh-CN" altLang="en-US" dirty="0" smtClean="0"/>
              <a:t>依赖模式，代码能力差的程序员开发的容易出错或导致宕机。故代码质量不会像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程序员那样差别大。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</a:p>
          <a:p>
            <a:r>
              <a:rPr lang="zh-CN" altLang="en-US" dirty="0" smtClean="0"/>
              <a:t>手动管理内存，代码能力差的程序员根本开发不了。故代码质量不会像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程序员那样差异大。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1099382413"/>
              </p:ext>
            </p:extLst>
          </p:nvPr>
        </p:nvGraphicFramePr>
        <p:xfrm>
          <a:off x="302202" y="30884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63243" y="6172087"/>
            <a:ext cx="286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代码质量与语言无关。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64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46435" y="213331"/>
            <a:ext cx="30148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PHP7</a:t>
            </a:r>
          </a:p>
          <a:p>
            <a:r>
              <a:rPr lang="zh-CN" altLang="en-US" dirty="0" smtClean="0"/>
              <a:t>性能极差</a:t>
            </a:r>
            <a:endParaRPr lang="en-US" altLang="zh-CN" dirty="0" smtClean="0"/>
          </a:p>
          <a:p>
            <a:r>
              <a:rPr lang="en-US" altLang="zh-CN" dirty="0" smtClean="0"/>
              <a:t>PHP 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，性能强劲；但是这里不考虑独立进程跑的方式（否则不如原生开发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服务）；这里开发的扩展需要用在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-fpm</a:t>
            </a:r>
            <a:r>
              <a:rPr lang="zh-CN" altLang="en-US" dirty="0" smtClean="0"/>
              <a:t>上使用。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zh-CN" altLang="en-US" dirty="0" smtClean="0"/>
              <a:t>性能很好</a:t>
            </a:r>
            <a:endParaRPr lang="en-US" altLang="zh-CN" dirty="0" smtClean="0"/>
          </a:p>
          <a:p>
            <a:r>
              <a:rPr lang="en-US" altLang="zh-CN" dirty="0" smtClean="0"/>
              <a:t>Go</a:t>
            </a:r>
          </a:p>
          <a:p>
            <a:r>
              <a:rPr lang="zh-CN" altLang="en-US" dirty="0" smtClean="0"/>
              <a:t>并发好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</a:p>
          <a:p>
            <a:r>
              <a:rPr lang="zh-CN" altLang="en-US" dirty="0" smtClean="0"/>
              <a:t>性能极佳，并发最高，但是开发难度也最大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715632196"/>
              </p:ext>
            </p:extLst>
          </p:nvPr>
        </p:nvGraphicFramePr>
        <p:xfrm>
          <a:off x="302202" y="30884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344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微软雅黑 Light" pitchFamily="34" charset="-122"/>
                <a:ea typeface="微软雅黑 Light" pitchFamily="34" charset="-122"/>
              </a:rPr>
              <a:t>最终的抉择</a:t>
            </a:r>
            <a:endParaRPr lang="zh-CN" altLang="en-US" sz="4000" b="1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5785" y="1462088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ea typeface="微软雅黑 Light" pitchFamily="34" charset="-122"/>
                <a:cs typeface="Arial" pitchFamily="34" charset="0"/>
              </a:rPr>
              <a:t>必</a:t>
            </a:r>
            <a:r>
              <a:rPr lang="zh-CN" altLang="en-US" sz="1600" b="1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选 </a:t>
            </a:r>
            <a:r>
              <a:rPr lang="en-US" altLang="zh-CN" sz="1600" b="1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—— </a:t>
            </a:r>
            <a:r>
              <a:rPr lang="zh-CN" altLang="en-US" sz="1600" b="1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技术的归属：</a:t>
            </a:r>
            <a:endParaRPr lang="en-US" altLang="zh-CN" sz="1600" b="1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C++    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嵌入式开发，底层及底层架构技术储备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Go      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并发服务开发，</a:t>
            </a:r>
            <a:r>
              <a:rPr lang="en-US" altLang="zh-CN" sz="1600" dirty="0" err="1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Docker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底层技术储备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HTTP2 Restful API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开发规范，规范接口，减少沟通成本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RPC API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跨进程协作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err="1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Redis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做跨进程共享内存资源方案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Swift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开发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iOS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；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Sky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开发安卓应用；</a:t>
            </a:r>
            <a:endParaRPr lang="en-US" altLang="zh-CN" sz="1600" dirty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考虑 </a:t>
            </a:r>
            <a:r>
              <a:rPr lang="en-US" altLang="zh-CN" sz="1600" b="1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—— </a:t>
            </a:r>
            <a:r>
              <a:rPr lang="zh-CN" altLang="en-US" sz="1600" b="1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政治的对决：</a:t>
            </a:r>
            <a:endParaRPr lang="en-US" altLang="zh-CN" sz="1600" b="1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PHP + HTML5/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原生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ES6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开发企业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OA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系统（成本极低）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Go + React.js 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开发企业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OA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系统（成本高，可以储备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Go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人才 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——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不考虑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Go +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原生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HTML5/JS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，否则培养不了高端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Go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人才；同理如果考虑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Java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，也不应该考虑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JSP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，而是考虑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Java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开发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API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，供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Angular/React.js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调用）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PHP + </a:t>
            </a:r>
            <a:r>
              <a:rPr lang="en-US" altLang="zh-CN" sz="1600" dirty="0" err="1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Redis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集群快速开发服务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Restful API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（无编译，速度疾快）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Go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开发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Restful API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（编译，耗时，性能佳）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前端框架人才招聘难度大，薪资一般是原生的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3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倍以上。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MySQL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主从、分布式更成熟；</a:t>
            </a:r>
            <a:r>
              <a:rPr lang="en-US" altLang="zh-CN" sz="1600" dirty="0" err="1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PostgreSQL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带模式，三层结构。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endParaRPr lang="zh-CN" altLang="en-US" sz="1600" dirty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1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688" y="260652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Thanks</a:t>
            </a:r>
            <a:r>
              <a:rPr lang="en-US" altLang="zh-CN" dirty="0" smtClean="0"/>
              <a:t>, by </a:t>
            </a:r>
            <a:r>
              <a:rPr lang="en-US" altLang="zh-CN" dirty="0" err="1" smtClean="0"/>
              <a:t>Aario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719</Words>
  <Application>Microsoft Office PowerPoint</Application>
  <PresentationFormat>自定义</PresentationFormat>
  <Paragraphs>62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智能硬件和移动互联网 该用什么语言？</vt:lpstr>
      <vt:lpstr>语言选型原则</vt:lpstr>
      <vt:lpstr>PowerPoint 演示文稿</vt:lpstr>
      <vt:lpstr>PowerPoint 演示文稿</vt:lpstr>
      <vt:lpstr>PowerPoint 演示文稿</vt:lpstr>
      <vt:lpstr>PowerPoint 演示文稿</vt:lpstr>
      <vt:lpstr>最终的抉择</vt:lpstr>
      <vt:lpstr>Thanks, by Aario</vt:lpstr>
    </vt:vector>
  </TitlesOfParts>
  <Company>Luexu.com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Aario Ai</dc:creator>
  <cp:lastModifiedBy>Aario Ai</cp:lastModifiedBy>
  <cp:revision>264</cp:revision>
  <dcterms:created xsi:type="dcterms:W3CDTF">2016-07-16T13:18:35Z</dcterms:created>
  <dcterms:modified xsi:type="dcterms:W3CDTF">2016-07-27T08:15:15Z</dcterms:modified>
</cp:coreProperties>
</file>