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8F05-4E34-418D-99D8-0BF53F34B200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A17E-B2A6-41EC-8F6C-83DDD0EDF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89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8F05-4E34-418D-99D8-0BF53F34B200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A17E-B2A6-41EC-8F6C-83DDD0EDF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00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8F05-4E34-418D-99D8-0BF53F34B200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A17E-B2A6-41EC-8F6C-83DDD0EDF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2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8F05-4E34-418D-99D8-0BF53F34B200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A17E-B2A6-41EC-8F6C-83DDD0EDF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7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8F05-4E34-418D-99D8-0BF53F34B200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A17E-B2A6-41EC-8F6C-83DDD0EDF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83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8F05-4E34-418D-99D8-0BF53F34B200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A17E-B2A6-41EC-8F6C-83DDD0EDF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90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8F05-4E34-418D-99D8-0BF53F34B200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A17E-B2A6-41EC-8F6C-83DDD0EDF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05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8F05-4E34-418D-99D8-0BF53F34B200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A17E-B2A6-41EC-8F6C-83DDD0EDF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92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8F05-4E34-418D-99D8-0BF53F34B200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A17E-B2A6-41EC-8F6C-83DDD0EDF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3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8F05-4E34-418D-99D8-0BF53F34B200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A17E-B2A6-41EC-8F6C-83DDD0EDF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4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8F05-4E34-418D-99D8-0BF53F34B200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A17E-B2A6-41EC-8F6C-83DDD0EDF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3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E8F05-4E34-418D-99D8-0BF53F34B200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FA17E-B2A6-41EC-8F6C-83DDD0EDF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82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技术选型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83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rt 3"/>
          <p:cNvSpPr/>
          <p:nvPr/>
        </p:nvSpPr>
        <p:spPr>
          <a:xfrm>
            <a:off x="619981" y="541668"/>
            <a:ext cx="1161126" cy="117148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营销</a:t>
            </a:r>
            <a:endParaRPr lang="en-US" dirty="0"/>
          </a:p>
        </p:txBody>
      </p:sp>
      <p:sp>
        <p:nvSpPr>
          <p:cNvPr id="6" name="Teardrop 5"/>
          <p:cNvSpPr/>
          <p:nvPr/>
        </p:nvSpPr>
        <p:spPr>
          <a:xfrm>
            <a:off x="651206" y="2679773"/>
            <a:ext cx="896645" cy="985422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</a:t>
            </a:r>
            <a:r>
              <a:rPr lang="zh-CN" altLang="en-US" dirty="0"/>
              <a:t>系统</a:t>
            </a:r>
            <a:endParaRPr lang="en-US" dirty="0"/>
          </a:p>
        </p:txBody>
      </p:sp>
      <p:sp>
        <p:nvSpPr>
          <p:cNvPr id="11" name="Explosion: 14 Points 10"/>
          <p:cNvSpPr/>
          <p:nvPr/>
        </p:nvSpPr>
        <p:spPr>
          <a:xfrm>
            <a:off x="209180" y="4714957"/>
            <a:ext cx="2352582" cy="1532657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核心产品（面向用户）</a:t>
            </a:r>
            <a:endParaRPr lang="en-US" dirty="0"/>
          </a:p>
        </p:txBody>
      </p:sp>
      <p:pic>
        <p:nvPicPr>
          <p:cNvPr id="1026" name="Picture 2" descr="Image result for ht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969" y="754598"/>
            <a:ext cx="697636" cy="69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mage result for ht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51" y="2514740"/>
            <a:ext cx="697636" cy="69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ht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719" y="5009471"/>
            <a:ext cx="319597" cy="31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847" y="3296557"/>
            <a:ext cx="325024" cy="32502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145" y="5521916"/>
            <a:ext cx="725698" cy="725698"/>
          </a:xfrm>
          <a:prstGeom prst="rect">
            <a:avLst/>
          </a:prstGeom>
        </p:spPr>
      </p:pic>
      <p:sp>
        <p:nvSpPr>
          <p:cNvPr id="16" name="Plaque 15"/>
          <p:cNvSpPr/>
          <p:nvPr/>
        </p:nvSpPr>
        <p:spPr>
          <a:xfrm>
            <a:off x="8080159" y="4587206"/>
            <a:ext cx="949911" cy="1065321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日志系统</a:t>
            </a:r>
            <a:endParaRPr lang="en-US" dirty="0"/>
          </a:p>
        </p:txBody>
      </p:sp>
      <p:sp>
        <p:nvSpPr>
          <p:cNvPr id="20" name="Cloud 19"/>
          <p:cNvSpPr/>
          <p:nvPr/>
        </p:nvSpPr>
        <p:spPr>
          <a:xfrm>
            <a:off x="3749157" y="1630409"/>
            <a:ext cx="1899822" cy="109195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应用服务器群</a:t>
            </a:r>
            <a:endParaRPr lang="en-US" dirty="0"/>
          </a:p>
        </p:txBody>
      </p:sp>
      <p:sp>
        <p:nvSpPr>
          <p:cNvPr id="22" name="Cloud 21"/>
          <p:cNvSpPr/>
          <p:nvPr/>
        </p:nvSpPr>
        <p:spPr>
          <a:xfrm>
            <a:off x="3902500" y="4935308"/>
            <a:ext cx="1899822" cy="109195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Microservices</a:t>
            </a:r>
            <a:r>
              <a:rPr lang="en-US" altLang="zh-CN" dirty="0"/>
              <a:t> </a:t>
            </a:r>
            <a:r>
              <a:rPr lang="zh-CN" altLang="en-US" dirty="0"/>
              <a:t>服务器群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574" y="2142912"/>
            <a:ext cx="932082" cy="60844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768" y="5367267"/>
            <a:ext cx="753757" cy="75375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915" y="6135358"/>
            <a:ext cx="1118567" cy="58815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087" y="3208463"/>
            <a:ext cx="681181" cy="456732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322" y="1713148"/>
            <a:ext cx="1202160" cy="332037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426" y="5020896"/>
            <a:ext cx="1202160" cy="332037"/>
          </a:xfrm>
          <a:prstGeom prst="rect">
            <a:avLst/>
          </a:prstGeom>
        </p:spPr>
      </p:pic>
      <p:cxnSp>
        <p:nvCxnSpPr>
          <p:cNvPr id="49" name="Straight Arrow Connector 48"/>
          <p:cNvCxnSpPr>
            <a:stCxn id="17" idx="3"/>
            <a:endCxn id="22" idx="2"/>
          </p:cNvCxnSpPr>
          <p:nvPr/>
        </p:nvCxnSpPr>
        <p:spPr>
          <a:xfrm flipV="1">
            <a:off x="2866843" y="5481285"/>
            <a:ext cx="1041550" cy="40348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4" idx="3"/>
            <a:endCxn id="20" idx="2"/>
          </p:cNvCxnSpPr>
          <p:nvPr/>
        </p:nvCxnSpPr>
        <p:spPr>
          <a:xfrm flipV="1">
            <a:off x="2681316" y="2176386"/>
            <a:ext cx="1073734" cy="299288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3" idx="3"/>
            <a:endCxn id="20" idx="2"/>
          </p:cNvCxnSpPr>
          <p:nvPr/>
        </p:nvCxnSpPr>
        <p:spPr>
          <a:xfrm flipV="1">
            <a:off x="2245487" y="2176386"/>
            <a:ext cx="1509563" cy="68717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5" idx="3"/>
            <a:endCxn id="20" idx="2"/>
          </p:cNvCxnSpPr>
          <p:nvPr/>
        </p:nvCxnSpPr>
        <p:spPr>
          <a:xfrm flipV="1">
            <a:off x="2066871" y="2176386"/>
            <a:ext cx="1688179" cy="128268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5" idx="3"/>
            <a:endCxn id="22" idx="2"/>
          </p:cNvCxnSpPr>
          <p:nvPr/>
        </p:nvCxnSpPr>
        <p:spPr>
          <a:xfrm>
            <a:off x="2066871" y="3459069"/>
            <a:ext cx="1841522" cy="202221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026" idx="3"/>
            <a:endCxn id="20" idx="2"/>
          </p:cNvCxnSpPr>
          <p:nvPr/>
        </p:nvCxnSpPr>
        <p:spPr>
          <a:xfrm>
            <a:off x="2465605" y="1103416"/>
            <a:ext cx="1289445" cy="1072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Cylinder 1023"/>
          <p:cNvSpPr/>
          <p:nvPr/>
        </p:nvSpPr>
        <p:spPr>
          <a:xfrm>
            <a:off x="8355720" y="2452995"/>
            <a:ext cx="798637" cy="128268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数据库</a:t>
            </a:r>
            <a:endParaRPr lang="en-US" dirty="0"/>
          </a:p>
        </p:txBody>
      </p:sp>
      <p:pic>
        <p:nvPicPr>
          <p:cNvPr id="1030" name="Picture 6" descr="Image result for mysql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5631" y="2570635"/>
            <a:ext cx="698853" cy="36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postgresql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711" y="2613124"/>
            <a:ext cx="891482" cy="40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7" name="Straight Arrow Connector 1026"/>
          <p:cNvCxnSpPr>
            <a:stCxn id="16" idx="3"/>
            <a:endCxn id="44" idx="2"/>
          </p:cNvCxnSpPr>
          <p:nvPr/>
        </p:nvCxnSpPr>
        <p:spPr>
          <a:xfrm flipV="1">
            <a:off x="9030070" y="3665195"/>
            <a:ext cx="733608" cy="145467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9" name="Straight Arrow Connector 1028"/>
          <p:cNvCxnSpPr>
            <a:stCxn id="38" idx="3"/>
            <a:endCxn id="16" idx="2"/>
          </p:cNvCxnSpPr>
          <p:nvPr/>
        </p:nvCxnSpPr>
        <p:spPr>
          <a:xfrm flipV="1">
            <a:off x="7004482" y="5652527"/>
            <a:ext cx="1550633" cy="776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Arrow Connector 1032"/>
          <p:cNvCxnSpPr>
            <a:stCxn id="16" idx="1"/>
            <a:endCxn id="20" idx="0"/>
          </p:cNvCxnSpPr>
          <p:nvPr/>
        </p:nvCxnSpPr>
        <p:spPr>
          <a:xfrm flipH="1" flipV="1">
            <a:off x="5647396" y="2176386"/>
            <a:ext cx="2432763" cy="2943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Straight Arrow Connector 1039"/>
          <p:cNvCxnSpPr/>
          <p:nvPr/>
        </p:nvCxnSpPr>
        <p:spPr>
          <a:xfrm>
            <a:off x="4699068" y="2817726"/>
            <a:ext cx="153343" cy="2117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Flowchart: Delay 1043"/>
          <p:cNvSpPr/>
          <p:nvPr/>
        </p:nvSpPr>
        <p:spPr>
          <a:xfrm>
            <a:off x="8080159" y="754598"/>
            <a:ext cx="1198486" cy="1047569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Cache</a:t>
            </a:r>
            <a:endParaRPr lang="en-US" dirty="0"/>
          </a:p>
        </p:txBody>
      </p:sp>
      <p:pic>
        <p:nvPicPr>
          <p:cNvPr id="1045" name="Picture 12" descr="Image result for redis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9259" y="980769"/>
            <a:ext cx="595225" cy="59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9" name="Straight Arrow Connector 1048"/>
          <p:cNvCxnSpPr>
            <a:stCxn id="20" idx="3"/>
            <a:endCxn id="1044" idx="1"/>
          </p:cNvCxnSpPr>
          <p:nvPr/>
        </p:nvCxnSpPr>
        <p:spPr>
          <a:xfrm flipV="1">
            <a:off x="4699068" y="1278383"/>
            <a:ext cx="3381091" cy="41445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1" name="Straight Arrow Connector 1050"/>
          <p:cNvCxnSpPr/>
          <p:nvPr/>
        </p:nvCxnSpPr>
        <p:spPr>
          <a:xfrm flipV="1">
            <a:off x="5530788" y="1413554"/>
            <a:ext cx="2549371" cy="359300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5" name="Straight Arrow Connector 1054"/>
          <p:cNvCxnSpPr>
            <a:endCxn id="1024" idx="2"/>
          </p:cNvCxnSpPr>
          <p:nvPr/>
        </p:nvCxnSpPr>
        <p:spPr>
          <a:xfrm flipV="1">
            <a:off x="5530788" y="3094337"/>
            <a:ext cx="2824932" cy="19122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Image result for mongodb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711" y="3308607"/>
            <a:ext cx="1134078" cy="377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227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数据库选型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47860" y="2312125"/>
            <a:ext cx="199747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DB-Engines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</a:rPr>
              <a:t>的排名主要根据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5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</a:rPr>
              <a:t>个因素来进行：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Google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</a:rPr>
              <a:t>以及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Bing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</a:rPr>
              <a:t>搜索引擎的关键字搜索数量、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Google Trends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</a:rPr>
              <a:t>的搜索数量、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Indeed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</a:rPr>
              <a:t>网站中的职位搜索量、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LinkedIn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</a:rPr>
              <a:t>中提到关键字的个人资料数以及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Stackoverflow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</a:rPr>
              <a:t>上相关的问题和关注者数量。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052" name="Picture 4" descr="2016年9月数据库流行度排行榜  PostgreSQL超越MongoDB居第四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818" y="1825610"/>
            <a:ext cx="571500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627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关系型数据库选型</a:t>
            </a:r>
            <a:endParaRPr lang="en-US" dirty="0"/>
          </a:p>
        </p:txBody>
      </p:sp>
      <p:pic>
        <p:nvPicPr>
          <p:cNvPr id="4" name="Picture 6" descr="Image result for mys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87" y="1690688"/>
            <a:ext cx="1658291" cy="857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Image result for postgresq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860" y="1951596"/>
            <a:ext cx="1906186" cy="874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93787" y="3275860"/>
            <a:ext cx="3719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多线程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流行度高，</a:t>
            </a:r>
            <a:r>
              <a:rPr lang="en-US" altLang="zh-CN" dirty="0"/>
              <a:t>Bug</a:t>
            </a:r>
            <a:r>
              <a:rPr lang="zh-CN" altLang="en-US" dirty="0"/>
              <a:t>解决的快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招聘成本低、主从运维成本低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96860" y="3275860"/>
            <a:ext cx="3719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多进程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源代码更优雅</a:t>
            </a:r>
            <a:endParaRPr lang="en-US" alt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1093787" y="4660777"/>
            <a:ext cx="4215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CentOS 7 </a:t>
            </a:r>
            <a:r>
              <a:rPr lang="zh-CN" altLang="en-US" dirty="0">
                <a:solidFill>
                  <a:srgbClr val="FF0000"/>
                </a:solidFill>
              </a:rPr>
              <a:t>取消默认</a:t>
            </a:r>
            <a:r>
              <a:rPr lang="en-US" altLang="zh-CN" dirty="0">
                <a:solidFill>
                  <a:srgbClr val="FF0000"/>
                </a:solidFill>
              </a:rPr>
              <a:t>MySQL</a:t>
            </a:r>
            <a:r>
              <a:rPr lang="zh-CN" altLang="en-US" dirty="0">
                <a:solidFill>
                  <a:srgbClr val="FF0000"/>
                </a:solidFill>
              </a:rPr>
              <a:t>，改为</a:t>
            </a:r>
            <a:r>
              <a:rPr lang="en-US" altLang="zh-CN" dirty="0" err="1">
                <a:solidFill>
                  <a:srgbClr val="FF0000"/>
                </a:solidFill>
              </a:rPr>
              <a:t>MariaDB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抉择</a:t>
            </a:r>
            <a:r>
              <a:rPr lang="en-US" altLang="zh-CN" dirty="0">
                <a:solidFill>
                  <a:srgbClr val="FF0000"/>
                </a:solidFill>
              </a:rPr>
              <a:t>MySQL or </a:t>
            </a:r>
            <a:r>
              <a:rPr lang="en-US" altLang="zh-CN" dirty="0" err="1">
                <a:solidFill>
                  <a:srgbClr val="FF0000"/>
                </a:solidFill>
              </a:rPr>
              <a:t>MariaDB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3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  <a:r>
              <a:rPr lang="zh-CN" altLang="en-US" dirty="0"/>
              <a:t>选型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606" y="1498506"/>
            <a:ext cx="2031680" cy="1131218"/>
          </a:xfrm>
          <a:prstGeom prst="rect">
            <a:avLst/>
          </a:prstGeom>
        </p:spPr>
      </p:pic>
      <p:pic>
        <p:nvPicPr>
          <p:cNvPr id="3074" name="Picture 2" descr="Image result for mongod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460" y="1769679"/>
            <a:ext cx="2584174" cy="86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41606" y="3301440"/>
            <a:ext cx="37197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源代码是</a:t>
            </a:r>
            <a:r>
              <a:rPr lang="en-US" altLang="zh-CN" dirty="0"/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Wide-column Store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写性能更稳定，特别是大量数据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适用不需要二级索引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适用于不同应用程序的日志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81460" y="3221415"/>
            <a:ext cx="37197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源代码是</a:t>
            </a:r>
            <a:r>
              <a:rPr lang="en-US" altLang="zh-CN" dirty="0"/>
              <a:t>C++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Document-Oriented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完善的索引，读的性能更好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自动分表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更适用于实时数据分析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适用于不同应用程序的日志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227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609" y="3037303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未完待续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14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168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Calibri</vt:lpstr>
      <vt:lpstr>Calibri Light</vt:lpstr>
      <vt:lpstr>Office Theme</vt:lpstr>
      <vt:lpstr>技术选型</vt:lpstr>
      <vt:lpstr>PowerPoint Presentation</vt:lpstr>
      <vt:lpstr>数据库选型</vt:lpstr>
      <vt:lpstr>关系型数据库选型</vt:lpstr>
      <vt:lpstr>NoSQL选型</vt:lpstr>
      <vt:lpstr>未完待续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技术选型</dc:title>
  <dc:creator>Aario Ai</dc:creator>
  <cp:lastModifiedBy>Aario Ai</cp:lastModifiedBy>
  <cp:revision>120</cp:revision>
  <dcterms:created xsi:type="dcterms:W3CDTF">2016-09-13T09:04:03Z</dcterms:created>
  <dcterms:modified xsi:type="dcterms:W3CDTF">2016-09-13T10:40:03Z</dcterms:modified>
</cp:coreProperties>
</file>