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8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A684A2-4DB1-4761-8A45-CB79BF662606}" type="datetimeFigureOut">
              <a:rPr lang="en-US" smtClean="0"/>
              <a:t>12/21/17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DD2305-B752-4750-B617-19BF8AAA496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 Booking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Sai </a:t>
            </a:r>
            <a:r>
              <a:rPr lang="en-US" sz="2000" dirty="0" smtClean="0">
                <a:solidFill>
                  <a:schemeClr val="tx1"/>
                </a:solidFill>
              </a:rPr>
              <a:t>Kumar-sxs155933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7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3962400" cy="47244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staff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salary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bonus_per_year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person_id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company_id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(person_id),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staffvsperson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(person_id) REFERENCES Person(person_id) on delete cascade,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staffvstravelagency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(company_id) REFERENCES Travel_agency(company_id)on delete set null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1611572"/>
            <a:ext cx="3962400" cy="4865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Tour_package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Package_id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tour_name VARCHAR(200)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no_of_days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max_no_of_people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cost_for_one_person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start_date DATE,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end_date DATE 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no_of_places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company_id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(Package_id),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tourpackagevstravelagency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(company_id) REFERENCES Travel_agency(company_id)on delete cascade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4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3962400" cy="48006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feedback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feedback_description VARCHAR(400),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person_id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Package_id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(person_id, Package_id),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feedbackvsperson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(person_id) REFERENCES Customer(person_id) on delete cascade,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feedbackvstourpackage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(Package_id) REFERENCES Tour_package(Package_id)on delete cascade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1533098"/>
            <a:ext cx="3962400" cy="4943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Hotel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Hotel_id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phone_no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hotelname VARCHAR(200)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city_id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(Hotel_id),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cityvshotel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(city_id) REFERENCES cities(city_id)on delete cascade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525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3962400" cy="47244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Hotel_booking_details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hotel_booking_date DATE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booking_number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Hotel_id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person_id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(Hotel_id, person_id),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hotelbookingvshotel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(Hotel_id) REFERENCES Hotel(Hotel_id)on delete cascade,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hotelbookingvsperson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(person_id) REFERENCES Customer(person_id) on delete cascade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1611572"/>
            <a:ext cx="3962400" cy="4865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package_cities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city_id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Package_id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(city_id, Package_id),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packagecitiesvscities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(city_id) REFERENCES cities(city_id) on delete set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packagecitiesvstoupackage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(Package_id) REFERENCES Tour_package(Package_id)on delete set null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335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3962400" cy="48768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Flight_booking_details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seat_no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booking_id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date_of_travel DATE,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cost_of_journey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person_id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flight_number VARCHAR(10)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(booking_id),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flightbookingvsperson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(person_id) REFERENCES Customer(person_id) on delete cascade,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flightbookingvsflight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(flight_number) REFERENCES Flight(flight_number) on delete cascade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1454624"/>
            <a:ext cx="3962400" cy="502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guide_travel_agency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person_id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company_id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(person_id, company_id),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(person_id) REFERENCES Tour_guide(person_id) on delete cascade,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(company_id) REFERENCES Travel_agency(company_id)on delete set null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655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Procedure 1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848600" cy="4724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This procedure returns hotel bookings in past 6 months.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CREATE OR REPLACE PROCEDURE SIX_MONTH_HOTEL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CURSOR HOTEL_DETAILS IS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SELECT NAME, HOTELNAME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FROM HOTEL H , HOTEL_BOOKING_DETAILS H2, PERSON P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WHERE TRUNC(H2.HOTEL_BOOKING_DATE)&gt;=TRUNC(SYSDATE-180) AND 	H2.HOTEL_ID=H.HOTEL_ID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AND P.PERSON_ID=H2.person_ID;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THISNAME VARCHAR(30);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THISHOTELNAME VARCHAR(200);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BEGIN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OPEN HOTEL_DETAILS;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LOOP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FETCH HOTEL_DETAILS INTO THISNAME, THISHOTELNAME;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EXIT WHEN (HOTEL_DETAILS%NOTFOUND);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	DBMS_OUTPUT.PUT_LINE('Name of customer is:'||THISNAME||' and Name of 		hotel is:'||THISHOTELNAME);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END LOOP;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CLOSE HOTEL_DETAILS;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END;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5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Procedure 2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848600" cy="49530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This procedure gets the names of cities which are visited by the customers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for the given package organized by the particular travel agency.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create or replace procedure cities(agencyname in char, packagename in varchar) as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cursor cities is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select p.name person_name,c1.city_name,a.name , t.tour_name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from customer c,person p,travel_agency a,book_tour b, tour_package t ,cities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c1,package_cities p1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where b.package_id=t.package_id and t.company_id=a.company_id and a.name=agencyname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and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t.tour_name=packagename and c.person_id=b.person_id and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c.person_id=p.person_id and t.package_id=p1.package_id and p1.city_id=c1.city_id;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cityy cities%rowtype;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begin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open cities;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loop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fetch cities into cityy;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exit when cities%NOTFOUND;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dbms_output.put_line('travel agency name: '|| cityy.name|| 'and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citynames:'||cityy.city_name||' and package name: '||cityy.tour_name||'and customer name: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'||cityy.person_name);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end loop;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close cities;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end;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9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Procedure 3 Part 1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848600" cy="55626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To get the most popular(most booked) package name and the customer names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who booked that package.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or replace procedure TOP_PACKAGE IS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CURSOR PACKAGE IS select t1.tour_name, p.name from (select pkg_id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from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((	select p.package_id pkg_id,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count(*) cnt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from tour_package p, book_tour b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where b.transaction_id not in (select c.transaction_id from cancel_tour c) and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p.package_id=b.package_id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group by p.package_id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	where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cnt=(select max(cnt) from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(	select p.package_id pkg_id,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	count(*) cnt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	from tour_package p, book_tour b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	where b.transaction_id not in (select c.transaction_id from cancel_tour c) and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	p.package_id=b.package_id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	group by p.package_id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3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Procedure 3 Part 2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848600" cy="5486400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To get the most popular(most booked) package name and the customer names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who booked that package.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))t, book_tour b,person p ,tour_package t1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where t.pkg_id=b.package_id and p.person_id=b.person_id and 	t1.package_id=</a:t>
            </a:r>
            <a:r>
              <a:rPr lang="en-US" sz="1600" dirty="0" err="1" smtClean="0">
                <a:solidFill>
                  <a:schemeClr val="tx1"/>
                </a:solidFill>
              </a:rPr>
              <a:t>t.pkg_id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thistourname varchar(150);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thisname varchar(200);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BEGIN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OPEN package;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LOOP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	FETCH package INTO thistourname,thisname;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	EXIT WHEN (package%NOTFOUND);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dbms_output.put_line</a:t>
            </a:r>
            <a:r>
              <a:rPr lang="en-US" sz="1600" dirty="0" smtClean="0">
                <a:solidFill>
                  <a:schemeClr val="tx1"/>
                </a:solidFill>
              </a:rPr>
              <a:t>('tour name:'|| THIStourNAME||' customer 		name: '|| 	</a:t>
            </a:r>
            <a:r>
              <a:rPr lang="en-US" sz="1600" dirty="0" err="1" smtClean="0">
                <a:solidFill>
                  <a:schemeClr val="tx1"/>
                </a:solidFill>
              </a:rPr>
              <a:t>THISname</a:t>
            </a:r>
            <a:r>
              <a:rPr lang="en-US" sz="1600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END LOOP;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	CLOSE package;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END;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9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Trigger 1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848600" cy="4953000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This is the trigger to delete the transactions permanently from the database if the no </a:t>
            </a:r>
            <a:r>
              <a:rPr lang="en-US" sz="1400" dirty="0" smtClean="0"/>
              <a:t>of cancellations </a:t>
            </a:r>
            <a:r>
              <a:rPr lang="en-US" sz="1400" dirty="0"/>
              <a:t>in the cancelled table is more than 5000</a:t>
            </a:r>
            <a:r>
              <a:rPr lang="en-US" sz="1400" dirty="0" smtClean="0"/>
              <a:t>.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CREATE </a:t>
            </a:r>
            <a:r>
              <a:rPr lang="en-US" sz="1400" dirty="0" smtClean="0">
                <a:solidFill>
                  <a:schemeClr val="tx1"/>
                </a:solidFill>
              </a:rPr>
              <a:t>or replace TRIGGER deletion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BEFORE insert ON cancel_tour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 each row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declare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thisnumber int;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begin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SELECT count(*)into thisnumber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FROM cancel_tour c;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if(thisnumber&gt;5000)then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delete from book_tour b where b.transaction_id in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	(select c.transaction_id from cancel_tour c, book_tour b where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	c.transaction_id=b.transaction_id);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end if;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if (thisnumber&gt;5000)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	then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	delete from cancel_tour c;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end if;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end;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0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Trigger 2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848600" cy="49530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This </a:t>
            </a:r>
            <a:r>
              <a:rPr lang="en-US" sz="1400" dirty="0"/>
              <a:t>is the trigger to increase the bonus of the staff if the corresponding company have 10000</a:t>
            </a:r>
          </a:p>
          <a:p>
            <a:pPr algn="l"/>
            <a:r>
              <a:rPr lang="en-US" sz="1400" dirty="0"/>
              <a:t>bookings.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OR REPLACE TRIGGER bonus_updates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before INSERT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ON book_tour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 EACH ROW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BEGIN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update staff 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set bonus_per_year=bonus_per_year+'5000'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where s.company_id in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(select p.company_id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from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book_tour b, tour_package p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where b.transaction_id not in (select c.transaction_id from cancel_tour c) and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b.package_id=p.package_id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group by p.company_id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	having count(p.company_id)=10000);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END;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4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Data Requirements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55602"/>
              </p:ext>
            </p:extLst>
          </p:nvPr>
        </p:nvGraphicFramePr>
        <p:xfrm>
          <a:off x="685801" y="1904996"/>
          <a:ext cx="7696199" cy="449580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373952"/>
                <a:gridCol w="2814282"/>
                <a:gridCol w="2507965"/>
              </a:tblGrid>
              <a:tr h="6447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Entity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Entity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Relationship assumptions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 tour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1:m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customer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hotel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m:n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flight booking details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1:m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 booking details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flight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m:1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booktour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canceltour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1:1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hotel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n:1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booktour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tourpackage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m:1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tourpackage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m:n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travelagency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tourpackage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1:n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tourguide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travelagency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m:n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0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staff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travelagency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n:1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25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039897"/>
          </a:xfrm>
        </p:spPr>
        <p:txBody>
          <a:bodyPr/>
          <a:lstStyle/>
          <a:p>
            <a:r>
              <a:rPr lang="en-US" dirty="0" smtClean="0"/>
              <a:t>ER Diagram (Part 1)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72554"/>
            <a:ext cx="8763000" cy="578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57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029011"/>
          </a:xfrm>
        </p:spPr>
        <p:txBody>
          <a:bodyPr/>
          <a:lstStyle/>
          <a:p>
            <a:r>
              <a:rPr lang="en-US" dirty="0" smtClean="0"/>
              <a:t>ER Diagram (Part 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1668"/>
            <a:ext cx="8715528" cy="57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Original Relational Schema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3178"/>
            <a:ext cx="9144000" cy="432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89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3NF Normalized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2829"/>
            <a:ext cx="9067800" cy="412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04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3962400" cy="48768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Person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Name varchar(300)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PHONE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Age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sex CHAR(1)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pincode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Street VARCHAR (200),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door_no int 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birthdate DATE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person_id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(person_id)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</a:t>
            </a:r>
            <a:r>
              <a:rPr lang="en-US" sz="1400" dirty="0" err="1" smtClean="0">
                <a:solidFill>
                  <a:schemeClr val="tx1"/>
                </a:solidFill>
              </a:rPr>
              <a:t>travelagency_addres_normalized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pincode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city CHAR(200)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country CHAR(400)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(pincode)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1454624"/>
            <a:ext cx="3962400" cy="502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</a:t>
            </a:r>
            <a:r>
              <a:rPr lang="en-US" sz="1400" dirty="0" err="1" smtClean="0">
                <a:solidFill>
                  <a:schemeClr val="tx1"/>
                </a:solidFill>
              </a:rPr>
              <a:t>adress_cities_normalized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state CHAR(400)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country CHAR(400)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(state));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</a:t>
            </a:r>
            <a:r>
              <a:rPr lang="en-US" sz="1400" dirty="0" err="1" smtClean="0">
                <a:solidFill>
                  <a:schemeClr val="tx1"/>
                </a:solidFill>
              </a:rPr>
              <a:t>address_person_normalized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pincode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city CHAR(400)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country CHAR(400)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(pincode)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3962400" cy="48768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Customer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person_id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(person_id),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customervsperson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(person_id)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references Person(person_id) on delete cascade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Tour_guide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salary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person_id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(person_id),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tourguidevsperson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(person_id)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references Person(person_id) on delete cascade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1454624"/>
            <a:ext cx="3962400" cy="502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Book_tour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type_of_transaction VARCHAR(100)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Transaction_id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package_id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person_id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date_of_booking DATE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duedate_of_payment DATE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outstanding_balance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advance_amount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(Transaction_id),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bookingvsperson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(person_id) REFERENCES Customer(person_id)on delete cascade,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bookingtourvspackage foreign key (package_id) References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tour_package(package_id)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on delete cascade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7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62" y="32657"/>
            <a:ext cx="7772400" cy="1470025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3962400" cy="510540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cancel_tour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cancellation_id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refund_amount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date_of_cancellation DATE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Transaction_id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(cancellation_id),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constraint cancellationvsbookingtour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FOREIGN KEY (Transaction_id) REFERENCES Book_tour(Transaction_id)on delete cascade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cities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city_id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city_name VARCHAR(100)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pincode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state VARCHAR(100),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website_address VARCHAR(600),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(city_id)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1219200"/>
            <a:ext cx="39624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Flight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capacity INT,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flight_number VARCHAR(10)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type_of_flight CHAR(50)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source CHAR(10)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destination CHAR(10)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(flight_number)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CREATE TABLE Travel_agency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Name CHAR(400)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company_id INT NOT NULL,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phone_number VARCHAR(11),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email_address VARCHAR(400),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pincode VARCHAR(10),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door_no VARCHAR(10),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street VARCHAR(300),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PRIMARY KEY (company_id)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5512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</TotalTime>
  <Words>1102</Words>
  <Application>Microsoft Macintosh PowerPoint</Application>
  <PresentationFormat>On-screen Show (4:3)</PresentationFormat>
  <Paragraphs>379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Constantia</vt:lpstr>
      <vt:lpstr>Times New Roman</vt:lpstr>
      <vt:lpstr>Wingdings 2</vt:lpstr>
      <vt:lpstr>Flow</vt:lpstr>
      <vt:lpstr>Tour Booking</vt:lpstr>
      <vt:lpstr>Data Requirements</vt:lpstr>
      <vt:lpstr>ER Diagram (Part 1)</vt:lpstr>
      <vt:lpstr>ER Diagram (Part 2)</vt:lpstr>
      <vt:lpstr>Original Relational Schema</vt:lpstr>
      <vt:lpstr>3NF Normalized</vt:lpstr>
      <vt:lpstr>Tables</vt:lpstr>
      <vt:lpstr>Tables</vt:lpstr>
      <vt:lpstr>Tables</vt:lpstr>
      <vt:lpstr>Tables</vt:lpstr>
      <vt:lpstr>Tables</vt:lpstr>
      <vt:lpstr>Tables</vt:lpstr>
      <vt:lpstr>Tables</vt:lpstr>
      <vt:lpstr>Procedure 1</vt:lpstr>
      <vt:lpstr>Procedure 2</vt:lpstr>
      <vt:lpstr>Procedure 3 Part 1</vt:lpstr>
      <vt:lpstr>Procedure 3 Part 2</vt:lpstr>
      <vt:lpstr>Trigger 1</vt:lpstr>
      <vt:lpstr>Trigger 2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Booking</dc:title>
  <dc:creator>Josh Binkley</dc:creator>
  <cp:lastModifiedBy>Suvanam, Saikumar</cp:lastModifiedBy>
  <cp:revision>10</cp:revision>
  <dcterms:created xsi:type="dcterms:W3CDTF">2016-04-27T13:47:18Z</dcterms:created>
  <dcterms:modified xsi:type="dcterms:W3CDTF">2017-12-21T17:58:56Z</dcterms:modified>
</cp:coreProperties>
</file>