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62"/>
  </p:notesMasterIdLst>
  <p:sldIdLst>
    <p:sldId id="256" r:id="rId2"/>
    <p:sldId id="284" r:id="rId3"/>
    <p:sldId id="257" r:id="rId4"/>
    <p:sldId id="258" r:id="rId5"/>
    <p:sldId id="259" r:id="rId6"/>
    <p:sldId id="285" r:id="rId7"/>
    <p:sldId id="262" r:id="rId8"/>
    <p:sldId id="287" r:id="rId9"/>
    <p:sldId id="288" r:id="rId10"/>
    <p:sldId id="286" r:id="rId11"/>
    <p:sldId id="289" r:id="rId12"/>
    <p:sldId id="261" r:id="rId13"/>
    <p:sldId id="290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91" r:id="rId29"/>
    <p:sldId id="292" r:id="rId30"/>
    <p:sldId id="293" r:id="rId31"/>
    <p:sldId id="294" r:id="rId32"/>
    <p:sldId id="295" r:id="rId33"/>
    <p:sldId id="308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7" r:id="rId43"/>
    <p:sldId id="304" r:id="rId44"/>
    <p:sldId id="305" r:id="rId45"/>
    <p:sldId id="309" r:id="rId46"/>
    <p:sldId id="310" r:id="rId47"/>
    <p:sldId id="306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9" r:id="rId56"/>
    <p:sldId id="318" r:id="rId57"/>
    <p:sldId id="322" r:id="rId58"/>
    <p:sldId id="320" r:id="rId59"/>
    <p:sldId id="323" r:id="rId60"/>
    <p:sldId id="321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B8F61EDA-79BF-49AA-9698-1DD26EE821A7}">
          <p14:sldIdLst>
            <p14:sldId id="256"/>
          </p14:sldIdLst>
        </p14:section>
        <p14:section name="无标题节" id="{00555E82-6628-4F08-8CD4-04C3D64C9F52}">
          <p14:sldIdLst>
            <p14:sldId id="284"/>
            <p14:sldId id="257"/>
            <p14:sldId id="258"/>
            <p14:sldId id="259"/>
            <p14:sldId id="285"/>
            <p14:sldId id="262"/>
            <p14:sldId id="287"/>
            <p14:sldId id="288"/>
            <p14:sldId id="286"/>
            <p14:sldId id="289"/>
            <p14:sldId id="261"/>
            <p14:sldId id="290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91"/>
            <p14:sldId id="292"/>
            <p14:sldId id="293"/>
            <p14:sldId id="294"/>
            <p14:sldId id="295"/>
            <p14:sldId id="308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7"/>
            <p14:sldId id="304"/>
            <p14:sldId id="305"/>
            <p14:sldId id="309"/>
            <p14:sldId id="310"/>
            <p14:sldId id="306"/>
            <p14:sldId id="311"/>
            <p14:sldId id="312"/>
            <p14:sldId id="313"/>
            <p14:sldId id="314"/>
            <p14:sldId id="315"/>
            <p14:sldId id="316"/>
            <p14:sldId id="317"/>
            <p14:sldId id="319"/>
            <p14:sldId id="318"/>
            <p14:sldId id="322"/>
            <p14:sldId id="320"/>
            <p14:sldId id="323"/>
            <p14:sldId id="32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陈驰" initials="CFC4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CC00"/>
    <a:srgbClr val="EA0000"/>
    <a:srgbClr val="00FF00"/>
    <a:srgbClr val="99FF99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1" autoAdjust="0"/>
    <p:restoredTop sz="87134" autoAdjust="0"/>
  </p:normalViewPr>
  <p:slideViewPr>
    <p:cSldViewPr>
      <p:cViewPr varScale="1">
        <p:scale>
          <a:sx n="49" d="100"/>
          <a:sy n="49" d="100"/>
        </p:scale>
        <p:origin x="-19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4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6B924-339E-48ED-B778-D28F1F864882}" type="datetimeFigureOut">
              <a:rPr lang="zh-CN" altLang="en-US" smtClean="0"/>
              <a:pPr/>
              <a:t>2011-7-18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9F17-7138-4B60-BC2D-BCE2C5996E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953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声明：很炫的动画效果，是网上别的网友的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，很烂动画效果的，是我自己做的。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2255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+ </a:t>
            </a:r>
            <a:r>
              <a:rPr lang="zh-CN" altLang="en-US" dirty="0" smtClean="0"/>
              <a:t>对谁生效呢？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793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3562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之前的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号码是有做错误的，不精确</a:t>
            </a:r>
            <a:endParaRPr lang="en-US" altLang="zh-CN" dirty="0" smtClean="0"/>
          </a:p>
          <a:p>
            <a:r>
              <a:rPr lang="zh-CN" altLang="en-US" dirty="0" smtClean="0"/>
              <a:t>手机号要精确匹配，要包括</a:t>
            </a:r>
            <a:r>
              <a:rPr lang="en-US" altLang="zh-CN" dirty="0" smtClean="0"/>
              <a:t>1【3|5|8】…….</a:t>
            </a:r>
          </a:p>
          <a:p>
            <a:r>
              <a:rPr lang="zh-CN" altLang="en-US" dirty="0" smtClean="0"/>
              <a:t>日期分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种方法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要精确</a:t>
            </a:r>
            <a:r>
              <a:rPr lang="en-US" altLang="zh-CN" dirty="0" smtClean="0"/>
              <a:t>(?:25[0-5]|2[0-4][0-9]|[01]?[0-9]{2}|[01]?[01]?[0-9])\.(?:25[0-5]|2[0-4][0-9]|[01]?[0-9]{2}|[01]?[01]?[0-9])\.(?:25[0-5]|2[0-4][0-9]|[01]?[0-9]{2}|[01]?[01]?[0-9])\.(?:25[0-5]|2[0-4][0-9]|[01]?[0-9]{2}|[01]?[01]?[0-9])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7283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对这个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评分</a:t>
            </a:r>
            <a:r>
              <a:rPr lang="zh-CN" altLang="en-US" baseline="0" dirty="0" smtClean="0"/>
              <a:t>    </a:t>
            </a:r>
            <a:r>
              <a:rPr lang="en-US" altLang="zh-CN" baseline="0" dirty="0" smtClean="0"/>
              <a:t>1-10</a:t>
            </a:r>
            <a:r>
              <a:rPr lang="zh-CN" altLang="en-US" baseline="0" dirty="0" smtClean="0"/>
              <a:t>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6148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当发现复制来的正则在</a:t>
            </a:r>
            <a:r>
              <a:rPr lang="en-US" altLang="zh-CN" dirty="0" smtClean="0"/>
              <a:t>JS</a:t>
            </a:r>
            <a:r>
              <a:rPr lang="zh-CN" altLang="en-US" dirty="0" smtClean="0"/>
              <a:t>里正常，而在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却无法使用的时候，会去想为什么会这样，慢慢的，你就知道正则流派与引擎了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5629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各种工具按照自己的定义去发展，完善正则，由于不统一，变分为这么多流派。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4383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所以，网上搜来的适用于</a:t>
            </a:r>
            <a:r>
              <a:rPr lang="en-US" altLang="zh-CN" dirty="0" smtClean="0"/>
              <a:t>PHP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.NET</a:t>
            </a:r>
            <a:r>
              <a:rPr lang="zh-CN" altLang="en-US" baseline="0" dirty="0" smtClean="0"/>
              <a:t>的</a:t>
            </a:r>
            <a:r>
              <a:rPr lang="zh-CN" altLang="en-US" dirty="0" smtClean="0"/>
              <a:t>正则是不一定能直接用在</a:t>
            </a:r>
            <a:r>
              <a:rPr lang="en-US" altLang="zh-CN" dirty="0" err="1" smtClean="0"/>
              <a:t>awk</a:t>
            </a:r>
            <a:r>
              <a:rPr lang="zh-CN" altLang="en-US" dirty="0" smtClean="0"/>
              <a:t>中的。</a:t>
            </a:r>
            <a:endParaRPr lang="en-US" altLang="zh-CN" dirty="0" smtClean="0"/>
          </a:p>
          <a:p>
            <a:r>
              <a:rPr lang="zh-CN" altLang="en-US" dirty="0" smtClean="0"/>
              <a:t>环视，很多人翻译为</a:t>
            </a:r>
            <a:r>
              <a:rPr lang="zh-CN" altLang="en-US" baseline="0" dirty="0" smtClean="0"/>
              <a:t> 零宽断言。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固化分组很多人翻译为 最小原子组</a:t>
            </a:r>
            <a:endParaRPr lang="en-US" altLang="zh-CN" baseline="0" dirty="0" smtClean="0"/>
          </a:p>
          <a:p>
            <a:r>
              <a:rPr lang="zh-CN" altLang="en-US" baseline="0" dirty="0" smtClean="0"/>
              <a:t>区分</a:t>
            </a:r>
            <a:r>
              <a:rPr lang="en-US" altLang="zh-CN" baseline="0" dirty="0" smtClean="0"/>
              <a:t>NFA\DNA</a:t>
            </a:r>
            <a:r>
              <a:rPr lang="zh-CN" altLang="en-US" baseline="0" dirty="0" smtClean="0"/>
              <a:t>的最简单的办法，看忽略有限量词是否被支持，可以用多选分支来测试。比如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中的测试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66302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越来越绕，越来越晕了，到底是不是要继续？有必要了解的这么深入吗？</a:t>
            </a:r>
            <a:endParaRPr lang="en-US" altLang="zh-CN" dirty="0" smtClean="0"/>
          </a:p>
          <a:p>
            <a:r>
              <a:rPr lang="zh-CN" altLang="en-US" dirty="0" smtClean="0"/>
              <a:t>正则能写出来，但很烂，不精确，效率低</a:t>
            </a:r>
            <a:endParaRPr lang="en-US" altLang="zh-CN" dirty="0" smtClean="0"/>
          </a:p>
          <a:p>
            <a:r>
              <a:rPr lang="zh-CN" altLang="en-US" dirty="0" smtClean="0"/>
              <a:t>为啥有的页面处理起来不超时，而有的却超时了？</a:t>
            </a:r>
            <a:endParaRPr lang="en-US" altLang="zh-CN" dirty="0" smtClean="0"/>
          </a:p>
          <a:p>
            <a:r>
              <a:rPr lang="zh-CN" altLang="en-US" dirty="0" smtClean="0"/>
              <a:t>为啥有的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瞬间交给后端脚本，而有的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却要处理这么久？</a:t>
            </a:r>
            <a:r>
              <a:rPr lang="zh-CN" altLang="en-US" baseline="0" dirty="0" smtClean="0"/>
              <a:t> 原因在哪里？那时系统负载高了？网络慢了？不，是正则写的太烂了，不同</a:t>
            </a:r>
            <a:r>
              <a:rPr lang="en-US" altLang="zh-CN" baseline="0" dirty="0" smtClean="0"/>
              <a:t>URL</a:t>
            </a:r>
            <a:r>
              <a:rPr lang="zh-CN" altLang="en-US" baseline="0" dirty="0" smtClean="0"/>
              <a:t>处理起来不一样</a:t>
            </a:r>
            <a:endParaRPr lang="en-US" altLang="zh-CN" baseline="0" dirty="0" smtClean="0"/>
          </a:p>
          <a:p>
            <a:r>
              <a:rPr lang="zh-CN" altLang="en-US" baseline="0" dirty="0" smtClean="0"/>
              <a:t>脚本语言的变量 是如何被编译器扫描的？怎么识别哪个是变量，那个是 字符的？</a:t>
            </a:r>
            <a:r>
              <a:rPr lang="en-US" altLang="zh-CN" baseline="0" dirty="0" smtClean="0"/>
              <a:t>DB</a:t>
            </a:r>
            <a:r>
              <a:rPr lang="zh-CN" altLang="en-US" baseline="0" dirty="0" smtClean="0"/>
              <a:t>语法分析器是如何分析</a:t>
            </a:r>
            <a:r>
              <a:rPr lang="en-US" altLang="zh-CN" baseline="0" dirty="0" smtClean="0"/>
              <a:t>DBA</a:t>
            </a:r>
            <a:r>
              <a:rPr lang="zh-CN" altLang="en-US" baseline="0" dirty="0" smtClean="0"/>
              <a:t>输入的</a:t>
            </a:r>
            <a:r>
              <a:rPr lang="en-US" altLang="zh-CN" baseline="0" dirty="0" smtClean="0"/>
              <a:t>SQL</a:t>
            </a:r>
            <a:r>
              <a:rPr lang="zh-CN" altLang="en-US" baseline="0" dirty="0" smtClean="0"/>
              <a:t>字符串的？如何判断那个是 表名，那个是</a:t>
            </a:r>
            <a:r>
              <a:rPr lang="en-US" altLang="zh-CN" baseline="0" dirty="0" smtClean="0"/>
              <a:t>where</a:t>
            </a:r>
            <a:r>
              <a:rPr lang="zh-CN" altLang="en-US" baseline="0" dirty="0" smtClean="0"/>
              <a:t>后的条件的？复杂的</a:t>
            </a:r>
            <a:r>
              <a:rPr lang="en-US" altLang="zh-CN" baseline="0" dirty="0" smtClean="0"/>
              <a:t>SQL</a:t>
            </a:r>
            <a:r>
              <a:rPr lang="zh-CN" altLang="en-US" baseline="0" dirty="0" smtClean="0"/>
              <a:t>语句是如何被分析认为是子查询的？如果你想了解，那么继续前行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78449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个字符，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794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刚开始接触电脑时候，总会遇到以上几种情况，于是乎，我学会使用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的搜索功能</a:t>
            </a:r>
            <a:r>
              <a:rPr lang="zh-CN" altLang="en-US" sz="1200" dirty="0" smtClean="0">
                <a:latin typeface="+mn-lt"/>
                <a:ea typeface="+mn-ea"/>
              </a:rPr>
              <a:t>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08126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有点绕，有点乱，来个例子吧。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593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备选状态是</a:t>
            </a:r>
            <a:r>
              <a:rPr lang="en-US" altLang="zh-CN" dirty="0" smtClean="0"/>
              <a:t>NFA</a:t>
            </a:r>
            <a:r>
              <a:rPr lang="zh-CN" altLang="en-US" dirty="0" smtClean="0"/>
              <a:t>引擎的精华。</a:t>
            </a:r>
            <a:endParaRPr lang="en-US" altLang="zh-CN" dirty="0" smtClean="0"/>
          </a:p>
          <a:p>
            <a:r>
              <a:rPr lang="zh-CN" altLang="en-US" dirty="0" smtClean="0"/>
              <a:t>如果字符串是</a:t>
            </a:r>
            <a:r>
              <a:rPr lang="en-US" altLang="zh-CN" dirty="0" smtClean="0"/>
              <a:t>ac</a:t>
            </a:r>
            <a:r>
              <a:rPr lang="zh-CN" altLang="en-US" dirty="0" smtClean="0"/>
              <a:t>，那么备选状态会被启用，</a:t>
            </a:r>
            <a:r>
              <a:rPr lang="en-US" altLang="zh-CN" dirty="0" smtClean="0"/>
              <a:t>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匹配完之后，交给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匹配了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之后，结束。这里启用的备选状态叫回溯。是</a:t>
            </a:r>
            <a:r>
              <a:rPr lang="en-US" altLang="zh-CN" baseline="0" dirty="0" smtClean="0"/>
              <a:t>NFA</a:t>
            </a:r>
            <a:r>
              <a:rPr lang="zh-CN" altLang="en-US" baseline="0" dirty="0" smtClean="0"/>
              <a:t>引擎跟</a:t>
            </a:r>
            <a:r>
              <a:rPr lang="en-US" altLang="zh-CN" baseline="0" dirty="0" smtClean="0"/>
              <a:t>DFA</a:t>
            </a:r>
            <a:r>
              <a:rPr lang="zh-CN" altLang="en-US" baseline="0" dirty="0" smtClean="0"/>
              <a:t>的最大区别，也是正则写的不好的时候，最会出现问题的地方。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如果字符是</a:t>
            </a:r>
            <a:r>
              <a:rPr lang="en-US" altLang="zh-CN" baseline="0" dirty="0" err="1" smtClean="0"/>
              <a:t>adc</a:t>
            </a:r>
            <a:r>
              <a:rPr lang="zh-CN" altLang="en-US" baseline="0" dirty="0" smtClean="0"/>
              <a:t>呢？又会如何匹配？</a:t>
            </a:r>
            <a:endParaRPr lang="en-US" altLang="zh-CN" baseline="0" dirty="0" smtClean="0"/>
          </a:p>
          <a:p>
            <a:r>
              <a:rPr lang="zh-CN" altLang="en-US" baseline="0" dirty="0" smtClean="0"/>
              <a:t>忽略优先量词是如何匹配的？ </a:t>
            </a:r>
            <a:r>
              <a:rPr lang="en-US" altLang="zh-CN" baseline="0" dirty="0" err="1" smtClean="0"/>
              <a:t>ab</a:t>
            </a:r>
            <a:r>
              <a:rPr lang="en-US" altLang="zh-CN" baseline="0" dirty="0" smtClean="0"/>
              <a:t>??c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5423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事例，</a:t>
            </a:r>
            <a:r>
              <a:rPr lang="en-US" altLang="zh-CN" dirty="0" err="1" smtClean="0"/>
              <a:t>regexbuddy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中搜索 </a:t>
            </a:r>
            <a:r>
              <a:rPr lang="en-US" altLang="zh-CN" baseline="0" dirty="0" err="1" smtClean="0"/>
              <a:t>css</a:t>
            </a:r>
            <a:r>
              <a:rPr lang="zh-CN" altLang="en-US" baseline="0" dirty="0" smtClean="0"/>
              <a:t>文件中 不是以</a:t>
            </a:r>
            <a:r>
              <a:rPr lang="en-US" altLang="zh-CN" baseline="0" dirty="0" smtClean="0"/>
              <a:t>http</a:t>
            </a:r>
            <a:r>
              <a:rPr lang="zh-CN" altLang="en-US" baseline="0" dirty="0" smtClean="0"/>
              <a:t>开头的</a:t>
            </a:r>
            <a:r>
              <a:rPr lang="en-US" altLang="zh-CN" baseline="0" dirty="0" err="1" smtClean="0"/>
              <a:t>css</a:t>
            </a:r>
            <a:r>
              <a:rPr lang="zh-CN" altLang="en-US" baseline="0" dirty="0" smtClean="0"/>
              <a:t>的背景图片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1057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先别忙，先看下回溯。。。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93286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去</a:t>
            </a:r>
            <a:r>
              <a:rPr lang="en-US" altLang="zh-CN" dirty="0" err="1" smtClean="0"/>
              <a:t>regexbuddy</a:t>
            </a:r>
            <a:r>
              <a:rPr lang="zh-CN" altLang="en-US" dirty="0" smtClean="0"/>
              <a:t>验证一下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1097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还记得刚刚的“备份状态”吗？还记得是哪个元字符引起的吗？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备份状态是如何做选择的？有多个备份点的时候，选择哪个？，后进先出</a:t>
            </a:r>
          </a:p>
          <a:p>
            <a:r>
              <a:rPr lang="zh-CN" altLang="en-US" dirty="0" smtClean="0"/>
              <a:t>回溯是</a:t>
            </a:r>
            <a:r>
              <a:rPr lang="en-US" altLang="zh-CN" dirty="0" smtClean="0"/>
              <a:t>NFA</a:t>
            </a:r>
            <a:r>
              <a:rPr lang="zh-CN" altLang="en-US" dirty="0" smtClean="0"/>
              <a:t>引擎的最帮的有点，但同时，使用不当，也是致命的弱点。</a:t>
            </a:r>
            <a:endParaRPr lang="en-US" altLang="zh-CN" dirty="0" smtClean="0"/>
          </a:p>
          <a:p>
            <a:r>
              <a:rPr lang="zh-CN" altLang="en-US" dirty="0" smtClean="0"/>
              <a:t>回溯次数多，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的堆栈溢出，但有回溯次数限制，不然，或许又</a:t>
            </a:r>
            <a:r>
              <a:rPr lang="zh-CN" altLang="en-US" baseline="0" dirty="0" smtClean="0"/>
              <a:t>成为一个溢出漏洞了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35525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\d*</a:t>
            </a:r>
            <a:r>
              <a:rPr lang="zh-CN" altLang="en-US" dirty="0" smtClean="0"/>
              <a:t>的话，对于小数点后面为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位数字的字符串也做了处理，无用功。</a:t>
            </a:r>
            <a:endParaRPr lang="en-US" altLang="zh-CN" dirty="0" smtClean="0"/>
          </a:p>
          <a:p>
            <a:r>
              <a:rPr lang="zh-CN" altLang="en-US" dirty="0" smtClean="0"/>
              <a:t>红色部分的表达式，是如何处理最后一个字符例子的？</a:t>
            </a:r>
            <a:r>
              <a:rPr lang="en-US" altLang="zh-CN" dirty="0" smtClean="0"/>
              <a:t>$1</a:t>
            </a:r>
            <a:r>
              <a:rPr lang="zh-CN" altLang="en-US" dirty="0" smtClean="0"/>
              <a:t>的结果是多少呢？ 被处理成</a:t>
            </a:r>
            <a:r>
              <a:rPr lang="en-US" altLang="zh-CN" dirty="0" smtClean="0"/>
              <a:t>154.35</a:t>
            </a:r>
            <a:r>
              <a:rPr lang="zh-CN" altLang="en-US" dirty="0" smtClean="0"/>
              <a:t>了。。。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1267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回忆下我们了解关于量词的几个元字符</a:t>
            </a:r>
            <a:r>
              <a:rPr lang="zh-CN" altLang="en-US" baseline="0" dirty="0" smtClean="0"/>
              <a:t> 量词优先、忽略优先量词，这里有个占有优先量词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20954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画蛇添足的做法。如何优化呢？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2129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修饰符跟语言有关，转义字符，比如匹配</a:t>
            </a:r>
            <a:r>
              <a:rPr lang="en-US" altLang="zh-CN" dirty="0" smtClean="0"/>
              <a:t>\</a:t>
            </a:r>
            <a:r>
              <a:rPr lang="zh-CN" altLang="en-US" dirty="0" smtClean="0"/>
              <a:t>，在正则里要转义一次为</a:t>
            </a:r>
            <a:r>
              <a:rPr lang="en-US" altLang="zh-CN" dirty="0" smtClean="0"/>
              <a:t>\\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PHP</a:t>
            </a:r>
            <a:r>
              <a:rPr lang="zh-CN" altLang="en-US" dirty="0" smtClean="0"/>
              <a:t>里再转义一次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\\\\</a:t>
            </a:r>
          </a:p>
          <a:p>
            <a:r>
              <a:rPr lang="zh-CN" altLang="en-US" dirty="0" smtClean="0"/>
              <a:t>看语言如何选择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php</a:t>
            </a:r>
            <a:r>
              <a:rPr lang="en-US" altLang="zh-CN" baseline="0" dirty="0" smtClean="0"/>
              <a:t> /…/</a:t>
            </a:r>
            <a:r>
              <a:rPr lang="en-US" altLang="zh-CN" baseline="0" dirty="0" err="1" smtClean="0"/>
              <a:t>iu</a:t>
            </a:r>
            <a:r>
              <a:rPr lang="en-US" altLang="zh-CN" baseline="0" dirty="0" smtClean="0"/>
              <a:t>   JAVA\PYTHON  </a:t>
            </a:r>
            <a:r>
              <a:rPr lang="zh-CN" altLang="en-US" baseline="0" dirty="0" smtClean="0"/>
              <a:t>正则函数中多个参数</a:t>
            </a:r>
            <a:r>
              <a:rPr lang="en-US" altLang="zh-CN" baseline="0" dirty="0" err="1" smtClean="0"/>
              <a:t>re.IGNORECASE</a:t>
            </a:r>
            <a:r>
              <a:rPr lang="en-US" altLang="zh-CN" baseline="0" dirty="0" smtClean="0"/>
              <a:t>  </a:t>
            </a:r>
          </a:p>
          <a:p>
            <a:r>
              <a:rPr lang="zh-CN" altLang="en-US" baseline="0" dirty="0" smtClean="0"/>
              <a:t>表达式主导可理解为 用表达式去匹配字符。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55293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运维处理：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重写，日志匹配，日志分割等（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sed</a:t>
            </a:r>
            <a:r>
              <a:rPr lang="en-US" altLang="zh-CN" dirty="0" smtClean="0"/>
              <a:t> shell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程序：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、生日、用户名、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、域名判断处理</a:t>
            </a:r>
            <a:endParaRPr lang="en-US" altLang="zh-CN" dirty="0" smtClean="0"/>
          </a:p>
          <a:p>
            <a:r>
              <a:rPr lang="zh-CN" altLang="en-US" dirty="0" smtClean="0"/>
              <a:t>比如：</a:t>
            </a:r>
            <a:r>
              <a:rPr lang="en-US" altLang="zh-CN" dirty="0" smtClean="0"/>
              <a:t>SELECT ‘</a:t>
            </a:r>
            <a:r>
              <a:rPr lang="en-US" altLang="zh-CN" dirty="0" err="1" smtClean="0"/>
              <a:t>fofo</a:t>
            </a:r>
            <a:r>
              <a:rPr lang="en-US" altLang="zh-CN" dirty="0" smtClean="0"/>
              <a:t>’ REGEXP ‘^</a:t>
            </a:r>
            <a:r>
              <a:rPr lang="en-US" altLang="zh-CN" dirty="0" err="1" smtClean="0"/>
              <a:t>fo</a:t>
            </a:r>
            <a:r>
              <a:rPr lang="en-US" altLang="zh-CN" dirty="0" smtClean="0"/>
              <a:t>’; </a:t>
            </a:r>
            <a:r>
              <a:rPr lang="zh-CN" altLang="en-US" dirty="0" smtClean="0"/>
              <a:t>（暂不考虑效率）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17424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那时还年轻，写的几个匹配的正则都不严谨，精确。。。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号、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的误匹配。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、日期的漏匹配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458871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44108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4335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这个表达式会为字符串中</a:t>
            </a:r>
            <a:r>
              <a:rPr lang="en-US" altLang="zh-CN" dirty="0" smtClean="0"/>
              <a:t>&lt;div&gt;</a:t>
            </a:r>
            <a:r>
              <a:rPr lang="zh-CN" altLang="en-US" dirty="0" smtClean="0"/>
              <a:t>到</a:t>
            </a:r>
            <a:r>
              <a:rPr lang="en-US" altLang="zh-CN" dirty="0" smtClean="0"/>
              <a:t>&lt;/div&gt;</a:t>
            </a:r>
            <a:r>
              <a:rPr lang="zh-CN" altLang="en-US" dirty="0" smtClean="0"/>
              <a:t>的每一步都保存结果。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24789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都可以实现目的，但区别呢？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最左优先原则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613535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执行流程，关于为啥把原理放后面来讲，我觉得开始，一般人对他不关注，不关心，只想知道如何实现如何优化，当到了一定程度，遇到瓶颈，不知道如何更好的做优化的时候，才会想去理解原理。所以，放到这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19525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回归最初。</a:t>
            </a:r>
            <a:r>
              <a:rPr lang="zh-CN" altLang="en-US" smtClean="0"/>
              <a:t>新手不知道引擎、流派。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58260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本周我事情多，加上本人生性懒惰，以及时间仓促，整理不到位，以及我个人水平较差，望各位海涵。有不足之处，各位斧正。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714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两个都可以，至于区别，以后再议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1167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字母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116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字母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1167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缺点太长了。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3094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概念，反正就是一对比较乱的字符串。。。</a:t>
            </a:r>
            <a:endParaRPr lang="en-US" altLang="zh-CN" dirty="0" smtClean="0"/>
          </a:p>
          <a:p>
            <a:r>
              <a:rPr lang="zh-CN" altLang="en-US" dirty="0" smtClean="0"/>
              <a:t>正则里，字符串分字符与元字符，元字符就是在正则里表示其他意思的字符。非元字符表示他自己</a:t>
            </a:r>
            <a:endParaRPr lang="en-US" altLang="zh-CN" dirty="0" smtClean="0"/>
          </a:p>
          <a:p>
            <a:r>
              <a:rPr lang="zh-CN" altLang="en-US" dirty="0" smtClean="0"/>
              <a:t>蓝色匹配的是字符串。黄色表示匹配的是位置。绿色表示匹配字符的个数长度。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3785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^(</a:t>
            </a:r>
            <a:r>
              <a:rPr lang="zh-CN" altLang="en-US" dirty="0" smtClean="0"/>
              <a:t>脱字符</a:t>
            </a:r>
            <a:r>
              <a:rPr lang="en-US" altLang="zh-CN" dirty="0" smtClean="0"/>
              <a:t>)</a:t>
            </a:r>
            <a:r>
              <a:rPr lang="zh-CN" altLang="en-US" dirty="0" smtClean="0"/>
              <a:t>字符在</a:t>
            </a:r>
            <a:r>
              <a:rPr lang="zh-CN" altLang="en-US" baseline="0" dirty="0" smtClean="0"/>
              <a:t> 字符组内代表 排除的意思。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字符 在字符组中 ，如果在字符范围前，则 表示 他本身，无需转移，如果在两个字符中间，则表示两个字符的区间</a:t>
            </a:r>
            <a:endParaRPr lang="en-US" altLang="zh-CN" baseline="0" dirty="0" smtClean="0"/>
          </a:p>
          <a:p>
            <a:pPr marL="0" indent="0">
              <a:buFontTx/>
              <a:buNone/>
            </a:pPr>
            <a:r>
              <a:rPr lang="en-US" altLang="zh-CN" baseline="0" dirty="0" smtClean="0"/>
              <a:t>| </a:t>
            </a:r>
            <a:r>
              <a:rPr lang="zh-CN" altLang="en-US" baseline="0" dirty="0" smtClean="0"/>
              <a:t>可以理解为</a:t>
            </a:r>
            <a:r>
              <a:rPr lang="en-US" altLang="zh-CN" baseline="0" dirty="0" smtClean="0"/>
              <a:t>if  else </a:t>
            </a:r>
            <a:r>
              <a:rPr lang="zh-CN" altLang="en-US" baseline="0" dirty="0" smtClean="0"/>
              <a:t>，例子中的 </a:t>
            </a:r>
            <a:r>
              <a:rPr lang="en-US" altLang="zh-CN" baseline="0" dirty="0" smtClean="0"/>
              <a:t>| </a:t>
            </a:r>
            <a:r>
              <a:rPr lang="zh-CN" altLang="en-US" baseline="0" dirty="0" smtClean="0"/>
              <a:t>指的是谁跟谁的或者关系？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59F17-7138-4B60-BC2D-BCE2C5996E3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378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2011-7-18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2011-7-18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xct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encz.blogbus.com/" TargetMode="External"/><Relationship Id="rId5" Type="http://schemas.openxmlformats.org/officeDocument/2006/relationships/hyperlink" Target="http://iregex.org/" TargetMode="External"/><Relationship Id="rId4" Type="http://schemas.openxmlformats.org/officeDocument/2006/relationships/hyperlink" Target="http://blog.csdn.net/lxcn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3357562"/>
            <a:ext cx="6480048" cy="1163010"/>
          </a:xfrm>
        </p:spPr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40" y="5032829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/>
              <a:t>http://www.cnxct.com/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84168" y="4376572"/>
            <a:ext cx="113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CFC4N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最简单的正则表达式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1604" y="1770159"/>
            <a:ext cx="285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匹配</a:t>
            </a:r>
            <a:r>
              <a:rPr lang="en-US" altLang="zh-CN" sz="3600" dirty="0" smtClean="0"/>
              <a:t>QQ</a:t>
            </a:r>
            <a:r>
              <a:rPr lang="zh-CN" altLang="en-US" sz="3600" dirty="0" smtClean="0"/>
              <a:t>号：</a:t>
            </a:r>
            <a:endParaRPr lang="en-US" altLang="zh-CN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04470" y="2423707"/>
            <a:ext cx="5439737" cy="307777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FF00"/>
                </a:solidFill>
              </a:rPr>
              <a:t>\d+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4471" y="2977749"/>
            <a:ext cx="581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匹配结果：</a:t>
            </a:r>
            <a:endParaRPr lang="en-US" altLang="zh-CN" sz="3600" dirty="0" smtClean="0"/>
          </a:p>
        </p:txBody>
      </p:sp>
      <p:cxnSp>
        <p:nvCxnSpPr>
          <p:cNvPr id="13" name="直接连接符 12"/>
          <p:cNvCxnSpPr/>
          <p:nvPr/>
        </p:nvCxnSpPr>
        <p:spPr>
          <a:xfrm>
            <a:off x="357158" y="1428736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59631" y="4005064"/>
            <a:ext cx="55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1234567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222222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8888888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04752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然后呢？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\b   \w   \d   ()   []  \W  \s  \S ……</a:t>
            </a:r>
            <a:r>
              <a:rPr lang="zh-CN" altLang="en-US" dirty="0" smtClean="0"/>
              <a:t>这些都是什么意思？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(?&gt;)  (?&lt;=) (?&lt;!)  </a:t>
            </a:r>
            <a:r>
              <a:rPr lang="en-US" altLang="zh-CN" dirty="0"/>
              <a:t>(?P&lt;name&gt;) \p{</a:t>
            </a:r>
            <a:r>
              <a:rPr lang="en-US" altLang="zh-CN" dirty="0" err="1"/>
              <a:t>Inname</a:t>
            </a:r>
            <a:r>
              <a:rPr lang="en-US" altLang="zh-CN" dirty="0" smtClean="0"/>
              <a:t>}</a:t>
            </a:r>
            <a:r>
              <a:rPr lang="zh-CN" altLang="en-US" dirty="0" smtClean="0"/>
              <a:t>这些又是些什么呢？</a:t>
            </a:r>
            <a:endParaRPr lang="en-US" altLang="zh-CN" dirty="0" smtClean="0"/>
          </a:p>
          <a:p>
            <a:r>
              <a:rPr lang="en-US" altLang="zh-CN" dirty="0"/>
              <a:t>\x{4e00}-\x{9fa5} \x80-\</a:t>
            </a:r>
            <a:r>
              <a:rPr lang="en-US" altLang="zh-CN" dirty="0" err="1" smtClean="0"/>
              <a:t>xff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这些呢？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86472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544616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概念</a:t>
            </a:r>
            <a:r>
              <a:rPr lang="en-US" altLang="zh-CN" dirty="0"/>
              <a:t> </a:t>
            </a:r>
            <a:r>
              <a:rPr lang="en-US" altLang="zh-CN" dirty="0" smtClean="0"/>
              <a:t> !@#$%^&amp;**&amp;%#@%</a:t>
            </a:r>
          </a:p>
          <a:p>
            <a:r>
              <a:rPr lang="zh-CN" altLang="en-US" dirty="0" smtClean="0"/>
              <a:t>元字符：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300" dirty="0" smtClean="0">
                <a:solidFill>
                  <a:srgbClr val="0099FF"/>
                </a:solidFill>
              </a:rPr>
              <a:t> </a:t>
            </a:r>
            <a:r>
              <a:rPr lang="en-US" altLang="zh-CN" sz="2300" dirty="0" smtClean="0">
                <a:solidFill>
                  <a:srgbClr val="0099FF"/>
                </a:solidFill>
              </a:rPr>
              <a:t>.  </a:t>
            </a:r>
            <a:r>
              <a:rPr lang="zh-CN" altLang="en-US" sz="2300" dirty="0" smtClean="0">
                <a:solidFill>
                  <a:srgbClr val="0099FF"/>
                </a:solidFill>
              </a:rPr>
              <a:t>除换行以外的其他任意字符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\s  </a:t>
            </a:r>
            <a:r>
              <a:rPr lang="zh-CN" altLang="en-US" sz="2300" dirty="0" smtClean="0">
                <a:solidFill>
                  <a:srgbClr val="0099FF"/>
                </a:solidFill>
              </a:rPr>
              <a:t>空白字符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\S   </a:t>
            </a:r>
            <a:r>
              <a:rPr lang="zh-CN" altLang="en-US" sz="2300" dirty="0" smtClean="0">
                <a:solidFill>
                  <a:srgbClr val="0099FF"/>
                </a:solidFill>
              </a:rPr>
              <a:t>除空白字符以外的任意字符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\w  </a:t>
            </a:r>
            <a:r>
              <a:rPr lang="zh-CN" altLang="en-US" sz="2300" dirty="0" smtClean="0">
                <a:solidFill>
                  <a:srgbClr val="0099FF"/>
                </a:solidFill>
              </a:rPr>
              <a:t>字母、数字、下划线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\W  </a:t>
            </a:r>
            <a:r>
              <a:rPr lang="zh-CN" altLang="en-US" sz="2300" dirty="0" smtClean="0">
                <a:solidFill>
                  <a:srgbClr val="0099FF"/>
                </a:solidFill>
              </a:rPr>
              <a:t>除了字母、数字、下划线以外的任意字符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\d   </a:t>
            </a:r>
            <a:r>
              <a:rPr lang="zh-CN" altLang="en-US" sz="2300" dirty="0" smtClean="0">
                <a:solidFill>
                  <a:srgbClr val="0099FF"/>
                </a:solidFill>
              </a:rPr>
              <a:t>数字 </a:t>
            </a:r>
            <a:r>
              <a:rPr lang="en-US" altLang="zh-CN" sz="2300" dirty="0" smtClean="0">
                <a:solidFill>
                  <a:srgbClr val="0099FF"/>
                </a:solidFill>
              </a:rPr>
              <a:t>0-9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\D  </a:t>
            </a:r>
            <a:r>
              <a:rPr lang="zh-CN" altLang="en-US" sz="2300" dirty="0" smtClean="0">
                <a:solidFill>
                  <a:srgbClr val="0099FF"/>
                </a:solidFill>
              </a:rPr>
              <a:t>除了数字之外的任意字符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…… </a:t>
            </a:r>
            <a:r>
              <a:rPr lang="zh-CN" altLang="en-US" sz="2300" dirty="0" smtClean="0">
                <a:solidFill>
                  <a:srgbClr val="0099FF"/>
                </a:solidFill>
              </a:rPr>
              <a:t>等等等等</a:t>
            </a:r>
            <a:endParaRPr lang="en-US" altLang="zh-CN" sz="2300" dirty="0">
              <a:solidFill>
                <a:srgbClr val="0099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FFFF00"/>
                </a:solidFill>
              </a:rPr>
              <a:t>\b  </a:t>
            </a:r>
            <a:r>
              <a:rPr lang="zh-CN" altLang="en-US" sz="2200" dirty="0" smtClean="0">
                <a:solidFill>
                  <a:srgbClr val="FFFF00"/>
                </a:solidFill>
              </a:rPr>
              <a:t>单词边界</a:t>
            </a:r>
            <a:endParaRPr lang="en-US" altLang="zh-CN" sz="22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FFFF00"/>
                </a:solidFill>
              </a:rPr>
              <a:t>^  </a:t>
            </a:r>
            <a:r>
              <a:rPr lang="zh-CN" altLang="en-US" sz="2200" dirty="0" smtClean="0">
                <a:solidFill>
                  <a:srgbClr val="FFFF00"/>
                </a:solidFill>
              </a:rPr>
              <a:t>字符串的开始</a:t>
            </a:r>
            <a:endParaRPr lang="en-US" altLang="zh-CN" sz="22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FFFF00"/>
                </a:solidFill>
              </a:rPr>
              <a:t>$ </a:t>
            </a:r>
            <a:r>
              <a:rPr lang="zh-CN" altLang="en-US" sz="2200" dirty="0" smtClean="0">
                <a:solidFill>
                  <a:srgbClr val="FFFF00"/>
                </a:solidFill>
              </a:rPr>
              <a:t>字符串结束</a:t>
            </a:r>
            <a:endParaRPr lang="en-US" altLang="zh-CN" sz="22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FFFF00"/>
                </a:solidFill>
              </a:rPr>
              <a:t>(?=…)  </a:t>
            </a:r>
            <a:r>
              <a:rPr lang="zh-CN" altLang="en-US" sz="2200" dirty="0" smtClean="0">
                <a:solidFill>
                  <a:srgbClr val="FFFF00"/>
                </a:solidFill>
              </a:rPr>
              <a:t>环视</a:t>
            </a:r>
            <a:r>
              <a:rPr lang="en-US" altLang="zh-CN" sz="2200" dirty="0" smtClean="0">
                <a:solidFill>
                  <a:srgbClr val="FFFF00"/>
                </a:solidFill>
              </a:rPr>
              <a:t>(</a:t>
            </a:r>
            <a:r>
              <a:rPr lang="zh-CN" altLang="en-US" sz="2200" dirty="0" smtClean="0">
                <a:solidFill>
                  <a:srgbClr val="FFFF00"/>
                </a:solidFill>
              </a:rPr>
              <a:t>零宽断言</a:t>
            </a:r>
            <a:r>
              <a:rPr lang="en-US" altLang="zh-CN" sz="2200" dirty="0" smtClean="0">
                <a:solidFill>
                  <a:srgbClr val="FFFF00"/>
                </a:solidFill>
              </a:rPr>
              <a:t>) </a:t>
            </a:r>
            <a:r>
              <a:rPr lang="zh-CN" altLang="en-US" sz="2200" dirty="0" smtClean="0">
                <a:solidFill>
                  <a:srgbClr val="FFFF00"/>
                </a:solidFill>
              </a:rPr>
              <a:t>后面的字符串符合表达式</a:t>
            </a:r>
            <a:r>
              <a:rPr lang="en-US" altLang="zh-CN" sz="2200" dirty="0" smtClean="0">
                <a:solidFill>
                  <a:srgbClr val="FFFF00"/>
                </a:solidFill>
              </a:rPr>
              <a:t>…</a:t>
            </a:r>
            <a:r>
              <a:rPr lang="zh-CN" altLang="en-US" sz="2200" dirty="0" smtClean="0">
                <a:solidFill>
                  <a:srgbClr val="FFFF00"/>
                </a:solidFill>
              </a:rPr>
              <a:t>的时候的位置</a:t>
            </a:r>
            <a:endParaRPr lang="en-US" altLang="zh-CN" sz="22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FFFF00"/>
                </a:solidFill>
              </a:rPr>
              <a:t>(?!) </a:t>
            </a:r>
            <a:endParaRPr lang="en-US" altLang="zh-CN" sz="2200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*    0</a:t>
            </a:r>
            <a:r>
              <a:rPr lang="zh-CN" altLang="en-US" sz="2200" dirty="0" smtClean="0">
                <a:solidFill>
                  <a:srgbClr val="00FF00"/>
                </a:solidFill>
              </a:rPr>
              <a:t>到无数次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+   1</a:t>
            </a:r>
            <a:r>
              <a:rPr lang="zh-CN" altLang="en-US" sz="2200" dirty="0" smtClean="0">
                <a:solidFill>
                  <a:srgbClr val="00FF00"/>
                </a:solidFill>
              </a:rPr>
              <a:t>到无数次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?  0 </a:t>
            </a:r>
            <a:r>
              <a:rPr lang="zh-CN" altLang="en-US" sz="2200" dirty="0" smtClean="0">
                <a:solidFill>
                  <a:srgbClr val="00FF00"/>
                </a:solidFill>
              </a:rPr>
              <a:t>或者</a:t>
            </a:r>
            <a:r>
              <a:rPr lang="en-US" altLang="zh-CN" sz="2200" dirty="0" smtClean="0">
                <a:solidFill>
                  <a:srgbClr val="00FF00"/>
                </a:solidFill>
              </a:rPr>
              <a:t>1 </a:t>
            </a:r>
            <a:r>
              <a:rPr lang="zh-CN" altLang="en-US" sz="2200" dirty="0" smtClean="0">
                <a:solidFill>
                  <a:srgbClr val="00FF00"/>
                </a:solidFill>
              </a:rPr>
              <a:t>次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{n}  </a:t>
            </a:r>
            <a:r>
              <a:rPr lang="zh-CN" altLang="en-US" sz="2200" dirty="0" smtClean="0">
                <a:solidFill>
                  <a:srgbClr val="00FF00"/>
                </a:solidFill>
              </a:rPr>
              <a:t>重复</a:t>
            </a:r>
            <a:r>
              <a:rPr lang="en-US" altLang="zh-CN" sz="2200" dirty="0" smtClean="0">
                <a:solidFill>
                  <a:srgbClr val="00FF00"/>
                </a:solidFill>
              </a:rPr>
              <a:t>N</a:t>
            </a:r>
            <a:r>
              <a:rPr lang="zh-CN" altLang="en-US" sz="2200" dirty="0" smtClean="0">
                <a:solidFill>
                  <a:srgbClr val="00FF00"/>
                </a:solidFill>
              </a:rPr>
              <a:t>次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{n,} </a:t>
            </a:r>
            <a:r>
              <a:rPr lang="zh-CN" altLang="en-US" sz="2200" dirty="0" smtClean="0">
                <a:solidFill>
                  <a:srgbClr val="00FF00"/>
                </a:solidFill>
              </a:rPr>
              <a:t>重复至少</a:t>
            </a:r>
            <a:r>
              <a:rPr lang="en-US" altLang="zh-CN" sz="2200" dirty="0" smtClean="0">
                <a:solidFill>
                  <a:srgbClr val="00FF00"/>
                </a:solidFill>
              </a:rPr>
              <a:t>N</a:t>
            </a:r>
            <a:r>
              <a:rPr lang="zh-CN" altLang="en-US" sz="2200" dirty="0" smtClean="0">
                <a:solidFill>
                  <a:srgbClr val="00FF00"/>
                </a:solidFill>
              </a:rPr>
              <a:t>次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 {</a:t>
            </a:r>
            <a:r>
              <a:rPr lang="en-US" altLang="zh-CN" sz="2200" dirty="0" err="1" smtClean="0">
                <a:solidFill>
                  <a:srgbClr val="00FF00"/>
                </a:solidFill>
              </a:rPr>
              <a:t>n,m</a:t>
            </a:r>
            <a:r>
              <a:rPr lang="en-US" altLang="zh-CN" sz="2200" dirty="0" smtClean="0">
                <a:solidFill>
                  <a:srgbClr val="00FF00"/>
                </a:solidFill>
              </a:rPr>
              <a:t>}   n</a:t>
            </a:r>
            <a:r>
              <a:rPr lang="zh-CN" altLang="en-US" sz="2200" dirty="0" smtClean="0">
                <a:solidFill>
                  <a:srgbClr val="00FF00"/>
                </a:solidFill>
              </a:rPr>
              <a:t>到</a:t>
            </a:r>
            <a:r>
              <a:rPr lang="en-US" altLang="zh-CN" sz="2200" dirty="0" smtClean="0">
                <a:solidFill>
                  <a:srgbClr val="00FF00"/>
                </a:solidFill>
              </a:rPr>
              <a:t>m</a:t>
            </a:r>
            <a:r>
              <a:rPr lang="zh-CN" altLang="en-US" sz="2200" dirty="0" smtClean="0">
                <a:solidFill>
                  <a:srgbClr val="00FF00"/>
                </a:solidFill>
              </a:rPr>
              <a:t>次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[]  </a:t>
            </a:r>
            <a:r>
              <a:rPr lang="zh-CN" altLang="en-US" sz="2200" dirty="0" smtClean="0">
                <a:solidFill>
                  <a:srgbClr val="00FF00"/>
                </a:solidFill>
              </a:rPr>
              <a:t>字符组，字符范围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() </a:t>
            </a:r>
            <a:r>
              <a:rPr lang="zh-CN" altLang="en-US" sz="2200" dirty="0">
                <a:solidFill>
                  <a:srgbClr val="00FF00"/>
                </a:solidFill>
              </a:rPr>
              <a:t> </a:t>
            </a:r>
            <a:r>
              <a:rPr lang="zh-CN" altLang="en-US" sz="2200" dirty="0" smtClean="0">
                <a:solidFill>
                  <a:srgbClr val="00FF00"/>
                </a:solidFill>
              </a:rPr>
              <a:t>捕获组（子表达式）</a:t>
            </a:r>
            <a:endParaRPr lang="en-US" altLang="zh-CN" sz="2200" dirty="0" smtClean="0">
              <a:solidFill>
                <a:srgbClr val="00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……  </a:t>
            </a:r>
            <a:r>
              <a:rPr lang="zh-CN" altLang="en-US" sz="2200" dirty="0">
                <a:solidFill>
                  <a:srgbClr val="00FF00"/>
                </a:solidFill>
              </a:rPr>
              <a:t>等等</a:t>
            </a:r>
            <a:endParaRPr lang="en-US" altLang="zh-CN" sz="2200" dirty="0" smtClean="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544616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zh-CN" altLang="en-US" dirty="0"/>
              <a:t>字符组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[0-9] </a:t>
            </a:r>
            <a:r>
              <a:rPr lang="zh-CN" altLang="en-US" sz="2300" dirty="0" smtClean="0">
                <a:solidFill>
                  <a:srgbClr val="0099FF"/>
                </a:solidFill>
              </a:rPr>
              <a:t>数字</a:t>
            </a:r>
            <a:r>
              <a:rPr lang="en-US" altLang="zh-CN" sz="2300" dirty="0" smtClean="0">
                <a:solidFill>
                  <a:srgbClr val="0099FF"/>
                </a:solidFill>
              </a:rPr>
              <a:t>0</a:t>
            </a:r>
            <a:r>
              <a:rPr lang="zh-CN" altLang="en-US" sz="2300" dirty="0" smtClean="0">
                <a:solidFill>
                  <a:srgbClr val="0099FF"/>
                </a:solidFill>
              </a:rPr>
              <a:t>到数组</a:t>
            </a:r>
            <a:r>
              <a:rPr lang="en-US" altLang="zh-CN" sz="2300" dirty="0" smtClean="0">
                <a:solidFill>
                  <a:srgbClr val="0099FF"/>
                </a:solidFill>
              </a:rPr>
              <a:t>9</a:t>
            </a:r>
            <a:r>
              <a:rPr lang="zh-CN" altLang="en-US" sz="2300" dirty="0" smtClean="0">
                <a:solidFill>
                  <a:srgbClr val="0099FF"/>
                </a:solidFill>
              </a:rPr>
              <a:t>之间的任意</a:t>
            </a:r>
            <a:r>
              <a:rPr lang="zh-CN" altLang="en-US" sz="2300" b="1" u="sng" dirty="0" smtClean="0">
                <a:solidFill>
                  <a:srgbClr val="0099FF"/>
                </a:solidFill>
              </a:rPr>
              <a:t>一个</a:t>
            </a:r>
            <a:endParaRPr lang="en-US" altLang="zh-CN" sz="2300" b="1" u="sng" dirty="0" smtClean="0">
              <a:solidFill>
                <a:srgbClr val="0099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[a-z]  </a:t>
            </a:r>
            <a:r>
              <a:rPr lang="zh-CN" altLang="en-US" sz="2300" dirty="0" smtClean="0">
                <a:solidFill>
                  <a:srgbClr val="0099FF"/>
                </a:solidFill>
              </a:rPr>
              <a:t>字母</a:t>
            </a:r>
            <a:r>
              <a:rPr lang="en-US" altLang="zh-CN" sz="2300" dirty="0" smtClean="0">
                <a:solidFill>
                  <a:srgbClr val="0099FF"/>
                </a:solidFill>
              </a:rPr>
              <a:t>a</a:t>
            </a:r>
            <a:r>
              <a:rPr lang="zh-CN" altLang="en-US" sz="2300" dirty="0" smtClean="0">
                <a:solidFill>
                  <a:srgbClr val="0099FF"/>
                </a:solidFill>
              </a:rPr>
              <a:t>到字母</a:t>
            </a:r>
            <a:r>
              <a:rPr lang="en-US" altLang="zh-CN" sz="2300" dirty="0" smtClean="0">
                <a:solidFill>
                  <a:srgbClr val="0099FF"/>
                </a:solidFill>
              </a:rPr>
              <a:t>z</a:t>
            </a:r>
            <a:r>
              <a:rPr lang="zh-CN" altLang="en-US" sz="2300" dirty="0" smtClean="0">
                <a:solidFill>
                  <a:srgbClr val="0099FF"/>
                </a:solidFill>
              </a:rPr>
              <a:t>的任意一个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300" dirty="0" smtClean="0">
                <a:solidFill>
                  <a:srgbClr val="0099FF"/>
                </a:solidFill>
              </a:rPr>
              <a:t>[^</a:t>
            </a:r>
            <a:r>
              <a:rPr lang="en-US" altLang="zh-CN" sz="2300" dirty="0" err="1" smtClean="0">
                <a:solidFill>
                  <a:srgbClr val="0099FF"/>
                </a:solidFill>
              </a:rPr>
              <a:t>cfC</a:t>
            </a:r>
            <a:r>
              <a:rPr lang="en-US" altLang="zh-CN" sz="2300" dirty="0" smtClean="0">
                <a:solidFill>
                  <a:srgbClr val="0099FF"/>
                </a:solidFill>
              </a:rPr>
              <a:t>]  </a:t>
            </a:r>
            <a:r>
              <a:rPr lang="zh-CN" altLang="en-US" sz="2300" dirty="0" smtClean="0">
                <a:solidFill>
                  <a:srgbClr val="0099FF"/>
                </a:solidFill>
              </a:rPr>
              <a:t>除了字母  </a:t>
            </a:r>
            <a:r>
              <a:rPr lang="en-US" altLang="zh-CN" sz="2300" dirty="0" smtClean="0">
                <a:solidFill>
                  <a:srgbClr val="0099FF"/>
                </a:solidFill>
              </a:rPr>
              <a:t>c   f    C</a:t>
            </a:r>
            <a:r>
              <a:rPr lang="zh-CN" altLang="en-US" sz="2300" dirty="0" smtClean="0">
                <a:solidFill>
                  <a:srgbClr val="0099FF"/>
                </a:solidFill>
              </a:rPr>
              <a:t>的任意一个字符</a:t>
            </a:r>
            <a:endParaRPr lang="en-US" altLang="zh-CN" sz="2300" dirty="0" smtClean="0">
              <a:solidFill>
                <a:srgbClr val="0099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00FF00"/>
                </a:solidFill>
              </a:rPr>
              <a:t>[\u4e00-\u9fa5] </a:t>
            </a:r>
            <a:r>
              <a:rPr lang="zh-CN" altLang="en-US" sz="2200" dirty="0" smtClean="0">
                <a:solidFill>
                  <a:srgbClr val="00FF00"/>
                </a:solidFill>
              </a:rPr>
              <a:t>汉字中的任意一个汉字 </a:t>
            </a:r>
            <a:r>
              <a:rPr lang="zh-CN" altLang="en-US" sz="1400" dirty="0" smtClean="0">
                <a:solidFill>
                  <a:srgbClr val="FF0000"/>
                </a:solidFill>
              </a:rPr>
              <a:t>注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0099FF"/>
                </a:solidFill>
              </a:rPr>
              <a:t>[^a-z] </a:t>
            </a:r>
            <a:r>
              <a:rPr lang="zh-CN" altLang="en-US" sz="2200" dirty="0" smtClean="0">
                <a:solidFill>
                  <a:srgbClr val="0099FF"/>
                </a:solidFill>
              </a:rPr>
              <a:t>除了字母 </a:t>
            </a:r>
            <a:r>
              <a:rPr lang="en-US" altLang="zh-CN" sz="2200" dirty="0" smtClean="0">
                <a:solidFill>
                  <a:srgbClr val="0099FF"/>
                </a:solidFill>
              </a:rPr>
              <a:t>a </a:t>
            </a:r>
            <a:r>
              <a:rPr lang="zh-CN" altLang="en-US" sz="2200" dirty="0" smtClean="0">
                <a:solidFill>
                  <a:srgbClr val="0099FF"/>
                </a:solidFill>
              </a:rPr>
              <a:t>到字母</a:t>
            </a:r>
            <a:r>
              <a:rPr lang="en-US" altLang="zh-CN" sz="2200" dirty="0" smtClean="0">
                <a:solidFill>
                  <a:srgbClr val="0099FF"/>
                </a:solidFill>
              </a:rPr>
              <a:t>z</a:t>
            </a:r>
            <a:r>
              <a:rPr lang="zh-CN" altLang="en-US" sz="2200" dirty="0" smtClean="0">
                <a:solidFill>
                  <a:srgbClr val="0099FF"/>
                </a:solidFill>
              </a:rPr>
              <a:t>的任意一个字符</a:t>
            </a:r>
            <a:endParaRPr lang="en-US" altLang="zh-CN" sz="2200" dirty="0" smtClean="0">
              <a:solidFill>
                <a:srgbClr val="0099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0099FF"/>
                </a:solidFill>
              </a:rPr>
              <a:t>[^-a-c] </a:t>
            </a:r>
            <a:r>
              <a:rPr lang="zh-CN" altLang="en-US" sz="2200" dirty="0" smtClean="0">
                <a:solidFill>
                  <a:srgbClr val="0099FF"/>
                </a:solidFill>
              </a:rPr>
              <a:t>除了 </a:t>
            </a:r>
            <a:r>
              <a:rPr lang="en-US" altLang="zh-CN" sz="2200" dirty="0" smtClean="0">
                <a:solidFill>
                  <a:srgbClr val="0099FF"/>
                </a:solidFill>
              </a:rPr>
              <a:t>-  </a:t>
            </a:r>
            <a:r>
              <a:rPr lang="zh-CN" altLang="en-US" sz="2200" dirty="0" smtClean="0">
                <a:solidFill>
                  <a:srgbClr val="0099FF"/>
                </a:solidFill>
              </a:rPr>
              <a:t>字符以及字母</a:t>
            </a:r>
            <a:r>
              <a:rPr lang="en-US" altLang="zh-CN" sz="2200" dirty="0" smtClean="0">
                <a:solidFill>
                  <a:srgbClr val="0099FF"/>
                </a:solidFill>
              </a:rPr>
              <a:t>a</a:t>
            </a:r>
            <a:r>
              <a:rPr lang="zh-CN" altLang="en-US" sz="2200" dirty="0" smtClean="0">
                <a:solidFill>
                  <a:srgbClr val="0099FF"/>
                </a:solidFill>
              </a:rPr>
              <a:t>到字母</a:t>
            </a:r>
            <a:r>
              <a:rPr lang="en-US" altLang="zh-CN" sz="2200" dirty="0" smtClean="0">
                <a:solidFill>
                  <a:srgbClr val="0099FF"/>
                </a:solidFill>
              </a:rPr>
              <a:t>z</a:t>
            </a:r>
            <a:r>
              <a:rPr lang="zh-CN" altLang="en-US" sz="2200" dirty="0" smtClean="0">
                <a:solidFill>
                  <a:srgbClr val="0099FF"/>
                </a:solidFill>
              </a:rPr>
              <a:t>的任意一个字符</a:t>
            </a:r>
            <a:endParaRPr lang="en-US" altLang="zh-CN" sz="2200" dirty="0" smtClean="0">
              <a:solidFill>
                <a:srgbClr val="0099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0099FF"/>
                </a:solidFill>
              </a:rPr>
              <a:t>|   </a:t>
            </a:r>
            <a:r>
              <a:rPr lang="zh-CN" altLang="en-US" sz="2200" dirty="0" smtClean="0">
                <a:solidFill>
                  <a:srgbClr val="0099FF"/>
                </a:solidFill>
              </a:rPr>
              <a:t>多选分支，或者关系</a:t>
            </a:r>
            <a:endParaRPr lang="en-US" altLang="zh-CN" sz="2200" dirty="0" smtClean="0">
              <a:solidFill>
                <a:srgbClr val="0099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0099FF"/>
                </a:solidFill>
              </a:rPr>
              <a:t>\1 \2 … </a:t>
            </a:r>
            <a:r>
              <a:rPr lang="zh-CN" altLang="en-US" sz="2200" dirty="0" smtClean="0">
                <a:solidFill>
                  <a:srgbClr val="0099FF"/>
                </a:solidFill>
              </a:rPr>
              <a:t>反向引用 </a:t>
            </a:r>
            <a:r>
              <a:rPr lang="en-US" altLang="zh-CN" sz="2200" dirty="0">
                <a:solidFill>
                  <a:srgbClr val="0099FF"/>
                </a:solidFill>
              </a:rPr>
              <a:t>&lt; </a:t>
            </a:r>
            <a:r>
              <a:rPr lang="en-US" altLang="zh-CN" sz="2200" dirty="0" smtClean="0">
                <a:solidFill>
                  <a:srgbClr val="0099FF"/>
                </a:solidFill>
              </a:rPr>
              <a:t>(\w)</a:t>
            </a:r>
            <a:r>
              <a:rPr lang="en-US" altLang="zh-CN" sz="2200" dirty="0">
                <a:solidFill>
                  <a:srgbClr val="0099FF"/>
                </a:solidFill>
              </a:rPr>
              <a:t> </a:t>
            </a:r>
            <a:r>
              <a:rPr lang="en-US" altLang="zh-CN" sz="2200" dirty="0" smtClean="0">
                <a:solidFill>
                  <a:srgbClr val="0099FF"/>
                </a:solidFill>
              </a:rPr>
              <a:t>&gt;.*&lt;/\1&gt; </a:t>
            </a:r>
            <a:r>
              <a:rPr lang="zh-CN" altLang="en-US" sz="2200" dirty="0" smtClean="0">
                <a:solidFill>
                  <a:srgbClr val="0099FF"/>
                </a:solidFill>
              </a:rPr>
              <a:t>引用第一个捕获组的结果，用于匹配</a:t>
            </a:r>
            <a:r>
              <a:rPr lang="en-US" altLang="zh-CN" sz="2200" dirty="0" smtClean="0">
                <a:solidFill>
                  <a:srgbClr val="0099FF"/>
                </a:solidFill>
              </a:rPr>
              <a:t>html</a:t>
            </a:r>
            <a:r>
              <a:rPr lang="zh-CN" altLang="en-US" sz="2200" dirty="0" smtClean="0">
                <a:solidFill>
                  <a:srgbClr val="0099FF"/>
                </a:solidFill>
              </a:rPr>
              <a:t>的闭合标签</a:t>
            </a:r>
            <a:endParaRPr lang="en-US" altLang="zh-CN" sz="2200" dirty="0" smtClean="0">
              <a:solidFill>
                <a:srgbClr val="0099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867" y="573325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表达式 </a:t>
            </a:r>
            <a:r>
              <a:rPr lang="en-US" altLang="zh-CN" dirty="0" smtClean="0"/>
              <a:t>[^Win] </a:t>
            </a:r>
            <a:r>
              <a:rPr lang="zh-CN" altLang="en-US" dirty="0" smtClean="0"/>
              <a:t>，匹配字符串</a:t>
            </a:r>
            <a:r>
              <a:rPr lang="en-US" altLang="zh-CN" dirty="0" smtClean="0"/>
              <a:t>Windows </a:t>
            </a:r>
            <a:r>
              <a:rPr lang="zh-CN" altLang="en-US" dirty="0" smtClean="0"/>
              <a:t>的结果是什么呢？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表达式 </a:t>
            </a:r>
            <a:r>
              <a:rPr lang="en-US" altLang="zh-CN" dirty="0" err="1" smtClean="0"/>
              <a:t>ab|cd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，能匹配</a:t>
            </a:r>
            <a:r>
              <a:rPr lang="en-US" altLang="zh-CN" dirty="0" err="1" smtClean="0"/>
              <a:t>aabd</a:t>
            </a:r>
            <a:r>
              <a:rPr lang="en-US" altLang="zh-CN" dirty="0" smtClean="0"/>
              <a:t> </a:t>
            </a:r>
            <a:r>
              <a:rPr lang="zh-CN" altLang="en-US" dirty="0" smtClean="0"/>
              <a:t>吗？</a:t>
            </a:r>
            <a:r>
              <a:rPr lang="en-US" altLang="zh-CN" dirty="0" err="1" smtClean="0"/>
              <a:t>aacd</a:t>
            </a:r>
            <a:r>
              <a:rPr lang="zh-CN" altLang="en-US" dirty="0" smtClean="0"/>
              <a:t>呢？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34868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^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$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00232" y="3643314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^hi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4286256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能匹配：</a:t>
            </a:r>
            <a:endParaRPr lang="en-US" altLang="zh-CN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28662" y="5072074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5984" y="5072074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8662" y="5857892"/>
            <a:ext cx="2571768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hidden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71472" y="1643050"/>
            <a:ext cx="3286148" cy="1214446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1776402"/>
            <a:ext cx="2786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代表字符串的开头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286380" y="1643050"/>
            <a:ext cx="3286148" cy="1214446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43570" y="1776402"/>
            <a:ext cx="2786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代表字符串的结束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 flipH="1" flipV="1">
            <a:off x="2251059" y="4036223"/>
            <a:ext cx="4642676" cy="794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29256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715140" y="3643314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hi$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29256" y="4286256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能匹配：</a:t>
            </a:r>
            <a:endParaRPr lang="en-US" altLang="zh-CN" sz="36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786446" y="5072074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43768" y="5072074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chi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86446" y="5854503"/>
            <a:ext cx="2571768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Orochi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 animBg="1"/>
      <p:bldP spid="9" grpId="0" animBg="1"/>
      <p:bldP spid="13" grpId="0" animBg="1"/>
      <p:bldP spid="14" grpId="0"/>
      <p:bldP spid="15" grpId="0" animBg="1"/>
      <p:bldP spid="16" grpId="0"/>
      <p:bldP spid="23" grpId="0"/>
      <p:bldP spid="24" grpId="0" animBg="1"/>
      <p:bldP spid="25" grpId="0"/>
      <p:bldP spid="26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^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$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0298" y="414338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</a:t>
            </a:r>
            <a:endParaRPr lang="en-US" altLang="zh-CN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57818" y="414338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^hi$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0298" y="4929198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只能匹配</a:t>
            </a:r>
            <a:endParaRPr lang="en-US" altLang="zh-CN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57818" y="4929198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71472" y="1643050"/>
            <a:ext cx="3286148" cy="1214446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1776402"/>
            <a:ext cx="2786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代表字符串的开头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286380" y="1643050"/>
            <a:ext cx="3286148" cy="1214446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43570" y="1776402"/>
            <a:ext cx="2786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代表字符串的结束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[ ]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71472" y="1643050"/>
            <a:ext cx="7929618" cy="78581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28662" y="177640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方括号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匹配指定一堆字符中的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21468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214687"/>
            <a:ext cx="2000264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^[a-z]at$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43042" y="3929066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28598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cat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1474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mat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50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zat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[ ]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71472" y="1643050"/>
            <a:ext cx="7929618" cy="78581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28662" y="177640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方括号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匹配指定一堆字符中的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21468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214687"/>
            <a:ext cx="321471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^[A-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Za</a:t>
            </a:r>
            <a:r>
              <a:rPr lang="en-US" altLang="zh-CN" sz="3600" dirty="0" smtClean="0">
                <a:solidFill>
                  <a:srgbClr val="FFFF00"/>
                </a:solidFill>
              </a:rPr>
              <a:t>-z]at$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43042" y="3929066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28598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Cat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1474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cat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50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Mat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[ ]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71472" y="1643050"/>
            <a:ext cx="7929618" cy="78581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28662" y="177640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方括号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匹配指定一堆字符中的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21468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214687"/>
            <a:ext cx="321471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^[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aeiou</a:t>
            </a:r>
            <a:r>
              <a:rPr lang="en-US" altLang="zh-CN" sz="3600" dirty="0" smtClean="0">
                <a:solidFill>
                  <a:srgbClr val="FFFF00"/>
                </a:solidFill>
              </a:rPr>
              <a:t>]at$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43042" y="3929066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28598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aat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474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eat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504" y="4857760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iat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重复符号“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71472" y="1643050"/>
            <a:ext cx="7929618" cy="78581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4348" y="178592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表示前一字符模式可以被重复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次或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000373"/>
            <a:ext cx="321471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go+gle</a:t>
            </a:r>
            <a:r>
              <a:rPr lang="en-US" altLang="zh-CN" sz="3600" dirty="0" smtClean="0">
                <a:solidFill>
                  <a:srgbClr val="FFFF00"/>
                </a:solidFill>
              </a:rPr>
              <a:t>$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43042" y="371475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428860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0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8860" y="5500702"/>
            <a:ext cx="392909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gooooooooooogle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搜索文件，但只记得其中几个字符</a:t>
            </a:r>
            <a:endParaRPr lang="en-US" altLang="zh-CN" dirty="0" smtClean="0"/>
          </a:p>
          <a:p>
            <a:r>
              <a:rPr lang="zh-CN" altLang="en-US" dirty="0" smtClean="0"/>
              <a:t>搜索文件，只记得一共有几个字符</a:t>
            </a:r>
            <a:endParaRPr lang="en-US" altLang="zh-CN" dirty="0" smtClean="0"/>
          </a:p>
          <a:p>
            <a:endParaRPr lang="en-US" altLang="zh-CN" dirty="0"/>
          </a:p>
          <a:p>
            <a:pPr marL="36576" indent="0">
              <a:buNone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当我是个小白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3789040"/>
            <a:ext cx="1828800" cy="2571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5162" y="4589140"/>
            <a:ext cx="27336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3475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重复符号“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71472" y="1643050"/>
            <a:ext cx="7929618" cy="78581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4348" y="178592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表示前一字符模式可以被重复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次或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000373"/>
            <a:ext cx="321471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^g[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aeiou</a:t>
            </a:r>
            <a:r>
              <a:rPr lang="en-US" altLang="zh-CN" sz="3600" dirty="0" smtClean="0">
                <a:solidFill>
                  <a:srgbClr val="FFFF00"/>
                </a:solidFill>
              </a:rPr>
              <a:t>]+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gle</a:t>
            </a:r>
            <a:r>
              <a:rPr lang="en-US" altLang="zh-CN" sz="3600" dirty="0" smtClean="0">
                <a:solidFill>
                  <a:srgbClr val="FFFF00"/>
                </a:solidFill>
              </a:rPr>
              <a:t>$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43042" y="371475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285852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gagle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28992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gegle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72132" y="4643446"/>
            <a:ext cx="214314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geagle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1260" y="5500702"/>
            <a:ext cx="392909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geaeeaioueagle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3" grpId="0" animBg="1"/>
      <p:bldP spid="24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重复符号“</a:t>
            </a:r>
            <a:r>
              <a:rPr lang="en-US" altLang="zh-CN" dirty="0" smtClean="0"/>
              <a:t>*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71472" y="1643050"/>
            <a:ext cx="7929618" cy="78581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4348" y="178592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“＊”</a:t>
            </a:r>
            <a:r>
              <a:rPr lang="zh-CN" altLang="en-US" sz="2800" dirty="0" smtClean="0">
                <a:solidFill>
                  <a:schemeClr val="bg1"/>
                </a:solidFill>
              </a:rPr>
              <a:t>表示前一字符模式可以被重复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次或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000373"/>
            <a:ext cx="321471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^go*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gle</a:t>
            </a:r>
            <a:r>
              <a:rPr lang="en-US" altLang="zh-CN" sz="3600" dirty="0" smtClean="0">
                <a:solidFill>
                  <a:srgbClr val="FFFF00"/>
                </a:solidFill>
              </a:rPr>
              <a:t>$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43042" y="371475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428860" y="4643446"/>
            <a:ext cx="1785950" cy="646331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0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8860" y="5500702"/>
            <a:ext cx="392909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gooooooooooogle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重复符号“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}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071670" y="1643050"/>
            <a:ext cx="4786346" cy="114300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14546" y="1785926"/>
            <a:ext cx="4572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CN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表示前一字符模式可以被重复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000373"/>
            <a:ext cx="321471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^go{2,4}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gle</a:t>
            </a:r>
            <a:r>
              <a:rPr lang="en-US" altLang="zh-CN" sz="3600" dirty="0" smtClean="0">
                <a:solidFill>
                  <a:srgbClr val="FFFF00"/>
                </a:solidFill>
              </a:rPr>
              <a:t>$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43042" y="371475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</a:t>
            </a:r>
            <a:r>
              <a:rPr lang="zh-CN" altLang="en-US" sz="3600" dirty="0" smtClean="0">
                <a:solidFill>
                  <a:srgbClr val="FF0000"/>
                </a:solidFill>
              </a:rPr>
              <a:t>仅</a:t>
            </a:r>
            <a:r>
              <a:rPr lang="en-US" altLang="zh-CN" sz="3600" dirty="0" smtClean="0">
                <a:solidFill>
                  <a:srgbClr val="FF0000"/>
                </a:solidFill>
              </a:rPr>
              <a:t>3</a:t>
            </a:r>
            <a:r>
              <a:rPr lang="zh-CN" altLang="en-US" sz="3600" dirty="0" smtClean="0">
                <a:solidFill>
                  <a:srgbClr val="FF0000"/>
                </a:solidFill>
              </a:rPr>
              <a:t>个</a:t>
            </a:r>
            <a:r>
              <a:rPr lang="zh-CN" altLang="en-US" sz="3600" dirty="0" smtClean="0"/>
              <a:t>）：</a:t>
            </a:r>
            <a:endParaRPr lang="en-US" altLang="zh-CN" sz="3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357554" y="4643446"/>
            <a:ext cx="2071702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5008" y="4643446"/>
            <a:ext cx="2357454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5852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animBg="1"/>
      <p:bldP spid="21" grpId="0"/>
      <p:bldP spid="23" grpId="0" animBg="1"/>
      <p:bldP spid="24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重复符号“</a:t>
            </a:r>
            <a:r>
              <a:rPr lang="en-US" altLang="zh-CN" dirty="0" smtClean="0"/>
              <a:t>{x,}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071670" y="1643050"/>
            <a:ext cx="4786346" cy="114300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14546" y="1785926"/>
            <a:ext cx="4572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{x,}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表示前一字符模式可以被重复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至少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000373"/>
            <a:ext cx="321471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^go{2,}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gle</a:t>
            </a:r>
            <a:r>
              <a:rPr lang="en-US" altLang="zh-CN" sz="3600" dirty="0" smtClean="0">
                <a:solidFill>
                  <a:srgbClr val="FFFF00"/>
                </a:solidFill>
              </a:rPr>
              <a:t>$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43042" y="371475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357554" y="4643446"/>
            <a:ext cx="2071702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5008" y="4643446"/>
            <a:ext cx="2357454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5852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3108" y="5500702"/>
            <a:ext cx="5072098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rgbClr val="FFFF00"/>
                </a:solidFill>
              </a:rPr>
              <a:t>goooooooooooogle</a:t>
            </a:r>
            <a:endParaRPr lang="en-US" altLang="zh-CN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animBg="1"/>
      <p:bldP spid="21" grpId="0"/>
      <p:bldP spid="23" grpId="0" animBg="1"/>
      <p:bldP spid="24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子表达式“</a:t>
            </a:r>
            <a:r>
              <a:rPr lang="en-US" altLang="zh-CN" dirty="0" smtClean="0"/>
              <a:t>( )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071670" y="1643050"/>
            <a:ext cx="4786346" cy="114300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14546" y="1785926"/>
            <a:ext cx="4572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可以指定一堆字符来匹配一个模式。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00037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000373"/>
            <a:ext cx="442915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^(very )*large$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43042" y="371475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14348" y="5429264"/>
            <a:ext cx="250033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very large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00496" y="4643446"/>
            <a:ext cx="350043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very 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very</a:t>
            </a:r>
            <a:r>
              <a:rPr lang="en-US" altLang="zh-CN" sz="3600" dirty="0" smtClean="0">
                <a:solidFill>
                  <a:srgbClr val="FFFF00"/>
                </a:solidFill>
              </a:rPr>
              <a:t> large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8794" y="4643446"/>
            <a:ext cx="178595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large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8992" y="5429264"/>
            <a:ext cx="550072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very 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very</a:t>
            </a:r>
            <a:r>
              <a:rPr lang="en-US" altLang="zh-CN" sz="3600" dirty="0" smtClean="0">
                <a:solidFill>
                  <a:srgbClr val="FFFF00"/>
                </a:solidFill>
              </a:rPr>
              <a:t> 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very</a:t>
            </a:r>
            <a:r>
              <a:rPr lang="en-US" altLang="zh-CN" sz="3600" dirty="0" smtClean="0">
                <a:solidFill>
                  <a:srgbClr val="FFFF00"/>
                </a:solidFill>
              </a:rPr>
              <a:t> 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very</a:t>
            </a:r>
            <a:r>
              <a:rPr lang="en-US" altLang="zh-CN" sz="3600" dirty="0" smtClean="0">
                <a:solidFill>
                  <a:srgbClr val="FFFF00"/>
                </a:solidFill>
              </a:rPr>
              <a:t> large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animBg="1"/>
      <p:bldP spid="21" grpId="0"/>
      <p:bldP spid="23" grpId="0" animBg="1"/>
      <p:bldP spid="24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857356" y="1643050"/>
            <a:ext cx="5286412" cy="114300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14546" y="1785926"/>
            <a:ext cx="4857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分支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用来指定几个规则只要匹配一个规则即成匹配。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42900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429001"/>
            <a:ext cx="442915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^com$|^org$|^net$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43042" y="4143380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</a:t>
            </a:r>
            <a:r>
              <a:rPr lang="zh-CN" altLang="en-US" sz="3600" dirty="0" smtClean="0">
                <a:solidFill>
                  <a:srgbClr val="FF0000"/>
                </a:solidFill>
              </a:rPr>
              <a:t>仅</a:t>
            </a:r>
            <a:r>
              <a:rPr lang="en-US" altLang="zh-CN" sz="3600" dirty="0" smtClean="0">
                <a:solidFill>
                  <a:srgbClr val="FF0000"/>
                </a:solidFill>
              </a:rPr>
              <a:t>3</a:t>
            </a:r>
            <a:r>
              <a:rPr lang="zh-CN" altLang="en-US" sz="3600" dirty="0" smtClean="0">
                <a:solidFill>
                  <a:srgbClr val="FF0000"/>
                </a:solidFill>
              </a:rPr>
              <a:t>个</a:t>
            </a:r>
            <a:r>
              <a:rPr lang="zh-CN" altLang="en-US" sz="3600" dirty="0" smtClean="0"/>
              <a:t>）：</a:t>
            </a:r>
            <a:endParaRPr lang="en-US" altLang="zh-CN" sz="3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928794" y="5072074"/>
            <a:ext cx="142876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86182" y="5072074"/>
            <a:ext cx="142876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org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43570" y="5072074"/>
            <a:ext cx="142876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net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animBg="1"/>
      <p:bldP spid="21" grpId="0"/>
      <p:bldP spid="13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857356" y="1643050"/>
            <a:ext cx="5286412" cy="114300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14546" y="1785926"/>
            <a:ext cx="4857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分支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用来指定几个规则只要匹配一个规则即成匹配。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285749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928662" y="3571876"/>
            <a:ext cx="7000924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abc</a:t>
            </a:r>
            <a:r>
              <a:rPr lang="en-US" altLang="zh-CN" sz="3600" dirty="0" smtClean="0">
                <a:solidFill>
                  <a:srgbClr val="FFFF00"/>
                </a:solidFill>
              </a:rPr>
              <a:t>.(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com|org|net</a:t>
            </a:r>
            <a:r>
              <a:rPr lang="en-US" altLang="zh-CN" sz="3600" dirty="0" smtClean="0">
                <a:solidFill>
                  <a:srgbClr val="FFFF00"/>
                </a:solidFill>
              </a:rPr>
              <a:t>)$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43042" y="4286256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</a:t>
            </a:r>
            <a:r>
              <a:rPr lang="zh-CN" altLang="en-US" sz="3600" dirty="0" smtClean="0">
                <a:solidFill>
                  <a:srgbClr val="FF0000"/>
                </a:solidFill>
              </a:rPr>
              <a:t>仅</a:t>
            </a:r>
            <a:r>
              <a:rPr lang="en-US" altLang="zh-CN" sz="3600" dirty="0" smtClean="0">
                <a:solidFill>
                  <a:srgbClr val="FF0000"/>
                </a:solidFill>
              </a:rPr>
              <a:t>3</a:t>
            </a:r>
            <a:r>
              <a:rPr lang="zh-CN" altLang="en-US" sz="3600" dirty="0" smtClean="0">
                <a:solidFill>
                  <a:srgbClr val="FF0000"/>
                </a:solidFill>
              </a:rPr>
              <a:t>个</a:t>
            </a:r>
            <a:r>
              <a:rPr lang="zh-CN" altLang="en-US" sz="3600" dirty="0" smtClean="0"/>
              <a:t>）：</a:t>
            </a:r>
            <a:endParaRPr lang="en-US" altLang="zh-CN" sz="3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928662" y="5072074"/>
            <a:ext cx="228601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abc.com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0430" y="5072074"/>
            <a:ext cx="228601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abc.org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72198" y="5072074"/>
            <a:ext cx="228601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abc.net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13" grpId="0" animBg="1"/>
      <p:bldP spid="14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转义符号“</a:t>
            </a:r>
            <a:r>
              <a:rPr lang="en-US" altLang="zh-CN" dirty="0" smtClean="0"/>
              <a:t>\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57158" y="1427148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214414" y="1643050"/>
            <a:ext cx="6786610" cy="1143008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57290" y="1785926"/>
            <a:ext cx="6786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如果要匹配“</a:t>
            </a:r>
            <a:r>
              <a:rPr lang="en-US" altLang="zh-CN" sz="2800" dirty="0" smtClean="0">
                <a:solidFill>
                  <a:schemeClr val="bg1"/>
                </a:solidFill>
              </a:rPr>
              <a:t>[</a:t>
            </a:r>
            <a:r>
              <a:rPr lang="zh-CN" altLang="en-US" sz="2800" dirty="0" smtClean="0">
                <a:solidFill>
                  <a:schemeClr val="bg1"/>
                </a:solidFill>
              </a:rPr>
              <a:t>”“</a:t>
            </a:r>
            <a:r>
              <a:rPr lang="en-US" altLang="zh-CN" sz="2800" dirty="0" smtClean="0">
                <a:solidFill>
                  <a:schemeClr val="bg1"/>
                </a:solidFill>
              </a:rPr>
              <a:t>^</a:t>
            </a:r>
            <a:r>
              <a:rPr lang="zh-CN" altLang="en-US" sz="2800" dirty="0" smtClean="0">
                <a:solidFill>
                  <a:schemeClr val="bg1"/>
                </a:solidFill>
              </a:rPr>
              <a:t>”“</a:t>
            </a:r>
            <a:r>
              <a:rPr lang="en-US" altLang="zh-CN" sz="2800" dirty="0" smtClean="0">
                <a:solidFill>
                  <a:schemeClr val="bg1"/>
                </a:solidFill>
              </a:rPr>
              <a:t>+</a:t>
            </a:r>
            <a:r>
              <a:rPr lang="zh-CN" altLang="en-US" sz="2800" dirty="0" smtClean="0">
                <a:solidFill>
                  <a:schemeClr val="bg1"/>
                </a:solidFill>
              </a:rPr>
              <a:t>”“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</a:rPr>
              <a:t>”等等有特殊含义的字符，可以用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</a:rPr>
              <a:t>做转义。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42900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3429001"/>
            <a:ext cx="3786214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^1\*\(2\+3\)=6$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43042" y="4143380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</a:t>
            </a:r>
            <a:r>
              <a:rPr lang="zh-CN" altLang="en-US" sz="3600" dirty="0" smtClean="0">
                <a:solidFill>
                  <a:srgbClr val="FF0000"/>
                </a:solidFill>
              </a:rPr>
              <a:t>仅</a:t>
            </a:r>
            <a:r>
              <a:rPr lang="en-US" altLang="zh-CN" sz="3600" dirty="0" smtClean="0">
                <a:solidFill>
                  <a:srgbClr val="FF0000"/>
                </a:solidFill>
              </a:rPr>
              <a:t>1</a:t>
            </a:r>
            <a:r>
              <a:rPr lang="zh-CN" altLang="en-US" sz="3600" dirty="0" smtClean="0">
                <a:solidFill>
                  <a:srgbClr val="FF0000"/>
                </a:solidFill>
              </a:rPr>
              <a:t>个</a:t>
            </a:r>
            <a:r>
              <a:rPr lang="zh-CN" altLang="en-US" sz="3600" dirty="0" smtClean="0"/>
              <a:t>）：</a:t>
            </a:r>
            <a:endParaRPr lang="en-US" altLang="zh-CN" sz="3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214546" y="5072074"/>
            <a:ext cx="4500594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1*(2+3)=6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 animBg="1"/>
      <p:bldP spid="21" grpId="0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小试身手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匹配带区号、横杠的电话号码</a:t>
            </a:r>
            <a:endParaRPr lang="en-US" altLang="zh-CN" dirty="0" smtClean="0"/>
          </a:p>
          <a:p>
            <a:r>
              <a:rPr lang="zh-CN" altLang="en-US" dirty="0" smtClean="0"/>
              <a:t>匹配第一位可能带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的那种手机号码</a:t>
            </a:r>
            <a:endParaRPr lang="en-US" altLang="zh-CN" dirty="0" smtClean="0"/>
          </a:p>
          <a:p>
            <a:r>
              <a:rPr lang="zh-CN" altLang="en-US" dirty="0" smtClean="0"/>
              <a:t>匹配</a:t>
            </a:r>
            <a:r>
              <a:rPr lang="en-US" altLang="zh-CN" dirty="0" smtClean="0"/>
              <a:t>IP</a:t>
            </a:r>
          </a:p>
          <a:p>
            <a:r>
              <a:rPr lang="zh-CN" altLang="en-US" dirty="0" smtClean="0"/>
              <a:t>匹配日期</a:t>
            </a:r>
            <a:r>
              <a:rPr lang="en-US" altLang="zh-CN" dirty="0" smtClean="0"/>
              <a:t>(1-31</a:t>
            </a:r>
            <a:r>
              <a:rPr lang="zh-CN" altLang="en-US" dirty="0" smtClean="0"/>
              <a:t>号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PHP</a:t>
            </a:r>
            <a:r>
              <a:rPr lang="zh-CN" altLang="en-US" dirty="0" smtClean="0"/>
              <a:t>的面试题</a:t>
            </a:r>
            <a:r>
              <a:rPr lang="en-US" altLang="zh-CN" dirty="0"/>
              <a:t> </a:t>
            </a:r>
            <a:r>
              <a:rPr lang="zh-CN" altLang="en-US" dirty="0" smtClean="0"/>
              <a:t>表达式</a:t>
            </a:r>
            <a:r>
              <a:rPr lang="en-US" altLang="zh-CN" dirty="0" err="1">
                <a:solidFill>
                  <a:srgbClr val="EA0000"/>
                </a:solidFill>
              </a:rPr>
              <a:t>phper</a:t>
            </a:r>
            <a:r>
              <a:rPr lang="en-US" altLang="zh-CN" dirty="0" smtClean="0">
                <a:solidFill>
                  <a:srgbClr val="EA0000"/>
                </a:solidFill>
              </a:rPr>
              <a:t>(.+), </a:t>
            </a:r>
            <a:r>
              <a:rPr lang="zh-CN" altLang="en-US" dirty="0" smtClean="0"/>
              <a:t>字符串是</a:t>
            </a:r>
            <a:r>
              <a:rPr lang="en-US" altLang="zh-CN" dirty="0" smtClean="0">
                <a:solidFill>
                  <a:srgbClr val="00CC00"/>
                </a:solidFill>
              </a:rPr>
              <a:t>phper001,phper002,phper003</a:t>
            </a:r>
            <a:r>
              <a:rPr lang="zh-CN" altLang="en-US" dirty="0" smtClean="0"/>
              <a:t>，那么捕获结果的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组里是什么？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55162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467600" cy="1143000"/>
          </a:xfrm>
        </p:spPr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3808" y="2348880"/>
            <a:ext cx="2386608" cy="1324744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zh-CN" altLang="en-US" sz="8000" dirty="0"/>
              <a:t>结束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602128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刚刚开始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6745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使用通配符“</a:t>
            </a:r>
            <a:r>
              <a:rPr lang="en-US" altLang="zh-CN" dirty="0" smtClean="0"/>
              <a:t>*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42910" y="1857364"/>
            <a:ext cx="7929618" cy="4429156"/>
            <a:chOff x="642910" y="1857364"/>
            <a:chExt cx="7929618" cy="4429156"/>
          </a:xfrm>
        </p:grpSpPr>
        <p:sp>
          <p:nvSpPr>
            <p:cNvPr id="4" name="圆角矩形 3"/>
            <p:cNvSpPr/>
            <p:nvPr/>
          </p:nvSpPr>
          <p:spPr>
            <a:xfrm>
              <a:off x="642910" y="1857364"/>
              <a:ext cx="7929618" cy="4429156"/>
            </a:xfrm>
            <a:prstGeom prst="roundRect">
              <a:avLst>
                <a:gd name="adj" fmla="val 2569"/>
              </a:avLst>
            </a:prstGeom>
            <a:gradFill>
              <a:gsLst>
                <a:gs pos="0">
                  <a:schemeClr val="accent1">
                    <a:tint val="1000"/>
                    <a:alpha val="70000"/>
                  </a:schemeClr>
                </a:gs>
                <a:gs pos="68000">
                  <a:schemeClr val="accent1">
                    <a:tint val="77000"/>
                  </a:schemeClr>
                </a:gs>
                <a:gs pos="81000">
                  <a:schemeClr val="accent1">
                    <a:tint val="79000"/>
                  </a:schemeClr>
                </a:gs>
                <a:gs pos="86000">
                  <a:schemeClr val="accent1">
                    <a:tint val="73000"/>
                  </a:schemeClr>
                </a:gs>
                <a:gs pos="100000">
                  <a:schemeClr val="accent1">
                    <a:tint val="35000"/>
                  </a:schemeClr>
                </a:gs>
              </a:gsLst>
            </a:gradFill>
            <a:ln/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85786" y="3000372"/>
              <a:ext cx="7643866" cy="3143272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28575" cap="sq">
              <a:gradFill flip="none" rotWithShape="1">
                <a:gsLst>
                  <a:gs pos="0">
                    <a:schemeClr val="tx1">
                      <a:lumMod val="50000"/>
                    </a:schemeClr>
                  </a:gs>
                  <a:gs pos="85000">
                    <a:schemeClr val="bg1">
                      <a:lumMod val="65000"/>
                      <a:lumOff val="35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2700000" scaled="1"/>
                <a:tileRect/>
              </a:gra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5786" y="241672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搜索：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43042" y="2428868"/>
              <a:ext cx="6786610" cy="366714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28575" cap="sq">
              <a:gradFill flip="none" rotWithShape="1">
                <a:gsLst>
                  <a:gs pos="0">
                    <a:schemeClr val="tx1">
                      <a:lumMod val="50000"/>
                    </a:schemeClr>
                  </a:gs>
                  <a:gs pos="85000">
                    <a:schemeClr val="bg1">
                      <a:lumMod val="65000"/>
                      <a:lumOff val="35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2700000" scaled="1"/>
                <a:tileRect/>
              </a:gra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14480" y="242886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*.doc</a:t>
            </a:r>
            <a:endParaRPr lang="zh-CN" altLang="en-US" dirty="0">
              <a:solidFill>
                <a:schemeClr val="bg1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128961"/>
            <a:ext cx="316708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285852" y="3012381"/>
            <a:ext cx="2643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 Structures.doc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Database.doc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Databook.doc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Windows.doc</a:t>
            </a:r>
            <a:endParaRPr lang="zh-CN" altLang="en-US" dirty="0">
              <a:solidFill>
                <a:schemeClr val="bg1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529013"/>
            <a:ext cx="316708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957642"/>
            <a:ext cx="316708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4357694"/>
            <a:ext cx="316708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组合 19"/>
          <p:cNvGrpSpPr/>
          <p:nvPr/>
        </p:nvGrpSpPr>
        <p:grpSpPr>
          <a:xfrm>
            <a:off x="1866880" y="2857496"/>
            <a:ext cx="5562640" cy="1704988"/>
            <a:chOff x="1785918" y="3143248"/>
            <a:chExt cx="5562640" cy="1704988"/>
          </a:xfrm>
        </p:grpSpPr>
        <p:grpSp>
          <p:nvGrpSpPr>
            <p:cNvPr id="24" name="组合 23"/>
            <p:cNvGrpSpPr/>
            <p:nvPr/>
          </p:nvGrpSpPr>
          <p:grpSpPr>
            <a:xfrm>
              <a:off x="1785918" y="3143248"/>
              <a:ext cx="5562640" cy="1704988"/>
              <a:chOff x="1785918" y="3143248"/>
              <a:chExt cx="5562640" cy="1704988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1785918" y="3143248"/>
                <a:ext cx="5562640" cy="1704988"/>
              </a:xfrm>
              <a:prstGeom prst="roundRect">
                <a:avLst>
                  <a:gd name="adj" fmla="val 2569"/>
                </a:avLst>
              </a:prstGeom>
              <a:gradFill>
                <a:gsLst>
                  <a:gs pos="0">
                    <a:schemeClr val="accent1">
                      <a:tint val="1000"/>
                      <a:alpha val="70000"/>
                    </a:schemeClr>
                  </a:gs>
                  <a:gs pos="68000">
                    <a:schemeClr val="accent1">
                      <a:tint val="77000"/>
                    </a:schemeClr>
                  </a:gs>
                  <a:gs pos="81000">
                    <a:schemeClr val="accent1">
                      <a:tint val="79000"/>
                    </a:schemeClr>
                  </a:gs>
                  <a:gs pos="86000">
                    <a:schemeClr val="accent1">
                      <a:tint val="73000"/>
                    </a:schemeClr>
                  </a:gs>
                  <a:gs pos="100000">
                    <a:schemeClr val="accent1">
                      <a:tint val="35000"/>
                    </a:schemeClr>
                  </a:gs>
                </a:gsLst>
              </a:gradFill>
              <a:ln/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76460" y="3419476"/>
                <a:ext cx="2071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正在搜索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…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2276460" y="3990980"/>
              <a:ext cx="4572032" cy="366714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28575" cap="sq">
              <a:gradFill flip="none" rotWithShape="1">
                <a:gsLst>
                  <a:gs pos="0">
                    <a:schemeClr val="tx1">
                      <a:lumMod val="50000"/>
                    </a:schemeClr>
                  </a:gs>
                  <a:gs pos="85000">
                    <a:schemeClr val="bg1">
                      <a:lumMod val="65000"/>
                      <a:lumOff val="35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2700000" scaled="1"/>
                <a:tileRect/>
              </a:gra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2366946" y="3712704"/>
            <a:ext cx="4551528" cy="344950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50000">
                <a:srgbClr val="99FF99"/>
              </a:gs>
              <a:gs pos="100000">
                <a:srgbClr val="00CC00"/>
              </a:gs>
            </a:gsLst>
            <a:lin ang="5400000" scaled="1"/>
            <a:tileRect/>
          </a:gradFill>
          <a:ln w="285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600"/>
                            </p:stCondLst>
                            <p:childTnLst>
                              <p:par>
                                <p:cTn id="52" presetID="23" presetClass="exit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2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2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3" presetClass="exit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2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2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3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3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3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 build="p"/>
      <p:bldP spid="13" grpId="1" build="allAtOnce"/>
      <p:bldP spid="23" grpId="0" animBg="1"/>
      <p:bldP spid="23" grpId="1" animBg="1"/>
      <p:bldP spid="23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正则起源与流派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1940 </a:t>
            </a:r>
            <a:r>
              <a:rPr lang="zh-CN" altLang="en-US" dirty="0"/>
              <a:t>神经学家研究出一种模型，认为神经系统在神经元层面上就是这样工作的。</a:t>
            </a:r>
            <a:r>
              <a:rPr lang="en-US" altLang="zh-CN" dirty="0"/>
              <a:t>N</a:t>
            </a:r>
            <a:r>
              <a:rPr lang="zh-CN" altLang="en-US" dirty="0"/>
              <a:t>年后数学家描述</a:t>
            </a:r>
            <a:r>
              <a:rPr lang="en-US" altLang="zh-CN" dirty="0"/>
              <a:t>《</a:t>
            </a:r>
            <a:r>
              <a:rPr lang="zh-CN" altLang="en-US" dirty="0"/>
              <a:t>正则集合</a:t>
            </a:r>
            <a:r>
              <a:rPr lang="en-US" altLang="zh-CN" dirty="0"/>
              <a:t>(regular sets)》</a:t>
            </a:r>
          </a:p>
          <a:p>
            <a:r>
              <a:rPr lang="en-US" altLang="zh-CN" dirty="0"/>
              <a:t>1968</a:t>
            </a:r>
            <a:r>
              <a:rPr lang="zh-CN" altLang="en-US" dirty="0"/>
              <a:t>年</a:t>
            </a:r>
            <a:r>
              <a:rPr lang="en-US" altLang="zh-CN" dirty="0"/>
              <a:t>Ken Thompson</a:t>
            </a:r>
            <a:r>
              <a:rPr lang="zh-CN" altLang="en-US" dirty="0"/>
              <a:t>的文章</a:t>
            </a:r>
            <a:r>
              <a:rPr lang="en-US" altLang="zh-CN" dirty="0"/>
              <a:t>《</a:t>
            </a:r>
            <a:r>
              <a:rPr lang="en-US" altLang="zh-CN" dirty="0" err="1"/>
              <a:t>regualr</a:t>
            </a:r>
            <a:r>
              <a:rPr lang="en-US" altLang="zh-CN" dirty="0"/>
              <a:t>....》</a:t>
            </a:r>
            <a:r>
              <a:rPr lang="zh-CN" altLang="en-US" dirty="0"/>
              <a:t>描述一种正则表达式编译器，该编译器生成</a:t>
            </a:r>
            <a:r>
              <a:rPr lang="en-US" altLang="zh-CN" dirty="0"/>
              <a:t>IBM 7094</a:t>
            </a:r>
            <a:r>
              <a:rPr lang="zh-CN" altLang="en-US" dirty="0"/>
              <a:t>的</a:t>
            </a:r>
            <a:r>
              <a:rPr lang="en-US" altLang="zh-CN" dirty="0"/>
              <a:t>OBJECT</a:t>
            </a:r>
            <a:r>
              <a:rPr lang="zh-CN" altLang="en-US" dirty="0"/>
              <a:t>代码，也诞生了他的</a:t>
            </a:r>
            <a:r>
              <a:rPr lang="en-US" altLang="zh-CN" dirty="0" err="1"/>
              <a:t>qed</a:t>
            </a:r>
            <a:r>
              <a:rPr lang="zh-CN" altLang="en-US" dirty="0"/>
              <a:t>，也就是后来的</a:t>
            </a:r>
            <a:r>
              <a:rPr lang="en-US" altLang="zh-CN" dirty="0"/>
              <a:t>UNIX</a:t>
            </a:r>
            <a:r>
              <a:rPr lang="zh-CN" altLang="en-US" dirty="0"/>
              <a:t>中</a:t>
            </a:r>
            <a:r>
              <a:rPr lang="en-US" altLang="zh-CN" dirty="0" err="1"/>
              <a:t>ed</a:t>
            </a:r>
            <a:r>
              <a:rPr lang="zh-CN" altLang="en-US" dirty="0"/>
              <a:t>编辑器的基础</a:t>
            </a:r>
          </a:p>
          <a:p>
            <a:r>
              <a:rPr lang="en-US" altLang="zh-CN" dirty="0" err="1"/>
              <a:t>ed</a:t>
            </a:r>
            <a:r>
              <a:rPr lang="zh-CN" altLang="en-US" dirty="0"/>
              <a:t>没</a:t>
            </a:r>
            <a:r>
              <a:rPr lang="en-US" altLang="zh-CN" dirty="0" err="1"/>
              <a:t>qed</a:t>
            </a:r>
            <a:r>
              <a:rPr lang="zh-CN" altLang="en-US" dirty="0"/>
              <a:t>先进，他有个命令是这样 </a:t>
            </a:r>
            <a:r>
              <a:rPr lang="en-US" altLang="zh-CN" dirty="0"/>
              <a:t>g/Regular </a:t>
            </a:r>
            <a:r>
              <a:rPr lang="en-US" altLang="zh-CN" dirty="0" err="1"/>
              <a:t>Expresion</a:t>
            </a:r>
            <a:r>
              <a:rPr lang="en-US" altLang="zh-CN" dirty="0"/>
              <a:t>/p </a:t>
            </a:r>
            <a:r>
              <a:rPr lang="zh-CN" altLang="en-US" dirty="0"/>
              <a:t>成为独立的工具</a:t>
            </a:r>
            <a:r>
              <a:rPr lang="en-US" altLang="zh-CN" dirty="0" err="1"/>
              <a:t>grep</a:t>
            </a:r>
            <a:r>
              <a:rPr lang="en-US" altLang="zh-CN" dirty="0"/>
              <a:t>(</a:t>
            </a:r>
            <a:r>
              <a:rPr lang="zh-CN" altLang="en-US" dirty="0"/>
              <a:t>以及拓展的</a:t>
            </a:r>
            <a:r>
              <a:rPr lang="en-US" altLang="zh-CN" dirty="0" err="1"/>
              <a:t>egrep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89563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861048"/>
            <a:ext cx="7467600" cy="936104"/>
          </a:xfrm>
        </p:spPr>
        <p:txBody>
          <a:bodyPr/>
          <a:lstStyle/>
          <a:p>
            <a:r>
              <a:rPr lang="zh-CN" altLang="en-US" dirty="0" smtClean="0"/>
              <a:t>两种不同引擎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260848"/>
          </a:xfrm>
        </p:spPr>
        <p:txBody>
          <a:bodyPr/>
          <a:lstStyle/>
          <a:p>
            <a:r>
              <a:rPr lang="en-US" altLang="zh-CN" dirty="0" err="1"/>
              <a:t>qed</a:t>
            </a:r>
            <a:r>
              <a:rPr lang="en-US" altLang="zh-CN" dirty="0"/>
              <a:t>--&gt;</a:t>
            </a:r>
            <a:r>
              <a:rPr lang="en-US" altLang="zh-CN" dirty="0" err="1"/>
              <a:t>erep</a:t>
            </a:r>
            <a:r>
              <a:rPr lang="en-US" altLang="zh-CN" dirty="0"/>
              <a:t>--&gt;</a:t>
            </a:r>
            <a:r>
              <a:rPr lang="en-US" altLang="zh-CN" dirty="0" err="1"/>
              <a:t>Egrep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en-US" altLang="zh-CN" dirty="0"/>
              <a:t>\</a:t>
            </a:r>
            <a:r>
              <a:rPr lang="en-US" altLang="zh-CN" dirty="0" err="1"/>
              <a:t>lex</a:t>
            </a:r>
            <a:r>
              <a:rPr lang="en-US" altLang="zh-CN" dirty="0"/>
              <a:t> </a:t>
            </a:r>
            <a:r>
              <a:rPr lang="en-US" altLang="zh-CN" dirty="0" err="1"/>
              <a:t>sed</a:t>
            </a:r>
            <a:endParaRPr lang="en-US" altLang="zh-CN" dirty="0"/>
          </a:p>
          <a:p>
            <a:r>
              <a:rPr lang="en-US" altLang="zh-CN" dirty="0"/>
              <a:t>POSIX</a:t>
            </a:r>
          </a:p>
          <a:p>
            <a:r>
              <a:rPr lang="en-US" altLang="zh-CN" dirty="0" smtClean="0"/>
              <a:t>Perl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正则的起源与流派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941168"/>
            <a:ext cx="813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DFA    Deterministic finite automaton </a:t>
            </a:r>
            <a:r>
              <a:rPr lang="zh-CN" altLang="en-US" dirty="0"/>
              <a:t>确定型有穷自动机</a:t>
            </a:r>
            <a:endParaRPr lang="en-US" altLang="zh-CN" dirty="0" smtClean="0"/>
          </a:p>
          <a:p>
            <a:r>
              <a:rPr lang="en-US" altLang="zh-CN" dirty="0" smtClean="0"/>
              <a:t>NFA    </a:t>
            </a:r>
            <a:r>
              <a:rPr lang="en-US" altLang="zh-CN" dirty="0"/>
              <a:t>Non-deterministic finite automaton</a:t>
            </a:r>
            <a:r>
              <a:rPr lang="zh-CN" altLang="en-US" dirty="0"/>
              <a:t>　非确定型有穷自动机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5661248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Traditional NFA</a:t>
            </a:r>
            <a:endParaRPr lang="en-US" altLang="zh-CN" dirty="0" smtClean="0"/>
          </a:p>
          <a:p>
            <a:r>
              <a:rPr lang="en-US" altLang="zh-CN" dirty="0"/>
              <a:t>POSIX NFA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48680"/>
            <a:ext cx="698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8409717"/>
              </p:ext>
            </p:extLst>
          </p:nvPr>
        </p:nvGraphicFramePr>
        <p:xfrm>
          <a:off x="107504" y="1397000"/>
          <a:ext cx="90364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161"/>
                <a:gridCol w="704433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引擎类型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DFA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Awk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多数版本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egrep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多数版本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flex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lex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传统</a:t>
                      </a:r>
                      <a:r>
                        <a:rPr lang="en-US" altLang="zh-CN" dirty="0" smtClean="0"/>
                        <a:t>NFA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GUN </a:t>
                      </a:r>
                      <a:r>
                        <a:rPr lang="en-US" altLang="zh-CN" dirty="0" err="1" smtClean="0"/>
                        <a:t>Emacs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JAVA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GREP(</a:t>
                      </a:r>
                      <a:r>
                        <a:rPr lang="zh-CN" altLang="en-US" dirty="0" smtClean="0"/>
                        <a:t>多数版本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less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more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PREL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PHP(3</a:t>
                      </a:r>
                      <a:r>
                        <a:rPr lang="zh-CN" altLang="en-US" dirty="0" smtClean="0"/>
                        <a:t>套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Python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ruby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sed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多数版本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vi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POSIX NFA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DFA/NFA</a:t>
                      </a:r>
                      <a:r>
                        <a:rPr lang="zh-CN" altLang="en-US" dirty="0" smtClean="0"/>
                        <a:t>混合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Gun </a:t>
                      </a:r>
                      <a:r>
                        <a:rPr lang="en-US" altLang="zh-CN" dirty="0" err="1" smtClean="0"/>
                        <a:t>awk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gun </a:t>
                      </a:r>
                      <a:r>
                        <a:rPr lang="en-US" altLang="zh-CN" dirty="0" err="1" smtClean="0"/>
                        <a:t>grep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egrep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498674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r>
              <a:rPr lang="en-US" altLang="zh-CN" dirty="0" smtClean="0"/>
              <a:t>DFA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NFA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148" y="1168153"/>
            <a:ext cx="7467600" cy="334096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DFA</a:t>
            </a:r>
            <a:r>
              <a:rPr lang="zh-CN" altLang="en-US" dirty="0"/>
              <a:t>引擎因为不需要回溯，所以匹配快速，但不支持捕获组，所以也就不支持反向引用和</a:t>
            </a:r>
            <a:r>
              <a:rPr lang="en-US" altLang="zh-CN" dirty="0"/>
              <a:t>$number</a:t>
            </a:r>
            <a:r>
              <a:rPr lang="zh-CN" altLang="en-US" dirty="0"/>
              <a:t>这种引用方式，目前使用</a:t>
            </a:r>
            <a:r>
              <a:rPr lang="en-US" altLang="zh-CN" dirty="0"/>
              <a:t>DFA</a:t>
            </a:r>
            <a:r>
              <a:rPr lang="zh-CN" altLang="en-US" dirty="0"/>
              <a:t>引擎的语言和工具主要有</a:t>
            </a:r>
            <a:r>
              <a:rPr lang="en-US" altLang="zh-CN" dirty="0" err="1">
                <a:solidFill>
                  <a:srgbClr val="EA0000"/>
                </a:solidFill>
              </a:rPr>
              <a:t>awk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EA0000"/>
                </a:solidFill>
              </a:rPr>
              <a:t>egrep</a:t>
            </a:r>
            <a:r>
              <a:rPr lang="en-US" altLang="zh-CN" dirty="0">
                <a:solidFill>
                  <a:srgbClr val="EA0000"/>
                </a:solidFill>
              </a:rPr>
              <a:t> </a:t>
            </a:r>
            <a:r>
              <a:rPr lang="zh-CN" altLang="en-US" dirty="0"/>
              <a:t>和 </a:t>
            </a:r>
            <a:r>
              <a:rPr lang="en-US" altLang="zh-CN" dirty="0" err="1">
                <a:solidFill>
                  <a:srgbClr val="EA0000"/>
                </a:solidFill>
              </a:rPr>
              <a:t>lex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POSIX NFA</a:t>
            </a:r>
            <a:r>
              <a:rPr lang="zh-CN" altLang="en-US" dirty="0"/>
              <a:t>主要指符合</a:t>
            </a:r>
            <a:r>
              <a:rPr lang="en-US" altLang="zh-CN" dirty="0"/>
              <a:t>POSIX</a:t>
            </a:r>
            <a:r>
              <a:rPr lang="zh-CN" altLang="en-US" dirty="0"/>
              <a:t>标准的</a:t>
            </a:r>
            <a:r>
              <a:rPr lang="en-US" altLang="zh-CN" dirty="0"/>
              <a:t>NFA</a:t>
            </a:r>
            <a:r>
              <a:rPr lang="zh-CN" altLang="en-US" dirty="0"/>
              <a:t>引擎，它的特点主要是提供</a:t>
            </a:r>
            <a:r>
              <a:rPr lang="en-US" altLang="zh-CN" dirty="0"/>
              <a:t>longest-leftmost</a:t>
            </a:r>
            <a:r>
              <a:rPr lang="zh-CN" altLang="en-US" dirty="0"/>
              <a:t>匹配，也就是在找到最左侧最长匹配之前，它将继续回溯。同</a:t>
            </a:r>
            <a:r>
              <a:rPr lang="en-US" altLang="zh-CN" dirty="0"/>
              <a:t>DFA</a:t>
            </a:r>
            <a:r>
              <a:rPr lang="zh-CN" altLang="en-US" dirty="0"/>
              <a:t>一样，非贪婪模式或者说忽略优先量词对于</a:t>
            </a:r>
            <a:r>
              <a:rPr lang="en-US" altLang="zh-CN" dirty="0"/>
              <a:t>POSIX NFA</a:t>
            </a:r>
            <a:r>
              <a:rPr lang="zh-CN" altLang="en-US" dirty="0"/>
              <a:t>同样是没有意义的。</a:t>
            </a:r>
          </a:p>
          <a:p>
            <a:r>
              <a:rPr lang="zh-CN" altLang="en-US" dirty="0"/>
              <a:t>大多数语言和工具使用的是传统型的</a:t>
            </a:r>
            <a:r>
              <a:rPr lang="en-US" altLang="zh-CN" dirty="0"/>
              <a:t>NFA</a:t>
            </a:r>
            <a:r>
              <a:rPr lang="zh-CN" altLang="en-US" dirty="0"/>
              <a:t>引擎，它有一些</a:t>
            </a:r>
            <a:r>
              <a:rPr lang="en-US" altLang="zh-CN" dirty="0"/>
              <a:t>DFA</a:t>
            </a:r>
            <a:r>
              <a:rPr lang="zh-CN" altLang="en-US" dirty="0"/>
              <a:t>不支持的特性：</a:t>
            </a:r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509120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捕获组、反向引用和</a:t>
            </a:r>
            <a:r>
              <a:rPr lang="en-US" altLang="zh-CN" dirty="0"/>
              <a:t>$number</a:t>
            </a:r>
            <a:r>
              <a:rPr lang="zh-CN" altLang="en-US" dirty="0"/>
              <a:t>引用方式；</a:t>
            </a:r>
          </a:p>
          <a:p>
            <a:r>
              <a:rPr lang="zh-CN" altLang="en-US" dirty="0"/>
              <a:t>　　环视</a:t>
            </a:r>
            <a:r>
              <a:rPr lang="en-US" altLang="zh-CN" dirty="0"/>
              <a:t>(</a:t>
            </a:r>
            <a:r>
              <a:rPr lang="en-US" altLang="zh-CN" dirty="0" err="1"/>
              <a:t>Lookaround</a:t>
            </a:r>
            <a:r>
              <a:rPr lang="zh-CN" altLang="en-US" dirty="0"/>
              <a:t>，</a:t>
            </a:r>
            <a:r>
              <a:rPr lang="en-US" altLang="zh-CN" dirty="0"/>
              <a:t>(?&lt;=…)</a:t>
            </a:r>
            <a:r>
              <a:rPr lang="zh-CN" altLang="en-US" dirty="0"/>
              <a:t>、</a:t>
            </a:r>
            <a:r>
              <a:rPr lang="en-US" altLang="zh-CN" dirty="0"/>
              <a:t>(?&lt;!…)</a:t>
            </a:r>
            <a:r>
              <a:rPr lang="zh-CN" altLang="en-US" dirty="0"/>
              <a:t>、</a:t>
            </a:r>
            <a:r>
              <a:rPr lang="en-US" altLang="zh-CN" dirty="0"/>
              <a:t>(?=…)</a:t>
            </a:r>
            <a:r>
              <a:rPr lang="zh-CN" altLang="en-US" dirty="0"/>
              <a:t>、</a:t>
            </a:r>
            <a:r>
              <a:rPr lang="en-US" altLang="zh-CN" dirty="0" smtClean="0"/>
              <a:t>(?!…))</a:t>
            </a:r>
            <a:endParaRPr lang="zh-CN" altLang="en-US" dirty="0"/>
          </a:p>
          <a:p>
            <a:r>
              <a:rPr lang="zh-CN" altLang="en-US" dirty="0"/>
              <a:t>　　忽略优化量词（</a:t>
            </a:r>
            <a:r>
              <a:rPr lang="en-US" altLang="zh-CN" dirty="0"/>
              <a:t>??</a:t>
            </a:r>
            <a:r>
              <a:rPr lang="zh-CN" altLang="en-US" dirty="0"/>
              <a:t>、*</a:t>
            </a:r>
            <a:r>
              <a:rPr lang="en-US" altLang="zh-CN" dirty="0"/>
              <a:t>?</a:t>
            </a:r>
            <a:r>
              <a:rPr lang="zh-CN" altLang="en-US" dirty="0"/>
              <a:t>、</a:t>
            </a:r>
            <a:r>
              <a:rPr lang="en-US" altLang="zh-CN" dirty="0"/>
              <a:t>+?</a:t>
            </a:r>
            <a:r>
              <a:rPr lang="zh-CN" altLang="en-US" dirty="0"/>
              <a:t>、</a:t>
            </a:r>
            <a:r>
              <a:rPr lang="en-US" altLang="zh-CN" dirty="0"/>
              <a:t>{</a:t>
            </a:r>
            <a:r>
              <a:rPr lang="en-US" altLang="zh-CN" dirty="0" err="1"/>
              <a:t>m,n</a:t>
            </a:r>
            <a:r>
              <a:rPr lang="en-US" altLang="zh-CN" dirty="0"/>
              <a:t>}?</a:t>
            </a:r>
            <a:r>
              <a:rPr lang="zh-CN" altLang="en-US" dirty="0"/>
              <a:t>、</a:t>
            </a:r>
            <a:r>
              <a:rPr lang="en-US" altLang="zh-CN" dirty="0"/>
              <a:t>{m,}?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　　占有优先量词（</a:t>
            </a:r>
            <a:r>
              <a:rPr lang="en-US" altLang="zh-CN" dirty="0"/>
              <a:t>?+</a:t>
            </a:r>
            <a:r>
              <a:rPr lang="zh-CN" altLang="en-US" dirty="0"/>
              <a:t>、*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++</a:t>
            </a:r>
            <a:r>
              <a:rPr lang="zh-CN" altLang="en-US" dirty="0"/>
              <a:t>、</a:t>
            </a:r>
            <a:r>
              <a:rPr lang="en-US" altLang="zh-CN" dirty="0"/>
              <a:t>{</a:t>
            </a:r>
            <a:r>
              <a:rPr lang="en-US" altLang="zh-CN" dirty="0" err="1"/>
              <a:t>m,n</a:t>
            </a:r>
            <a:r>
              <a:rPr lang="en-US" altLang="zh-CN" dirty="0"/>
              <a:t>}+</a:t>
            </a:r>
            <a:r>
              <a:rPr lang="zh-CN" altLang="en-US" dirty="0"/>
              <a:t>、</a:t>
            </a:r>
            <a:r>
              <a:rPr lang="en-US" altLang="zh-CN" dirty="0"/>
              <a:t>{m,}+</a:t>
            </a:r>
            <a:r>
              <a:rPr lang="zh-CN" altLang="en-US" dirty="0"/>
              <a:t>，目前仅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/>
              <a:t>PCRE</a:t>
            </a:r>
            <a:r>
              <a:rPr lang="zh-CN" altLang="en-US" dirty="0"/>
              <a:t>支持），固化分组</a:t>
            </a:r>
            <a:r>
              <a:rPr lang="en-US" altLang="zh-CN" dirty="0"/>
              <a:t>(?&gt;…)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69201" y="5966397"/>
            <a:ext cx="9222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本次培训只讨论标</a:t>
            </a:r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准</a:t>
            </a:r>
            <a:r>
              <a:rPr lang="en-US" altLang="zh-CN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NFA</a:t>
            </a:r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引擎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48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匹配基础规则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252736"/>
          </a:xfrm>
        </p:spPr>
        <p:txBody>
          <a:bodyPr/>
          <a:lstStyle/>
          <a:p>
            <a:r>
              <a:rPr lang="zh-CN" altLang="en-US" dirty="0" smtClean="0"/>
              <a:t>有限选择最左端匹配结果</a:t>
            </a:r>
            <a:endParaRPr lang="en-US" altLang="zh-CN" dirty="0" smtClean="0"/>
          </a:p>
          <a:p>
            <a:r>
              <a:rPr lang="zh-CN" altLang="en-US" dirty="0" smtClean="0"/>
              <a:t>标准量词优先匹配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77828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为啥要了解“这么深入”？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网页小偷程序</a:t>
            </a:r>
            <a:r>
              <a:rPr lang="en-US" altLang="zh-CN" dirty="0" smtClean="0"/>
              <a:t>(100k</a:t>
            </a:r>
            <a:r>
              <a:rPr lang="zh-CN" altLang="en-US" dirty="0" smtClean="0"/>
              <a:t>内容 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就超时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重写 </a:t>
            </a:r>
            <a:r>
              <a:rPr lang="en-US" altLang="zh-CN" dirty="0" smtClean="0"/>
              <a:t>(apache 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处理了</a:t>
            </a:r>
            <a:r>
              <a:rPr lang="en-US" altLang="zh-CN" dirty="0" smtClean="0"/>
              <a:t>2ms)</a:t>
            </a:r>
          </a:p>
          <a:p>
            <a:r>
              <a:rPr lang="zh-CN" altLang="en-US" dirty="0" smtClean="0"/>
              <a:t>日志分析 </a:t>
            </a:r>
            <a:r>
              <a:rPr lang="en-US" altLang="zh-CN" dirty="0" smtClean="0"/>
              <a:t>(1G</a:t>
            </a:r>
            <a:r>
              <a:rPr lang="zh-CN" altLang="en-US" dirty="0" smtClean="0"/>
              <a:t>日志处理了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想自己写个像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一样的语言</a:t>
            </a:r>
            <a:endParaRPr lang="en-US" altLang="zh-CN" dirty="0" smtClean="0"/>
          </a:p>
          <a:p>
            <a:r>
              <a:rPr lang="zh-CN" altLang="en-US" dirty="0" smtClean="0"/>
              <a:t>想开发自己的</a:t>
            </a:r>
            <a:r>
              <a:rPr lang="en-US" altLang="zh-CN" dirty="0" smtClean="0"/>
              <a:t>DB</a:t>
            </a:r>
            <a:r>
              <a:rPr lang="zh-CN" altLang="en-US" dirty="0" smtClean="0"/>
              <a:t>，想知道</a:t>
            </a:r>
            <a:r>
              <a:rPr lang="en-US" altLang="zh-CN" dirty="0" smtClean="0"/>
              <a:t>DB</a:t>
            </a:r>
            <a:r>
              <a:rPr lang="zh-CN" altLang="en-US" dirty="0" smtClean="0"/>
              <a:t>语法分析器执行原理</a:t>
            </a:r>
            <a:endParaRPr lang="en-US" altLang="zh-CN" dirty="0" smtClean="0"/>
          </a:p>
          <a:p>
            <a:r>
              <a:rPr lang="zh-CN" altLang="en-US" dirty="0" smtClean="0"/>
              <a:t>本来就是个爱钻研的人</a:t>
            </a:r>
            <a:endParaRPr lang="en-US" altLang="zh-CN" dirty="0" smtClean="0"/>
          </a:p>
          <a:p>
            <a:pPr marL="36576" indent="0">
              <a:buNone/>
            </a:pPr>
            <a:r>
              <a:rPr lang="zh-CN" altLang="en-US" sz="2000" dirty="0" smtClean="0">
                <a:solidFill>
                  <a:schemeClr val="accent1"/>
                </a:solidFill>
                <a:latin typeface="隶书" pitchFamily="49" charset="-122"/>
                <a:ea typeface="隶书" pitchFamily="49" charset="-122"/>
              </a:rPr>
              <a:t>遇到以上情况，或者符合其中一条的，请继续</a:t>
            </a:r>
            <a:endParaRPr lang="en-US" altLang="zh-CN" sz="2000" dirty="0" smtClean="0">
              <a:solidFill>
                <a:schemeClr val="accent1"/>
              </a:solidFill>
              <a:latin typeface="隶书" pitchFamily="49" charset="-122"/>
              <a:ea typeface="隶书" pitchFamily="49" charset="-122"/>
            </a:endParaRPr>
          </a:p>
          <a:p>
            <a:pPr marL="36576" indent="0">
              <a:buNone/>
            </a:pPr>
            <a:endParaRPr lang="zh-CN" altLang="en-US" sz="2000" dirty="0">
              <a:solidFill>
                <a:schemeClr val="accent1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14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136" y="116632"/>
            <a:ext cx="7467600" cy="1143000"/>
          </a:xfrm>
        </p:spPr>
        <p:txBody>
          <a:bodyPr/>
          <a:lstStyle/>
          <a:p>
            <a:r>
              <a:rPr lang="zh-CN" altLang="en-US" dirty="0" smtClean="0"/>
              <a:t>字符串组成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69022" y="2944361"/>
            <a:ext cx="1107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cf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250203" y="3665285"/>
            <a:ext cx="3600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253790" y="3665285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3875836" y="3590692"/>
            <a:ext cx="552147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30386" y="4626588"/>
            <a:ext cx="88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位置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25761" y="4626588"/>
            <a:ext cx="88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位置</a:t>
            </a:r>
            <a:r>
              <a:rPr lang="en-US" altLang="zh-CN" dirty="0">
                <a:solidFill>
                  <a:srgbClr val="FFFF00"/>
                </a:solidFill>
              </a:rPr>
              <a:t>1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51909" y="4626588"/>
            <a:ext cx="88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位置</a:t>
            </a:r>
            <a:r>
              <a:rPr lang="en-US" altLang="zh-CN" dirty="0" smtClean="0">
                <a:solidFill>
                  <a:srgbClr val="FFFF00"/>
                </a:solidFill>
              </a:rPr>
              <a:t>2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412945" y="2060848"/>
            <a:ext cx="574879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3520426" y="2060848"/>
            <a:ext cx="475510" cy="1029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6699" y="1691516"/>
            <a:ext cx="86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97879" y="1698507"/>
            <a:ext cx="86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243020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6" grpId="0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占有字符与零宽度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正则表达式匹配过程中，如果子表达式匹配到的是字符内容，而非位置，并被保存到最终的匹配结果中，那么就认为这个子表达式是占有字符的；如果子表达式匹配的仅仅是位置，或者匹配的内容并不保存到最终的匹配结果中，那么就认为这个子表达式是零宽度的。</a:t>
            </a:r>
          </a:p>
          <a:p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占有字符是互斥的，零宽度是非互斥的。也就是一个字符，同一时间只能由一个子表达式匹配，而一个位置，却可以同时由多个零宽度的子表达式匹配。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4180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控制权和</a:t>
            </a:r>
            <a:r>
              <a:rPr lang="zh-CN" altLang="en-US" b="1" dirty="0" smtClean="0"/>
              <a:t>传动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正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则的匹配过程，通常情况下都是由一个子表达式</a:t>
            </a: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（可能为一个普通字符、元字符或元字符序列组成）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取得控制权，从字符串的某一位置开始尝试匹配，一个子表达式开始尝试匹配的位置，是从前一子表达匹配成功的结束位置开始的。如正则表达式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6576" indent="0">
              <a:buNone/>
            </a:pPr>
            <a:r>
              <a:rPr lang="en-US" altLang="zh-CN" b="1" dirty="0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子表达式一</a:t>
            </a:r>
            <a:r>
              <a:rPr lang="en-US" altLang="zh-CN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zh-CN" altLang="en-US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子表达式二</a:t>
            </a:r>
            <a:r>
              <a:rPr lang="en-US" altLang="zh-CN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solidFill>
                <a:srgbClr val="0099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576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6576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子表达式一</a:t>
            </a:r>
            <a:r>
              <a:rPr lang="en-US" altLang="zh-CN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为零宽度表达式，由于它匹配开始和结束的位置是同一个，如位置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，那么</a:t>
            </a:r>
            <a:r>
              <a:rPr lang="en-US" altLang="zh-CN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子表达式二</a:t>
            </a:r>
            <a:r>
              <a:rPr lang="en-US" altLang="zh-CN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是从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开始尝试匹配的。</a:t>
            </a:r>
          </a:p>
          <a:p>
            <a:pPr marL="36576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假设</a:t>
            </a:r>
            <a:r>
              <a:rPr lang="en-US" altLang="zh-CN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子表达式一</a:t>
            </a:r>
            <a:r>
              <a:rPr lang="en-US" altLang="zh-CN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为占有字符的表达式，由于它匹配开始和结束的位置不是同一个，如匹配成功开始于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，结束于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，那么</a:t>
            </a:r>
            <a:r>
              <a:rPr lang="en-US" altLang="zh-CN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子表达式二</a:t>
            </a:r>
            <a:r>
              <a:rPr lang="en-US" altLang="zh-CN" b="1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是从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开始尝试匹配的。</a:t>
            </a:r>
          </a:p>
          <a:p>
            <a:pPr marL="36576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对于整个表达式来说，通常是由字符串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开始尝试匹配的。如果在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开始的尝试，匹配到字符串某一位置时整个表达式匹配失败，那么引擎会使正则向前传动，整个表达式从位置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开始重新尝试匹配，依此类推，直到报告匹配成功或尝试到最后一个位置后报告匹配失败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107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简单的匹配过程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1340769"/>
            <a:ext cx="3686175" cy="2304256"/>
          </a:xfrm>
        </p:spPr>
      </p:pic>
      <p:sp>
        <p:nvSpPr>
          <p:cNvPr id="5" name="TextBox 4"/>
          <p:cNvSpPr txBox="1"/>
          <p:nvPr/>
        </p:nvSpPr>
        <p:spPr>
          <a:xfrm>
            <a:off x="241910" y="3717032"/>
            <a:ext cx="87225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源字符串：</a:t>
            </a:r>
            <a:r>
              <a:rPr lang="en-US" altLang="zh-CN" b="1" dirty="0" err="1">
                <a:solidFill>
                  <a:srgbClr val="92D050"/>
                </a:solidFill>
              </a:rPr>
              <a:t>abc</a:t>
            </a:r>
            <a:endParaRPr lang="zh-CN" altLang="en-US" dirty="0">
              <a:solidFill>
                <a:srgbClr val="92D050"/>
              </a:solidFill>
            </a:endParaRPr>
          </a:p>
          <a:p>
            <a:r>
              <a:rPr lang="zh-CN" altLang="en-US" dirty="0"/>
              <a:t>正则表达式：</a:t>
            </a:r>
            <a:r>
              <a:rPr lang="en-US" altLang="zh-CN" b="1" dirty="0" err="1">
                <a:solidFill>
                  <a:srgbClr val="FFC000"/>
                </a:solidFill>
              </a:rPr>
              <a:t>abc</a:t>
            </a:r>
            <a:endParaRPr lang="zh-CN" altLang="en-US" dirty="0">
              <a:solidFill>
                <a:srgbClr val="FFC000"/>
              </a:solidFill>
            </a:endParaRPr>
          </a:p>
          <a:p>
            <a:r>
              <a:rPr lang="zh-CN" altLang="en-US" dirty="0"/>
              <a:t>匹配过程：</a:t>
            </a:r>
          </a:p>
          <a:p>
            <a:r>
              <a:rPr lang="zh-CN" altLang="en-US" dirty="0"/>
              <a:t>首先由字符“</a:t>
            </a:r>
            <a:r>
              <a:rPr lang="en-US" altLang="zh-CN" b="1" dirty="0">
                <a:solidFill>
                  <a:srgbClr val="FFC000"/>
                </a:solidFill>
              </a:rPr>
              <a:t>a</a:t>
            </a:r>
            <a:r>
              <a:rPr lang="zh-CN" altLang="en-US" dirty="0"/>
              <a:t>”取得控制权，从</a:t>
            </a:r>
            <a:r>
              <a:rPr lang="zh-CN" altLang="en-US" dirty="0">
                <a:solidFill>
                  <a:srgbClr val="0099FF"/>
                </a:solidFill>
              </a:rPr>
              <a:t>位置</a:t>
            </a:r>
            <a:r>
              <a:rPr lang="en-US" altLang="zh-CN" dirty="0">
                <a:solidFill>
                  <a:srgbClr val="0099FF"/>
                </a:solidFill>
              </a:rPr>
              <a:t>0</a:t>
            </a:r>
            <a:r>
              <a:rPr lang="zh-CN" altLang="en-US" dirty="0"/>
              <a:t>开始匹配，由“</a:t>
            </a:r>
            <a:r>
              <a:rPr lang="en-US" altLang="zh-CN" b="1" dirty="0">
                <a:solidFill>
                  <a:srgbClr val="FFC000"/>
                </a:solidFill>
              </a:rPr>
              <a:t>a</a:t>
            </a:r>
            <a:r>
              <a:rPr lang="zh-CN" altLang="en-US" dirty="0"/>
              <a:t>”来匹配“</a:t>
            </a:r>
            <a:r>
              <a:rPr lang="en-US" altLang="zh-CN" b="1" dirty="0">
                <a:solidFill>
                  <a:srgbClr val="92D050"/>
                </a:solidFill>
              </a:rPr>
              <a:t>a</a:t>
            </a:r>
            <a:r>
              <a:rPr lang="zh-CN" altLang="en-US" dirty="0"/>
              <a:t>”，匹配成功，控制权交给字符“</a:t>
            </a:r>
            <a:r>
              <a:rPr lang="en-US" altLang="zh-CN" b="1" dirty="0">
                <a:solidFill>
                  <a:srgbClr val="FFC000"/>
                </a:solidFill>
              </a:rPr>
              <a:t>b</a:t>
            </a:r>
            <a:r>
              <a:rPr lang="zh-CN" altLang="en-US" dirty="0"/>
              <a:t>”；由于“</a:t>
            </a:r>
            <a:r>
              <a:rPr lang="en-US" altLang="zh-CN" b="1" dirty="0">
                <a:solidFill>
                  <a:srgbClr val="92D050"/>
                </a:solidFill>
              </a:rPr>
              <a:t>a</a:t>
            </a:r>
            <a:r>
              <a:rPr lang="zh-CN" altLang="en-US" dirty="0"/>
              <a:t>”已被“</a:t>
            </a:r>
            <a:r>
              <a:rPr lang="en-US" altLang="zh-CN" b="1" dirty="0">
                <a:solidFill>
                  <a:srgbClr val="FFC000"/>
                </a:solidFill>
              </a:rPr>
              <a:t>a</a:t>
            </a:r>
            <a:r>
              <a:rPr lang="zh-CN" altLang="en-US" dirty="0"/>
              <a:t>”匹配，所以“</a:t>
            </a:r>
            <a:r>
              <a:rPr lang="en-US" altLang="zh-CN" b="1" dirty="0">
                <a:solidFill>
                  <a:srgbClr val="FFC000"/>
                </a:solidFill>
              </a:rPr>
              <a:t>b</a:t>
            </a:r>
            <a:r>
              <a:rPr lang="zh-CN" altLang="en-US" dirty="0"/>
              <a:t>”从</a:t>
            </a:r>
            <a:r>
              <a:rPr lang="zh-CN" altLang="en-US" dirty="0">
                <a:solidFill>
                  <a:srgbClr val="0099FF"/>
                </a:solidFill>
              </a:rPr>
              <a:t>位置</a:t>
            </a:r>
            <a:r>
              <a:rPr lang="en-US" altLang="zh-CN" dirty="0">
                <a:solidFill>
                  <a:srgbClr val="0099FF"/>
                </a:solidFill>
              </a:rPr>
              <a:t>1</a:t>
            </a:r>
            <a:r>
              <a:rPr lang="zh-CN" altLang="en-US" dirty="0"/>
              <a:t>开始尝试匹配，由“</a:t>
            </a:r>
            <a:r>
              <a:rPr lang="en-US" altLang="zh-CN" b="1" dirty="0">
                <a:solidFill>
                  <a:srgbClr val="FFC000"/>
                </a:solidFill>
              </a:rPr>
              <a:t>b</a:t>
            </a:r>
            <a:r>
              <a:rPr lang="zh-CN" altLang="en-US" dirty="0"/>
              <a:t>”来匹配“</a:t>
            </a:r>
            <a:r>
              <a:rPr lang="en-US" altLang="zh-CN" b="1" dirty="0">
                <a:solidFill>
                  <a:srgbClr val="92D050"/>
                </a:solidFill>
              </a:rPr>
              <a:t>b</a:t>
            </a:r>
            <a:r>
              <a:rPr lang="zh-CN" altLang="en-US" dirty="0"/>
              <a:t>”，匹配成功，控制权交给“</a:t>
            </a:r>
            <a:r>
              <a:rPr lang="en-US" altLang="zh-CN" b="1" dirty="0">
                <a:solidFill>
                  <a:srgbClr val="FFC000"/>
                </a:solidFill>
              </a:rPr>
              <a:t>c</a:t>
            </a:r>
            <a:r>
              <a:rPr lang="zh-CN" altLang="en-US" dirty="0"/>
              <a:t>”；由“</a:t>
            </a:r>
            <a:r>
              <a:rPr lang="en-US" altLang="zh-CN" b="1" dirty="0">
                <a:solidFill>
                  <a:srgbClr val="FFC000"/>
                </a:solidFill>
              </a:rPr>
              <a:t>c</a:t>
            </a:r>
            <a:r>
              <a:rPr lang="zh-CN" altLang="en-US" dirty="0"/>
              <a:t>”来匹配“</a:t>
            </a:r>
            <a:r>
              <a:rPr lang="en-US" altLang="zh-CN" b="1" dirty="0">
                <a:solidFill>
                  <a:srgbClr val="92D050"/>
                </a:solidFill>
              </a:rPr>
              <a:t>c</a:t>
            </a:r>
            <a:r>
              <a:rPr lang="zh-CN" altLang="en-US" dirty="0"/>
              <a:t>”，匹配成功。</a:t>
            </a:r>
          </a:p>
          <a:p>
            <a:r>
              <a:rPr lang="zh-CN" altLang="en-US" dirty="0"/>
              <a:t>此时正则表达式匹配完成，报告匹配成功。匹配结果为“</a:t>
            </a:r>
            <a:r>
              <a:rPr lang="en-US" altLang="zh-CN" b="1" dirty="0" err="1">
                <a:solidFill>
                  <a:srgbClr val="92D050"/>
                </a:solidFill>
              </a:rPr>
              <a:t>abc</a:t>
            </a:r>
            <a:r>
              <a:rPr lang="zh-CN" altLang="en-US" dirty="0"/>
              <a:t>”，开始</a:t>
            </a:r>
            <a:r>
              <a:rPr lang="zh-CN" altLang="en-US" dirty="0">
                <a:solidFill>
                  <a:srgbClr val="0099FF"/>
                </a:solidFill>
              </a:rPr>
              <a:t>位置为</a:t>
            </a:r>
            <a:r>
              <a:rPr lang="en-US" altLang="zh-CN" dirty="0">
                <a:solidFill>
                  <a:srgbClr val="0099FF"/>
                </a:solidFill>
              </a:rPr>
              <a:t>0</a:t>
            </a:r>
            <a:r>
              <a:rPr lang="zh-CN" altLang="en-US" dirty="0"/>
              <a:t>，结束</a:t>
            </a:r>
            <a:r>
              <a:rPr lang="zh-CN" altLang="en-US" dirty="0">
                <a:solidFill>
                  <a:srgbClr val="0099FF"/>
                </a:solidFill>
              </a:rPr>
              <a:t>位置为</a:t>
            </a:r>
            <a:r>
              <a:rPr lang="en-US" altLang="zh-CN" dirty="0">
                <a:solidFill>
                  <a:srgbClr val="0099FF"/>
                </a:solidFill>
              </a:rPr>
              <a:t>3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90907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含有</a:t>
            </a:r>
            <a:r>
              <a:rPr lang="zh-CN" altLang="en-US" b="1" dirty="0" smtClean="0"/>
              <a:t>匹配</a:t>
            </a:r>
            <a:r>
              <a:rPr lang="zh-CN" altLang="en-US" b="1" dirty="0"/>
              <a:t>优先量词的匹配</a:t>
            </a:r>
            <a:r>
              <a:rPr lang="zh-CN" altLang="en-US" b="1" dirty="0" smtClean="0"/>
              <a:t>过程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成功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5696" y="1052736"/>
            <a:ext cx="4032448" cy="2088232"/>
          </a:xfrm>
        </p:spPr>
      </p:pic>
      <p:sp>
        <p:nvSpPr>
          <p:cNvPr id="5" name="TextBox 4"/>
          <p:cNvSpPr txBox="1"/>
          <p:nvPr/>
        </p:nvSpPr>
        <p:spPr>
          <a:xfrm>
            <a:off x="251520" y="3501008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源字符串：</a:t>
            </a:r>
            <a:r>
              <a:rPr lang="en-US" altLang="zh-CN" dirty="0" err="1" smtClean="0">
                <a:solidFill>
                  <a:srgbClr val="92D050"/>
                </a:solidFill>
              </a:rPr>
              <a:t>abc</a:t>
            </a:r>
            <a:r>
              <a:rPr lang="en-US" altLang="zh-CN" dirty="0" smtClean="0"/>
              <a:t>                   </a:t>
            </a:r>
            <a:r>
              <a:rPr lang="zh-CN" altLang="en-US" dirty="0" smtClean="0"/>
              <a:t>正则表达式</a:t>
            </a:r>
            <a:r>
              <a:rPr lang="zh-CN" altLang="en-US" dirty="0"/>
              <a:t>：</a:t>
            </a:r>
            <a:r>
              <a:rPr lang="en-US" altLang="zh-CN" dirty="0" err="1"/>
              <a:t>ab?c</a:t>
            </a:r>
            <a:endParaRPr lang="en-US" altLang="zh-CN" dirty="0"/>
          </a:p>
          <a:p>
            <a:r>
              <a:rPr lang="zh-CN" altLang="en-US" dirty="0" smtClean="0"/>
              <a:t>  量词</a:t>
            </a:r>
            <a:r>
              <a:rPr lang="zh-CN" altLang="en-US" dirty="0"/>
              <a:t>“</a:t>
            </a:r>
            <a:r>
              <a:rPr lang="en-US" altLang="zh-CN" dirty="0"/>
              <a:t>?”</a:t>
            </a:r>
            <a:r>
              <a:rPr lang="zh-CN" altLang="en-US" dirty="0"/>
              <a:t>属于匹配优先量词，在可匹配可不匹配时，会先选择尝试匹配，只有这种选择会使整个表达式无法匹配成功时，才会尝试让出匹配到的内容。这里的量词“</a:t>
            </a:r>
            <a:r>
              <a:rPr lang="en-US" altLang="zh-CN" dirty="0">
                <a:solidFill>
                  <a:srgbClr val="FFC000"/>
                </a:solidFill>
              </a:rPr>
              <a:t>?</a:t>
            </a:r>
            <a:r>
              <a:rPr lang="en-US" altLang="zh-CN" dirty="0"/>
              <a:t>”</a:t>
            </a:r>
            <a:r>
              <a:rPr lang="zh-CN" altLang="en-US" dirty="0"/>
              <a:t>是用来修饰字符“</a:t>
            </a:r>
            <a:r>
              <a:rPr lang="en-US" altLang="zh-CN" dirty="0">
                <a:solidFill>
                  <a:srgbClr val="FFC000"/>
                </a:solidFill>
              </a:rPr>
              <a:t>b</a:t>
            </a:r>
            <a:r>
              <a:rPr lang="en-US" altLang="zh-CN" dirty="0"/>
              <a:t>”</a:t>
            </a:r>
            <a:r>
              <a:rPr lang="zh-CN" altLang="en-US" dirty="0"/>
              <a:t>的，所以“</a:t>
            </a:r>
            <a:r>
              <a:rPr lang="en-US" altLang="zh-CN" dirty="0">
                <a:solidFill>
                  <a:srgbClr val="FFC000"/>
                </a:solidFill>
              </a:rPr>
              <a:t>b?</a:t>
            </a:r>
            <a:r>
              <a:rPr lang="en-US" altLang="zh-CN" dirty="0"/>
              <a:t>”</a:t>
            </a:r>
            <a:r>
              <a:rPr lang="zh-CN" altLang="en-US" dirty="0"/>
              <a:t>是一个整体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匹配过程：</a:t>
            </a:r>
          </a:p>
          <a:p>
            <a:r>
              <a:rPr lang="zh-CN" altLang="en-US" dirty="0" smtClean="0"/>
              <a:t>    首先</a:t>
            </a:r>
            <a:r>
              <a:rPr lang="zh-CN" altLang="en-US" dirty="0"/>
              <a:t>由字符“</a:t>
            </a:r>
            <a:r>
              <a:rPr lang="en-US" altLang="zh-CN" dirty="0">
                <a:solidFill>
                  <a:srgbClr val="FFC000"/>
                </a:solidFill>
              </a:rPr>
              <a:t>a</a:t>
            </a:r>
            <a:r>
              <a:rPr lang="en-US" altLang="zh-CN" dirty="0"/>
              <a:t>”</a:t>
            </a:r>
            <a:r>
              <a:rPr lang="zh-CN" altLang="en-US" dirty="0"/>
              <a:t>取得控制权，从</a:t>
            </a:r>
            <a:r>
              <a:rPr lang="zh-CN" altLang="en-US" dirty="0">
                <a:solidFill>
                  <a:srgbClr val="0099FF"/>
                </a:solidFill>
              </a:rPr>
              <a:t>位置</a:t>
            </a:r>
            <a:r>
              <a:rPr lang="en-US" altLang="zh-CN" dirty="0">
                <a:solidFill>
                  <a:srgbClr val="0099FF"/>
                </a:solidFill>
              </a:rPr>
              <a:t>0</a:t>
            </a:r>
            <a:r>
              <a:rPr lang="zh-CN" altLang="en-US" dirty="0"/>
              <a:t>开始匹配，由“</a:t>
            </a:r>
            <a:r>
              <a:rPr lang="en-US" altLang="zh-CN" dirty="0">
                <a:solidFill>
                  <a:srgbClr val="FFC000"/>
                </a:solidFill>
              </a:rPr>
              <a:t>a</a:t>
            </a:r>
            <a:r>
              <a:rPr lang="en-US" altLang="zh-CN" dirty="0"/>
              <a:t>”</a:t>
            </a:r>
            <a:r>
              <a:rPr lang="zh-CN" altLang="en-US" dirty="0"/>
              <a:t>来匹配“</a:t>
            </a:r>
            <a:r>
              <a:rPr lang="en-US" altLang="zh-CN" dirty="0">
                <a:solidFill>
                  <a:srgbClr val="92D050"/>
                </a:solidFill>
              </a:rPr>
              <a:t>a</a:t>
            </a:r>
            <a:r>
              <a:rPr lang="en-US" altLang="zh-CN" dirty="0"/>
              <a:t>”</a:t>
            </a:r>
            <a:r>
              <a:rPr lang="zh-CN" altLang="en-US" dirty="0"/>
              <a:t>，匹配成功，控制权交给字符“</a:t>
            </a:r>
            <a:r>
              <a:rPr lang="en-US" altLang="zh-CN" dirty="0">
                <a:solidFill>
                  <a:srgbClr val="FFC000"/>
                </a:solidFill>
              </a:rPr>
              <a:t>b?”</a:t>
            </a:r>
            <a:r>
              <a:rPr lang="zh-CN" altLang="en-US" dirty="0"/>
              <a:t>；由于“</a:t>
            </a:r>
            <a:r>
              <a:rPr lang="en-US" altLang="zh-CN" dirty="0">
                <a:solidFill>
                  <a:srgbClr val="FFC000"/>
                </a:solidFill>
              </a:rPr>
              <a:t>?</a:t>
            </a:r>
            <a:r>
              <a:rPr lang="en-US" altLang="zh-CN" dirty="0"/>
              <a:t>”</a:t>
            </a:r>
            <a:r>
              <a:rPr lang="zh-CN" altLang="en-US" dirty="0"/>
              <a:t>是匹配优先量词，所以会先尝试进行匹配，由“</a:t>
            </a:r>
            <a:r>
              <a:rPr lang="en-US" altLang="zh-CN" dirty="0">
                <a:solidFill>
                  <a:srgbClr val="FFC000"/>
                </a:solidFill>
              </a:rPr>
              <a:t>b?</a:t>
            </a:r>
            <a:r>
              <a:rPr lang="en-US" altLang="zh-CN" dirty="0"/>
              <a:t>”</a:t>
            </a:r>
            <a:r>
              <a:rPr lang="zh-CN" altLang="en-US" dirty="0"/>
              <a:t>来匹配“</a:t>
            </a:r>
            <a:r>
              <a:rPr lang="en-US" altLang="zh-CN" dirty="0">
                <a:solidFill>
                  <a:srgbClr val="92D050"/>
                </a:solidFill>
              </a:rPr>
              <a:t>b</a:t>
            </a:r>
            <a:r>
              <a:rPr lang="en-US" altLang="zh-CN" dirty="0"/>
              <a:t>”</a:t>
            </a:r>
            <a:r>
              <a:rPr lang="zh-CN" altLang="en-US" dirty="0"/>
              <a:t>，匹配成功，控制权交给“</a:t>
            </a:r>
            <a:r>
              <a:rPr lang="en-US" altLang="zh-CN" dirty="0">
                <a:solidFill>
                  <a:srgbClr val="FFC000"/>
                </a:solidFill>
              </a:rPr>
              <a:t>c</a:t>
            </a:r>
            <a:r>
              <a:rPr lang="en-US" altLang="zh-CN" dirty="0"/>
              <a:t>”</a:t>
            </a:r>
            <a:r>
              <a:rPr lang="zh-CN" altLang="en-US" dirty="0"/>
              <a:t>，同时</a:t>
            </a:r>
            <a:r>
              <a:rPr lang="zh-CN" altLang="en-US" dirty="0">
                <a:solidFill>
                  <a:srgbClr val="FFFF00"/>
                </a:solidFill>
              </a:rPr>
              <a:t>记录一个备选状态</a:t>
            </a:r>
            <a:r>
              <a:rPr lang="zh-CN" altLang="en-US" dirty="0"/>
              <a:t>；由“</a:t>
            </a:r>
            <a:r>
              <a:rPr lang="en-US" altLang="zh-CN" dirty="0">
                <a:solidFill>
                  <a:srgbClr val="FFC000"/>
                </a:solidFill>
              </a:rPr>
              <a:t>c</a:t>
            </a:r>
            <a:r>
              <a:rPr lang="en-US" altLang="zh-CN" dirty="0"/>
              <a:t>”</a:t>
            </a:r>
            <a:r>
              <a:rPr lang="zh-CN" altLang="en-US" dirty="0"/>
              <a:t>来匹配“</a:t>
            </a:r>
            <a:r>
              <a:rPr lang="en-US" altLang="zh-CN" dirty="0">
                <a:solidFill>
                  <a:srgbClr val="92D050"/>
                </a:solidFill>
              </a:rPr>
              <a:t>c</a:t>
            </a:r>
            <a:r>
              <a:rPr lang="en-US" altLang="zh-CN" dirty="0"/>
              <a:t>”</a:t>
            </a:r>
            <a:r>
              <a:rPr lang="zh-CN" altLang="en-US" dirty="0"/>
              <a:t>，匹配成功。</a:t>
            </a:r>
            <a:r>
              <a:rPr lang="zh-CN" altLang="en-US" dirty="0">
                <a:solidFill>
                  <a:srgbClr val="FF0000"/>
                </a:solidFill>
              </a:rPr>
              <a:t>记录的备选状态丢弃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此时正则表达式匹配完成，报告匹配成功。匹配结果为“</a:t>
            </a:r>
            <a:r>
              <a:rPr lang="en-US" altLang="zh-CN" dirty="0" err="1">
                <a:solidFill>
                  <a:srgbClr val="92D050"/>
                </a:solidFill>
              </a:rPr>
              <a:t>abc</a:t>
            </a:r>
            <a:r>
              <a:rPr lang="en-US" altLang="zh-CN" dirty="0"/>
              <a:t>”</a:t>
            </a:r>
            <a:r>
              <a:rPr lang="zh-CN" altLang="en-US" dirty="0"/>
              <a:t>，开始</a:t>
            </a:r>
            <a:r>
              <a:rPr lang="zh-CN" altLang="en-US" dirty="0">
                <a:solidFill>
                  <a:srgbClr val="0099FF"/>
                </a:solidFill>
              </a:rPr>
              <a:t>位置为</a:t>
            </a:r>
            <a:r>
              <a:rPr lang="en-US" altLang="zh-CN" dirty="0">
                <a:solidFill>
                  <a:srgbClr val="0099FF"/>
                </a:solidFill>
              </a:rPr>
              <a:t>0</a:t>
            </a:r>
            <a:r>
              <a:rPr lang="zh-CN" altLang="en-US" dirty="0"/>
              <a:t>，结束</a:t>
            </a:r>
            <a:r>
              <a:rPr lang="zh-CN" altLang="en-US" dirty="0">
                <a:solidFill>
                  <a:srgbClr val="0099FF"/>
                </a:solidFill>
              </a:rPr>
              <a:t>位置为</a:t>
            </a:r>
            <a:r>
              <a:rPr lang="en-US" altLang="zh-CN" dirty="0">
                <a:solidFill>
                  <a:srgbClr val="0099FF"/>
                </a:solidFill>
              </a:rPr>
              <a:t>3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3871232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使用通配符“</a:t>
            </a:r>
            <a:r>
              <a:rPr lang="en-US" altLang="zh-CN" dirty="0" smtClean="0"/>
              <a:t>?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grpSp>
        <p:nvGrpSpPr>
          <p:cNvPr id="3" name="组合 10"/>
          <p:cNvGrpSpPr/>
          <p:nvPr/>
        </p:nvGrpSpPr>
        <p:grpSpPr>
          <a:xfrm>
            <a:off x="642910" y="1857364"/>
            <a:ext cx="7929618" cy="4429156"/>
            <a:chOff x="642910" y="1857364"/>
            <a:chExt cx="7929618" cy="4429156"/>
          </a:xfrm>
        </p:grpSpPr>
        <p:sp>
          <p:nvSpPr>
            <p:cNvPr id="4" name="圆角矩形 3"/>
            <p:cNvSpPr/>
            <p:nvPr/>
          </p:nvSpPr>
          <p:spPr>
            <a:xfrm>
              <a:off x="642910" y="1857364"/>
              <a:ext cx="7929618" cy="4429156"/>
            </a:xfrm>
            <a:prstGeom prst="roundRect">
              <a:avLst>
                <a:gd name="adj" fmla="val 2569"/>
              </a:avLst>
            </a:prstGeom>
            <a:gradFill>
              <a:gsLst>
                <a:gs pos="0">
                  <a:schemeClr val="accent1">
                    <a:tint val="1000"/>
                    <a:alpha val="70000"/>
                  </a:schemeClr>
                </a:gs>
                <a:gs pos="68000">
                  <a:schemeClr val="accent1">
                    <a:tint val="77000"/>
                  </a:schemeClr>
                </a:gs>
                <a:gs pos="81000">
                  <a:schemeClr val="accent1">
                    <a:tint val="79000"/>
                  </a:schemeClr>
                </a:gs>
                <a:gs pos="86000">
                  <a:schemeClr val="accent1">
                    <a:tint val="73000"/>
                  </a:schemeClr>
                </a:gs>
                <a:gs pos="100000">
                  <a:schemeClr val="accent1">
                    <a:tint val="35000"/>
                  </a:schemeClr>
                </a:gs>
              </a:gsLst>
            </a:gradFill>
            <a:ln/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85786" y="3000372"/>
              <a:ext cx="7643866" cy="3143272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28575" cap="sq">
              <a:gradFill flip="none" rotWithShape="1">
                <a:gsLst>
                  <a:gs pos="0">
                    <a:schemeClr val="tx1">
                      <a:lumMod val="50000"/>
                    </a:schemeClr>
                  </a:gs>
                  <a:gs pos="85000">
                    <a:schemeClr val="bg1">
                      <a:lumMod val="65000"/>
                      <a:lumOff val="35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2700000" scaled="1"/>
                <a:tileRect/>
              </a:gra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5786" y="241672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搜索：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43042" y="2428868"/>
              <a:ext cx="6786610" cy="366714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28575" cap="sq">
              <a:gradFill flip="none" rotWithShape="1">
                <a:gsLst>
                  <a:gs pos="0">
                    <a:schemeClr val="tx1">
                      <a:lumMod val="50000"/>
                    </a:schemeClr>
                  </a:gs>
                  <a:gs pos="85000">
                    <a:schemeClr val="bg1">
                      <a:lumMod val="65000"/>
                      <a:lumOff val="35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2700000" scaled="1"/>
                <a:tileRect/>
              </a:gra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14480" y="242886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Data????.doc</a:t>
            </a:r>
            <a:endParaRPr lang="zh-CN" altLang="en-US" dirty="0">
              <a:solidFill>
                <a:schemeClr val="bg1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5852" y="3012381"/>
            <a:ext cx="264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Database.doc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Databook.doc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143248"/>
            <a:ext cx="316708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543302"/>
            <a:ext cx="316708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组合 19"/>
          <p:cNvGrpSpPr/>
          <p:nvPr/>
        </p:nvGrpSpPr>
        <p:grpSpPr>
          <a:xfrm>
            <a:off x="1857356" y="2857496"/>
            <a:ext cx="5562640" cy="1704988"/>
            <a:chOff x="1785918" y="3143248"/>
            <a:chExt cx="5562640" cy="1704988"/>
          </a:xfrm>
        </p:grpSpPr>
        <p:grpSp>
          <p:nvGrpSpPr>
            <p:cNvPr id="24" name="组合 23"/>
            <p:cNvGrpSpPr/>
            <p:nvPr/>
          </p:nvGrpSpPr>
          <p:grpSpPr>
            <a:xfrm>
              <a:off x="1785918" y="3143248"/>
              <a:ext cx="5562640" cy="1704988"/>
              <a:chOff x="1785918" y="3143248"/>
              <a:chExt cx="5562640" cy="1704988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1785918" y="3143248"/>
                <a:ext cx="5562640" cy="1704988"/>
              </a:xfrm>
              <a:prstGeom prst="roundRect">
                <a:avLst>
                  <a:gd name="adj" fmla="val 2569"/>
                </a:avLst>
              </a:prstGeom>
              <a:gradFill>
                <a:gsLst>
                  <a:gs pos="0">
                    <a:schemeClr val="accent1">
                      <a:tint val="1000"/>
                      <a:alpha val="70000"/>
                    </a:schemeClr>
                  </a:gs>
                  <a:gs pos="68000">
                    <a:schemeClr val="accent1">
                      <a:tint val="77000"/>
                    </a:schemeClr>
                  </a:gs>
                  <a:gs pos="81000">
                    <a:schemeClr val="accent1">
                      <a:tint val="79000"/>
                    </a:schemeClr>
                  </a:gs>
                  <a:gs pos="86000">
                    <a:schemeClr val="accent1">
                      <a:tint val="73000"/>
                    </a:schemeClr>
                  </a:gs>
                  <a:gs pos="100000">
                    <a:schemeClr val="accent1">
                      <a:tint val="35000"/>
                    </a:schemeClr>
                  </a:gs>
                </a:gsLst>
              </a:gradFill>
              <a:ln/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276460" y="3419476"/>
                <a:ext cx="2071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正在搜索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…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2276460" y="3990980"/>
              <a:ext cx="4572032" cy="366714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28575" cap="sq">
              <a:gradFill flip="none" rotWithShape="1">
                <a:gsLst>
                  <a:gs pos="0">
                    <a:schemeClr val="tx1">
                      <a:lumMod val="50000"/>
                    </a:schemeClr>
                  </a:gs>
                  <a:gs pos="85000">
                    <a:schemeClr val="bg1">
                      <a:lumMod val="65000"/>
                      <a:lumOff val="35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2700000" scaled="1"/>
                <a:tileRect/>
              </a:gra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2357422" y="3712704"/>
            <a:ext cx="4551528" cy="344950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50000">
                <a:srgbClr val="99FF99"/>
              </a:gs>
              <a:gs pos="100000">
                <a:srgbClr val="00CC00"/>
              </a:gs>
            </a:gsLst>
            <a:lin ang="5400000" scaled="1"/>
            <a:tileRect/>
          </a:gradFill>
          <a:ln w="285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3" presetClass="exit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2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2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3" presetClass="exit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2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2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3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 build="p"/>
      <p:bldP spid="13" grpId="1" build="allAtOnce"/>
      <p:bldP spid="23" grpId="0" animBg="1"/>
      <p:bldP spid="23" grpId="1" animBg="1"/>
      <p:bldP spid="23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零宽度匹配</a:t>
            </a:r>
            <a:r>
              <a:rPr lang="zh-CN" altLang="en-US" b="1" dirty="0" smtClean="0"/>
              <a:t>过程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1700808"/>
            <a:ext cx="6477000" cy="2914650"/>
          </a:xfrm>
        </p:spPr>
      </p:pic>
      <p:sp>
        <p:nvSpPr>
          <p:cNvPr id="5" name="TextBox 4"/>
          <p:cNvSpPr txBox="1"/>
          <p:nvPr/>
        </p:nvSpPr>
        <p:spPr>
          <a:xfrm>
            <a:off x="683568" y="5085184"/>
            <a:ext cx="6840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源字符串：</a:t>
            </a:r>
            <a:r>
              <a:rPr lang="en-US" altLang="zh-CN" dirty="0"/>
              <a:t>a12    </a:t>
            </a:r>
            <a:r>
              <a:rPr lang="zh-CN" altLang="en-US" dirty="0"/>
              <a:t>正则表达式：</a:t>
            </a:r>
            <a:r>
              <a:rPr lang="en-US" altLang="zh-CN" dirty="0"/>
              <a:t>^(?=[a-z])[a-z0-9</a:t>
            </a:r>
            <a:r>
              <a:rPr lang="en-US" altLang="zh-CN" dirty="0" smtClean="0"/>
              <a:t>]+$</a:t>
            </a:r>
            <a:endParaRPr lang="en-US" altLang="zh-CN" dirty="0"/>
          </a:p>
          <a:p>
            <a:r>
              <a:rPr lang="zh-CN" altLang="en-US" dirty="0" smtClean="0"/>
              <a:t>    元字符</a:t>
            </a:r>
            <a:r>
              <a:rPr lang="zh-CN" altLang="en-US" dirty="0"/>
              <a:t>“</a:t>
            </a:r>
            <a:r>
              <a:rPr lang="en-US" altLang="zh-CN" dirty="0"/>
              <a:t>^”</a:t>
            </a:r>
            <a:r>
              <a:rPr lang="zh-CN" altLang="en-US" dirty="0"/>
              <a:t>和“</a:t>
            </a:r>
            <a:r>
              <a:rPr lang="en-US" altLang="zh-CN" dirty="0"/>
              <a:t>$”</a:t>
            </a:r>
            <a:r>
              <a:rPr lang="zh-CN" altLang="en-US" dirty="0"/>
              <a:t>匹配的只是位置，顺序环视“</a:t>
            </a:r>
            <a:r>
              <a:rPr lang="en-US" altLang="zh-CN" dirty="0"/>
              <a:t>(?=[a-z])”</a:t>
            </a:r>
            <a:r>
              <a:rPr lang="zh-CN" altLang="en-US" dirty="0"/>
              <a:t>只进行匹配，并不占有字符，也不将匹配的内容保存到最终的匹配结果，所以都是零宽度的</a:t>
            </a:r>
            <a:r>
              <a:rPr lang="zh-CN" altLang="en-US" dirty="0" smtClean="0"/>
              <a:t>。这个</a:t>
            </a:r>
            <a:r>
              <a:rPr lang="zh-CN" altLang="en-US" dirty="0"/>
              <a:t>正则的意义就是匹配由字母或数字组成的，第一个字符是字母的字符串。</a:t>
            </a:r>
          </a:p>
        </p:txBody>
      </p:sp>
    </p:spTree>
    <p:extLst>
      <p:ext uri="{BB962C8B-B14F-4D97-AF65-F5344CB8AC3E}">
        <p14:creationId xmlns:p14="http://schemas.microsoft.com/office/powerpoint/2010/main" xmlns="" val="775053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匹配过程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首先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由元字符“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^”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取得控制权，从位置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开始匹配，“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^”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匹配的就是开始位置“位置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，匹配成功，控制权交给顺序环视“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(?=[a-z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])”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6576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6576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(?=[a-z])”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要求它所在位置右侧必须是字母才能匹配成功，</a:t>
            </a:r>
            <a:r>
              <a:rPr lang="zh-CN" altLang="en-US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零宽度的子表达式之间是不互斥的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，即同一个位置可以同时由多个零宽度子表达式匹配，所以它也是从位置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尝试进行匹配，位置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的右侧是字符“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，符合要求，匹配成功，控制权交给“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[a-z0-9]+”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36576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6576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(?=[a-z])”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只进行匹配，并不将匹配到的内容保存到最后结果，并且“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(?=[a-z])”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匹配成功的位置是位置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，所以“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[a-z0-9]+”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也是从位置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开始尝试匹配的，“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[a-z0-9]+”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首先尝试匹配“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，匹配成功，继续尝试匹配，可以成功匹配接下来的“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，此时已经匹配到位置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的右侧已没有字符，这时会把控制权交给“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$”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36576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元字符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$”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开始尝试匹配，它匹配的是结束位置，也就是“位置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，匹配成功。</a:t>
            </a:r>
          </a:p>
          <a:p>
            <a:pPr marL="36576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此时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正则表达式匹配完成，报告匹配成功。匹配结果为“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a12”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，开始位置为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，结束位置为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。其中“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^”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匹配位置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(?=[a-z])”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匹配位置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[a-z0-9]+”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匹配字符串“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a12”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$”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匹配位置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22670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匹配优先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zh-CN" altLang="en-US" dirty="0" smtClean="0">
                <a:sym typeface="Wingdings" pitchFamily="2" charset="2"/>
              </a:rPr>
              <a:t>表达式：</a:t>
            </a:r>
            <a:r>
              <a:rPr lang="en-US" altLang="zh-CN" dirty="0" smtClean="0">
                <a:solidFill>
                  <a:srgbClr val="00CC00"/>
                </a:solidFill>
                <a:sym typeface="Wingdings" pitchFamily="2" charset="2"/>
              </a:rPr>
              <a:t>&lt;div&gt;.+&lt;/div&gt;</a:t>
            </a:r>
          </a:p>
          <a:p>
            <a:pPr marL="36576" indent="0">
              <a:buNone/>
            </a:pPr>
            <a:r>
              <a:rPr lang="zh-CN" altLang="en-US" dirty="0" smtClean="0">
                <a:sym typeface="Wingdings" pitchFamily="2" charset="2"/>
              </a:rPr>
              <a:t>字符串：</a:t>
            </a:r>
            <a:r>
              <a:rPr lang="en-US" altLang="zh-CN" sz="1600" dirty="0" smtClean="0">
                <a:solidFill>
                  <a:srgbClr val="FFC000"/>
                </a:solidFill>
                <a:sym typeface="Wingdings" pitchFamily="2" charset="2"/>
              </a:rPr>
              <a:t>&lt;div&gt;</a:t>
            </a:r>
            <a:r>
              <a:rPr lang="en-US" altLang="zh-CN" sz="1600" dirty="0" err="1" smtClean="0">
                <a:solidFill>
                  <a:srgbClr val="FFC000"/>
                </a:solidFill>
                <a:sym typeface="Wingdings" pitchFamily="2" charset="2"/>
              </a:rPr>
              <a:t>testtest</a:t>
            </a:r>
            <a:r>
              <a:rPr lang="en-US" altLang="zh-CN" sz="1600" dirty="0" smtClean="0">
                <a:solidFill>
                  <a:srgbClr val="FFC000"/>
                </a:solidFill>
                <a:sym typeface="Wingdings" pitchFamily="2" charset="2"/>
              </a:rPr>
              <a:t>&lt;/div&gt;</a:t>
            </a:r>
            <a:r>
              <a:rPr lang="en-US" altLang="zh-CN" sz="1600" dirty="0">
                <a:solidFill>
                  <a:srgbClr val="FFC000"/>
                </a:solidFill>
                <a:sym typeface="Wingdings" pitchFamily="2" charset="2"/>
              </a:rPr>
              <a:t> &lt;div&gt;</a:t>
            </a:r>
            <a:r>
              <a:rPr lang="en-US" altLang="zh-CN" sz="1600" dirty="0" err="1">
                <a:solidFill>
                  <a:srgbClr val="FFC000"/>
                </a:solidFill>
                <a:sym typeface="Wingdings" pitchFamily="2" charset="2"/>
              </a:rPr>
              <a:t>testtest</a:t>
            </a:r>
            <a:r>
              <a:rPr lang="en-US" altLang="zh-CN" sz="1600" dirty="0">
                <a:solidFill>
                  <a:srgbClr val="FFC000"/>
                </a:solidFill>
                <a:sym typeface="Wingdings" pitchFamily="2" charset="2"/>
              </a:rPr>
              <a:t>&lt;/div&gt;</a:t>
            </a:r>
          </a:p>
          <a:p>
            <a:pPr marL="36576" indent="0">
              <a:buNone/>
            </a:pPr>
            <a:r>
              <a:rPr lang="zh-CN" altLang="en-US" dirty="0" smtClean="0">
                <a:sym typeface="Wingdings" pitchFamily="2" charset="2"/>
              </a:rPr>
              <a:t>匹配过程是什么？</a:t>
            </a:r>
            <a:endParaRPr lang="en-US" altLang="zh-CN" dirty="0" smtClean="0">
              <a:sym typeface="Wingdings" pitchFamily="2" charset="2"/>
            </a:endParaRPr>
          </a:p>
          <a:p>
            <a:pPr marL="36576" indent="0">
              <a:buNone/>
            </a:pPr>
            <a:r>
              <a:rPr lang="zh-CN" altLang="en-US" dirty="0" smtClean="0">
                <a:sym typeface="Wingdings" pitchFamily="2" charset="2"/>
              </a:rPr>
              <a:t>如果是</a:t>
            </a:r>
            <a:r>
              <a:rPr lang="en-US" altLang="zh-CN" dirty="0" smtClean="0">
                <a:solidFill>
                  <a:srgbClr val="00CC00"/>
                </a:solidFill>
                <a:sym typeface="Wingdings" pitchFamily="2" charset="2"/>
              </a:rPr>
              <a:t>&lt;div&gt;.+?&lt;/div&gt;</a:t>
            </a:r>
            <a:r>
              <a:rPr lang="zh-CN" altLang="en-US" dirty="0" smtClean="0">
                <a:sym typeface="Wingdings" pitchFamily="2" charset="2"/>
              </a:rPr>
              <a:t>呢？</a:t>
            </a:r>
            <a:endParaRPr lang="en-US" altLang="zh-CN" dirty="0" smtClean="0">
              <a:sym typeface="Wingdings" pitchFamily="2" charset="2"/>
            </a:endParaRPr>
          </a:p>
          <a:p>
            <a:pPr marL="36576" indent="0">
              <a:buNone/>
            </a:pPr>
            <a:r>
              <a:rPr lang="zh-CN" altLang="en-US" dirty="0" smtClean="0">
                <a:sym typeface="Wingdings" pitchFamily="2" charset="2"/>
              </a:rPr>
              <a:t>如何选择使用量词优先，还是忽略优先量词？还是占有优先量词？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smtClean="0">
                <a:solidFill>
                  <a:srgbClr val="00CC00"/>
                </a:solidFill>
                <a:sym typeface="Wingdings" pitchFamily="2" charset="2"/>
              </a:rPr>
              <a:t>&lt;div&gt;.++&lt;/div&gt;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166021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茅塞顿开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altLang="zh-CN" dirty="0"/>
              <a:t>PHP</a:t>
            </a:r>
            <a:r>
              <a:rPr lang="zh-CN" altLang="en-US" dirty="0"/>
              <a:t>的面试题</a:t>
            </a:r>
            <a:r>
              <a:rPr lang="en-US" altLang="zh-CN" dirty="0"/>
              <a:t> </a:t>
            </a:r>
            <a:r>
              <a:rPr lang="zh-CN" altLang="en-US" dirty="0"/>
              <a:t>表达式</a:t>
            </a:r>
            <a:r>
              <a:rPr lang="en-US" altLang="zh-CN" dirty="0" err="1">
                <a:solidFill>
                  <a:srgbClr val="EA0000"/>
                </a:solidFill>
              </a:rPr>
              <a:t>phper</a:t>
            </a:r>
            <a:r>
              <a:rPr lang="en-US" altLang="zh-CN" dirty="0">
                <a:solidFill>
                  <a:srgbClr val="EA0000"/>
                </a:solidFill>
              </a:rPr>
              <a:t>(.+), </a:t>
            </a:r>
            <a:r>
              <a:rPr lang="zh-CN" altLang="en-US" dirty="0"/>
              <a:t>字符串是</a:t>
            </a:r>
            <a:r>
              <a:rPr lang="en-US" altLang="zh-CN" dirty="0">
                <a:solidFill>
                  <a:srgbClr val="00CC00"/>
                </a:solidFill>
              </a:rPr>
              <a:t>phper001,phper002,phper003</a:t>
            </a:r>
            <a:r>
              <a:rPr lang="zh-CN" altLang="en-US" dirty="0"/>
              <a:t>，那么捕获结果的</a:t>
            </a:r>
            <a:r>
              <a:rPr lang="en-US" altLang="zh-CN" dirty="0"/>
              <a:t>1</a:t>
            </a:r>
            <a:r>
              <a:rPr lang="zh-CN" altLang="en-US" dirty="0"/>
              <a:t>组里是什么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827584" y="3284984"/>
            <a:ext cx="417646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现在知道了吗？为什么是这个结果？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89446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467600" cy="994122"/>
          </a:xfrm>
        </p:spPr>
        <p:txBody>
          <a:bodyPr/>
          <a:lstStyle/>
          <a:p>
            <a:r>
              <a:rPr lang="zh-CN" altLang="en-US" dirty="0" smtClean="0"/>
              <a:t>回溯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496944" cy="2808312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zh-CN" altLang="en-US" dirty="0" smtClean="0"/>
              <a:t>备份状态</a:t>
            </a:r>
            <a:endParaRPr lang="en-US" altLang="zh-CN" dirty="0" smtClean="0"/>
          </a:p>
          <a:p>
            <a:pPr marL="36576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当正则遇到优先量词时，遇到“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”，会先记录备份状态，当下一个匹配失败的时候，回到这里，再进行匹配。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6576" indent="0">
              <a:buNone/>
            </a:pPr>
            <a:r>
              <a:rPr lang="zh-CN" altLang="en-US" dirty="0" smtClean="0"/>
              <a:t>字符串</a:t>
            </a:r>
            <a:r>
              <a:rPr lang="en-US" altLang="zh-CN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div&gt;test1&lt;/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xxxxx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&lt;/div&gt;&lt;div&gt;test&lt;/div&gt;(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星号处是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10W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个字符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6576" indent="0">
              <a:buNone/>
            </a:pPr>
            <a:r>
              <a:rPr lang="zh-CN" altLang="en-US" dirty="0" smtClean="0"/>
              <a:t>表达式</a:t>
            </a:r>
            <a:r>
              <a:rPr lang="en-US" altLang="zh-CN" dirty="0" smtClean="0"/>
              <a:t>:</a:t>
            </a:r>
          </a:p>
          <a:p>
            <a:pPr marL="36576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&lt;div&gt;.+?&lt;/div&gt;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（想要的结果是每个闭合的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为一组）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56439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分析一下引擎会记录多少个备选状态？</a:t>
            </a:r>
            <a:endParaRPr lang="en-US" altLang="zh-CN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537" y="428746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第一个备选状态是几个字符？</a:t>
            </a:r>
            <a:endParaRPr lang="en-US" altLang="zh-CN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272" y="4787981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第二个呢？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2272" y="526810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3  4 5</a:t>
            </a:r>
            <a:r>
              <a:rPr lang="zh-CN" altLang="en-US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个呢</a:t>
            </a:r>
            <a:r>
              <a:rPr lang="zh-CN" altLang="en-US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234" y="5445224"/>
            <a:ext cx="5973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6576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个呢？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8234" y="6179271"/>
            <a:ext cx="544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一共多少个字符呢？占多大内存？</a:t>
            </a:r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3950" y="1338262"/>
            <a:ext cx="68961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35118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476871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en-US" altLang="zh-CN" dirty="0" smtClean="0"/>
              <a:t>DB</a:t>
            </a:r>
            <a:r>
              <a:rPr lang="zh-CN" altLang="en-US" dirty="0" smtClean="0"/>
              <a:t>中有个字段使用了浮点数，需要程序处理。需求是保留小数点后面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位，如果最后一位是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，则保留两位。</a:t>
            </a:r>
            <a:endParaRPr lang="en-US" altLang="zh-CN" dirty="0" smtClean="0"/>
          </a:p>
          <a:p>
            <a:pPr marL="36576" indent="0">
              <a:buNone/>
            </a:pPr>
            <a:r>
              <a:rPr lang="zh-CN" altLang="en-US" dirty="0" smtClean="0"/>
              <a:t>字符例子：</a:t>
            </a:r>
            <a:r>
              <a:rPr lang="en-US" altLang="zh-CN" dirty="0" smtClean="0"/>
              <a:t>15.214123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37.500232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154.356</a:t>
            </a:r>
          </a:p>
          <a:p>
            <a:pPr marL="36576" indent="0">
              <a:buNone/>
            </a:pPr>
            <a:r>
              <a:rPr lang="zh-CN" altLang="en-US" dirty="0" smtClean="0"/>
              <a:t>目的：       </a:t>
            </a:r>
            <a:r>
              <a:rPr lang="en-US" altLang="zh-CN" dirty="0" smtClean="0"/>
              <a:t>15.214    37.50</a:t>
            </a:r>
          </a:p>
          <a:p>
            <a:pPr marL="36576" indent="0">
              <a:buNone/>
            </a:pPr>
            <a:r>
              <a:rPr lang="zh-CN" altLang="en-US" dirty="0" smtClean="0"/>
              <a:t>表达式：？</a:t>
            </a:r>
            <a:endParaRPr lang="en-US" altLang="zh-CN" dirty="0" smtClean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3886" y="35730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CC00"/>
                </a:solidFill>
              </a:rPr>
              <a:t>(\.\d\d[1-9]?)\d*</a:t>
            </a:r>
            <a:endParaRPr lang="zh-CN" altLang="en-US" dirty="0">
              <a:solidFill>
                <a:srgbClr val="00CC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5976" y="35730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CC00"/>
                </a:solidFill>
              </a:rPr>
              <a:t>$</a:t>
            </a:r>
            <a:r>
              <a:rPr lang="en-US" altLang="zh-CN" dirty="0" smtClean="0">
                <a:solidFill>
                  <a:srgbClr val="00CC00"/>
                </a:solidFill>
              </a:rPr>
              <a:t>1</a:t>
            </a:r>
            <a:endParaRPr lang="zh-CN" altLang="en-US" dirty="0">
              <a:solidFill>
                <a:srgbClr val="00CC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1490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\d*</a:t>
            </a:r>
            <a:r>
              <a:rPr lang="zh-CN" altLang="en-US" dirty="0" smtClean="0"/>
              <a:t>改成</a:t>
            </a:r>
            <a:r>
              <a:rPr lang="en-US" altLang="zh-CN" dirty="0" smtClean="0"/>
              <a:t>\d+  </a:t>
            </a:r>
            <a:r>
              <a:rPr lang="en-US" altLang="zh-CN" dirty="0" smtClean="0">
                <a:solidFill>
                  <a:srgbClr val="FF0000"/>
                </a:solidFill>
              </a:rPr>
              <a:t>(\.\d\d[1-9]?)</a:t>
            </a:r>
            <a:r>
              <a:rPr lang="en-US" altLang="zh-CN" dirty="0">
                <a:solidFill>
                  <a:srgbClr val="FF0000"/>
                </a:solidFill>
              </a:rPr>
              <a:t> \d</a:t>
            </a:r>
            <a:r>
              <a:rPr lang="en-US" altLang="zh-CN" dirty="0" smtClean="0">
                <a:solidFill>
                  <a:srgbClr val="FF0000"/>
                </a:solidFill>
              </a:rPr>
              <a:t>+   $1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9743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占有优先量词与固化分组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828800"/>
          </a:xfrm>
        </p:spPr>
        <p:txBody>
          <a:bodyPr/>
          <a:lstStyle/>
          <a:p>
            <a:pPr marL="36576" indent="0">
              <a:buNone/>
            </a:pPr>
            <a:r>
              <a:rPr lang="en-US" altLang="zh-CN" dirty="0" smtClean="0"/>
              <a:t>*+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?+</a:t>
            </a:r>
          </a:p>
          <a:p>
            <a:pPr marL="36576" indent="0">
              <a:buNone/>
            </a:pPr>
            <a:r>
              <a:rPr lang="zh-CN" altLang="en-US" dirty="0" smtClean="0"/>
              <a:t>匹配过程如何？</a:t>
            </a:r>
            <a:endParaRPr lang="en-US" altLang="zh-CN" dirty="0" smtClean="0"/>
          </a:p>
          <a:p>
            <a:pPr marL="36576" indent="0">
              <a:buNone/>
            </a:pPr>
            <a:r>
              <a:rPr lang="zh-CN" altLang="en-US" dirty="0"/>
              <a:t>上</a:t>
            </a:r>
            <a:r>
              <a:rPr lang="zh-CN" altLang="en-US" dirty="0" smtClean="0"/>
              <a:t>个例子如何解决？</a:t>
            </a:r>
            <a:endParaRPr lang="en-US" altLang="zh-CN" dirty="0" smtClean="0"/>
          </a:p>
          <a:p>
            <a:pPr marL="36576" indent="0"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CC00"/>
                </a:solidFill>
              </a:rPr>
              <a:t>\.(\d\d(?&gt;[1-9]?))\d+</a:t>
            </a:r>
            <a:endParaRPr lang="zh-CN" altLang="en-US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68377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捕获组与反向引用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558924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zh-CN" altLang="en-US" sz="2400" dirty="0" smtClean="0"/>
              <a:t>捕获组</a:t>
            </a:r>
            <a:r>
              <a:rPr lang="zh-CN" altLang="en-US" sz="2400" dirty="0">
                <a:sym typeface="Wingdings" pitchFamily="2" charset="2"/>
              </a:rPr>
              <a:t> </a:t>
            </a:r>
            <a:r>
              <a:rPr lang="en-US" altLang="zh-CN" sz="2400" dirty="0" smtClean="0">
                <a:sym typeface="Wingdings" pitchFamily="2" charset="2"/>
              </a:rPr>
              <a:t>()</a:t>
            </a:r>
            <a:endParaRPr lang="en-US" altLang="zh-CN" sz="2400" dirty="0" smtClean="0"/>
          </a:p>
          <a:p>
            <a:pPr marL="36576" indent="0">
              <a:buNone/>
            </a:pPr>
            <a:r>
              <a:rPr lang="en-US" altLang="zh-CN" sz="2400" dirty="0" smtClean="0"/>
              <a:t>()</a:t>
            </a:r>
            <a:r>
              <a:rPr lang="zh-CN" altLang="en-US" sz="2400" dirty="0" smtClean="0"/>
              <a:t>是子表达式的标识，同时，匹配结果会保存起来，最后一同给出。在表达式中可以直接引用。</a:t>
            </a:r>
            <a:endParaRPr lang="en-US" altLang="zh-CN" sz="2400" dirty="0" smtClean="0"/>
          </a:p>
          <a:p>
            <a:pPr marL="36576" indent="0">
              <a:buNone/>
            </a:pPr>
            <a:r>
              <a:rPr lang="zh-CN" altLang="en-US" sz="2400" dirty="0" smtClean="0"/>
              <a:t>比如表达式</a:t>
            </a:r>
            <a:r>
              <a:rPr lang="en-US" altLang="zh-CN" sz="2400" dirty="0" smtClean="0">
                <a:solidFill>
                  <a:srgbClr val="FFC000"/>
                </a:solidFill>
              </a:rPr>
              <a:t>&lt;a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href</a:t>
            </a:r>
            <a:r>
              <a:rPr lang="en-US" altLang="zh-CN" sz="2400" dirty="0" smtClean="0">
                <a:solidFill>
                  <a:srgbClr val="FFC000"/>
                </a:solidFill>
              </a:rPr>
              <a:t>=([‘”])[^’”]+\1&gt;</a:t>
            </a:r>
          </a:p>
          <a:p>
            <a:pPr marL="36576" indent="0">
              <a:buNone/>
            </a:pPr>
            <a:r>
              <a:rPr lang="zh-CN" altLang="en-US" sz="2400" dirty="0" smtClean="0"/>
              <a:t>用来匹配字符串</a:t>
            </a:r>
            <a:endParaRPr lang="en-US" altLang="zh-CN" sz="2400" dirty="0" smtClean="0"/>
          </a:p>
          <a:p>
            <a:pPr marL="36576" indent="0">
              <a:buNone/>
            </a:pPr>
            <a:r>
              <a:rPr lang="en-US" altLang="zh-CN" sz="2000" dirty="0" smtClean="0"/>
              <a:t>&lt;a </a:t>
            </a:r>
            <a:r>
              <a:rPr lang="en-US" altLang="zh-CN" sz="2000" dirty="0" err="1" smtClean="0"/>
              <a:t>href</a:t>
            </a:r>
            <a:r>
              <a:rPr lang="en-US" altLang="zh-CN" sz="2000" dirty="0" smtClean="0"/>
              <a:t>=‘http….’&gt;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&lt;a </a:t>
            </a:r>
            <a:r>
              <a:rPr lang="en-US" altLang="zh-CN" sz="2000" dirty="0" err="1" smtClean="0"/>
              <a:t>href</a:t>
            </a:r>
            <a:r>
              <a:rPr lang="en-US" altLang="zh-CN" sz="2000" dirty="0" smtClean="0"/>
              <a:t>=“http....”&gt;</a:t>
            </a:r>
            <a:r>
              <a:rPr lang="zh-CN" altLang="en-US" sz="2000" dirty="0" smtClean="0"/>
              <a:t>，结果中</a:t>
            </a:r>
            <a:r>
              <a:rPr lang="en-US" altLang="zh-CN" sz="2000" dirty="0" smtClean="0"/>
              <a:t>\1</a:t>
            </a:r>
            <a:r>
              <a:rPr lang="zh-CN" altLang="en-US" sz="2000" dirty="0" smtClean="0"/>
              <a:t>分别是</a:t>
            </a:r>
            <a:r>
              <a:rPr lang="en-US" altLang="zh-CN" sz="2000" dirty="0" smtClean="0"/>
              <a:t>’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”</a:t>
            </a:r>
          </a:p>
          <a:p>
            <a:pPr marL="36576" indent="0">
              <a:buNone/>
            </a:pPr>
            <a:r>
              <a:rPr lang="zh-CN" altLang="en-US" dirty="0" smtClean="0"/>
              <a:t>彪悍的例子</a:t>
            </a:r>
            <a:endParaRPr lang="en-US" altLang="zh-CN" dirty="0" smtClean="0"/>
          </a:p>
          <a:p>
            <a:pPr marL="36576" indent="0">
              <a:buNone/>
            </a:pPr>
            <a:r>
              <a:rPr lang="zh-CN" altLang="en-US" sz="2400" dirty="0" smtClean="0"/>
              <a:t>表达式：</a:t>
            </a:r>
            <a:r>
              <a:rPr lang="en-US" altLang="zh-CN" sz="2400" dirty="0" smtClean="0"/>
              <a:t>&lt;div&gt;([a-z0-9])+&lt;/div&gt;</a:t>
            </a:r>
          </a:p>
          <a:p>
            <a:pPr marL="36576" indent="0">
              <a:buNone/>
            </a:pPr>
            <a:r>
              <a:rPr lang="zh-CN" altLang="en-US" sz="2400" dirty="0" smtClean="0"/>
              <a:t>字符串：</a:t>
            </a:r>
            <a:r>
              <a:rPr lang="en-US" altLang="zh-CN" sz="2400" dirty="0" smtClean="0"/>
              <a:t>&lt;div&gt;……&lt;/div&gt;  1W</a:t>
            </a:r>
            <a:r>
              <a:rPr lang="zh-CN" altLang="en-US" sz="2400" dirty="0" smtClean="0"/>
              <a:t>个字符</a:t>
            </a:r>
            <a:endParaRPr lang="en-US" altLang="zh-CN" sz="2400" dirty="0" smtClean="0"/>
          </a:p>
          <a:p>
            <a:pPr marL="36576" indent="0">
              <a:buNone/>
            </a:pPr>
            <a:r>
              <a:rPr lang="zh-CN" altLang="en-US" sz="2400" dirty="0" smtClean="0"/>
              <a:t>引擎会捕获多少个组呢？</a:t>
            </a:r>
            <a:endParaRPr lang="en-US" altLang="zh-CN" sz="2400" dirty="0" smtClean="0"/>
          </a:p>
          <a:p>
            <a:pPr marL="36576" indent="0">
              <a:buNone/>
            </a:pPr>
            <a:r>
              <a:rPr lang="zh-CN" altLang="en-US" sz="2400" dirty="0" smtClean="0"/>
              <a:t>捕获不分组 </a:t>
            </a:r>
            <a:r>
              <a:rPr lang="en-US" altLang="zh-CN" sz="2400" dirty="0" smtClean="0"/>
              <a:t>(?:)</a:t>
            </a:r>
          </a:p>
        </p:txBody>
      </p:sp>
    </p:spTree>
    <p:extLst>
      <p:ext uri="{BB962C8B-B14F-4D97-AF65-F5344CB8AC3E}">
        <p14:creationId xmlns:p14="http://schemas.microsoft.com/office/powerpoint/2010/main" xmlns="" val="473192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en-US" altLang="zh-CN" dirty="0" smtClean="0"/>
          </a:p>
          <a:p>
            <a:r>
              <a:rPr lang="zh-CN" altLang="en-US" dirty="0" smtClean="0"/>
              <a:t>条件判断</a:t>
            </a:r>
            <a:endParaRPr lang="en-US" altLang="zh-CN" dirty="0" smtClean="0"/>
          </a:p>
          <a:p>
            <a:r>
              <a:rPr lang="zh-CN" altLang="en-US" dirty="0" smtClean="0"/>
              <a:t>字符编码</a:t>
            </a:r>
            <a:endParaRPr lang="en-US" altLang="zh-CN" dirty="0" smtClean="0"/>
          </a:p>
          <a:p>
            <a:r>
              <a:rPr lang="zh-CN" altLang="en-US" dirty="0" smtClean="0"/>
              <a:t>语言特性</a:t>
            </a:r>
            <a:endParaRPr lang="en-US" altLang="zh-CN" dirty="0" smtClean="0"/>
          </a:p>
          <a:p>
            <a:r>
              <a:rPr lang="zh-CN" altLang="en-US" dirty="0" smtClean="0"/>
              <a:t>修饰符</a:t>
            </a:r>
            <a:endParaRPr lang="en-US" altLang="zh-CN" dirty="0" smtClean="0"/>
          </a:p>
          <a:p>
            <a:r>
              <a:rPr lang="en-US" altLang="zh-CN" dirty="0" smtClean="0"/>
              <a:t>NFA</a:t>
            </a:r>
            <a:r>
              <a:rPr lang="zh-CN" altLang="en-US" dirty="0" smtClean="0"/>
              <a:t>表达式主导、</a:t>
            </a:r>
            <a:r>
              <a:rPr lang="en-US" altLang="zh-CN" dirty="0" smtClean="0"/>
              <a:t>DFA</a:t>
            </a:r>
            <a:r>
              <a:rPr lang="zh-CN" altLang="en-US" dirty="0" smtClean="0"/>
              <a:t>文字主导</a:t>
            </a:r>
            <a:endParaRPr lang="en-US" altLang="zh-CN" dirty="0" smtClean="0"/>
          </a:p>
          <a:p>
            <a:r>
              <a:rPr lang="zh-CN" altLang="en-US" dirty="0" smtClean="0"/>
              <a:t>没想起来的。。。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336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精确高效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182772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号的匹配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\d+</a:t>
            </a:r>
          </a:p>
          <a:p>
            <a:pPr marL="36576" indent="0">
              <a:buNone/>
            </a:pP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的匹配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\d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+\.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\d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+\.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\d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+\.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\d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+</a:t>
            </a:r>
          </a:p>
          <a:p>
            <a:pPr marL="36576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日期匹配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\d\d</a:t>
            </a:r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80679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如何改进？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误匹配</a:t>
            </a:r>
            <a:endParaRPr lang="en-US" altLang="zh-CN" dirty="0" smtClean="0"/>
          </a:p>
          <a:p>
            <a:r>
              <a:rPr lang="zh-CN" altLang="en-US" dirty="0" smtClean="0"/>
              <a:t>漏匹配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76395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643042" y="3581400"/>
            <a:ext cx="5929354" cy="1490674"/>
          </a:xfrm>
          <a:prstGeom prst="roundRect">
            <a:avLst>
              <a:gd name="adj" fmla="val 2569"/>
            </a:avLst>
          </a:prstGeom>
          <a:gradFill>
            <a:gsLst>
              <a:gs pos="0">
                <a:schemeClr val="accent1">
                  <a:tint val="1000"/>
                  <a:alpha val="90000"/>
                </a:schemeClr>
              </a:gs>
              <a:gs pos="68000">
                <a:schemeClr val="accent1">
                  <a:tint val="77000"/>
                </a:schemeClr>
              </a:gs>
              <a:gs pos="81000">
                <a:schemeClr val="accent1">
                  <a:tint val="79000"/>
                </a:schemeClr>
              </a:gs>
              <a:gs pos="86000">
                <a:schemeClr val="accent1">
                  <a:tint val="73000"/>
                </a:schemeClr>
              </a:gs>
              <a:gs pos="100000">
                <a:schemeClr val="accent1">
                  <a:tint val="35000"/>
                </a:schemeClr>
              </a:gs>
            </a:gsLst>
          </a:gradFill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86050" y="1500174"/>
            <a:ext cx="371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dirty="0" smtClean="0"/>
              <a:t>*.doc</a:t>
            </a:r>
          </a:p>
          <a:p>
            <a:pPr algn="r"/>
            <a:r>
              <a:rPr lang="en-US" altLang="zh-CN" sz="4000" dirty="0" smtClean="0"/>
              <a:t>Data????.doc</a:t>
            </a:r>
            <a:endParaRPr lang="zh-CN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000232" y="3857628"/>
            <a:ext cx="5286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使用通配符，可以查找符合指定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模式</a:t>
            </a:r>
            <a:r>
              <a:rPr lang="zh-CN" altLang="en-US" sz="2800" dirty="0" smtClean="0">
                <a:solidFill>
                  <a:schemeClr val="bg1"/>
                </a:solidFill>
              </a:rPr>
              <a:t>的文件名称。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altLang="zh-CN" dirty="0" smtClean="0"/>
              <a:t>PHP\PYTHON</a:t>
            </a:r>
            <a:r>
              <a:rPr lang="zh-CN" altLang="en-US" dirty="0" smtClean="0"/>
              <a:t>的环视不支持不确定长度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 smtClean="0"/>
              <a:t>(?=[0-9]+),.NET</a:t>
            </a:r>
            <a:r>
              <a:rPr lang="zh-CN" altLang="en-US" dirty="0" smtClean="0"/>
              <a:t>支持。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连环视都不支持</a:t>
            </a:r>
            <a:endParaRPr lang="en-US" altLang="zh-CN" dirty="0" smtClean="0"/>
          </a:p>
          <a:p>
            <a:pPr marL="36576" indent="0">
              <a:buNone/>
            </a:pPr>
            <a:endParaRPr lang="en-US" altLang="zh-CN" dirty="0" smtClean="0"/>
          </a:p>
          <a:p>
            <a:pPr marL="36576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82"/>
            <a:ext cx="9144000" cy="67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9154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先</a:t>
            </a:r>
            <a:r>
              <a:rPr lang="zh-CN" altLang="en-US" smtClean="0"/>
              <a:t>粗后细</a:t>
            </a:r>
            <a:r>
              <a:rPr lang="zh-CN" altLang="en-US" dirty="0" smtClean="0"/>
              <a:t>，先加后减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使用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正则表达式语法对于目标文本进行描述和界定，可以像画素描一样，先大致勾勒出框架，再逐步在局步实现细节。仍举刚才的手机号的例子，先界定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\d{11}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，总不会错；再细化为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1[358]\d{9}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，就向前迈了一大步（至于第二位是不是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这里无意深究，只举这样一个例子，说明逐步细化的过程）。这样做的目的是先消除漏匹配（刚开始先尽可能多地匹配，做加法），然后再一点一点地消除误匹配（做减法）。这样有先有后，在考虑时才不易出错，从而向“不误不漏”这个目标迈进。</a:t>
            </a:r>
          </a:p>
        </p:txBody>
      </p:sp>
    </p:spTree>
    <p:extLst>
      <p:ext uri="{BB962C8B-B14F-4D97-AF65-F5344CB8AC3E}">
        <p14:creationId xmlns:p14="http://schemas.microsoft.com/office/powerpoint/2010/main" xmlns="" val="2349133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明确需求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zh-CN" altLang="en-US" dirty="0" smtClean="0"/>
              <a:t>    具体说来</a:t>
            </a:r>
            <a:r>
              <a:rPr lang="zh-CN" altLang="en-US" dirty="0"/>
              <a:t>，就是谨慎用</a:t>
            </a:r>
            <a:r>
              <a:rPr lang="zh-CN" altLang="en-US" dirty="0">
                <a:solidFill>
                  <a:srgbClr val="00CC00"/>
                </a:solidFill>
              </a:rPr>
              <a:t>点号</a:t>
            </a:r>
            <a:r>
              <a:rPr lang="zh-CN" altLang="en-US" dirty="0"/>
              <a:t>这样的元字符，尽可能不用</a:t>
            </a:r>
            <a:r>
              <a:rPr lang="zh-CN" altLang="en-US" dirty="0">
                <a:solidFill>
                  <a:srgbClr val="00CC00"/>
                </a:solidFill>
              </a:rPr>
              <a:t>星号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CC00"/>
                </a:solidFill>
              </a:rPr>
              <a:t>加号</a:t>
            </a:r>
            <a:r>
              <a:rPr lang="zh-CN" altLang="en-US" dirty="0"/>
              <a:t>这样的任意量词。只要能确定范围的，例如</a:t>
            </a:r>
            <a:r>
              <a:rPr lang="en-US" altLang="zh-CN" dirty="0">
                <a:solidFill>
                  <a:srgbClr val="00CC00"/>
                </a:solidFill>
              </a:rPr>
              <a:t>\w</a:t>
            </a:r>
            <a:r>
              <a:rPr lang="zh-CN" altLang="en-US" dirty="0"/>
              <a:t>，就不要用</a:t>
            </a:r>
            <a:r>
              <a:rPr lang="zh-CN" altLang="en-US" dirty="0">
                <a:solidFill>
                  <a:srgbClr val="00CC00"/>
                </a:solidFill>
              </a:rPr>
              <a:t>点号</a:t>
            </a:r>
            <a:r>
              <a:rPr lang="zh-CN" altLang="en-US" dirty="0"/>
              <a:t>；只要能够预测重复次数的，就不要用任意量词。例如，写析取</a:t>
            </a:r>
            <a:r>
              <a:rPr lang="en-US" altLang="zh-CN" dirty="0"/>
              <a:t>twitter</a:t>
            </a:r>
            <a:r>
              <a:rPr lang="zh-CN" altLang="en-US" dirty="0"/>
              <a:t>消息的脚本，假设一条消息的</a:t>
            </a:r>
            <a:r>
              <a:rPr lang="en-US" altLang="zh-CN" dirty="0"/>
              <a:t>xml</a:t>
            </a:r>
            <a:r>
              <a:rPr lang="zh-CN" altLang="en-US" dirty="0"/>
              <a:t>正文部分结构是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FFC000"/>
                </a:solidFill>
              </a:rPr>
              <a:t>span class=”</a:t>
            </a:r>
            <a:r>
              <a:rPr lang="en-US" altLang="zh-CN" dirty="0" err="1">
                <a:solidFill>
                  <a:srgbClr val="FFC000"/>
                </a:solidFill>
              </a:rPr>
              <a:t>msg</a:t>
            </a:r>
            <a:r>
              <a:rPr lang="en-US" altLang="zh-CN" dirty="0">
                <a:solidFill>
                  <a:srgbClr val="FFC000"/>
                </a:solidFill>
              </a:rPr>
              <a:t>”&gt;…&lt;/span&gt;</a:t>
            </a:r>
            <a:r>
              <a:rPr lang="zh-CN" altLang="en-US" dirty="0"/>
              <a:t>且正文中无尖括号，那么</a:t>
            </a:r>
            <a:r>
              <a:rPr lang="en-US" altLang="zh-CN" dirty="0">
                <a:solidFill>
                  <a:srgbClr val="FFC000"/>
                </a:solidFill>
              </a:rPr>
              <a:t>&lt;span class=”</a:t>
            </a:r>
            <a:r>
              <a:rPr lang="en-US" altLang="zh-CN" dirty="0" err="1">
                <a:solidFill>
                  <a:srgbClr val="FFC000"/>
                </a:solidFill>
              </a:rPr>
              <a:t>msg</a:t>
            </a:r>
            <a:r>
              <a:rPr lang="en-US" altLang="zh-CN" dirty="0">
                <a:solidFill>
                  <a:srgbClr val="FFC000"/>
                </a:solidFill>
              </a:rPr>
              <a:t>”&gt;[^&lt;]{1,480}&lt;/span&gt;</a:t>
            </a:r>
            <a:r>
              <a:rPr lang="zh-CN" altLang="en-US" dirty="0"/>
              <a:t>这种写法的思路要好于</a:t>
            </a:r>
            <a:r>
              <a:rPr lang="en-US" altLang="zh-CN" dirty="0">
                <a:solidFill>
                  <a:srgbClr val="FFC000"/>
                </a:solidFill>
              </a:rPr>
              <a:t>&lt;span class=”</a:t>
            </a:r>
            <a:r>
              <a:rPr lang="en-US" altLang="zh-CN" dirty="0" err="1">
                <a:solidFill>
                  <a:srgbClr val="FFC000"/>
                </a:solidFill>
              </a:rPr>
              <a:t>msg</a:t>
            </a:r>
            <a:r>
              <a:rPr lang="en-US" altLang="zh-CN" dirty="0">
                <a:solidFill>
                  <a:srgbClr val="FFC000"/>
                </a:solidFill>
              </a:rPr>
              <a:t>”&gt;.*&lt;/span</a:t>
            </a:r>
            <a:r>
              <a:rPr lang="en-US" altLang="zh-CN" dirty="0" smtClean="0">
                <a:solidFill>
                  <a:srgbClr val="FFC000"/>
                </a:solidFill>
              </a:rPr>
              <a:t>&gt;</a:t>
            </a:r>
          </a:p>
          <a:p>
            <a:pPr marL="36576" indent="0">
              <a:buNone/>
            </a:pPr>
            <a:r>
              <a:rPr lang="zh-CN" altLang="en-US" dirty="0" smtClean="0"/>
              <a:t>原因</a:t>
            </a:r>
            <a:r>
              <a:rPr lang="zh-CN" altLang="en-US" dirty="0"/>
              <a:t>有二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300" dirty="0" smtClean="0"/>
              <a:t>一</a:t>
            </a:r>
            <a:r>
              <a:rPr lang="zh-CN" altLang="en-US" sz="2300" dirty="0"/>
              <a:t>是使用</a:t>
            </a:r>
            <a:r>
              <a:rPr lang="en-US" altLang="zh-CN" sz="2300" dirty="0">
                <a:solidFill>
                  <a:srgbClr val="00CC00"/>
                </a:solidFill>
              </a:rPr>
              <a:t>[^&lt;]</a:t>
            </a:r>
            <a:r>
              <a:rPr lang="zh-CN" altLang="en-US" sz="2300" dirty="0"/>
              <a:t>，它保证了文本的范围不会超出下一个</a:t>
            </a:r>
            <a:r>
              <a:rPr lang="zh-CN" altLang="en-US" sz="2300" dirty="0">
                <a:solidFill>
                  <a:srgbClr val="00CC00"/>
                </a:solidFill>
              </a:rPr>
              <a:t>小于号</a:t>
            </a:r>
            <a:r>
              <a:rPr lang="zh-CN" altLang="en-US" sz="2300" dirty="0"/>
              <a:t>所在的位置</a:t>
            </a:r>
            <a:r>
              <a:rPr lang="zh-CN" altLang="en-US" sz="2300" dirty="0" smtClean="0"/>
              <a:t>；</a:t>
            </a:r>
            <a:endParaRPr lang="en-US" altLang="zh-CN" sz="23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300" dirty="0" smtClean="0"/>
              <a:t>二</a:t>
            </a:r>
            <a:r>
              <a:rPr lang="zh-CN" altLang="en-US" sz="2300" dirty="0"/>
              <a:t>是明确长度范围，</a:t>
            </a:r>
            <a:r>
              <a:rPr lang="en-US" altLang="zh-CN" sz="2300" dirty="0">
                <a:solidFill>
                  <a:srgbClr val="00CC00"/>
                </a:solidFill>
              </a:rPr>
              <a:t>{1,480}</a:t>
            </a:r>
            <a:r>
              <a:rPr lang="zh-CN" altLang="en-US" sz="2300" dirty="0"/>
              <a:t>，其依据是一条</a:t>
            </a:r>
            <a:r>
              <a:rPr lang="en-US" altLang="zh-CN" sz="2300" dirty="0"/>
              <a:t>twitter</a:t>
            </a:r>
            <a:r>
              <a:rPr lang="zh-CN" altLang="en-US" sz="2300" dirty="0"/>
              <a:t>消息大致能的字符长度范围。当然，</a:t>
            </a:r>
            <a:r>
              <a:rPr lang="en-US" altLang="zh-CN" sz="2300" dirty="0">
                <a:solidFill>
                  <a:srgbClr val="00CC00"/>
                </a:solidFill>
              </a:rPr>
              <a:t>480</a:t>
            </a:r>
            <a:r>
              <a:rPr lang="zh-CN" altLang="en-US" sz="2300" dirty="0"/>
              <a:t>这个长度是否正确还可推敲，但是这种思路是值得借鉴的</a:t>
            </a:r>
            <a:r>
              <a:rPr lang="zh-CN" altLang="en-US" sz="2300" dirty="0" smtClean="0"/>
              <a:t>。</a:t>
            </a:r>
            <a:endParaRPr lang="en-US" altLang="zh-CN" sz="2300" dirty="0" smtClean="0"/>
          </a:p>
          <a:p>
            <a:pPr marL="36576" indent="0">
              <a:buNone/>
            </a:pPr>
            <a:r>
              <a:rPr lang="zh-CN" altLang="en-US" dirty="0" smtClean="0"/>
              <a:t>说</a:t>
            </a:r>
            <a:r>
              <a:rPr lang="zh-CN" altLang="en-US" dirty="0"/>
              <a:t>得狠一点，“滥用</a:t>
            </a:r>
            <a:r>
              <a:rPr lang="zh-CN" altLang="en-US" dirty="0">
                <a:solidFill>
                  <a:srgbClr val="FF0000"/>
                </a:solidFill>
              </a:rPr>
              <a:t>点号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星号</a:t>
            </a:r>
            <a:r>
              <a:rPr lang="zh-CN" altLang="en-US" dirty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加号</a:t>
            </a:r>
            <a:r>
              <a:rPr lang="zh-CN" altLang="en-US" dirty="0" smtClean="0"/>
              <a:t>甚至</a:t>
            </a:r>
            <a:r>
              <a:rPr lang="zh-CN" altLang="en-US" dirty="0" smtClean="0">
                <a:solidFill>
                  <a:srgbClr val="FF0000"/>
                </a:solidFill>
              </a:rPr>
              <a:t>括号</a:t>
            </a:r>
            <a:r>
              <a:rPr lang="zh-CN" altLang="en-US" dirty="0" smtClean="0"/>
              <a:t>是</a:t>
            </a:r>
            <a:r>
              <a:rPr lang="zh-CN" altLang="en-US" dirty="0"/>
              <a:t>不环保、不负责任的做法”。</a:t>
            </a:r>
          </a:p>
        </p:txBody>
      </p:sp>
    </p:spTree>
    <p:extLst>
      <p:ext uri="{BB962C8B-B14F-4D97-AF65-F5344CB8AC3E}">
        <p14:creationId xmlns:p14="http://schemas.microsoft.com/office/powerpoint/2010/main" xmlns="" val="1419208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不要让稻草压死骆驼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692896"/>
          </a:xfrm>
        </p:spPr>
        <p:txBody>
          <a:bodyPr/>
          <a:lstStyle/>
          <a:p>
            <a:pPr marL="36576" indent="0">
              <a:buNone/>
            </a:pPr>
            <a:r>
              <a:rPr lang="zh-CN" altLang="en-US" dirty="0"/>
              <a:t>每使用一个普通括号</a:t>
            </a:r>
            <a:r>
              <a:rPr lang="en-US" altLang="zh-CN" dirty="0">
                <a:solidFill>
                  <a:srgbClr val="00CC00"/>
                </a:solidFill>
              </a:rPr>
              <a:t>()</a:t>
            </a:r>
            <a:r>
              <a:rPr lang="zh-CN" altLang="en-US" dirty="0"/>
              <a:t>而不是非捕获型括号</a:t>
            </a:r>
            <a:r>
              <a:rPr lang="en-US" altLang="zh-CN" dirty="0">
                <a:solidFill>
                  <a:srgbClr val="00CC00"/>
                </a:solidFill>
              </a:rPr>
              <a:t>(?:…)</a:t>
            </a:r>
            <a:r>
              <a:rPr lang="zh-CN" altLang="en-US" dirty="0"/>
              <a:t>，就会保留一部分内存等着你再次访问。这样的正则表达式、无限次地运行次数，无异于一根根稻草的堆加，终于能将骆驼压死。养成合理使用</a:t>
            </a:r>
            <a:r>
              <a:rPr lang="en-US" altLang="zh-CN" dirty="0">
                <a:solidFill>
                  <a:srgbClr val="00CC00"/>
                </a:solidFill>
              </a:rPr>
              <a:t>(?:…)</a:t>
            </a:r>
            <a:r>
              <a:rPr lang="zh-CN" altLang="en-US" dirty="0"/>
              <a:t>括号的习惯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5418283"/>
              </p:ext>
            </p:extLst>
          </p:nvPr>
        </p:nvGraphicFramePr>
        <p:xfrm>
          <a:off x="755576" y="4221088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36576" indent="0">
                        <a:buNone/>
                      </a:pPr>
                      <a:r>
                        <a:rPr lang="zh-CN" altLang="en-US" sz="1800" dirty="0" smtClean="0"/>
                        <a:t>曾经一个表达式</a:t>
                      </a:r>
                      <a:r>
                        <a:rPr lang="en-US" altLang="zh-CN" sz="1800" dirty="0" smtClean="0"/>
                        <a:t>:</a:t>
                      </a:r>
                    </a:p>
                    <a:p>
                      <a:pPr marL="36576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FFC000"/>
                          </a:solidFill>
                        </a:rPr>
                        <a:t>&lt;div&gt;([a-z0-9])+&lt;/div&gt;</a:t>
                      </a:r>
                      <a:endParaRPr lang="zh-CN" altLang="en-US" sz="1800" dirty="0" smtClean="0">
                        <a:solidFill>
                          <a:srgbClr val="FFC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47537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少用多选分支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820688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en-US" altLang="zh-CN" dirty="0" smtClean="0"/>
              <a:t>c[</a:t>
            </a:r>
            <a:r>
              <a:rPr lang="en-US" altLang="zh-CN" dirty="0" err="1" smtClean="0"/>
              <a:t>af</a:t>
            </a:r>
            <a:r>
              <a:rPr lang="en-US" altLang="zh-CN" dirty="0" smtClean="0"/>
              <a:t>]t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c(</a:t>
            </a:r>
            <a:r>
              <a:rPr lang="en-US" altLang="zh-CN" dirty="0" err="1" smtClean="0"/>
              <a:t>a|b|c|d|e|f</a:t>
            </a:r>
            <a:r>
              <a:rPr lang="en-US" altLang="zh-CN" dirty="0" smtClean="0"/>
              <a:t>)t</a:t>
            </a:r>
          </a:p>
          <a:p>
            <a:pPr marL="36576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次回溯</a:t>
            </a:r>
            <a:r>
              <a:rPr lang="en-US" altLang="zh-CN" dirty="0" smtClean="0"/>
              <a:t>(</a:t>
            </a:r>
            <a:r>
              <a:rPr lang="zh-CN" altLang="en-US" dirty="0" smtClean="0"/>
              <a:t>回溯的主要原因</a:t>
            </a:r>
            <a:r>
              <a:rPr lang="en-US" altLang="zh-CN" dirty="0" smtClean="0"/>
              <a:t>)</a:t>
            </a:r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95536" y="2636912"/>
            <a:ext cx="7467600" cy="926976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适当使用边界字符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37922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\</a:t>
            </a:r>
            <a:r>
              <a:rPr lang="en-US" altLang="zh-CN" dirty="0" err="1" smtClean="0"/>
              <a:t>bthe</a:t>
            </a:r>
            <a:r>
              <a:rPr lang="en-US" altLang="zh-CN" dirty="0" smtClean="0"/>
              <a:t>\b </a:t>
            </a:r>
            <a:r>
              <a:rPr lang="zh-CN" altLang="en-US" dirty="0" smtClean="0"/>
              <a:t>匹配  </a:t>
            </a:r>
            <a:r>
              <a:rPr lang="en-US" altLang="zh-CN" dirty="0" smtClean="0"/>
              <a:t>the </a:t>
            </a:r>
            <a:r>
              <a:rPr lang="zh-CN" altLang="en-US" dirty="0" smtClean="0"/>
              <a:t>不匹配 </a:t>
            </a:r>
            <a:r>
              <a:rPr lang="en-US" altLang="zh-CN" dirty="0" smtClean="0"/>
              <a:t>there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772" y="39330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^ $ 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95536" y="4302388"/>
            <a:ext cx="7467600" cy="926976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分支顺序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544522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可以选择字符串中最常出现的字符串放到分支最前面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36123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系统内部的优化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字符串连接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sz="1800" dirty="0" smtClean="0">
                <a:solidFill>
                  <a:srgbClr val="FFC000"/>
                </a:solidFill>
                <a:latin typeface="隶书" pitchFamily="49" charset="-122"/>
                <a:ea typeface="隶书" pitchFamily="49" charset="-122"/>
              </a:rPr>
              <a:t>[</a:t>
            </a:r>
            <a:r>
              <a:rPr lang="en-US" altLang="zh-CN" sz="1800" dirty="0" err="1" smtClean="0">
                <a:solidFill>
                  <a:srgbClr val="FFC000"/>
                </a:solidFill>
                <a:latin typeface="隶书" pitchFamily="49" charset="-122"/>
                <a:ea typeface="隶书" pitchFamily="49" charset="-122"/>
              </a:rPr>
              <a:t>abc</a:t>
            </a:r>
            <a:r>
              <a:rPr lang="en-US" altLang="zh-CN" sz="1800" dirty="0" smtClean="0">
                <a:solidFill>
                  <a:srgbClr val="FFC000"/>
                </a:solidFill>
                <a:latin typeface="隶书" pitchFamily="49" charset="-122"/>
                <a:ea typeface="隶书" pitchFamily="49" charset="-122"/>
              </a:rPr>
              <a:t>]</a:t>
            </a:r>
            <a:r>
              <a:rPr lang="zh-CN" altLang="en-US" sz="1800" dirty="0" smtClean="0">
                <a:latin typeface="隶书" pitchFamily="49" charset="-122"/>
                <a:ea typeface="隶书" pitchFamily="49" charset="-122"/>
              </a:rPr>
              <a:t>当作一个元素，避免三次迭代</a:t>
            </a:r>
            <a:endParaRPr lang="en-US" altLang="zh-CN" sz="1800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/>
              <a:t>化</a:t>
            </a:r>
            <a:r>
              <a:rPr lang="zh-CN" altLang="en-US" dirty="0" smtClean="0"/>
              <a:t>简量词优化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sz="1800" dirty="0">
                <a:solidFill>
                  <a:srgbClr val="FFC000"/>
                </a:solidFill>
                <a:latin typeface="隶书" pitchFamily="49" charset="-122"/>
                <a:ea typeface="隶书" pitchFamily="49" charset="-122"/>
              </a:rPr>
              <a:t>.*</a:t>
            </a:r>
            <a:r>
              <a:rPr lang="zh-CN" altLang="en-US" sz="1800" dirty="0">
                <a:latin typeface="隶书" pitchFamily="49" charset="-122"/>
                <a:ea typeface="隶书" pitchFamily="49" charset="-122"/>
              </a:rPr>
              <a:t>跟</a:t>
            </a:r>
            <a:r>
              <a:rPr lang="en-US" altLang="zh-CN" sz="1800" dirty="0">
                <a:solidFill>
                  <a:srgbClr val="FFC000"/>
                </a:solidFill>
                <a:latin typeface="隶书" pitchFamily="49" charset="-122"/>
                <a:ea typeface="隶书" pitchFamily="49" charset="-122"/>
              </a:rPr>
              <a:t>(?:.)*</a:t>
            </a:r>
            <a:r>
              <a:rPr lang="zh-CN" altLang="en-US" sz="1800" dirty="0">
                <a:latin typeface="隶书" pitchFamily="49" charset="-122"/>
                <a:ea typeface="隶书" pitchFamily="49" charset="-122"/>
              </a:rPr>
              <a:t>匹配结果一致，但前效率更高</a:t>
            </a:r>
            <a:endParaRPr lang="en-US" altLang="zh-CN" sz="1800" dirty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/>
              <a:t>消除不必要括号</a:t>
            </a:r>
            <a:endParaRPr lang="en-US" altLang="zh-CN" dirty="0" smtClean="0"/>
          </a:p>
          <a:p>
            <a:pPr marL="36576" indent="0">
              <a:buNone/>
            </a:pPr>
            <a:r>
              <a:rPr lang="zh-CN" altLang="en-US" sz="1800" dirty="0">
                <a:latin typeface="隶书" pitchFamily="49" charset="-122"/>
                <a:ea typeface="隶书" pitchFamily="49" charset="-122"/>
              </a:rPr>
              <a:t>如上，它会用前者代替后者</a:t>
            </a:r>
            <a:endParaRPr lang="en-US" altLang="zh-CN" sz="1800" dirty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/>
              <a:t>消除不必要的字符组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sz="1800" dirty="0">
                <a:solidFill>
                  <a:srgbClr val="FFC000"/>
                </a:solidFill>
                <a:latin typeface="隶书" pitchFamily="49" charset="-122"/>
                <a:ea typeface="隶书" pitchFamily="49" charset="-122"/>
              </a:rPr>
              <a:t>[.]</a:t>
            </a:r>
            <a:r>
              <a:rPr lang="zh-CN" altLang="en-US" sz="1800" dirty="0">
                <a:latin typeface="隶书" pitchFamily="49" charset="-122"/>
                <a:ea typeface="隶书" pitchFamily="49" charset="-122"/>
              </a:rPr>
              <a:t>中就一个字符，会被优化为</a:t>
            </a:r>
            <a:r>
              <a:rPr lang="en-US" altLang="zh-CN" sz="1800" dirty="0">
                <a:solidFill>
                  <a:srgbClr val="FFC000"/>
                </a:solidFill>
                <a:latin typeface="隶书" pitchFamily="49" charset="-122"/>
                <a:ea typeface="隶书" pitchFamily="49" charset="-122"/>
              </a:rPr>
              <a:t>\.</a:t>
            </a:r>
          </a:p>
          <a:p>
            <a:r>
              <a:rPr lang="zh-CN" altLang="en-US" dirty="0"/>
              <a:t>过度回溯检测</a:t>
            </a:r>
            <a:endParaRPr lang="en-US" altLang="zh-CN" dirty="0"/>
          </a:p>
          <a:p>
            <a:pPr marL="36576" indent="0">
              <a:buNone/>
            </a:pPr>
            <a:r>
              <a:rPr lang="zh-CN" altLang="en-US" sz="1800" dirty="0">
                <a:latin typeface="隶书" pitchFamily="49" charset="-122"/>
                <a:ea typeface="隶书" pitchFamily="49" charset="-122"/>
              </a:rPr>
              <a:t>前面提到过</a:t>
            </a:r>
            <a:r>
              <a:rPr lang="en-US" altLang="zh-CN" sz="1800" dirty="0">
                <a:latin typeface="隶书" pitchFamily="49" charset="-122"/>
                <a:ea typeface="隶书" pitchFamily="49" charset="-122"/>
              </a:rPr>
              <a:t>PHP</a:t>
            </a:r>
            <a:r>
              <a:rPr lang="zh-CN" altLang="en-US" sz="1800" dirty="0">
                <a:latin typeface="隶书" pitchFamily="49" charset="-122"/>
                <a:ea typeface="隶书" pitchFamily="49" charset="-122"/>
              </a:rPr>
              <a:t>限制回溯次数的截图默认</a:t>
            </a:r>
            <a:r>
              <a:rPr lang="en-US" altLang="zh-CN" sz="1800" dirty="0">
                <a:latin typeface="隶书" pitchFamily="49" charset="-122"/>
                <a:ea typeface="隶书" pitchFamily="49" charset="-122"/>
              </a:rPr>
              <a:t>10W</a:t>
            </a:r>
            <a:r>
              <a:rPr lang="zh-CN" altLang="en-US" sz="1800" dirty="0" smtClean="0">
                <a:latin typeface="隶书" pitchFamily="49" charset="-122"/>
                <a:ea typeface="隶书" pitchFamily="49" charset="-122"/>
              </a:rPr>
              <a:t>次</a:t>
            </a:r>
            <a:endParaRPr lang="en-US" altLang="zh-CN" sz="1800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/>
              <a:t>量词等价转换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sz="1800" dirty="0">
                <a:latin typeface="隶书" pitchFamily="49" charset="-122"/>
                <a:ea typeface="隶书" pitchFamily="49" charset="-122"/>
              </a:rPr>
              <a:t>\d\d\d\d </a:t>
            </a:r>
            <a:r>
              <a:rPr lang="zh-CN" altLang="en-US" sz="1800" dirty="0">
                <a:latin typeface="隶书" pitchFamily="49" charset="-122"/>
                <a:ea typeface="隶书" pitchFamily="49" charset="-122"/>
              </a:rPr>
              <a:t>跟</a:t>
            </a:r>
            <a:r>
              <a:rPr lang="en-US" altLang="zh-CN" sz="1800" dirty="0">
                <a:latin typeface="隶书" pitchFamily="49" charset="-122"/>
                <a:ea typeface="隶书" pitchFamily="49" charset="-122"/>
              </a:rPr>
              <a:t>\d{4}</a:t>
            </a:r>
            <a:r>
              <a:rPr lang="zh-CN" altLang="en-US" sz="1800" dirty="0">
                <a:latin typeface="隶书" pitchFamily="49" charset="-122"/>
                <a:ea typeface="隶书" pitchFamily="49" charset="-122"/>
              </a:rPr>
              <a:t>哪个效率高？前者</a:t>
            </a:r>
            <a:r>
              <a:rPr lang="en-US" altLang="zh-CN" sz="1800" dirty="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1800" dirty="0">
                <a:latin typeface="隶书" pitchFamily="49" charset="-122"/>
                <a:ea typeface="隶书" pitchFamily="49" charset="-122"/>
              </a:rPr>
              <a:t>个元素，后者一个元素</a:t>
            </a:r>
          </a:p>
          <a:p>
            <a:pPr marL="36576" indent="0">
              <a:buNone/>
            </a:pPr>
            <a:endParaRPr lang="zh-CN" altLang="en-US" sz="18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2784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</a:t>
            </a:r>
            <a:r>
              <a:rPr lang="zh-CN" altLang="en-US" dirty="0" smtClean="0"/>
              <a:t>则应用原理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表达式编译</a:t>
            </a:r>
            <a:endParaRPr lang="en-US" altLang="zh-CN" dirty="0" smtClean="0"/>
          </a:p>
          <a:p>
            <a:pPr marL="36576" indent="0">
              <a:buNone/>
            </a:pPr>
            <a:r>
              <a:rPr lang="zh-CN" altLang="en-US" sz="2100" dirty="0">
                <a:latin typeface="隶书" pitchFamily="49" charset="-122"/>
                <a:ea typeface="隶书" pitchFamily="49" charset="-122"/>
              </a:rPr>
              <a:t>检查语法，并编译为内部形式</a:t>
            </a:r>
            <a:endParaRPr lang="en-US" altLang="zh-CN" sz="2100" dirty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/>
              <a:t>传动开始</a:t>
            </a:r>
            <a:endParaRPr lang="en-US" altLang="zh-CN" dirty="0" smtClean="0"/>
          </a:p>
          <a:p>
            <a:pPr marL="36576" indent="0">
              <a:buNone/>
            </a:pPr>
            <a:r>
              <a:rPr lang="zh-CN" altLang="en-US" sz="2100" dirty="0" smtClean="0">
                <a:latin typeface="隶书" pitchFamily="49" charset="-122"/>
                <a:ea typeface="隶书" pitchFamily="49" charset="-122"/>
              </a:rPr>
              <a:t>定位至字符串起始位置</a:t>
            </a:r>
            <a:endParaRPr lang="en-US" altLang="zh-CN" sz="2100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/>
              <a:t>元素检测</a:t>
            </a:r>
            <a:endParaRPr lang="en-US" altLang="zh-CN" dirty="0" smtClean="0"/>
          </a:p>
          <a:p>
            <a:pPr marL="36576" indent="0">
              <a:buNone/>
            </a:pPr>
            <a:r>
              <a:rPr lang="zh-CN" altLang="en-US" sz="2100" dirty="0">
                <a:latin typeface="隶书" pitchFamily="49" charset="-122"/>
                <a:ea typeface="隶书" pitchFamily="49" charset="-122"/>
              </a:rPr>
              <a:t>相连元素、量词修饰符、控制权</a:t>
            </a:r>
            <a:endParaRPr lang="en-US" altLang="zh-CN" sz="2100" dirty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/>
              <a:t>寻找匹配结果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sz="2100" dirty="0">
                <a:latin typeface="隶书" pitchFamily="49" charset="-122"/>
                <a:ea typeface="隶书" pitchFamily="49" charset="-122"/>
              </a:rPr>
              <a:t>NFA</a:t>
            </a:r>
            <a:r>
              <a:rPr lang="zh-CN" altLang="en-US" sz="2100" dirty="0">
                <a:latin typeface="隶书" pitchFamily="49" charset="-122"/>
                <a:ea typeface="隶书" pitchFamily="49" charset="-122"/>
              </a:rPr>
              <a:t>找到后锁定，返回。</a:t>
            </a:r>
            <a:r>
              <a:rPr lang="en-US" altLang="zh-CN" sz="2100" dirty="0">
                <a:latin typeface="隶书" pitchFamily="49" charset="-122"/>
                <a:ea typeface="隶书" pitchFamily="49" charset="-122"/>
              </a:rPr>
              <a:t>DFA</a:t>
            </a:r>
            <a:r>
              <a:rPr lang="zh-CN" altLang="en-US" sz="2100" dirty="0">
                <a:latin typeface="隶书" pitchFamily="49" charset="-122"/>
                <a:ea typeface="隶书" pitchFamily="49" charset="-122"/>
              </a:rPr>
              <a:t>继续下一个，找最长结果</a:t>
            </a:r>
            <a:endParaRPr lang="en-US" altLang="zh-CN" sz="2100" dirty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/>
              <a:t>传动装置的驱动过程</a:t>
            </a:r>
            <a:endParaRPr lang="en-US" altLang="zh-CN" dirty="0" smtClean="0"/>
          </a:p>
          <a:p>
            <a:pPr marL="36576" indent="0">
              <a:buNone/>
            </a:pPr>
            <a:r>
              <a:rPr lang="zh-CN" altLang="en-US" sz="2100" dirty="0">
                <a:latin typeface="隶书" pitchFamily="49" charset="-122"/>
                <a:ea typeface="隶书" pitchFamily="49" charset="-122"/>
              </a:rPr>
              <a:t>没匹配成功，从下一个字符开始</a:t>
            </a:r>
            <a:endParaRPr lang="en-US" altLang="zh-CN" sz="2100" dirty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/>
              <a:t>匹配彻底失败</a:t>
            </a:r>
            <a:endParaRPr lang="en-US" altLang="zh-CN" dirty="0" smtClean="0"/>
          </a:p>
          <a:p>
            <a:pPr marL="36576" indent="0">
              <a:buNone/>
            </a:pPr>
            <a:r>
              <a:rPr lang="zh-CN" altLang="en-US" sz="2100" dirty="0">
                <a:latin typeface="隶书" pitchFamily="49" charset="-122"/>
                <a:ea typeface="隶书" pitchFamily="49" charset="-122"/>
              </a:rPr>
              <a:t>所有字符尝试完毕，返回彻底</a:t>
            </a:r>
            <a:r>
              <a:rPr lang="zh-CN" altLang="en-US" sz="2100" dirty="0" smtClean="0">
                <a:latin typeface="隶书" pitchFamily="49" charset="-122"/>
                <a:ea typeface="隶书" pitchFamily="49" charset="-122"/>
              </a:rPr>
              <a:t>失败</a:t>
            </a:r>
            <a:endParaRPr lang="en-US" altLang="zh-CN" sz="2100" dirty="0" smtClean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6677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小试身手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抓取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中所有配置参数</a:t>
            </a:r>
            <a:endParaRPr lang="en-US" altLang="zh-CN" dirty="0" smtClean="0"/>
          </a:p>
          <a:p>
            <a:pPr marL="36576" indent="0">
              <a:buNone/>
            </a:pP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</a:rPr>
              <a:t>参考答案：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</a:rPr>
              <a:t>http://www.cnxct.com/cfc4n%E5%B0%8F%E8%AF%95%E6%AD%A3%E5%88%99%E8%A1%A8%E8%BE%BE%E5%BC%8F/</a:t>
            </a:r>
          </a:p>
          <a:p>
            <a:r>
              <a:rPr lang="zh-CN" altLang="en-US" dirty="0" smtClean="0"/>
              <a:t>检测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代码中危险函数指令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扫描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</a:rPr>
              <a:t>webshell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36576" indent="0">
              <a:buNone/>
            </a:pPr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</a:rPr>
              <a:t>参考答案：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</a:rPr>
              <a:t>http://www.cnxct.com/%E5%A6%82%E4%BD%95%E7%B2%BE%E7%A1%AE%E6%9F%A5%E6%89%BEphp-webshell%E6%9C%A8%E9%A9%AC%EF%BC%9F/</a:t>
            </a:r>
          </a:p>
          <a:p>
            <a:r>
              <a:rPr lang="zh-CN" altLang="en-US" dirty="0" smtClean="0"/>
              <a:t>抓取页面所有</a:t>
            </a:r>
            <a:r>
              <a:rPr lang="en-US" altLang="zh-CN" dirty="0"/>
              <a:t>a</a:t>
            </a:r>
            <a:r>
              <a:rPr lang="zh-CN" altLang="en-US" dirty="0"/>
              <a:t>标签中链接地址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不符合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W3C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标准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zh-CN" altLang="en-US" dirty="0"/>
              <a:t>写一款</a:t>
            </a:r>
            <a:r>
              <a:rPr lang="en-US" altLang="zh-CN" dirty="0"/>
              <a:t>SQL</a:t>
            </a:r>
            <a:r>
              <a:rPr lang="zh-CN" altLang="en-US" dirty="0"/>
              <a:t>语法分析器，拦截危险</a:t>
            </a:r>
            <a:r>
              <a:rPr lang="en-US" altLang="zh-CN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xmlns="" val="801694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67600" cy="1143000"/>
          </a:xfrm>
        </p:spPr>
        <p:txBody>
          <a:bodyPr/>
          <a:lstStyle/>
          <a:p>
            <a:r>
              <a:rPr lang="zh-CN" altLang="en-US" dirty="0" smtClean="0"/>
              <a:t>高手的境界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56992"/>
            <a:ext cx="7467600" cy="676672"/>
          </a:xfrm>
        </p:spPr>
        <p:txBody>
          <a:bodyPr>
            <a:noAutofit/>
          </a:bodyPr>
          <a:lstStyle/>
          <a:p>
            <a:pPr marL="36576" indent="0" algn="ctr">
              <a:buNone/>
            </a:pPr>
            <a:r>
              <a:rPr lang="zh-CN" altLang="en-US" sz="4800" b="1" dirty="0" smtClean="0">
                <a:solidFill>
                  <a:schemeClr val="accent1">
                    <a:lumMod val="75000"/>
                  </a:schemeClr>
                </a:solidFill>
                <a:latin typeface="隶书" pitchFamily="49" charset="-122"/>
                <a:ea typeface="隶书" pitchFamily="49" charset="-122"/>
              </a:rPr>
              <a:t>心中无引擎，眼里无流派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6118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0700" y="2139156"/>
            <a:ext cx="4800600" cy="34480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7775" y="581025"/>
            <a:ext cx="6648450" cy="5695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8797" y="1412776"/>
            <a:ext cx="6060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99FF"/>
                </a:solidFill>
              </a:rPr>
              <a:t>工具地址</a:t>
            </a:r>
            <a:r>
              <a:rPr lang="en-US" altLang="zh-CN" dirty="0">
                <a:solidFill>
                  <a:srgbClr val="0099FF"/>
                </a:solidFill>
              </a:rPr>
              <a:t>:http://www.cnxct.com/%E5%A5%BD%E4%B8%9C%E8%A5%BF%E5%85%B1%E4%BA%AB%E5%87%BA%E6%9D%A5-jgsoft-regexbuddy-v310-%E9%9B%B6%E5%94%AE%E7%89%88-%E7%A0%B4%E8%A7%A3%E7%89%88/</a:t>
            </a:r>
            <a:endParaRPr lang="zh-CN" altLang="en-US" dirty="0">
              <a:solidFill>
                <a:srgbClr val="00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1560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长大后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运维：处理故障，抽取有固定格式的日志</a:t>
            </a:r>
            <a:endParaRPr lang="en-US" altLang="zh-CN" dirty="0" smtClean="0"/>
          </a:p>
          <a:p>
            <a:r>
              <a:rPr lang="zh-CN" altLang="en-US" dirty="0" smtClean="0"/>
              <a:t>程序：处理用户输入，是否为合法数据</a:t>
            </a:r>
            <a:endParaRPr lang="en-US" altLang="zh-CN" dirty="0" smtClean="0"/>
          </a:p>
          <a:p>
            <a:r>
              <a:rPr lang="en-US" altLang="zh-CN" dirty="0" smtClean="0"/>
              <a:t>DBA</a:t>
            </a:r>
            <a:r>
              <a:rPr lang="zh-CN" altLang="en-US" dirty="0" smtClean="0"/>
              <a:t>：模糊查询</a:t>
            </a:r>
            <a:r>
              <a:rPr lang="en-US" altLang="zh-CN" dirty="0" smtClean="0"/>
              <a:t>(REGEXP)</a:t>
            </a:r>
            <a:r>
              <a:rPr lang="zh-CN" altLang="en-US" dirty="0" smtClean="0"/>
              <a:t>，偶尔也要处理日志</a:t>
            </a:r>
            <a:endParaRPr lang="en-US" altLang="zh-CN" dirty="0" smtClean="0"/>
          </a:p>
          <a:p>
            <a:endParaRPr lang="en-US" altLang="zh-CN" dirty="0"/>
          </a:p>
          <a:p>
            <a:pPr marL="36576" indent="0">
              <a:buNone/>
            </a:pPr>
            <a:r>
              <a:rPr lang="zh-CN" altLang="en-US" dirty="0" smtClean="0"/>
              <a:t>当你长大后，你发现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r>
              <a:rPr lang="zh-CN" altLang="en-US" dirty="0" smtClean="0"/>
              <a:t>这些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通配义字符</a:t>
            </a:r>
            <a:r>
              <a:rPr lang="en-US" altLang="zh-CN" dirty="0" smtClean="0"/>
              <a:t>)</a:t>
            </a:r>
            <a:r>
              <a:rPr lang="zh-CN" altLang="en-US" dirty="0" smtClean="0"/>
              <a:t>已经不能满足你的需求了。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96830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9872" y="2132856"/>
            <a:ext cx="1450504" cy="1540768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zh-CN" altLang="en-US" sz="9600" dirty="0"/>
              <a:t>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869160"/>
            <a:ext cx="6840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参考资料：</a:t>
            </a:r>
            <a:endParaRPr lang="en-US" altLang="zh-CN" dirty="0" smtClean="0"/>
          </a:p>
          <a:p>
            <a:r>
              <a:rPr lang="en-US" altLang="zh-CN" dirty="0" smtClean="0"/>
              <a:t>CNXCT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://www.cnxct.com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(</a:t>
            </a:r>
            <a:r>
              <a:rPr lang="zh-CN" altLang="en-US" dirty="0" smtClean="0"/>
              <a:t>我自己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雁过无痕：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blog.csdn.net/lxcnn</a:t>
            </a:r>
            <a:endParaRPr lang="en-US" altLang="zh-CN" dirty="0" smtClean="0"/>
          </a:p>
          <a:p>
            <a:r>
              <a:rPr lang="zh-CN" altLang="en-US" dirty="0" smtClean="0"/>
              <a:t>我爱正则表达式：</a:t>
            </a:r>
            <a:r>
              <a:rPr lang="en-US" altLang="zh-CN" dirty="0" smtClean="0">
                <a:hlinkClick r:id="rId5"/>
              </a:rPr>
              <a:t>http://iregex.org</a:t>
            </a:r>
            <a:endParaRPr lang="en-US" altLang="zh-CN" dirty="0" smtClean="0"/>
          </a:p>
          <a:p>
            <a:r>
              <a:rPr lang="en-US" altLang="zh-CN" dirty="0"/>
              <a:t>Benz Bus: </a:t>
            </a:r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bencz.blogbus.com</a:t>
            </a:r>
            <a:r>
              <a:rPr lang="en-US" altLang="zh-CN" dirty="0" smtClean="0"/>
              <a:t> (PPT</a:t>
            </a:r>
            <a:r>
              <a:rPr lang="zh-CN" altLang="en-US" dirty="0" smtClean="0"/>
              <a:t>模版背景作者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071753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1857364"/>
            <a:ext cx="4170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忘记大写还是小写：</a:t>
            </a:r>
            <a:endParaRPr lang="en-US" altLang="zh-CN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71934" y="2475119"/>
            <a:ext cx="250033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  <a:r>
              <a:rPr lang="zh-CN" altLang="en-US" sz="3600" dirty="0" smtClean="0">
                <a:solidFill>
                  <a:srgbClr val="FFFF00"/>
                </a:solidFill>
              </a:rPr>
              <a:t>还是</a:t>
            </a:r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6021288"/>
            <a:ext cx="5500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注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7745" y="4797152"/>
            <a:ext cx="1804189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[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Hh</a:t>
            </a:r>
            <a:r>
              <a:rPr lang="en-US" altLang="zh-CN" sz="3600" dirty="0" smtClean="0">
                <a:solidFill>
                  <a:srgbClr val="FFFF00"/>
                </a:solidFill>
              </a:rPr>
              <a:t>]i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57158" y="1428736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55723" y="4797151"/>
            <a:ext cx="1804189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(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h|H</a:t>
            </a:r>
            <a:r>
              <a:rPr lang="en-US" altLang="zh-CN" sz="3600" dirty="0" smtClean="0">
                <a:solidFill>
                  <a:srgbClr val="FFFF00"/>
                </a:solidFill>
              </a:rPr>
              <a:t>)i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24004" y="3618813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搜两遍？试试正则吧</a:t>
            </a:r>
            <a:endParaRPr lang="en-US" altLang="zh-CN" sz="3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0" grpId="0" animBg="1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最简单的正则表达式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1604" y="1857364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表达式：</a:t>
            </a:r>
            <a:endParaRPr lang="en-US" altLang="zh-CN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71934" y="2428869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1604" y="3143248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能匹配的字符串（举例）：</a:t>
            </a:r>
            <a:endParaRPr lang="en-US" altLang="zh-CN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00298" y="3997115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9058" y="3997115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7818" y="3997115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00298" y="4854371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this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9058" y="4854371"/>
            <a:ext cx="264320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Philips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57158" y="1428736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09002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最简单的正则表达式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1603" y="1857364"/>
            <a:ext cx="4008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只想要这个结果：</a:t>
            </a:r>
            <a:endParaRPr lang="en-US" altLang="zh-CN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71934" y="2428869"/>
            <a:ext cx="1214446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1391" y="3091349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改成这个：</a:t>
            </a:r>
            <a:endParaRPr lang="en-US" altLang="zh-CN" sz="3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91391" y="3745138"/>
            <a:ext cx="1496433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CC00"/>
                </a:solidFill>
              </a:rPr>
              <a:t>\</a:t>
            </a:r>
            <a:r>
              <a:rPr lang="en-US" altLang="zh-CN" sz="3600" dirty="0" err="1" smtClean="0">
                <a:solidFill>
                  <a:srgbClr val="00CC00"/>
                </a:solidFill>
              </a:rPr>
              <a:t>b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hi</a:t>
            </a:r>
            <a:r>
              <a:rPr lang="en-US" altLang="zh-CN" sz="3600" dirty="0" smtClean="0">
                <a:solidFill>
                  <a:srgbClr val="00CC00"/>
                </a:solidFill>
              </a:rPr>
              <a:t>\b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57158" y="1428736"/>
            <a:ext cx="8429684" cy="1588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32000">
                  <a:schemeClr val="tx1"/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52414" y="3745138"/>
            <a:ext cx="2113691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CC00"/>
                </a:solidFill>
              </a:rPr>
              <a:t>\b</a:t>
            </a:r>
            <a:r>
              <a:rPr lang="en-US" altLang="zh-CN" sz="3600" dirty="0" smtClean="0">
                <a:solidFill>
                  <a:srgbClr val="FFFF00"/>
                </a:solidFill>
              </a:rPr>
              <a:t>[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Hh</a:t>
            </a:r>
            <a:r>
              <a:rPr lang="en-US" altLang="zh-CN" sz="3600" dirty="0" smtClean="0">
                <a:solidFill>
                  <a:srgbClr val="FFFF00"/>
                </a:solidFill>
              </a:rPr>
              <a:t>]i</a:t>
            </a:r>
            <a:r>
              <a:rPr lang="en-US" altLang="zh-CN" sz="3600" dirty="0" smtClean="0">
                <a:solidFill>
                  <a:srgbClr val="00CC00"/>
                </a:solidFill>
              </a:rPr>
              <a:t>\b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36096" y="3737680"/>
            <a:ext cx="2113691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CC00"/>
                </a:solidFill>
              </a:rPr>
              <a:t>\b</a:t>
            </a:r>
            <a:r>
              <a:rPr lang="en-US" altLang="zh-CN" sz="3600" dirty="0" smtClean="0">
                <a:solidFill>
                  <a:srgbClr val="FFFF00"/>
                </a:solidFill>
              </a:rPr>
              <a:t>(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H</a:t>
            </a:r>
            <a:r>
              <a:rPr lang="en-US" altLang="zh-CN" sz="3600" dirty="0" err="1" smtClean="0">
                <a:solidFill>
                  <a:srgbClr val="0099FF"/>
                </a:solidFill>
              </a:rPr>
              <a:t>|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h</a:t>
            </a:r>
            <a:r>
              <a:rPr lang="en-US" altLang="zh-CN" sz="3600" dirty="0" smtClean="0">
                <a:solidFill>
                  <a:srgbClr val="FFFF00"/>
                </a:solidFill>
              </a:rPr>
              <a:t>)i</a:t>
            </a:r>
            <a:r>
              <a:rPr lang="en-US" altLang="zh-CN" sz="3600" dirty="0" smtClean="0">
                <a:solidFill>
                  <a:srgbClr val="00CC00"/>
                </a:solidFill>
              </a:rPr>
              <a:t>\b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8896" y="4581128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那么只匹配：</a:t>
            </a:r>
            <a:r>
              <a:rPr lang="en-US" altLang="zh-CN" sz="3600" dirty="0" smtClean="0">
                <a:solidFill>
                  <a:srgbClr val="FFFF00"/>
                </a:solidFill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xmlns="" val="2953241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2" grpId="0" animBg="1"/>
      <p:bldP spid="14" grpId="0" animBg="1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2612</TotalTime>
  <Words>7371</Words>
  <Application>Microsoft Office PowerPoint</Application>
  <PresentationFormat>全屏显示(4:3)</PresentationFormat>
  <Paragraphs>539</Paragraphs>
  <Slides>60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技巧</vt:lpstr>
      <vt:lpstr>正则表达式</vt:lpstr>
      <vt:lpstr>幻灯片 2</vt:lpstr>
      <vt:lpstr>使用通配符“*”</vt:lpstr>
      <vt:lpstr>使用通配符“?”</vt:lpstr>
      <vt:lpstr>幻灯片 5</vt:lpstr>
      <vt:lpstr>长大后</vt:lpstr>
      <vt:lpstr>情景</vt:lpstr>
      <vt:lpstr>最简单的正则表达式</vt:lpstr>
      <vt:lpstr>最简单的正则表达式</vt:lpstr>
      <vt:lpstr>最简单的正则表达式</vt:lpstr>
      <vt:lpstr>然后呢？</vt:lpstr>
      <vt:lpstr>正则表达式</vt:lpstr>
      <vt:lpstr>正则表达式</vt:lpstr>
      <vt:lpstr>“^”和“$”</vt:lpstr>
      <vt:lpstr>“^”和“$”</vt:lpstr>
      <vt:lpstr>“[ ]”</vt:lpstr>
      <vt:lpstr>“[ ]”</vt:lpstr>
      <vt:lpstr>“[ ]”</vt:lpstr>
      <vt:lpstr>重复符号“+”</vt:lpstr>
      <vt:lpstr>重复符号“+”</vt:lpstr>
      <vt:lpstr>重复符号“*”</vt:lpstr>
      <vt:lpstr>重复符号“{x,y}”</vt:lpstr>
      <vt:lpstr>重复符号“{x,}”</vt:lpstr>
      <vt:lpstr>子表达式“( )”</vt:lpstr>
      <vt:lpstr>分支“|”</vt:lpstr>
      <vt:lpstr>分支“|”</vt:lpstr>
      <vt:lpstr>转义符号“\”</vt:lpstr>
      <vt:lpstr>小试身手</vt:lpstr>
      <vt:lpstr>Q&amp;A</vt:lpstr>
      <vt:lpstr>正则起源与流派</vt:lpstr>
      <vt:lpstr>两种不同引擎</vt:lpstr>
      <vt:lpstr>DFA与NFA的区别</vt:lpstr>
      <vt:lpstr>匹配基础规则</vt:lpstr>
      <vt:lpstr>为啥要了解“这么深入”？</vt:lpstr>
      <vt:lpstr>字符串组成</vt:lpstr>
      <vt:lpstr>占有字符与零宽度</vt:lpstr>
      <vt:lpstr>控制权和传动</vt:lpstr>
      <vt:lpstr>简单的匹配过程</vt:lpstr>
      <vt:lpstr>含有匹配优先量词的匹配过程(成功)</vt:lpstr>
      <vt:lpstr>零宽度匹配过程</vt:lpstr>
      <vt:lpstr>匹配过程：</vt:lpstr>
      <vt:lpstr>匹配优先</vt:lpstr>
      <vt:lpstr>茅塞顿开</vt:lpstr>
      <vt:lpstr>回溯</vt:lpstr>
      <vt:lpstr>一个例子</vt:lpstr>
      <vt:lpstr>占有优先量词与固化分组</vt:lpstr>
      <vt:lpstr>捕获组与反向引用</vt:lpstr>
      <vt:lpstr>其他</vt:lpstr>
      <vt:lpstr>精确高效</vt:lpstr>
      <vt:lpstr>语言特性</vt:lpstr>
      <vt:lpstr>先粗后细，先加后减 </vt:lpstr>
      <vt:lpstr>明确需求</vt:lpstr>
      <vt:lpstr>不要让稻草压死骆驼</vt:lpstr>
      <vt:lpstr>少用多选分支</vt:lpstr>
      <vt:lpstr>系统内部的优化</vt:lpstr>
      <vt:lpstr>正则应用原理</vt:lpstr>
      <vt:lpstr>小试身手</vt:lpstr>
      <vt:lpstr>高手的境界</vt:lpstr>
      <vt:lpstr>工具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cfc4n</dc:creator>
  <cp:lastModifiedBy>Rains</cp:lastModifiedBy>
  <cp:revision>203</cp:revision>
  <dcterms:created xsi:type="dcterms:W3CDTF">2009-04-10T11:42:38Z</dcterms:created>
  <dcterms:modified xsi:type="dcterms:W3CDTF">2011-07-18T04:27:05Z</dcterms:modified>
  <cp:contentStatus/>
</cp:coreProperties>
</file>