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51"/>
  </p:notesMasterIdLst>
  <p:handoutMasterIdLst>
    <p:handoutMasterId r:id="rId52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18C1FF7B-0316-4E87-9410-31F984792F97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583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51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5839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defRPr>
            </a:lvl1pPr>
          </a:lstStyle>
          <a:p>
            <a:pPr lvl="0"/>
            <a:fld id="{FAC682AE-34D6-4C75-ACF0-E1FFF267931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1" i="0" u="none" strike="noStrike" baseline="0">
        <a:ln>
          <a:noFill/>
        </a:ln>
        <a:solidFill>
          <a:srgbClr val="000000"/>
        </a:solidFill>
        <a:latin typeface="Arial" pitchFamily="34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0"/>
          </a:xfrm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5479" y="868608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0667930-C32B-4ACE-B53C-69B8F4DB6C77}" type="slidenum">
              <a:t>10</a:t>
            </a:fld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68608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5479" y="36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6" name="Slide Image Placeholder 5"/>
          <p:cNvSpPr>
            <a:spLocks noGrp="1" noRot="1" noChangeAspect="1" noResize="1"/>
          </p:cNvSpPr>
          <p:nvPr>
            <p:ph type="sldImg"/>
          </p:nvPr>
        </p:nvSpPr>
        <p:spPr>
          <a:xfrm>
            <a:off x="836613" y="468313"/>
            <a:ext cx="5310187" cy="39830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7" name="Notes Placeholder 6"/>
          <p:cNvSpPr txBox="1">
            <a:spLocks noGrp="1"/>
          </p:cNvSpPr>
          <p:nvPr>
            <p:ph type="body" sz="quarter" idx="1"/>
          </p:nvPr>
        </p:nvSpPr>
        <p:spPr>
          <a:xfrm>
            <a:off x="848519" y="4470120"/>
            <a:ext cx="5281560" cy="42004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20912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20912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tIns="45000" bIns="45000"/>
          <a:lstStyle/>
          <a:p>
            <a:pPr lvl="0" algn="l" hangingPunct="0">
              <a:tabLst/>
            </a:pPr>
            <a:fld id="{925224BB-F141-42F8-B221-7CF46675A94A}" type="slidenum">
              <a:t>42</a:t>
            </a:fld>
            <a:endParaRPr lang="en-US" sz="1800">
              <a:latin typeface="Arial" pitchFamily="18"/>
              <a:ea typeface="ＭＳ Ｐゴシック" pitchFamily="2"/>
            </a:endParaRPr>
          </a:p>
        </p:txBody>
      </p:sp>
      <p:sp>
        <p:nvSpPr>
          <p:cNvPr id="3" name="Text Box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Text Box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tIns="45000" bIns="45000"/>
          <a:lstStyle/>
          <a:p>
            <a:pPr marL="216000" lvl="0" indent="-216000" hangingPunct="0">
              <a:buNone/>
              <a:tabLst/>
            </a:pPr>
            <a:endParaRPr lang="en-US" sz="2000" b="0" kern="1200">
              <a:latin typeface="Arial" pitchFamily="18"/>
              <a:ea typeface="Arial Unicode MS" pitchFamily="2"/>
            </a:endParaRPr>
          </a:p>
        </p:txBody>
      </p:sp>
      <p:sp>
        <p:nvSpPr>
          <p:cNvPr id="5" name="Text Box 3"/>
          <p:cNvSpPr/>
          <p:nvPr/>
        </p:nvSpPr>
        <p:spPr>
          <a:xfrm>
            <a:off x="3885120" y="8684640"/>
            <a:ext cx="2971440" cy="456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14ADDED5-CB38-4575-810F-17234B8EF8E8}" type="slidenum">
              <a:t>42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" pitchFamily="2"/>
              <a:cs typeface="Arial" pitchFamily="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20912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0"/>
          </a:xfrm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43799" y="5174640"/>
            <a:ext cx="5349240" cy="42544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lvl="0">
              <a:buNone/>
            </a:pPr>
            <a:r>
              <a:rPr lang="en-US" sz="1000"/>
              <a:t>P2A: Can you talk about the ecosystem of compatible implementations? What has been the feedback of various vendors as they have gone through the EE 6 spec lifecycle?</a:t>
            </a:r>
          </a:p>
          <a:p>
            <a:pPr lvl="0">
              <a:buNone/>
            </a:pPr>
            <a:endParaRPr lang="en-US" sz="1000"/>
          </a:p>
          <a:p>
            <a:pPr lvl="0">
              <a:buNone/>
            </a:pPr>
            <a:endParaRPr lang="en-US" sz="1000"/>
          </a:p>
          <a:p>
            <a:pPr lvl="0">
              <a:buNone/>
            </a:pPr>
            <a:r>
              <a:rPr lang="en-US" sz="1000"/>
              <a:t>J2EE 1.4 Implementations (17)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Apache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BEA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CAS Once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Hitachi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IBM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JBoss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Kingdee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NEC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ObjectWeb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Oracle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Pramati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SAP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Sun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Sybase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TmaxSoft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TongTech</a:t>
            </a:r>
          </a:p>
          <a:p>
            <a:pPr marL="109800" lvl="0">
              <a:spcBef>
                <a:spcPts val="0"/>
              </a:spcBef>
              <a:buNone/>
              <a:tabLst>
                <a:tab pos="109800" algn="l"/>
                <a:tab pos="1024200" algn="l"/>
                <a:tab pos="1938600" algn="l"/>
                <a:tab pos="2852999" algn="l"/>
                <a:tab pos="3767400" algn="l"/>
                <a:tab pos="4681800" algn="l"/>
                <a:tab pos="5596199" algn="l"/>
                <a:tab pos="6510599" algn="l"/>
                <a:tab pos="7425000" algn="l"/>
                <a:tab pos="8339400" algn="l"/>
                <a:tab pos="9253800" algn="l"/>
                <a:tab pos="10168200" algn="l"/>
              </a:tabLst>
            </a:pPr>
            <a:r>
              <a:rPr lang="en-US" sz="1000"/>
              <a:t>Trifork</a:t>
            </a:r>
          </a:p>
          <a:p>
            <a:pPr lvl="0">
              <a:buNone/>
            </a:pPr>
            <a:endParaRPr 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D873B1-22B8-4456-BDA9-730063B8C07B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669BA4-0237-4B55-8F9D-91D5A71B137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5FFB2-9558-4FE3-A2AE-89288C7190D5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6FA0C0-77A1-4417-A362-40973B74DF6D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1AD4EE-3D93-4F3E-9506-908219683D8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F2C95C-F8B3-4DC7-A413-FF84EF68B663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1CC646-D34F-4285-B251-47327246D0C2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72DEE-36F2-410A-A187-54FF2536A7FA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7B5B8C-2BB2-4407-8264-F53AEA35E1F4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92E64C-C98E-4C4F-93EC-C13B997E732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C6164-4190-45DB-8C6D-36310691071B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4525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5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0C8E7A-691C-4462-8F4C-C5D39F1938CC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4394D9-40E5-4F59-AAE6-A8CB20882D76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7FC517-1FA0-4781-BFB5-A9126F1619B7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300" y="1600200"/>
            <a:ext cx="3692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600200"/>
            <a:ext cx="3692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BF582-915D-40CD-AAA2-D7D07A0D47FF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B03FB1-D45F-46E3-ADC1-F798F9F7276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9E5B2B-8FB5-48D7-BEE7-76ED4B210BF6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91D1DB-9D9D-4235-A054-4156285940E7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4FF0B6-AB90-47E5-AE3C-DE4CCD5310E3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893009-65DF-4F24-9341-77CE53218FF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2982C8-7909-4B28-BEEB-9B7B5889F74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88938"/>
            <a:ext cx="189865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6300" y="388938"/>
            <a:ext cx="554355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AE399C-A388-40C2-8A76-72627D2F15C7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1859CF-2E01-44B4-85C9-E04561001CB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1C4EC3-CF2F-4004-BF60-FDFEDD164289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67847C-9D33-4407-ACD3-E05A3888FBB9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300" y="1600200"/>
            <a:ext cx="3692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600200"/>
            <a:ext cx="3692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FD1BF0-3DA3-40DD-9EF4-79DA11E19A1F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73CCB-D8ED-4CC9-9EE1-AA7E05BADF6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765F4B-F950-4465-B04C-483177B3D35D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8F1E5-F6E7-448B-AC99-BB4F891614FB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B542EC-BD50-4E20-A4CE-45CA8EB1473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88FB32-A04C-4AC6-AD40-139745FAA3AA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3706F5-744C-4F7D-A994-5B4DBDC0328E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88938"/>
            <a:ext cx="189865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6300" y="388938"/>
            <a:ext cx="554355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‹#›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B95254-9004-4D20-85F1-28E43FC5EC5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3EEA1C-8F2C-42FA-A9D4-4A60E4CCD63F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2FFCF2-5577-439F-99E3-97ED2062404E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9C0BE4-B5F6-45B1-B0F5-65C536AD43D2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B0CCB2-A521-48A4-B07F-EC40BFBE9CB5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1F3037-2272-492A-8EC8-328954A42ED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5BB324-C951-4DE4-A744-3AD57AE4A804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E86BF0-943D-4A1E-8DB8-08D15C5D04BF}" type="slidenum"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1E5C80-3BD5-4BFF-BD00-825E851DD5B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81B338-1C51-4783-89CA-68D99F7343C4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B8F193-595C-4722-894C-0739FBADFC2D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F1DAC2-F8E0-44A6-9787-56061764E98F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8.wmf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6172200"/>
            <a:ext cx="9144000" cy="22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68904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1599840"/>
            <a:ext cx="7537320" cy="4526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888480" y="304560"/>
            <a:ext cx="7581960" cy="9417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6172200"/>
            <a:ext cx="91440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7620120" y="6226199"/>
            <a:ext cx="947519" cy="119160"/>
          </a:xfrm>
          <a:prstGeom prst="rect">
            <a:avLst/>
          </a:prstGeom>
          <a:solidFill>
            <a:srgbClr val="FD0000"/>
          </a:solidFill>
          <a:ln>
            <a:noFill/>
          </a:ln>
        </p:spPr>
      </p:pic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152280" y="6446520"/>
            <a:ext cx="8839440" cy="366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2400" b="0" i="0" u="none" strike="noStrike" baseline="0"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545680" y="6489720"/>
            <a:ext cx="457200" cy="25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5BE6F4B3-E939-463F-A180-9592152A2D7B}" type="slidenum">
              <a:t>‹#›</a:t>
            </a:fld>
            <a:endParaRPr lang="en-US" sz="1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200" b="1" i="0" u="none" strike="noStrike" baseline="0">
          <a:ln>
            <a:noFill/>
          </a:ln>
          <a:solidFill>
            <a:srgbClr val="000000"/>
          </a:solidFill>
          <a:latin typeface="Arial" pitchFamily="34"/>
          <a:cs typeface="Tahoma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598"/>
        </a:spcBef>
        <a:spcAft>
          <a:spcPts val="0"/>
        </a:spcAft>
        <a:tabLst>
          <a:tab pos="687239" algn="l"/>
          <a:tab pos="1601640" algn="l"/>
          <a:tab pos="2516040" algn="l"/>
          <a:tab pos="3430440" algn="l"/>
          <a:tab pos="4344840" algn="l"/>
          <a:tab pos="5259240" algn="l"/>
          <a:tab pos="6173640" algn="l"/>
          <a:tab pos="7088040" algn="l"/>
          <a:tab pos="8002440" algn="l"/>
          <a:tab pos="8916840" algn="l"/>
          <a:tab pos="9831240" algn="l"/>
        </a:tabLst>
        <a:defRPr lang="en-US" sz="2400" b="0" i="0" u="none" strike="noStrike" baseline="0">
          <a:ln>
            <a:noFill/>
          </a:ln>
          <a:solidFill>
            <a:srgbClr val="000000"/>
          </a:solidFill>
          <a:latin typeface="Arial" pitchFamily="34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fld id="{0BBCD463-BB23-4A80-BE5D-945BD0CBCB0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cs typeface="Tahoma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986400" y="4343400"/>
            <a:ext cx="2895479" cy="3617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" name="Freeform 2"/>
          <p:cNvSpPr/>
          <p:nvPr/>
        </p:nvSpPr>
        <p:spPr>
          <a:xfrm>
            <a:off x="914400" y="914400"/>
            <a:ext cx="2819520" cy="281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DADA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&lt;Insert Picture Here&gt;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0" y="914400"/>
            <a:ext cx="914400" cy="28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3736800" y="914400"/>
            <a:ext cx="5407200" cy="28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838080" y="4800240"/>
            <a:ext cx="7772400" cy="8607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200" b="1" i="0" u="none" strike="noStrike" kern="1200" baseline="0">
          <a:ln>
            <a:noFill/>
          </a:ln>
          <a:solidFill>
            <a:srgbClr val="000000"/>
          </a:solidFill>
          <a:latin typeface="Arial" pitchFamily="34"/>
          <a:cs typeface="Tahoma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598"/>
        </a:spcBef>
        <a:spcAft>
          <a:spcPts val="0"/>
        </a:spcAft>
        <a:tabLst>
          <a:tab pos="687239" algn="l"/>
          <a:tab pos="1601640" algn="l"/>
          <a:tab pos="2516040" algn="l"/>
          <a:tab pos="3430440" algn="l"/>
          <a:tab pos="4344840" algn="l"/>
          <a:tab pos="5259240" algn="l"/>
          <a:tab pos="6173640" algn="l"/>
          <a:tab pos="7088040" algn="l"/>
          <a:tab pos="8002440" algn="l"/>
          <a:tab pos="8916840" algn="l"/>
          <a:tab pos="9831240" algn="l"/>
        </a:tabLst>
        <a:defRPr lang="en-US" sz="2400" b="0" i="0" u="none" strike="noStrike" kern="1200" baseline="0">
          <a:ln>
            <a:noFill/>
          </a:ln>
          <a:solidFill>
            <a:srgbClr val="000000"/>
          </a:solidFill>
          <a:latin typeface="Arial" pitchFamily="34"/>
          <a:cs typeface="Tahoma" pitchFamily="2"/>
        </a:defRPr>
      </a:lvl1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6172200"/>
            <a:ext cx="9144000" cy="22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4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68904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9"/>
          <p:cNvSpPr/>
          <p:nvPr/>
        </p:nvSpPr>
        <p:spPr>
          <a:xfrm>
            <a:off x="0" y="6172200"/>
            <a:ext cx="91440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pic>
        <p:nvPicPr>
          <p:cNvPr id="5" name="Picture 20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7620120" y="6226199"/>
            <a:ext cx="947519" cy="119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876239" y="1599840"/>
            <a:ext cx="7537680" cy="452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 anchorCtr="0" compatLnSpc="1"/>
          <a:lstStyle>
            <a:defPPr marL="226800" marR="0" lvl="0" indent="-2268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ヒラギノ角ゴ Pro W3" pitchFamily="2"/>
                <a:cs typeface="ヒラギノ角ゴ Pro W3" pitchFamily="2"/>
              </a:defRPr>
            </a:defPPr>
            <a:lvl1pPr marL="226800" marR="0" lvl="0" indent="-2268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ヒラギノ角ゴ Pro W3" pitchFamily="2"/>
                <a:cs typeface="ヒラギノ角ゴ Pro W3" pitchFamily="2"/>
              </a:defRPr>
            </a:lvl1pPr>
            <a:lvl2pPr marL="569880" marR="0" lvl="1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imes" pitchFamily="18"/>
              <a:buChar char="–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ヒラギノ角ゴ Pro W3" pitchFamily="2"/>
                <a:cs typeface="ヒラギノ角ゴ Pro W3" pitchFamily="2"/>
              </a:defRPr>
            </a:lvl2pPr>
            <a:lvl3pPr marL="914400" marR="0" lvl="2" indent="-2304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3pPr>
            <a:lvl4pPr marL="1258559" marR="0" lvl="3" indent="-23004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imes" pitchFamily="18"/>
              <a:buChar char="–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4pPr>
            <a:lvl5pPr marL="1601639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5pPr>
            <a:lvl6pPr marL="1601639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6pPr>
            <a:lvl7pPr marL="1601639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7pPr>
            <a:lvl8pPr marL="1601639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8pPr>
            <a:lvl9pPr marL="1601639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6"/>
          <p:cNvSpPr txBox="1">
            <a:spLocks noGrp="1"/>
          </p:cNvSpPr>
          <p:nvPr>
            <p:ph type="title"/>
          </p:nvPr>
        </p:nvSpPr>
        <p:spPr>
          <a:xfrm>
            <a:off x="888480" y="388800"/>
            <a:ext cx="7581960" cy="857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152280" y="6553080"/>
            <a:ext cx="8839440" cy="153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>
            <a:lvl1pPr marL="0" marR="0" lvl="0" indent="0" rtl="0" hangingPunct="0">
              <a:buNone/>
              <a:tabLst/>
              <a:defRPr lang="en-US" sz="9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r>
              <a:rPr lang="en-US"/>
              <a:t>‹#›</a:t>
            </a:r>
          </a:p>
        </p:txBody>
      </p:sp>
      <p:sp>
        <p:nvSpPr>
          <p:cNvPr id="9" name="Date Placeholder 8"/>
          <p:cNvSpPr txBox="1">
            <a:spLocks noGrp="1"/>
          </p:cNvSpPr>
          <p:nvPr>
            <p:ph type="dt" sz="half" idx="2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fld id="{568E65BD-5E4E-4420-B88F-493FD53934A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2400" b="1" i="0" u="none" strike="noStrike" kern="1200" baseline="0">
          <a:ln>
            <a:noFill/>
          </a:ln>
          <a:solidFill>
            <a:srgbClr val="000000"/>
          </a:solidFill>
          <a:latin typeface="Arial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98"/>
        </a:spcBef>
        <a:spcAft>
          <a:spcPts val="0"/>
        </a:spcAft>
        <a:tabLst>
          <a:tab pos="687239" algn="l"/>
          <a:tab pos="1601640" algn="l"/>
          <a:tab pos="2516040" algn="l"/>
          <a:tab pos="3430440" algn="l"/>
          <a:tab pos="4344840" algn="l"/>
          <a:tab pos="5259240" algn="l"/>
          <a:tab pos="6173640" algn="l"/>
          <a:tab pos="7088040" algn="l"/>
          <a:tab pos="8002440" algn="l"/>
          <a:tab pos="8916840" algn="l"/>
          <a:tab pos="9831240" algn="l"/>
        </a:tabLst>
        <a:defRPr lang="en-US" sz="2400" b="0" i="0" u="none" strike="noStrike" kern="1200" baseline="0">
          <a:ln>
            <a:noFill/>
          </a:ln>
          <a:solidFill>
            <a:srgbClr val="000000"/>
          </a:solidFill>
          <a:latin typeface="Arial" pitchFamily="18"/>
        </a:defRPr>
      </a:lvl1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6172200"/>
            <a:ext cx="9144000" cy="22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4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68904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9"/>
          <p:cNvSpPr/>
          <p:nvPr/>
        </p:nvSpPr>
        <p:spPr>
          <a:xfrm>
            <a:off x="0" y="6172200"/>
            <a:ext cx="91440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pic>
        <p:nvPicPr>
          <p:cNvPr id="5" name="Picture 20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7620120" y="6226199"/>
            <a:ext cx="947519" cy="119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876239" y="1599840"/>
            <a:ext cx="7537680" cy="452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 anchorCtr="0" compatLnSpc="1"/>
          <a:lstStyle>
            <a:defPPr marL="226800" marR="0" lvl="0" indent="-2268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ヒラギノ角ゴ Pro W3" pitchFamily="2"/>
                <a:cs typeface="ヒラギノ角ゴ Pro W3" pitchFamily="2"/>
              </a:defRPr>
            </a:defPPr>
            <a:lvl1pPr marL="226800" marR="0" lvl="0" indent="-2268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ヒラギノ角ゴ Pro W3" pitchFamily="2"/>
                <a:cs typeface="ヒラギノ角ゴ Pro W3" pitchFamily="2"/>
              </a:defRPr>
            </a:lvl1pPr>
            <a:lvl2pPr marL="569880" marR="0" lvl="1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imes" pitchFamily="18"/>
              <a:buChar char="–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ヒラギノ角ゴ Pro W3" pitchFamily="2"/>
                <a:cs typeface="ヒラギノ角ゴ Pro W3" pitchFamily="2"/>
              </a:defRPr>
            </a:lvl2pPr>
            <a:lvl3pPr marL="914400" marR="0" lvl="2" indent="-2304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3pPr>
            <a:lvl4pPr marL="1258559" marR="0" lvl="3" indent="-23004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imes" pitchFamily="18"/>
              <a:buChar char="–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4pPr>
            <a:lvl5pPr marL="1601639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5pPr>
            <a:lvl6pPr marL="1601639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6pPr>
            <a:lvl7pPr marL="1601639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7pPr>
            <a:lvl8pPr marL="1601639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8pPr>
            <a:lvl9pPr marL="1601639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" pitchFamily="18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ＭＳ Ｐゴシック" pitchFamily="2"/>
                <a:cs typeface="ＭＳ Ｐゴシック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6"/>
          <p:cNvSpPr txBox="1">
            <a:spLocks noGrp="1"/>
          </p:cNvSpPr>
          <p:nvPr>
            <p:ph type="title"/>
          </p:nvPr>
        </p:nvSpPr>
        <p:spPr>
          <a:xfrm>
            <a:off x="888480" y="388800"/>
            <a:ext cx="7581960" cy="857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152280" y="6553080"/>
            <a:ext cx="8839440" cy="153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>
            <a:lvl1pPr marL="0" marR="0" lvl="0" indent="0" rtl="0" hangingPunct="0">
              <a:buNone/>
              <a:tabLst/>
              <a:defRPr lang="en-US" sz="9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r>
              <a:rPr lang="en-US"/>
              <a:t>‹#›</a:t>
            </a:r>
          </a:p>
        </p:txBody>
      </p:sp>
      <p:sp>
        <p:nvSpPr>
          <p:cNvPr id="9" name="Date Placeholder 8"/>
          <p:cNvSpPr txBox="1">
            <a:spLocks noGrp="1"/>
          </p:cNvSpPr>
          <p:nvPr>
            <p:ph type="dt" sz="half" idx="2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fld id="{B2EE0407-A877-44F1-8EED-51FCAE46B10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2400" b="1" i="0" u="none" strike="noStrike" kern="1200" baseline="0">
          <a:ln>
            <a:noFill/>
          </a:ln>
          <a:solidFill>
            <a:srgbClr val="000000"/>
          </a:solidFill>
          <a:latin typeface="Arial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98"/>
        </a:spcBef>
        <a:spcAft>
          <a:spcPts val="0"/>
        </a:spcAft>
        <a:tabLst>
          <a:tab pos="687239" algn="l"/>
          <a:tab pos="1601640" algn="l"/>
          <a:tab pos="2516040" algn="l"/>
          <a:tab pos="3430440" algn="l"/>
          <a:tab pos="4344840" algn="l"/>
          <a:tab pos="5259240" algn="l"/>
          <a:tab pos="6173640" algn="l"/>
          <a:tab pos="7088040" algn="l"/>
          <a:tab pos="8002440" algn="l"/>
          <a:tab pos="8916840" algn="l"/>
          <a:tab pos="9831240" algn="l"/>
        </a:tabLst>
        <a:defRPr lang="en-US" sz="2400" b="0" i="0" u="none" strike="noStrike" kern="1200" baseline="0">
          <a:ln>
            <a:noFill/>
          </a:ln>
          <a:solidFill>
            <a:srgbClr val="000000"/>
          </a:solidFill>
          <a:latin typeface="Arial" pitchFamily="18"/>
        </a:defRPr>
      </a:lvl1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6172200"/>
            <a:ext cx="9143640" cy="2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4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688679" cy="6854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9"/>
          <p:cNvSpPr/>
          <p:nvPr/>
        </p:nvSpPr>
        <p:spPr>
          <a:xfrm>
            <a:off x="0" y="6172200"/>
            <a:ext cx="91436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pic>
        <p:nvPicPr>
          <p:cNvPr id="5" name="Picture 20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7620120" y="6226199"/>
            <a:ext cx="947519" cy="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3"/>
          <p:cNvSpPr txBox="1">
            <a:spLocks noGrp="1"/>
          </p:cNvSpPr>
          <p:nvPr>
            <p:ph type="ftr" sz="quarter" idx="3"/>
          </p:nvPr>
        </p:nvSpPr>
        <p:spPr>
          <a:xfrm>
            <a:off x="152280" y="6553080"/>
            <a:ext cx="8838720" cy="151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/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tle Placeholder 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ヒラギノ角ゴ Pro W3"/>
                <a:cs typeface="ヒラギノ角ゴ Pro W3"/>
              </a:defRPr>
            </a:defPPr>
            <a:lvl1pPr marL="432000" lvl="0" indent="-324000" algn="l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ヒラギノ角ゴ Pro W3"/>
                <a:cs typeface="ヒラギノ角ゴ Pro W3"/>
              </a:defRPr>
            </a:lvl1pPr>
            <a:lvl2pPr marL="864000" lvl="1" indent="-324000" algn="l" hangingPunct="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defRPr>
            </a:lvl2pPr>
            <a:lvl3pPr marL="1295999" lvl="2" indent="-288000" algn="l" hangingPunct="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defRPr>
            </a:lvl3pPr>
            <a:lvl4pPr marL="1728000" lvl="3" indent="-216000" algn="l" hangingPunct="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defRPr>
            </a:lvl4pPr>
            <a:lvl5pPr marL="2160000" lvl="4" indent="-216000" algn="l" hangingPunct="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defRPr>
            </a:lvl5pPr>
            <a:lvl6pPr marL="2592000" lvl="5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defRPr>
            </a:lvl6pPr>
            <a:lvl7pPr marL="3024000" lvl="6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defRPr>
            </a:lvl7pPr>
            <a:lvl8pPr marL="3456000" lvl="7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defRPr>
            </a:lvl8pPr>
            <a:lvl9pPr marL="3887999" lvl="8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 txBox="1">
            <a:spLocks noGrp="1"/>
          </p:cNvSpPr>
          <p:nvPr>
            <p:ph type="dt" sz="half" idx="2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fld id="{B759E27F-C438-455E-8987-04E49A1FBF3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rtl="0" hangingPunct="0">
        <a:tabLst/>
        <a:defRPr lang="en-US" sz="2400" b="0" i="0" u="none" strike="noStrike" kern="1200">
          <a:ln>
            <a:noFill/>
          </a:ln>
          <a:solidFill>
            <a:srgbClr val="000000"/>
          </a:solidFill>
          <a:latin typeface="Arial" pitchFamily="18"/>
          <a:ea typeface="ＭＳ Ｐゴシック" pitchFamily="2"/>
        </a:defRPr>
      </a:lvl1pPr>
    </p:titleStyle>
    <p:bodyStyle>
      <a:lvl1pPr algn="l" rtl="0" hangingPunct="0">
        <a:spcBef>
          <a:spcPts val="0"/>
        </a:spcBef>
        <a:spcAft>
          <a:spcPts val="1417"/>
        </a:spcAft>
        <a:tabLst/>
        <a:defRPr lang="en-US" sz="2400" b="0" i="0" u="none" strike="noStrike" kern="1200">
          <a:ln>
            <a:noFill/>
          </a:ln>
          <a:solidFill>
            <a:srgbClr val="000000"/>
          </a:solidFill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4800240"/>
            <a:ext cx="8557920" cy="860759"/>
          </a:xfrm>
        </p:spPr>
        <p:txBody>
          <a:bodyPr wrap="square" anchor="b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400"/>
              <a:t>The Java EE 7 Platform: Developing for the Cloud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838080" y="5786640"/>
            <a:ext cx="6400799" cy="762480"/>
          </a:xfrm>
        </p:spPr>
        <p:txBody>
          <a:bodyPr wrap="square" lIns="90000" tIns="46800" rIns="90000" bIns="46800" anchor="t" anchorCtr="0">
            <a:spAutoFit/>
          </a:bodyPr>
          <a:lstStyle>
            <a:defPPr lvl="0">
              <a:buClr>
                <a:srgbClr val="FD0000"/>
              </a:buClr>
              <a:buSzPct val="85000"/>
              <a:buFont typeface="Arial" pitchFamily="34"/>
              <a:buNone/>
            </a:defPPr>
            <a:lvl1pPr lvl="0">
              <a:buClr>
                <a:srgbClr val="FD0000"/>
              </a:buClr>
              <a:buSzPct val="85000"/>
              <a:buFont typeface="Arial" pitchFamily="34"/>
              <a:buChar char="•"/>
            </a:lvl1pPr>
            <a:lvl2pPr lvl="1">
              <a:buClr>
                <a:srgbClr val="FD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FD0000"/>
              </a:buClr>
              <a:buSzPct val="85000"/>
              <a:buFont typeface="Arial" pitchFamily="34"/>
              <a:buChar char="•"/>
            </a:lvl3pPr>
            <a:lvl4pPr lvl="3">
              <a:buClr>
                <a:srgbClr val="FD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FD0000"/>
              </a:buClr>
              <a:buSzPct val="85000"/>
              <a:buFont typeface="Arial" pitchFamily="34"/>
              <a:buChar char="•"/>
            </a:lvl5pPr>
            <a:lvl6pPr lvl="5">
              <a:buClr>
                <a:srgbClr val="FD0000"/>
              </a:buClr>
              <a:buSzPct val="85000"/>
              <a:buFont typeface="Arial" pitchFamily="34"/>
              <a:buChar char="•"/>
            </a:lvl6pPr>
            <a:lvl7pPr lvl="6">
              <a:buClr>
                <a:srgbClr val="FD0000"/>
              </a:buClr>
              <a:buSzPct val="85000"/>
              <a:buFont typeface="Arial" pitchFamily="34"/>
              <a:buChar char="•"/>
            </a:lvl7pPr>
            <a:lvl8pPr lvl="7">
              <a:buClr>
                <a:srgbClr val="FD0000"/>
              </a:buClr>
              <a:buSzPct val="85000"/>
              <a:buFont typeface="Arial" pitchFamily="34"/>
              <a:buChar char="•"/>
            </a:lvl8pPr>
            <a:lvl9pPr lvl="8">
              <a:buClr>
                <a:srgbClr val="FD0000"/>
              </a:buClr>
              <a:buSzPct val="85000"/>
              <a:buFont typeface="Arial" pitchFamily="34"/>
              <a:buChar char="•"/>
            </a:lvl9pPr>
          </a:lstStyle>
          <a:p>
            <a:pPr marL="0" lvl="0" indent="0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/>
              <a:t>Arun Gupta, Java EE &amp; GlassFish Guy</a:t>
            </a:r>
          </a:p>
          <a:p>
            <a:pPr marL="0" lvl="0" indent="0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/>
              <a:t>blogs.oracle.com/arungupta, @arungupta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914400" y="914400"/>
            <a:ext cx="2895479" cy="281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72000" y="914400"/>
            <a:ext cx="4656600" cy="3657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791640" y="104760"/>
            <a:ext cx="8496000" cy="84743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does Java EE offer to Cloud ?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84000" y="1523160"/>
            <a:ext cx="8134200" cy="4281840"/>
          </a:xfrm>
        </p:spPr>
        <p:txBody>
          <a:bodyPr wrap="square" anchor="t" anchorCtr="0">
            <a:spAutoFit/>
          </a:bodyPr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Containers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Injectable services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Scale to large clusters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Security model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200" y="961200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EE for the Cloud : JSR 342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12720" y="1218240"/>
            <a:ext cx="8531280" cy="7697160"/>
          </a:xfrm>
        </p:spPr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2800"/>
              <a:t>More easily operate on private/public clouds</a:t>
            </a:r>
          </a:p>
          <a:p>
            <a:pPr lvl="1" rtl="0"/>
            <a:r>
              <a:rPr lang="en-US" sz="2800"/>
              <a:t>Multi-tenancy</a:t>
            </a:r>
          </a:p>
          <a:p>
            <a:pPr lvl="1" rtl="0"/>
            <a:r>
              <a:rPr lang="en-US" sz="2800"/>
              <a:t>Elasticity</a:t>
            </a:r>
          </a:p>
          <a:p>
            <a:pPr lvl="0"/>
            <a:r>
              <a:rPr lang="en-US" sz="2800"/>
              <a:t>Tighter requirements for resource and state management</a:t>
            </a:r>
          </a:p>
          <a:p>
            <a:pPr lvl="0"/>
            <a:r>
              <a:rPr lang="en-US" sz="2800"/>
              <a:t>Better isolation between applications</a:t>
            </a:r>
          </a:p>
          <a:p>
            <a:pPr lvl="0"/>
            <a:r>
              <a:rPr lang="en-US" sz="2800"/>
              <a:t>Potential standard APIs for NRDBMS, Caching, other</a:t>
            </a:r>
          </a:p>
          <a:p>
            <a:pPr lvl="0"/>
            <a:r>
              <a:rPr lang="en-US" sz="2800"/>
              <a:t>Common management and monitoring interfaces</a:t>
            </a:r>
          </a:p>
          <a:p>
            <a:pPr lvl="0"/>
            <a:r>
              <a:rPr lang="en-US" sz="2800"/>
              <a:t>Better packaging</a:t>
            </a:r>
          </a:p>
          <a:p>
            <a:pPr lvl="0"/>
            <a:r>
              <a:rPr lang="en-US" sz="2800"/>
              <a:t>Evolution, not revolution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272880"/>
            <a:ext cx="7581960" cy="10054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Persistence Layer </a:t>
            </a:r>
            <a:br>
              <a:rPr lang="en-US"/>
            </a:br>
            <a:r>
              <a:rPr lang="en-US"/>
              <a:t>Multi-Tenant Taxonomies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2720" y="1686239"/>
            <a:ext cx="6931080" cy="3125159"/>
          </a:xfrm>
        </p:spPr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2800"/>
              <a:t>Dedicated App, Dedicated Database</a:t>
            </a:r>
          </a:p>
          <a:p>
            <a:pPr lvl="0"/>
            <a:r>
              <a:rPr lang="en-US" sz="2800"/>
              <a:t>Shared App, Dedicated Database</a:t>
            </a:r>
          </a:p>
          <a:p>
            <a:pPr lvl="0"/>
            <a:r>
              <a:rPr lang="en-US" sz="2800"/>
              <a:t>Dedicated App, Shared Database</a:t>
            </a:r>
          </a:p>
          <a:p>
            <a:pPr lvl="0"/>
            <a:r>
              <a:rPr lang="en-US" sz="2800"/>
              <a:t>Shared App, Shared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Dedicated App, Dedicated Database</a:t>
            </a:r>
            <a:br>
              <a:rPr lang="en-US"/>
            </a:br>
            <a:r>
              <a:rPr lang="en-US" sz="2600" b="0"/>
              <a:t>Persistence Layer Multi-Tenant Taxonomies</a:t>
            </a:r>
          </a:p>
        </p:txBody>
      </p:sp>
      <p:sp>
        <p:nvSpPr>
          <p:cNvPr id="3" name="Freeform 2"/>
          <p:cNvSpPr/>
          <p:nvPr/>
        </p:nvSpPr>
        <p:spPr>
          <a:xfrm>
            <a:off x="3344399" y="1720800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075000" y="1720800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138200" y="1720800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549800" y="194940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44759" y="2782800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38560" y="2782800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50160" y="301140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345120" y="3826799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138920" y="3826799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50519" y="405540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75000" y="2782800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75000" y="3826799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cxnSp>
        <p:nvCxnSpPr>
          <p:cNvPr id="15" name="Straight Arrow Connector 14"/>
          <p:cNvCxnSpPr>
            <a:stCxn id="6" idx="10"/>
            <a:endCxn id="3" idx="3"/>
          </p:cNvCxnSpPr>
          <p:nvPr/>
        </p:nvCxnSpPr>
        <p:spPr>
          <a:xfrm rot="5400000" flipH="1" flipV="1">
            <a:off x="2675699" y="1509301"/>
            <a:ext cx="1588" cy="1337399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15"/>
          <p:cNvCxnSpPr/>
          <p:nvPr/>
        </p:nvCxnSpPr>
        <p:spPr>
          <a:xfrm>
            <a:off x="2007360" y="3258000"/>
            <a:ext cx="1337399" cy="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2007720" y="4302000"/>
            <a:ext cx="1337400" cy="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7"/>
          <p:cNvCxnSpPr>
            <a:stCxn id="3" idx="1"/>
          </p:cNvCxnSpPr>
          <p:nvPr/>
        </p:nvCxnSpPr>
        <p:spPr>
          <a:xfrm>
            <a:off x="4716000" y="2178000"/>
            <a:ext cx="1359000" cy="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Straight Arrow Connector 18"/>
          <p:cNvCxnSpPr>
            <a:stCxn id="7" idx="1"/>
            <a:endCxn id="13" idx="6"/>
          </p:cNvCxnSpPr>
          <p:nvPr/>
        </p:nvCxnSpPr>
        <p:spPr>
          <a:xfrm>
            <a:off x="4716358" y="3240000"/>
            <a:ext cx="1358642" cy="1588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>
            <a:off x="4716720" y="4284000"/>
            <a:ext cx="135828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1" name="Freeform 20"/>
          <p:cNvSpPr/>
          <p:nvPr/>
        </p:nvSpPr>
        <p:spPr>
          <a:xfrm>
            <a:off x="5160600" y="5209200"/>
            <a:ext cx="3069000" cy="73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App is configured for tenant-id </a:t>
            </a:r>
            <a:b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at bootstrap and connects to </a:t>
            </a:r>
            <a:b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the data source</a:t>
            </a:r>
          </a:p>
        </p:txBody>
      </p:sp>
      <p:cxnSp>
        <p:nvCxnSpPr>
          <p:cNvPr id="22" name="Curved Connector 21"/>
          <p:cNvCxnSpPr>
            <a:stCxn id="11" idx="2"/>
            <a:endCxn id="21" idx="6"/>
          </p:cNvCxnSpPr>
          <p:nvPr/>
        </p:nvCxnSpPr>
        <p:spPr>
          <a:xfrm rot="16200000" flipH="1">
            <a:off x="4346460" y="4762259"/>
            <a:ext cx="835201" cy="79308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Shared App, Dedicated Database</a:t>
            </a:r>
            <a:br>
              <a:rPr lang="en-US"/>
            </a:br>
            <a:r>
              <a:rPr lang="en-US" sz="2600" b="0"/>
              <a:t>Persistence Layer Multi-Tenant Taxonomies</a:t>
            </a:r>
          </a:p>
        </p:txBody>
      </p:sp>
      <p:sp>
        <p:nvSpPr>
          <p:cNvPr id="3" name="Freeform 2"/>
          <p:cNvSpPr/>
          <p:nvPr/>
        </p:nvSpPr>
        <p:spPr>
          <a:xfrm>
            <a:off x="3344759" y="1721160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075360" y="1721160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138560" y="1721160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550160" y="194976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45120" y="2783160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38920" y="2783160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50519" y="301176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345479" y="3827159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139279" y="3827159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50880" y="405576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75360" y="2783160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75360" y="3827159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cxnSp>
        <p:nvCxnSpPr>
          <p:cNvPr id="15" name="Straight Arrow Connector 14"/>
          <p:cNvCxnSpPr>
            <a:stCxn id="6" idx="10"/>
          </p:cNvCxnSpPr>
          <p:nvPr/>
        </p:nvCxnSpPr>
        <p:spPr>
          <a:xfrm>
            <a:off x="2007360" y="2178360"/>
            <a:ext cx="1337760" cy="108000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15"/>
          <p:cNvCxnSpPr/>
          <p:nvPr/>
        </p:nvCxnSpPr>
        <p:spPr>
          <a:xfrm>
            <a:off x="2007720" y="3258360"/>
            <a:ext cx="1337400" cy="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2008080" y="3240360"/>
            <a:ext cx="1337040" cy="106200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7"/>
          <p:cNvCxnSpPr>
            <a:stCxn id="7" idx="1"/>
            <a:endCxn id="4" idx="6"/>
          </p:cNvCxnSpPr>
          <p:nvPr/>
        </p:nvCxnSpPr>
        <p:spPr>
          <a:xfrm flipV="1">
            <a:off x="4716719" y="2178360"/>
            <a:ext cx="1358641" cy="106200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Straight Arrow Connector 18"/>
          <p:cNvCxnSpPr>
            <a:stCxn id="7" idx="1"/>
            <a:endCxn id="13" idx="6"/>
          </p:cNvCxnSpPr>
          <p:nvPr/>
        </p:nvCxnSpPr>
        <p:spPr>
          <a:xfrm>
            <a:off x="4716719" y="3240360"/>
            <a:ext cx="1358641" cy="1588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/>
          <p:cNvCxnSpPr>
            <a:endCxn id="14" idx="6"/>
          </p:cNvCxnSpPr>
          <p:nvPr/>
        </p:nvCxnSpPr>
        <p:spPr>
          <a:xfrm>
            <a:off x="4716720" y="3240360"/>
            <a:ext cx="1358640" cy="104400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1" name="Freeform 20"/>
          <p:cNvSpPr/>
          <p:nvPr/>
        </p:nvSpPr>
        <p:spPr>
          <a:xfrm>
            <a:off x="5160960" y="5209560"/>
            <a:ext cx="3068639" cy="734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App knows tenant-id and </a:t>
            </a:r>
            <a:b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connects with the tenant-specific</a:t>
            </a:r>
            <a:b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data source</a:t>
            </a:r>
          </a:p>
        </p:txBody>
      </p:sp>
      <p:cxnSp>
        <p:nvCxnSpPr>
          <p:cNvPr id="22" name="Curved Connector 21"/>
          <p:cNvCxnSpPr>
            <a:stCxn id="8" idx="2"/>
            <a:endCxn id="21" idx="6"/>
          </p:cNvCxnSpPr>
          <p:nvPr/>
        </p:nvCxnSpPr>
        <p:spPr>
          <a:xfrm rot="16200000" flipH="1">
            <a:off x="3824730" y="4240350"/>
            <a:ext cx="1879020" cy="79344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Dedicated App, Shared Database</a:t>
            </a:r>
            <a:br>
              <a:rPr lang="en-US"/>
            </a:br>
            <a:r>
              <a:rPr lang="en-US" sz="2600" b="0"/>
              <a:t>Persistence Layer Multi-Tenant Taxonomies</a:t>
            </a:r>
          </a:p>
        </p:txBody>
      </p:sp>
      <p:sp>
        <p:nvSpPr>
          <p:cNvPr id="3" name="Freeform 2"/>
          <p:cNvSpPr/>
          <p:nvPr/>
        </p:nvSpPr>
        <p:spPr>
          <a:xfrm>
            <a:off x="3344759" y="1721160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075360" y="1721160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138560" y="1721160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550160" y="194976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45120" y="2783160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38920" y="2783160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50519" y="301176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345479" y="3827159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139279" y="3827159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50880" y="405576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75360" y="2783160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75360" y="3827159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cxnSp>
        <p:nvCxnSpPr>
          <p:cNvPr id="15" name="Straight Arrow Connector 14"/>
          <p:cNvCxnSpPr>
            <a:stCxn id="6" idx="10"/>
            <a:endCxn id="3" idx="3"/>
          </p:cNvCxnSpPr>
          <p:nvPr/>
        </p:nvCxnSpPr>
        <p:spPr>
          <a:xfrm rot="5400000" flipH="1" flipV="1">
            <a:off x="2676059" y="1509661"/>
            <a:ext cx="1588" cy="1337399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15"/>
          <p:cNvCxnSpPr/>
          <p:nvPr/>
        </p:nvCxnSpPr>
        <p:spPr>
          <a:xfrm>
            <a:off x="2007720" y="3258360"/>
            <a:ext cx="1337400" cy="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2008080" y="4302360"/>
            <a:ext cx="1337399" cy="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7"/>
          <p:cNvCxnSpPr>
            <a:stCxn id="3" idx="1"/>
            <a:endCxn id="13" idx="6"/>
          </p:cNvCxnSpPr>
          <p:nvPr/>
        </p:nvCxnSpPr>
        <p:spPr>
          <a:xfrm>
            <a:off x="4716358" y="2178360"/>
            <a:ext cx="1359002" cy="106200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Straight Arrow Connector 18"/>
          <p:cNvCxnSpPr>
            <a:stCxn id="7" idx="1"/>
            <a:endCxn id="13" idx="6"/>
          </p:cNvCxnSpPr>
          <p:nvPr/>
        </p:nvCxnSpPr>
        <p:spPr>
          <a:xfrm>
            <a:off x="4716719" y="3240360"/>
            <a:ext cx="1358641" cy="1588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/>
          <p:cNvCxnSpPr>
            <a:stCxn id="10" idx="1"/>
            <a:endCxn id="13" idx="6"/>
          </p:cNvCxnSpPr>
          <p:nvPr/>
        </p:nvCxnSpPr>
        <p:spPr>
          <a:xfrm flipV="1">
            <a:off x="4717078" y="3240360"/>
            <a:ext cx="1358282" cy="1043999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1" name="Freeform 20"/>
          <p:cNvSpPr/>
          <p:nvPr/>
        </p:nvSpPr>
        <p:spPr>
          <a:xfrm>
            <a:off x="5160960" y="5209560"/>
            <a:ext cx="3068639" cy="734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Tenant-id configured at bootstrap</a:t>
            </a:r>
            <a:b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and connects to tenant-specific table </a:t>
            </a:r>
            <a:b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or striped table</a:t>
            </a:r>
          </a:p>
        </p:txBody>
      </p:sp>
      <p:cxnSp>
        <p:nvCxnSpPr>
          <p:cNvPr id="22" name="Curved Connector 21"/>
          <p:cNvCxnSpPr>
            <a:stCxn id="11" idx="2"/>
            <a:endCxn id="21" idx="6"/>
          </p:cNvCxnSpPr>
          <p:nvPr/>
        </p:nvCxnSpPr>
        <p:spPr>
          <a:xfrm rot="16200000" flipH="1">
            <a:off x="4346909" y="4762528"/>
            <a:ext cx="835021" cy="793081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Shared App, Shared Database</a:t>
            </a:r>
            <a:br>
              <a:rPr lang="en-US"/>
            </a:br>
            <a:r>
              <a:rPr lang="en-US" sz="2600" b="0"/>
              <a:t>Persistence Layer Multi-Tenant Taxonomies</a:t>
            </a:r>
          </a:p>
        </p:txBody>
      </p:sp>
      <p:sp>
        <p:nvSpPr>
          <p:cNvPr id="3" name="Freeform 2"/>
          <p:cNvSpPr/>
          <p:nvPr/>
        </p:nvSpPr>
        <p:spPr>
          <a:xfrm>
            <a:off x="3344759" y="1721160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075360" y="1721160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138560" y="1721160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550160" y="194976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45120" y="2783160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38920" y="2783160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50519" y="301176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345479" y="3827159"/>
            <a:ext cx="13715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139279" y="3827159"/>
            <a:ext cx="45720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50880" y="4055760"/>
            <a:ext cx="457200" cy="457200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X="" minX="0" maxX="0"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75360" y="2783160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75360" y="3827159"/>
            <a:ext cx="914400" cy="914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cxnSp>
        <p:nvCxnSpPr>
          <p:cNvPr id="15" name="Straight Arrow Connector 14"/>
          <p:cNvCxnSpPr>
            <a:stCxn id="6" idx="10"/>
            <a:endCxn id="7" idx="3"/>
          </p:cNvCxnSpPr>
          <p:nvPr/>
        </p:nvCxnSpPr>
        <p:spPr>
          <a:xfrm rot="16200000" flipH="1">
            <a:off x="2145240" y="2040480"/>
            <a:ext cx="1062000" cy="133776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15"/>
          <p:cNvCxnSpPr/>
          <p:nvPr/>
        </p:nvCxnSpPr>
        <p:spPr>
          <a:xfrm>
            <a:off x="2007720" y="3258360"/>
            <a:ext cx="1337400" cy="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2008080" y="3258360"/>
            <a:ext cx="1337040" cy="104400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7"/>
          <p:cNvCxnSpPr>
            <a:stCxn id="3" idx="1"/>
          </p:cNvCxnSpPr>
          <p:nvPr/>
        </p:nvCxnSpPr>
        <p:spPr>
          <a:xfrm>
            <a:off x="4716360" y="2178360"/>
            <a:ext cx="1359000" cy="0"/>
          </a:xfrm>
          <a:prstGeom prst="straightConnector1">
            <a:avLst/>
          </a:prstGeom>
          <a:noFill/>
          <a:ln w="18360">
            <a:solidFill>
              <a:srgbClr val="000000">
                <a:alpha val="20000"/>
              </a:srgbClr>
            </a:solidFill>
            <a:prstDash val="solid"/>
            <a:tailEnd type="arrow"/>
          </a:ln>
        </p:spPr>
      </p:cxnSp>
      <p:cxnSp>
        <p:nvCxnSpPr>
          <p:cNvPr id="19" name="Straight Arrow Connector 18"/>
          <p:cNvCxnSpPr>
            <a:stCxn id="7" idx="1"/>
            <a:endCxn id="13" idx="6"/>
          </p:cNvCxnSpPr>
          <p:nvPr/>
        </p:nvCxnSpPr>
        <p:spPr>
          <a:xfrm>
            <a:off x="4716719" y="3240360"/>
            <a:ext cx="1358641" cy="1588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>
            <a:off x="4717080" y="4284360"/>
            <a:ext cx="1358280" cy="0"/>
          </a:xfrm>
          <a:prstGeom prst="straightConnector1">
            <a:avLst/>
          </a:prstGeom>
          <a:noFill/>
          <a:ln w="18360">
            <a:solidFill>
              <a:srgbClr val="000000">
                <a:alpha val="20000"/>
              </a:srgbClr>
            </a:solidFill>
            <a:prstDash val="solid"/>
            <a:tailEnd type="arrow"/>
          </a:ln>
        </p:spPr>
      </p:cxnSp>
      <p:sp>
        <p:nvSpPr>
          <p:cNvPr id="21" name="Freeform 20"/>
          <p:cNvSpPr/>
          <p:nvPr/>
        </p:nvSpPr>
        <p:spPr>
          <a:xfrm>
            <a:off x="5160960" y="5209560"/>
            <a:ext cx="3068639" cy="734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App knows tenant-id and </a:t>
            </a:r>
            <a:b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connects to tenant specific</a:t>
            </a:r>
            <a:b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 table or striped table</a:t>
            </a:r>
          </a:p>
        </p:txBody>
      </p:sp>
      <p:cxnSp>
        <p:nvCxnSpPr>
          <p:cNvPr id="22" name="Curved Connector 21"/>
          <p:cNvCxnSpPr>
            <a:stCxn id="8" idx="2"/>
            <a:endCxn id="21" idx="6"/>
          </p:cNvCxnSpPr>
          <p:nvPr/>
        </p:nvCxnSpPr>
        <p:spPr>
          <a:xfrm rot="16200000" flipH="1">
            <a:off x="3824730" y="4240350"/>
            <a:ext cx="1879020" cy="79344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Cloud Platform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7480" y="2027160"/>
            <a:ext cx="6063840" cy="893160"/>
            <a:chOff x="1527480" y="2027160"/>
            <a:chExt cx="6063840" cy="893160"/>
          </a:xfrm>
        </p:grpSpPr>
        <p:sp>
          <p:nvSpPr>
            <p:cNvPr id="4" name="Freeform 3"/>
            <p:cNvSpPr/>
            <p:nvPr/>
          </p:nvSpPr>
          <p:spPr>
            <a:xfrm>
              <a:off x="1527480" y="2027160"/>
              <a:ext cx="6063840" cy="893160"/>
            </a:xfrm>
            <a:custGeom>
              <a:avLst>
                <a:gd name="f0" fmla="val 6731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571759" y="2338560"/>
              <a:ext cx="598356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36480" y="4411440"/>
            <a:ext cx="6063840" cy="536040"/>
            <a:chOff x="1536480" y="4411440"/>
            <a:chExt cx="6063840" cy="536040"/>
          </a:xfrm>
        </p:grpSpPr>
        <p:sp>
          <p:nvSpPr>
            <p:cNvPr id="7" name="Freeform 6"/>
            <p:cNvSpPr/>
            <p:nvPr/>
          </p:nvSpPr>
          <p:spPr>
            <a:xfrm>
              <a:off x="1536480" y="441144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564200" y="4509720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Virtualization Layer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36480" y="3768480"/>
            <a:ext cx="6063840" cy="536040"/>
            <a:chOff x="1536480" y="3768480"/>
            <a:chExt cx="6063840" cy="536040"/>
          </a:xfrm>
        </p:grpSpPr>
        <p:sp>
          <p:nvSpPr>
            <p:cNvPr id="10" name="Freeform 9"/>
            <p:cNvSpPr/>
            <p:nvPr/>
          </p:nvSpPr>
          <p:spPr>
            <a:xfrm>
              <a:off x="1536480" y="376848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64200" y="3866759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State Management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36119" y="3062879"/>
            <a:ext cx="1428840" cy="598680"/>
            <a:chOff x="1536119" y="3062879"/>
            <a:chExt cx="1428840" cy="598680"/>
          </a:xfrm>
        </p:grpSpPr>
        <p:sp>
          <p:nvSpPr>
            <p:cNvPr id="13" name="Freeform 12"/>
            <p:cNvSpPr/>
            <p:nvPr/>
          </p:nvSpPr>
          <p:spPr>
            <a:xfrm>
              <a:off x="1536119" y="3062879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66360" y="3080880"/>
              <a:ext cx="137556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Java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90240" y="3062879"/>
            <a:ext cx="1428840" cy="598680"/>
            <a:chOff x="3090240" y="3062879"/>
            <a:chExt cx="1428840" cy="598680"/>
          </a:xfrm>
        </p:grpSpPr>
        <p:sp>
          <p:nvSpPr>
            <p:cNvPr id="16" name="Freeform 15"/>
            <p:cNvSpPr/>
            <p:nvPr/>
          </p:nvSpPr>
          <p:spPr>
            <a:xfrm>
              <a:off x="3090240" y="3062879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5080" y="3098519"/>
              <a:ext cx="1375200" cy="518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Persistence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35000" y="3062879"/>
            <a:ext cx="1428840" cy="598680"/>
            <a:chOff x="4635000" y="3062879"/>
            <a:chExt cx="1428840" cy="598680"/>
          </a:xfrm>
        </p:grpSpPr>
        <p:sp>
          <p:nvSpPr>
            <p:cNvPr id="19" name="Freeform 18"/>
            <p:cNvSpPr/>
            <p:nvPr/>
          </p:nvSpPr>
          <p:spPr>
            <a:xfrm>
              <a:off x="4635000" y="3062879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662000" y="3080880"/>
              <a:ext cx="137520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Queueing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80120" y="3062879"/>
            <a:ext cx="1428840" cy="598680"/>
            <a:chOff x="6180120" y="3062879"/>
            <a:chExt cx="1428840" cy="598680"/>
          </a:xfrm>
        </p:grpSpPr>
        <p:sp>
          <p:nvSpPr>
            <p:cNvPr id="22" name="Freeform 21"/>
            <p:cNvSpPr/>
            <p:nvPr/>
          </p:nvSpPr>
          <p:spPr>
            <a:xfrm>
              <a:off x="6180120" y="3062879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210360" y="3190320"/>
              <a:ext cx="1375560" cy="339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3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Cloud Platform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7120" y="2027519"/>
            <a:ext cx="6063840" cy="893160"/>
            <a:chOff x="1527120" y="2027519"/>
            <a:chExt cx="6063840" cy="893160"/>
          </a:xfrm>
        </p:grpSpPr>
        <p:sp>
          <p:nvSpPr>
            <p:cNvPr id="4" name="Freeform 3"/>
            <p:cNvSpPr/>
            <p:nvPr/>
          </p:nvSpPr>
          <p:spPr>
            <a:xfrm>
              <a:off x="1527120" y="2027519"/>
              <a:ext cx="6063840" cy="893160"/>
            </a:xfrm>
            <a:custGeom>
              <a:avLst>
                <a:gd name="f0" fmla="val 6731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571399" y="2067840"/>
              <a:ext cx="5983560" cy="339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16040" y="2429280"/>
            <a:ext cx="589320" cy="401760"/>
            <a:chOff x="1616040" y="2429280"/>
            <a:chExt cx="589320" cy="401760"/>
          </a:xfrm>
        </p:grpSpPr>
        <p:sp>
          <p:nvSpPr>
            <p:cNvPr id="7" name="Freeform 6"/>
            <p:cNvSpPr/>
            <p:nvPr/>
          </p:nvSpPr>
          <p:spPr>
            <a:xfrm>
              <a:off x="1616040" y="2429280"/>
              <a:ext cx="589320" cy="401760"/>
            </a:xfrm>
            <a:custGeom>
              <a:avLst>
                <a:gd name="f0" fmla="val 6800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solidFill>
              <a:srgbClr val="E1FCFF"/>
            </a:soli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638360" y="2454480"/>
              <a:ext cx="545040" cy="34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Code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Module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59000" y="2429280"/>
            <a:ext cx="589320" cy="401760"/>
            <a:chOff x="2259000" y="2429280"/>
            <a:chExt cx="589320" cy="401760"/>
          </a:xfrm>
        </p:grpSpPr>
        <p:sp>
          <p:nvSpPr>
            <p:cNvPr id="10" name="Freeform 9"/>
            <p:cNvSpPr/>
            <p:nvPr/>
          </p:nvSpPr>
          <p:spPr>
            <a:xfrm>
              <a:off x="2259000" y="2429280"/>
              <a:ext cx="589320" cy="401760"/>
            </a:xfrm>
            <a:custGeom>
              <a:avLst>
                <a:gd name="f0" fmla="val 6800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solidFill>
              <a:srgbClr val="E1FCFF"/>
            </a:soli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1320" y="2454480"/>
              <a:ext cx="545040" cy="34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Code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Module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5279" y="2429280"/>
            <a:ext cx="660960" cy="401760"/>
            <a:chOff x="3545279" y="2429280"/>
            <a:chExt cx="660960" cy="401760"/>
          </a:xfrm>
        </p:grpSpPr>
        <p:sp>
          <p:nvSpPr>
            <p:cNvPr id="13" name="Freeform 12"/>
            <p:cNvSpPr/>
            <p:nvPr/>
          </p:nvSpPr>
          <p:spPr>
            <a:xfrm>
              <a:off x="3545279" y="2429280"/>
              <a:ext cx="660960" cy="401760"/>
            </a:xfrm>
            <a:custGeom>
              <a:avLst>
                <a:gd name="f0" fmla="val 6800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solidFill>
              <a:srgbClr val="E1FCFF"/>
            </a:soli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6520" y="2540520"/>
              <a:ext cx="616320" cy="178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Schema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9880" y="2429280"/>
            <a:ext cx="732239" cy="401760"/>
            <a:chOff x="4259880" y="2429280"/>
            <a:chExt cx="732239" cy="401760"/>
          </a:xfrm>
        </p:grpSpPr>
        <p:sp>
          <p:nvSpPr>
            <p:cNvPr id="16" name="Freeform 15"/>
            <p:cNvSpPr/>
            <p:nvPr/>
          </p:nvSpPr>
          <p:spPr>
            <a:xfrm>
              <a:off x="4259880" y="2429280"/>
              <a:ext cx="732239" cy="401760"/>
            </a:xfrm>
            <a:custGeom>
              <a:avLst>
                <a:gd name="f0" fmla="val 6800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solidFill>
              <a:srgbClr val="E1FCFF"/>
            </a:soli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81120" y="2540520"/>
              <a:ext cx="696240" cy="178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Migration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8999" y="2429280"/>
            <a:ext cx="875159" cy="401760"/>
            <a:chOff x="5768999" y="2429280"/>
            <a:chExt cx="875159" cy="401760"/>
          </a:xfrm>
        </p:grpSpPr>
        <p:sp>
          <p:nvSpPr>
            <p:cNvPr id="19" name="Freeform 18"/>
            <p:cNvSpPr/>
            <p:nvPr/>
          </p:nvSpPr>
          <p:spPr>
            <a:xfrm>
              <a:off x="5768999" y="2429280"/>
              <a:ext cx="875159" cy="401760"/>
            </a:xfrm>
            <a:custGeom>
              <a:avLst>
                <a:gd name="f0" fmla="val 6800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solidFill>
              <a:srgbClr val="E1FCFF"/>
            </a:soli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785560" y="2454480"/>
              <a:ext cx="839519" cy="34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QoS Information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54759" y="2429280"/>
            <a:ext cx="660960" cy="401760"/>
            <a:chOff x="5054759" y="2429280"/>
            <a:chExt cx="660960" cy="401760"/>
          </a:xfrm>
        </p:grpSpPr>
        <p:sp>
          <p:nvSpPr>
            <p:cNvPr id="22" name="Freeform 21"/>
            <p:cNvSpPr/>
            <p:nvPr/>
          </p:nvSpPr>
          <p:spPr>
            <a:xfrm>
              <a:off x="5054759" y="2429280"/>
              <a:ext cx="660960" cy="401760"/>
            </a:xfrm>
            <a:custGeom>
              <a:avLst>
                <a:gd name="f0" fmla="val 6800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solidFill>
              <a:srgbClr val="E1FCFF"/>
            </a:soli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072760" y="2536200"/>
              <a:ext cx="616320" cy="187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Security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02320" y="2429280"/>
            <a:ext cx="589320" cy="401760"/>
            <a:chOff x="2902320" y="2429280"/>
            <a:chExt cx="589320" cy="401760"/>
          </a:xfrm>
        </p:grpSpPr>
        <p:sp>
          <p:nvSpPr>
            <p:cNvPr id="25" name="Freeform 24"/>
            <p:cNvSpPr/>
            <p:nvPr/>
          </p:nvSpPr>
          <p:spPr>
            <a:xfrm>
              <a:off x="2902320" y="2429280"/>
              <a:ext cx="589320" cy="401760"/>
            </a:xfrm>
            <a:custGeom>
              <a:avLst>
                <a:gd name="f0" fmla="val 6800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solidFill>
              <a:srgbClr val="E1FCFF"/>
            </a:soli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24639" y="2454480"/>
              <a:ext cx="545040" cy="34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Code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Module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97800" y="2429280"/>
            <a:ext cx="785880" cy="401760"/>
            <a:chOff x="6697800" y="2429280"/>
            <a:chExt cx="785880" cy="401760"/>
          </a:xfrm>
        </p:grpSpPr>
        <p:sp>
          <p:nvSpPr>
            <p:cNvPr id="28" name="Freeform 27"/>
            <p:cNvSpPr/>
            <p:nvPr/>
          </p:nvSpPr>
          <p:spPr>
            <a:xfrm>
              <a:off x="6697800" y="2429280"/>
              <a:ext cx="785880" cy="401760"/>
            </a:xfrm>
            <a:custGeom>
              <a:avLst>
                <a:gd name="f0" fmla="val 6800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solidFill>
              <a:srgbClr val="E1FCFF"/>
            </a:soli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720120" y="2518560"/>
              <a:ext cx="750600" cy="222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…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36480" y="4412160"/>
            <a:ext cx="6063840" cy="536040"/>
            <a:chOff x="1536480" y="4412160"/>
            <a:chExt cx="6063840" cy="536040"/>
          </a:xfrm>
        </p:grpSpPr>
        <p:sp>
          <p:nvSpPr>
            <p:cNvPr id="31" name="Freeform 30"/>
            <p:cNvSpPr/>
            <p:nvPr/>
          </p:nvSpPr>
          <p:spPr>
            <a:xfrm>
              <a:off x="1536480" y="441216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564200" y="4510440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Virtualization Layer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36480" y="3769200"/>
            <a:ext cx="6063840" cy="536040"/>
            <a:chOff x="1536480" y="3769200"/>
            <a:chExt cx="6063840" cy="536040"/>
          </a:xfrm>
        </p:grpSpPr>
        <p:sp>
          <p:nvSpPr>
            <p:cNvPr id="34" name="Freeform 33"/>
            <p:cNvSpPr/>
            <p:nvPr/>
          </p:nvSpPr>
          <p:spPr>
            <a:xfrm>
              <a:off x="1536480" y="376920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564200" y="3867479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State Management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536119" y="3063600"/>
            <a:ext cx="1428840" cy="598680"/>
            <a:chOff x="1536119" y="3063600"/>
            <a:chExt cx="1428840" cy="598680"/>
          </a:xfrm>
        </p:grpSpPr>
        <p:sp>
          <p:nvSpPr>
            <p:cNvPr id="37" name="Freeform 36"/>
            <p:cNvSpPr/>
            <p:nvPr/>
          </p:nvSpPr>
          <p:spPr>
            <a:xfrm>
              <a:off x="1536119" y="306360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566360" y="3081600"/>
              <a:ext cx="137556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Java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90240" y="3063600"/>
            <a:ext cx="1428840" cy="598680"/>
            <a:chOff x="3090240" y="3063600"/>
            <a:chExt cx="1428840" cy="598680"/>
          </a:xfrm>
        </p:grpSpPr>
        <p:sp>
          <p:nvSpPr>
            <p:cNvPr id="40" name="Freeform 39"/>
            <p:cNvSpPr/>
            <p:nvPr/>
          </p:nvSpPr>
          <p:spPr>
            <a:xfrm>
              <a:off x="3090240" y="306360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115080" y="3099240"/>
              <a:ext cx="1375200" cy="518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Persistence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35000" y="3063600"/>
            <a:ext cx="1428840" cy="598680"/>
            <a:chOff x="4635000" y="3063600"/>
            <a:chExt cx="1428840" cy="598680"/>
          </a:xfrm>
        </p:grpSpPr>
        <p:sp>
          <p:nvSpPr>
            <p:cNvPr id="43" name="Freeform 42"/>
            <p:cNvSpPr/>
            <p:nvPr/>
          </p:nvSpPr>
          <p:spPr>
            <a:xfrm>
              <a:off x="4635000" y="306360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662000" y="3081600"/>
              <a:ext cx="137520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Queueing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80120" y="3063600"/>
            <a:ext cx="1428840" cy="598680"/>
            <a:chOff x="6180120" y="3063600"/>
            <a:chExt cx="1428840" cy="598680"/>
          </a:xfrm>
        </p:grpSpPr>
        <p:sp>
          <p:nvSpPr>
            <p:cNvPr id="46" name="Freeform 45"/>
            <p:cNvSpPr/>
            <p:nvPr/>
          </p:nvSpPr>
          <p:spPr>
            <a:xfrm>
              <a:off x="6180120" y="306360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6210360" y="3191040"/>
              <a:ext cx="1375560" cy="339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3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Cloud Platform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53760" y="2411280"/>
            <a:ext cx="1188000" cy="536040"/>
            <a:chOff x="1553760" y="2411280"/>
            <a:chExt cx="1188000" cy="536040"/>
          </a:xfrm>
        </p:grpSpPr>
        <p:sp>
          <p:nvSpPr>
            <p:cNvPr id="4" name="Freeform 3"/>
            <p:cNvSpPr/>
            <p:nvPr/>
          </p:nvSpPr>
          <p:spPr>
            <a:xfrm>
              <a:off x="1553760" y="2411280"/>
              <a:ext cx="118800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582919" y="2554200"/>
              <a:ext cx="1134360" cy="241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22400" y="2411280"/>
            <a:ext cx="1116360" cy="536040"/>
            <a:chOff x="2822400" y="2411280"/>
            <a:chExt cx="1116360" cy="536040"/>
          </a:xfrm>
        </p:grpSpPr>
        <p:sp>
          <p:nvSpPr>
            <p:cNvPr id="7" name="Freeform 6"/>
            <p:cNvSpPr/>
            <p:nvPr/>
          </p:nvSpPr>
          <p:spPr>
            <a:xfrm>
              <a:off x="2822400" y="2411280"/>
              <a:ext cx="111636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850480" y="2558519"/>
              <a:ext cx="1062719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19040" y="2411280"/>
            <a:ext cx="1116360" cy="536040"/>
            <a:chOff x="4019040" y="2411280"/>
            <a:chExt cx="1116360" cy="536040"/>
          </a:xfrm>
        </p:grpSpPr>
        <p:sp>
          <p:nvSpPr>
            <p:cNvPr id="10" name="Freeform 9"/>
            <p:cNvSpPr/>
            <p:nvPr/>
          </p:nvSpPr>
          <p:spPr>
            <a:xfrm>
              <a:off x="4019040" y="2411280"/>
              <a:ext cx="111636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40279" y="2558519"/>
              <a:ext cx="1062719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36840" y="4411800"/>
            <a:ext cx="6063840" cy="536040"/>
            <a:chOff x="1536840" y="4411800"/>
            <a:chExt cx="6063840" cy="536040"/>
          </a:xfrm>
        </p:grpSpPr>
        <p:sp>
          <p:nvSpPr>
            <p:cNvPr id="13" name="Freeform 12"/>
            <p:cNvSpPr/>
            <p:nvPr/>
          </p:nvSpPr>
          <p:spPr>
            <a:xfrm>
              <a:off x="1536840" y="441180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64560" y="4510079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Virtualization Layer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36840" y="3768840"/>
            <a:ext cx="6063840" cy="536040"/>
            <a:chOff x="1536840" y="3768840"/>
            <a:chExt cx="6063840" cy="536040"/>
          </a:xfrm>
        </p:grpSpPr>
        <p:sp>
          <p:nvSpPr>
            <p:cNvPr id="16" name="Freeform 15"/>
            <p:cNvSpPr/>
            <p:nvPr/>
          </p:nvSpPr>
          <p:spPr>
            <a:xfrm>
              <a:off x="1536840" y="376884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64560" y="3867119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State Management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36480" y="3063240"/>
            <a:ext cx="1428840" cy="598680"/>
            <a:chOff x="1536480" y="3063240"/>
            <a:chExt cx="1428840" cy="598680"/>
          </a:xfrm>
        </p:grpSpPr>
        <p:sp>
          <p:nvSpPr>
            <p:cNvPr id="19" name="Freeform 18"/>
            <p:cNvSpPr/>
            <p:nvPr/>
          </p:nvSpPr>
          <p:spPr>
            <a:xfrm>
              <a:off x="1536480" y="306324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566719" y="3081240"/>
              <a:ext cx="137556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Java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90600" y="3063240"/>
            <a:ext cx="1428840" cy="598680"/>
            <a:chOff x="3090600" y="3063240"/>
            <a:chExt cx="1428840" cy="598680"/>
          </a:xfrm>
        </p:grpSpPr>
        <p:sp>
          <p:nvSpPr>
            <p:cNvPr id="22" name="Freeform 21"/>
            <p:cNvSpPr/>
            <p:nvPr/>
          </p:nvSpPr>
          <p:spPr>
            <a:xfrm>
              <a:off x="3090600" y="306324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115440" y="3098879"/>
              <a:ext cx="1375200" cy="518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Persistence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35360" y="3063240"/>
            <a:ext cx="1428840" cy="598680"/>
            <a:chOff x="4635360" y="3063240"/>
            <a:chExt cx="1428840" cy="598680"/>
          </a:xfrm>
        </p:grpSpPr>
        <p:sp>
          <p:nvSpPr>
            <p:cNvPr id="25" name="Freeform 24"/>
            <p:cNvSpPr/>
            <p:nvPr/>
          </p:nvSpPr>
          <p:spPr>
            <a:xfrm>
              <a:off x="4635360" y="306324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662360" y="3081240"/>
              <a:ext cx="137520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Queueing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80480" y="3063240"/>
            <a:ext cx="1428840" cy="598680"/>
            <a:chOff x="6180480" y="3063240"/>
            <a:chExt cx="1428840" cy="598680"/>
          </a:xfrm>
        </p:grpSpPr>
        <p:sp>
          <p:nvSpPr>
            <p:cNvPr id="28" name="Freeform 27"/>
            <p:cNvSpPr/>
            <p:nvPr/>
          </p:nvSpPr>
          <p:spPr>
            <a:xfrm>
              <a:off x="6180480" y="306324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210720" y="3190680"/>
              <a:ext cx="1375560" cy="339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3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38080" y="1523880"/>
            <a:ext cx="7315200" cy="3751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 New Roman" pitchFamily="18"/>
                <a:cs typeface="Times New Roman" pitchFamily="18"/>
              </a:rPr>
              <a:t>The following/preceding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 New Roman" pitchFamily="18"/>
                <a:cs typeface="Times New Roman" pitchFamily="18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 New Roman" pitchFamily="18"/>
                <a:cs typeface="Times New Roman" pitchFamily="18"/>
              </a:rPr>
              <a:t>The development, release, and timing of any features or functionality described for Oracle’s products remains at the sole discretion of Oracle.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Cloud Platform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06680" y="2411280"/>
            <a:ext cx="1116360" cy="536040"/>
            <a:chOff x="5206680" y="2411280"/>
            <a:chExt cx="1116360" cy="536040"/>
          </a:xfrm>
        </p:grpSpPr>
        <p:sp>
          <p:nvSpPr>
            <p:cNvPr id="4" name="Freeform 3"/>
            <p:cNvSpPr/>
            <p:nvPr/>
          </p:nvSpPr>
          <p:spPr>
            <a:xfrm>
              <a:off x="5206680" y="2411280"/>
              <a:ext cx="111636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FC7CF"/>
                </a:gs>
                <a:gs pos="100000">
                  <a:srgbClr val="FF443C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5231520" y="2558519"/>
              <a:ext cx="1062719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94679" y="2411280"/>
            <a:ext cx="1188000" cy="536040"/>
            <a:chOff x="6394679" y="2411280"/>
            <a:chExt cx="1188000" cy="536040"/>
          </a:xfrm>
        </p:grpSpPr>
        <p:sp>
          <p:nvSpPr>
            <p:cNvPr id="7" name="Freeform 6"/>
            <p:cNvSpPr/>
            <p:nvPr/>
          </p:nvSpPr>
          <p:spPr>
            <a:xfrm>
              <a:off x="6394679" y="2411280"/>
              <a:ext cx="118800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FC7CF"/>
                </a:gs>
                <a:gs pos="100000">
                  <a:srgbClr val="FF443C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421680" y="2558519"/>
              <a:ext cx="1134000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36840" y="4411800"/>
            <a:ext cx="6063840" cy="536040"/>
            <a:chOff x="1536840" y="4411800"/>
            <a:chExt cx="6063840" cy="536040"/>
          </a:xfrm>
        </p:grpSpPr>
        <p:sp>
          <p:nvSpPr>
            <p:cNvPr id="10" name="Freeform 9"/>
            <p:cNvSpPr/>
            <p:nvPr/>
          </p:nvSpPr>
          <p:spPr>
            <a:xfrm>
              <a:off x="1536840" y="441180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64560" y="4510079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Virtualization Layer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36840" y="3768840"/>
            <a:ext cx="6063840" cy="536040"/>
            <a:chOff x="1536840" y="3768840"/>
            <a:chExt cx="6063840" cy="536040"/>
          </a:xfrm>
        </p:grpSpPr>
        <p:sp>
          <p:nvSpPr>
            <p:cNvPr id="13" name="Freeform 12"/>
            <p:cNvSpPr/>
            <p:nvPr/>
          </p:nvSpPr>
          <p:spPr>
            <a:xfrm>
              <a:off x="1536840" y="376884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64560" y="3867119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State Management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36480" y="3063240"/>
            <a:ext cx="1428840" cy="598680"/>
            <a:chOff x="1536480" y="3063240"/>
            <a:chExt cx="1428840" cy="598680"/>
          </a:xfrm>
        </p:grpSpPr>
        <p:sp>
          <p:nvSpPr>
            <p:cNvPr id="16" name="Freeform 15"/>
            <p:cNvSpPr/>
            <p:nvPr/>
          </p:nvSpPr>
          <p:spPr>
            <a:xfrm>
              <a:off x="1536480" y="306324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66719" y="3081240"/>
              <a:ext cx="137556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Java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90600" y="3063240"/>
            <a:ext cx="1428840" cy="598680"/>
            <a:chOff x="3090600" y="3063240"/>
            <a:chExt cx="1428840" cy="598680"/>
          </a:xfrm>
        </p:grpSpPr>
        <p:sp>
          <p:nvSpPr>
            <p:cNvPr id="19" name="Freeform 18"/>
            <p:cNvSpPr/>
            <p:nvPr/>
          </p:nvSpPr>
          <p:spPr>
            <a:xfrm>
              <a:off x="3090600" y="306324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115440" y="3098879"/>
              <a:ext cx="1375200" cy="518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Persistence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5360" y="3063240"/>
            <a:ext cx="1428840" cy="598680"/>
            <a:chOff x="4635360" y="3063240"/>
            <a:chExt cx="1428840" cy="598680"/>
          </a:xfrm>
        </p:grpSpPr>
        <p:sp>
          <p:nvSpPr>
            <p:cNvPr id="22" name="Freeform 21"/>
            <p:cNvSpPr/>
            <p:nvPr/>
          </p:nvSpPr>
          <p:spPr>
            <a:xfrm>
              <a:off x="4635360" y="306324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662360" y="3081240"/>
              <a:ext cx="137520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Queueing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80480" y="3063240"/>
            <a:ext cx="1428840" cy="598680"/>
            <a:chOff x="6180480" y="3063240"/>
            <a:chExt cx="1428840" cy="598680"/>
          </a:xfrm>
        </p:grpSpPr>
        <p:sp>
          <p:nvSpPr>
            <p:cNvPr id="25" name="Freeform 24"/>
            <p:cNvSpPr/>
            <p:nvPr/>
          </p:nvSpPr>
          <p:spPr>
            <a:xfrm>
              <a:off x="6180480" y="306324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10720" y="3190680"/>
              <a:ext cx="1375560" cy="339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3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54119" y="2411640"/>
            <a:ext cx="1188000" cy="536040"/>
            <a:chOff x="1554119" y="2411640"/>
            <a:chExt cx="1188000" cy="536040"/>
          </a:xfrm>
        </p:grpSpPr>
        <p:sp>
          <p:nvSpPr>
            <p:cNvPr id="28" name="Freeform 27"/>
            <p:cNvSpPr/>
            <p:nvPr/>
          </p:nvSpPr>
          <p:spPr>
            <a:xfrm>
              <a:off x="1554119" y="2411640"/>
              <a:ext cx="118800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583280" y="2554560"/>
              <a:ext cx="1134360" cy="241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22760" y="2411640"/>
            <a:ext cx="1116360" cy="536040"/>
            <a:chOff x="2822760" y="2411640"/>
            <a:chExt cx="1116360" cy="536040"/>
          </a:xfrm>
        </p:grpSpPr>
        <p:sp>
          <p:nvSpPr>
            <p:cNvPr id="31" name="Freeform 30"/>
            <p:cNvSpPr/>
            <p:nvPr/>
          </p:nvSpPr>
          <p:spPr>
            <a:xfrm>
              <a:off x="2822760" y="2411640"/>
              <a:ext cx="111636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850840" y="2558880"/>
              <a:ext cx="1062719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19400" y="2411640"/>
            <a:ext cx="1116360" cy="536040"/>
            <a:chOff x="4019400" y="2411640"/>
            <a:chExt cx="1116360" cy="536040"/>
          </a:xfrm>
        </p:grpSpPr>
        <p:sp>
          <p:nvSpPr>
            <p:cNvPr id="34" name="Freeform 33"/>
            <p:cNvSpPr/>
            <p:nvPr/>
          </p:nvSpPr>
          <p:spPr>
            <a:xfrm>
              <a:off x="4019400" y="2411640"/>
              <a:ext cx="111636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040639" y="2558880"/>
              <a:ext cx="1062719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Cloud Platform</a:t>
            </a:r>
          </a:p>
        </p:txBody>
      </p:sp>
      <p:sp>
        <p:nvSpPr>
          <p:cNvPr id="3" name="Freeform 2"/>
          <p:cNvSpPr/>
          <p:nvPr/>
        </p:nvSpPr>
        <p:spPr>
          <a:xfrm>
            <a:off x="1116000" y="1366920"/>
            <a:ext cx="6912719" cy="3890880"/>
          </a:xfrm>
          <a:custGeom>
            <a:avLst>
              <a:gd name="f0" fmla="val 1116"/>
            </a:avLst>
            <a:gdLst>
              <a:gd name="f1" fmla="val 10800000"/>
              <a:gd name="f2" fmla="val 5400000"/>
              <a:gd name="f3" fmla="val 162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val 45"/>
              <a:gd name="f11" fmla="val 10800"/>
              <a:gd name="f12" fmla="val -2147483647"/>
              <a:gd name="f13" fmla="val 2147483647"/>
              <a:gd name="f14" fmla="+- 0 0 0"/>
              <a:gd name="f15" fmla="abs f5"/>
              <a:gd name="f16" fmla="abs f6"/>
              <a:gd name="f17" fmla="abs f7"/>
              <a:gd name="f18" fmla="*/ f9 1 180"/>
              <a:gd name="f19" fmla="pin 0 f0 10800"/>
              <a:gd name="f20" fmla="+- 0 0 f2"/>
              <a:gd name="f21" fmla="*/ f14 f1 1"/>
              <a:gd name="f22" fmla="?: f15 f5 1"/>
              <a:gd name="f23" fmla="?: f16 f6 1"/>
              <a:gd name="f24" fmla="?: f17 f7 1"/>
              <a:gd name="f25" fmla="*/ f10 f18 1"/>
              <a:gd name="f26" fmla="+- f8 f19 0"/>
              <a:gd name="f27" fmla="*/ f21 1 f4"/>
              <a:gd name="f28" fmla="*/ f22 1 21600"/>
              <a:gd name="f29" fmla="*/ f23 1 21600"/>
              <a:gd name="f30" fmla="*/ 21600 f22 1"/>
              <a:gd name="f31" fmla="*/ 21600 f23 1"/>
              <a:gd name="f32" fmla="+- 0 0 f25"/>
              <a:gd name="f33" fmla="+- f27 0 f2"/>
              <a:gd name="f34" fmla="min f29 f28"/>
              <a:gd name="f35" fmla="*/ f30 1 f24"/>
              <a:gd name="f36" fmla="*/ f31 1 f24"/>
              <a:gd name="f37" fmla="*/ f32 f1 1"/>
              <a:gd name="f38" fmla="*/ f37 1 f9"/>
              <a:gd name="f39" fmla="+- f36 0 f19"/>
              <a:gd name="f40" fmla="+- f35 0 f19"/>
              <a:gd name="f41" fmla="*/ f19 f34 1"/>
              <a:gd name="f42" fmla="*/ f8 f34 1"/>
              <a:gd name="f43" fmla="*/ f26 f34 1"/>
              <a:gd name="f44" fmla="*/ f36 f34 1"/>
              <a:gd name="f45" fmla="*/ f35 f34 1"/>
              <a:gd name="f46" fmla="*/ 10800 f34 1"/>
              <a:gd name="f47" fmla="+- f38 0 f2"/>
              <a:gd name="f48" fmla="+- f42 0 f43"/>
              <a:gd name="f49" fmla="+- f43 0 f42"/>
              <a:gd name="f50" fmla="*/ f39 f34 1"/>
              <a:gd name="f51" fmla="*/ f40 f34 1"/>
              <a:gd name="f52" fmla="cos 1 f47"/>
              <a:gd name="f53" fmla="abs f48"/>
              <a:gd name="f54" fmla="abs f49"/>
              <a:gd name="f55" fmla="?: f48 f20 f2"/>
              <a:gd name="f56" fmla="?: f48 f2 f20"/>
              <a:gd name="f57" fmla="?: f48 f3 f2"/>
              <a:gd name="f58" fmla="?: f48 f2 f3"/>
              <a:gd name="f59" fmla="+- f44 0 f50"/>
              <a:gd name="f60" fmla="?: f49 f20 f2"/>
              <a:gd name="f61" fmla="?: f49 f2 f20"/>
              <a:gd name="f62" fmla="+- f45 0 f51"/>
              <a:gd name="f63" fmla="+- f50 0 f44"/>
              <a:gd name="f64" fmla="+- f51 0 f45"/>
              <a:gd name="f65" fmla="?: f48 0 f1"/>
              <a:gd name="f66" fmla="?: f48 f1 0"/>
              <a:gd name="f67" fmla="+- 0 0 f52"/>
              <a:gd name="f68" fmla="?: f48 f58 f57"/>
              <a:gd name="f69" fmla="?: f48 f57 f58"/>
              <a:gd name="f70" fmla="?: f49 f56 f55"/>
              <a:gd name="f71" fmla="abs f59"/>
              <a:gd name="f72" fmla="?: f59 0 f1"/>
              <a:gd name="f73" fmla="?: f59 f1 0"/>
              <a:gd name="f74" fmla="?: f59 f60 f61"/>
              <a:gd name="f75" fmla="abs f62"/>
              <a:gd name="f76" fmla="abs f63"/>
              <a:gd name="f77" fmla="?: f62 f20 f2"/>
              <a:gd name="f78" fmla="?: f62 f2 f20"/>
              <a:gd name="f79" fmla="?: f62 f3 f2"/>
              <a:gd name="f80" fmla="?: f62 f2 f3"/>
              <a:gd name="f81" fmla="abs f64"/>
              <a:gd name="f82" fmla="?: f64 f20 f2"/>
              <a:gd name="f83" fmla="?: f64 f2 f20"/>
              <a:gd name="f84" fmla="?: f64 f66 f65"/>
              <a:gd name="f85" fmla="?: f64 f65 f66"/>
              <a:gd name="f86" fmla="*/ f19 f67 1"/>
              <a:gd name="f87" fmla="?: f49 f69 f68"/>
              <a:gd name="f88" fmla="?: f49 f73 f72"/>
              <a:gd name="f89" fmla="?: f49 f72 f73"/>
              <a:gd name="f90" fmla="?: f62 f80 f79"/>
              <a:gd name="f91" fmla="?: f62 f79 f80"/>
              <a:gd name="f92" fmla="?: f63 f78 f77"/>
              <a:gd name="f93" fmla="?: f48 f84 f85"/>
              <a:gd name="f94" fmla="?: f48 f82 f83"/>
              <a:gd name="f95" fmla="*/ f86 3163 1"/>
              <a:gd name="f96" fmla="?: f59 f88 f89"/>
              <a:gd name="f97" fmla="?: f63 f91 f90"/>
              <a:gd name="f98" fmla="*/ f95 1 7636"/>
              <a:gd name="f99" fmla="+- f8 f98 0"/>
              <a:gd name="f100" fmla="+- f35 0 f98"/>
              <a:gd name="f101" fmla="+- f36 0 f98"/>
              <a:gd name="f102" fmla="*/ f99 f34 1"/>
              <a:gd name="f103" fmla="*/ f100 f34 1"/>
              <a:gd name="f104" fmla="*/ f101 f34 1"/>
            </a:gdLst>
            <a:ahLst>
              <a:ahXY gdRefX="f0" minX="f8" maxX="f11" gdRefY="" minY="0" maxY="0">
                <a:pos x="f41" y="f4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6" y="f46"/>
              </a:cxn>
            </a:cxnLst>
            <a:rect l="f102" t="f102" r="f103" b="f104"/>
            <a:pathLst>
              <a:path>
                <a:moveTo>
                  <a:pt x="f43" y="f42"/>
                </a:moveTo>
                <a:arcTo wR="f53" hR="f54" stAng="f87" swAng="f70"/>
                <a:lnTo>
                  <a:pt x="f42" y="f50"/>
                </a:lnTo>
                <a:arcTo wR="f54" hR="f71" stAng="f96" swAng="f74"/>
                <a:lnTo>
                  <a:pt x="f51" y="f44"/>
                </a:lnTo>
                <a:arcTo wR="f75" hR="f76" stAng="f97" swAng="f92"/>
                <a:lnTo>
                  <a:pt x="f45" y="f43"/>
                </a:lnTo>
                <a:arcTo wR="f81" hR="f53" stAng="f93" swAng="f94"/>
                <a:close/>
              </a:path>
            </a:pathLst>
          </a:custGeom>
          <a:gradFill>
            <a:gsLst>
              <a:gs pos="0">
                <a:srgbClr val="EFEEEB"/>
              </a:gs>
              <a:gs pos="100000">
                <a:srgbClr val="DBE0EF"/>
              </a:gs>
            </a:gsLst>
            <a:lin ang="5400000"/>
          </a:gra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84920" y="1429200"/>
            <a:ext cx="4577039" cy="466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10800 f9 1"/>
              <a:gd name="f13" fmla="*/ f10 1 f2"/>
              <a:gd name="f14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4">
                <a:pos x="f11" y="f12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90000"/>
              </a:lnSpc>
              <a:spcBef>
                <a:spcPts val="20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Managed Environment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36480" y="4412160"/>
            <a:ext cx="6063840" cy="536040"/>
            <a:chOff x="1536480" y="4412160"/>
            <a:chExt cx="6063840" cy="536040"/>
          </a:xfrm>
        </p:grpSpPr>
        <p:sp>
          <p:nvSpPr>
            <p:cNvPr id="6" name="Freeform 5"/>
            <p:cNvSpPr/>
            <p:nvPr/>
          </p:nvSpPr>
          <p:spPr>
            <a:xfrm>
              <a:off x="1536480" y="441216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564200" y="4510440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Virtualization Layer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6480" y="3769200"/>
            <a:ext cx="6063840" cy="536040"/>
            <a:chOff x="1536480" y="3769200"/>
            <a:chExt cx="6063840" cy="536040"/>
          </a:xfrm>
        </p:grpSpPr>
        <p:sp>
          <p:nvSpPr>
            <p:cNvPr id="9" name="Freeform 8"/>
            <p:cNvSpPr/>
            <p:nvPr/>
          </p:nvSpPr>
          <p:spPr>
            <a:xfrm>
              <a:off x="1536480" y="3769200"/>
              <a:ext cx="606384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564200" y="3867479"/>
              <a:ext cx="6018840" cy="33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State Management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6119" y="3063600"/>
            <a:ext cx="1428840" cy="598680"/>
            <a:chOff x="1536119" y="3063600"/>
            <a:chExt cx="1428840" cy="598680"/>
          </a:xfrm>
        </p:grpSpPr>
        <p:sp>
          <p:nvSpPr>
            <p:cNvPr id="12" name="Freeform 11"/>
            <p:cNvSpPr/>
            <p:nvPr/>
          </p:nvSpPr>
          <p:spPr>
            <a:xfrm>
              <a:off x="1536119" y="306360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66360" y="3081600"/>
              <a:ext cx="137556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Java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90240" y="3063600"/>
            <a:ext cx="1428840" cy="598680"/>
            <a:chOff x="3090240" y="3063600"/>
            <a:chExt cx="1428840" cy="598680"/>
          </a:xfrm>
        </p:grpSpPr>
        <p:sp>
          <p:nvSpPr>
            <p:cNvPr id="15" name="Freeform 14"/>
            <p:cNvSpPr/>
            <p:nvPr/>
          </p:nvSpPr>
          <p:spPr>
            <a:xfrm>
              <a:off x="3090240" y="306360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115080" y="3099240"/>
              <a:ext cx="1375200" cy="518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Persistence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35000" y="3063600"/>
            <a:ext cx="1428840" cy="598680"/>
            <a:chOff x="4635000" y="3063600"/>
            <a:chExt cx="1428840" cy="598680"/>
          </a:xfrm>
        </p:grpSpPr>
        <p:sp>
          <p:nvSpPr>
            <p:cNvPr id="18" name="Freeform 17"/>
            <p:cNvSpPr/>
            <p:nvPr/>
          </p:nvSpPr>
          <p:spPr>
            <a:xfrm>
              <a:off x="4635000" y="306360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662000" y="3081600"/>
              <a:ext cx="1375200" cy="553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Queueing</a:t>
              </a:r>
            </a:p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Service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80120" y="3063600"/>
            <a:ext cx="1428840" cy="598680"/>
            <a:chOff x="6180120" y="3063600"/>
            <a:chExt cx="1428840" cy="598680"/>
          </a:xfrm>
        </p:grpSpPr>
        <p:sp>
          <p:nvSpPr>
            <p:cNvPr id="21" name="Freeform 20"/>
            <p:cNvSpPr/>
            <p:nvPr/>
          </p:nvSpPr>
          <p:spPr>
            <a:xfrm>
              <a:off x="6180120" y="3063600"/>
              <a:ext cx="1428840" cy="598680"/>
            </a:xfrm>
            <a:custGeom>
              <a:avLst>
                <a:gd name="f0" fmla="val 6716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EFFCC"/>
                </a:gs>
                <a:gs pos="100000">
                  <a:srgbClr val="FAFF99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210360" y="3191040"/>
              <a:ext cx="1375560" cy="339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3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…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53760" y="2412000"/>
            <a:ext cx="1188000" cy="536040"/>
            <a:chOff x="1553760" y="2412000"/>
            <a:chExt cx="1188000" cy="536040"/>
          </a:xfrm>
        </p:grpSpPr>
        <p:sp>
          <p:nvSpPr>
            <p:cNvPr id="24" name="Freeform 23"/>
            <p:cNvSpPr/>
            <p:nvPr/>
          </p:nvSpPr>
          <p:spPr>
            <a:xfrm>
              <a:off x="1553760" y="2412000"/>
              <a:ext cx="118800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582919" y="2554920"/>
              <a:ext cx="1134360" cy="241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22400" y="2412000"/>
            <a:ext cx="1116360" cy="536040"/>
            <a:chOff x="2822400" y="2412000"/>
            <a:chExt cx="1116360" cy="536040"/>
          </a:xfrm>
        </p:grpSpPr>
        <p:sp>
          <p:nvSpPr>
            <p:cNvPr id="27" name="Freeform 26"/>
            <p:cNvSpPr/>
            <p:nvPr/>
          </p:nvSpPr>
          <p:spPr>
            <a:xfrm>
              <a:off x="2822400" y="2412000"/>
              <a:ext cx="111636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850480" y="2559240"/>
              <a:ext cx="1062719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19040" y="2412000"/>
            <a:ext cx="1116360" cy="536040"/>
            <a:chOff x="4019040" y="2412000"/>
            <a:chExt cx="1116360" cy="536040"/>
          </a:xfrm>
        </p:grpSpPr>
        <p:sp>
          <p:nvSpPr>
            <p:cNvPr id="30" name="Freeform 29"/>
            <p:cNvSpPr/>
            <p:nvPr/>
          </p:nvSpPr>
          <p:spPr>
            <a:xfrm>
              <a:off x="4019040" y="2412000"/>
              <a:ext cx="111636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E1FCFF"/>
                </a:gs>
                <a:gs pos="100000">
                  <a:srgbClr val="94C5E1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40279" y="2559240"/>
              <a:ext cx="1062719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06320" y="2412000"/>
            <a:ext cx="1116360" cy="536040"/>
            <a:chOff x="5206320" y="2412000"/>
            <a:chExt cx="1116360" cy="536040"/>
          </a:xfrm>
        </p:grpSpPr>
        <p:sp>
          <p:nvSpPr>
            <p:cNvPr id="33" name="Freeform 32"/>
            <p:cNvSpPr/>
            <p:nvPr/>
          </p:nvSpPr>
          <p:spPr>
            <a:xfrm>
              <a:off x="5206320" y="2412000"/>
              <a:ext cx="111636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FC7CF"/>
                </a:gs>
                <a:gs pos="100000">
                  <a:srgbClr val="FF443C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231160" y="2559240"/>
              <a:ext cx="1062719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94319" y="2412000"/>
            <a:ext cx="1188000" cy="536040"/>
            <a:chOff x="6394319" y="2412000"/>
            <a:chExt cx="1188000" cy="536040"/>
          </a:xfrm>
        </p:grpSpPr>
        <p:sp>
          <p:nvSpPr>
            <p:cNvPr id="36" name="Freeform 35"/>
            <p:cNvSpPr/>
            <p:nvPr/>
          </p:nvSpPr>
          <p:spPr>
            <a:xfrm>
              <a:off x="6394319" y="2412000"/>
              <a:ext cx="1188000" cy="536040"/>
            </a:xfrm>
            <a:custGeom>
              <a:avLst>
                <a:gd name="f0" fmla="val 6719"/>
              </a:avLst>
              <a:gdLst>
                <a:gd name="f1" fmla="val 10800000"/>
                <a:gd name="f2" fmla="val 5400000"/>
                <a:gd name="f3" fmla="val 162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*/ 5419351 1 1725033"/>
                <a:gd name="f10" fmla="val 45"/>
                <a:gd name="f11" fmla="val 10800"/>
                <a:gd name="f12" fmla="val -2147483647"/>
                <a:gd name="f13" fmla="val 2147483647"/>
                <a:gd name="f14" fmla="+- 0 0 0"/>
                <a:gd name="f15" fmla="abs f5"/>
                <a:gd name="f16" fmla="abs f6"/>
                <a:gd name="f17" fmla="abs f7"/>
                <a:gd name="f18" fmla="*/ f9 1 180"/>
                <a:gd name="f19" fmla="pin 0 f0 10800"/>
                <a:gd name="f20" fmla="+- 0 0 f2"/>
                <a:gd name="f21" fmla="*/ f14 f1 1"/>
                <a:gd name="f22" fmla="?: f15 f5 1"/>
                <a:gd name="f23" fmla="?: f16 f6 1"/>
                <a:gd name="f24" fmla="?: f17 f7 1"/>
                <a:gd name="f25" fmla="*/ f10 f18 1"/>
                <a:gd name="f26" fmla="+- f8 f19 0"/>
                <a:gd name="f27" fmla="*/ f21 1 f4"/>
                <a:gd name="f28" fmla="*/ f22 1 21600"/>
                <a:gd name="f29" fmla="*/ f23 1 21600"/>
                <a:gd name="f30" fmla="*/ 21600 f22 1"/>
                <a:gd name="f31" fmla="*/ 21600 f23 1"/>
                <a:gd name="f32" fmla="+- 0 0 f25"/>
                <a:gd name="f33" fmla="+- f27 0 f2"/>
                <a:gd name="f34" fmla="min f29 f28"/>
                <a:gd name="f35" fmla="*/ f30 1 f24"/>
                <a:gd name="f36" fmla="*/ f31 1 f24"/>
                <a:gd name="f37" fmla="*/ f32 f1 1"/>
                <a:gd name="f38" fmla="*/ f37 1 f9"/>
                <a:gd name="f39" fmla="+- f36 0 f19"/>
                <a:gd name="f40" fmla="+- f35 0 f19"/>
                <a:gd name="f41" fmla="*/ f19 f34 1"/>
                <a:gd name="f42" fmla="*/ f8 f34 1"/>
                <a:gd name="f43" fmla="*/ f26 f34 1"/>
                <a:gd name="f44" fmla="*/ f36 f34 1"/>
                <a:gd name="f45" fmla="*/ f35 f34 1"/>
                <a:gd name="f46" fmla="*/ 10800 f34 1"/>
                <a:gd name="f47" fmla="+- f38 0 f2"/>
                <a:gd name="f48" fmla="+- f42 0 f43"/>
                <a:gd name="f49" fmla="+- f43 0 f42"/>
                <a:gd name="f50" fmla="*/ f39 f34 1"/>
                <a:gd name="f51" fmla="*/ f40 f34 1"/>
                <a:gd name="f52" fmla="cos 1 f47"/>
                <a:gd name="f53" fmla="abs f48"/>
                <a:gd name="f54" fmla="abs f49"/>
                <a:gd name="f55" fmla="?: f48 f20 f2"/>
                <a:gd name="f56" fmla="?: f48 f2 f20"/>
                <a:gd name="f57" fmla="?: f48 f3 f2"/>
                <a:gd name="f58" fmla="?: f48 f2 f3"/>
                <a:gd name="f59" fmla="+- f44 0 f50"/>
                <a:gd name="f60" fmla="?: f49 f20 f2"/>
                <a:gd name="f61" fmla="?: f49 f2 f20"/>
                <a:gd name="f62" fmla="+- f45 0 f51"/>
                <a:gd name="f63" fmla="+- f50 0 f44"/>
                <a:gd name="f64" fmla="+- f51 0 f45"/>
                <a:gd name="f65" fmla="?: f48 0 f1"/>
                <a:gd name="f66" fmla="?: f48 f1 0"/>
                <a:gd name="f67" fmla="+- 0 0 f52"/>
                <a:gd name="f68" fmla="?: f48 f58 f57"/>
                <a:gd name="f69" fmla="?: f48 f57 f58"/>
                <a:gd name="f70" fmla="?: f49 f56 f55"/>
                <a:gd name="f71" fmla="abs f59"/>
                <a:gd name="f72" fmla="?: f59 0 f1"/>
                <a:gd name="f73" fmla="?: f59 f1 0"/>
                <a:gd name="f74" fmla="?: f59 f60 f61"/>
                <a:gd name="f75" fmla="abs f62"/>
                <a:gd name="f76" fmla="abs f63"/>
                <a:gd name="f77" fmla="?: f62 f20 f2"/>
                <a:gd name="f78" fmla="?: f62 f2 f20"/>
                <a:gd name="f79" fmla="?: f62 f3 f2"/>
                <a:gd name="f80" fmla="?: f62 f2 f3"/>
                <a:gd name="f81" fmla="abs f64"/>
                <a:gd name="f82" fmla="?: f64 f20 f2"/>
                <a:gd name="f83" fmla="?: f64 f2 f20"/>
                <a:gd name="f84" fmla="?: f64 f66 f65"/>
                <a:gd name="f85" fmla="?: f64 f65 f66"/>
                <a:gd name="f86" fmla="*/ f19 f67 1"/>
                <a:gd name="f87" fmla="?: f49 f69 f68"/>
                <a:gd name="f88" fmla="?: f49 f73 f72"/>
                <a:gd name="f89" fmla="?: f49 f72 f73"/>
                <a:gd name="f90" fmla="?: f62 f80 f79"/>
                <a:gd name="f91" fmla="?: f62 f79 f80"/>
                <a:gd name="f92" fmla="?: f63 f78 f77"/>
                <a:gd name="f93" fmla="?: f48 f84 f85"/>
                <a:gd name="f94" fmla="?: f48 f82 f83"/>
                <a:gd name="f95" fmla="*/ f86 3163 1"/>
                <a:gd name="f96" fmla="?: f59 f88 f89"/>
                <a:gd name="f97" fmla="?: f63 f91 f90"/>
                <a:gd name="f98" fmla="*/ f95 1 7636"/>
                <a:gd name="f99" fmla="+- f8 f98 0"/>
                <a:gd name="f100" fmla="+- f35 0 f98"/>
                <a:gd name="f101" fmla="+- f36 0 f98"/>
                <a:gd name="f102" fmla="*/ f99 f34 1"/>
                <a:gd name="f103" fmla="*/ f100 f34 1"/>
                <a:gd name="f104" fmla="*/ f101 f34 1"/>
              </a:gdLst>
              <a:ahLst>
                <a:ahXY gdRefX="f0" minX="f8" maxX="f11" gdRefY="" minY="0" maxY="0">
                  <a:pos x="f41" y="f4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46" y="f46"/>
                </a:cxn>
              </a:cxnLst>
              <a:rect l="f102" t="f102" r="f103" b="f104"/>
              <a:pathLst>
                <a:path>
                  <a:moveTo>
                    <a:pt x="f43" y="f42"/>
                  </a:moveTo>
                  <a:arcTo wR="f53" hR="f54" stAng="f87" swAng="f70"/>
                  <a:lnTo>
                    <a:pt x="f42" y="f50"/>
                  </a:lnTo>
                  <a:arcTo wR="f54" hR="f71" stAng="f96" swAng="f74"/>
                  <a:lnTo>
                    <a:pt x="f51" y="f44"/>
                  </a:lnTo>
                  <a:arcTo wR="f75" hR="f76" stAng="f97" swAng="f92"/>
                  <a:lnTo>
                    <a:pt x="f45" y="f43"/>
                  </a:lnTo>
                  <a:arcTo wR="f81" hR="f53" stAng="f93" swAng="f94"/>
                  <a:close/>
                </a:path>
              </a:pathLst>
            </a:custGeom>
            <a:gradFill>
              <a:gsLst>
                <a:gs pos="0">
                  <a:srgbClr val="FFC7CF"/>
                </a:gs>
                <a:gs pos="100000">
                  <a:srgbClr val="FF443C"/>
                </a:gs>
              </a:gsLst>
              <a:lin ang="5400000"/>
            </a:gradFill>
            <a:ln w="255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6421320" y="2559240"/>
              <a:ext cx="1134000" cy="232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10800 f9 1"/>
                <a:gd name="f13" fmla="*/ f10 1 f2"/>
                <a:gd name="f14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">
                  <a:pos x="f11" y="f12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Application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Java EE 7 Modularity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Built on Java SE 8 work</a:t>
            </a:r>
          </a:p>
          <a:p>
            <a:pPr lvl="0"/>
            <a:r>
              <a:rPr lang="en-US" sz="3200"/>
              <a:t>Applications made of modules</a:t>
            </a:r>
          </a:p>
          <a:p>
            <a:pPr lvl="0"/>
            <a:r>
              <a:rPr lang="en-US" sz="3200"/>
              <a:t>Dependencies are explicit</a:t>
            </a:r>
          </a:p>
          <a:p>
            <a:pPr lvl="0"/>
            <a:r>
              <a:rPr lang="en-US" sz="3200"/>
              <a:t>Versioning is built-in</a:t>
            </a:r>
          </a:p>
          <a:p>
            <a:pPr lvl="0"/>
            <a:r>
              <a:rPr lang="en-US" sz="3200"/>
              <a:t>Classloaders are straightened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Modular Applications</a:t>
            </a:r>
          </a:p>
        </p:txBody>
      </p:sp>
      <p:sp>
        <p:nvSpPr>
          <p:cNvPr id="3" name="Freeform 2"/>
          <p:cNvSpPr/>
          <p:nvPr/>
        </p:nvSpPr>
        <p:spPr>
          <a:xfrm>
            <a:off x="1143000" y="1600200"/>
            <a:ext cx="5257800" cy="1371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demo-app                               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64200" y="2057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323D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demo-web-1.0.3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Modular Applications</a:t>
            </a:r>
          </a:p>
        </p:txBody>
      </p:sp>
      <p:sp>
        <p:nvSpPr>
          <p:cNvPr id="3" name="Freeform 2"/>
          <p:cNvSpPr/>
          <p:nvPr/>
        </p:nvSpPr>
        <p:spPr>
          <a:xfrm>
            <a:off x="1143000" y="1600200"/>
            <a:ext cx="5257800" cy="1371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demo-app                               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64200" y="2057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323D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demo-web-1.0.3</a:t>
            </a:r>
          </a:p>
        </p:txBody>
      </p:sp>
      <p:sp>
        <p:nvSpPr>
          <p:cNvPr id="5" name="Freeform 4"/>
          <p:cNvSpPr/>
          <p:nvPr/>
        </p:nvSpPr>
        <p:spPr>
          <a:xfrm>
            <a:off x="4012200" y="1769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twitter-client-1.0.3</a:t>
            </a:r>
          </a:p>
        </p:txBody>
      </p:sp>
      <p:sp>
        <p:nvSpPr>
          <p:cNvPr id="6" name="Freeform 5"/>
          <p:cNvSpPr/>
          <p:nvPr/>
        </p:nvSpPr>
        <p:spPr>
          <a:xfrm>
            <a:off x="4048199" y="2381399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demo-persist-1.0.3</a:t>
            </a:r>
          </a:p>
        </p:txBody>
      </p:sp>
      <p:sp>
        <p:nvSpPr>
          <p:cNvPr id="7" name="Straight Connector 6"/>
          <p:cNvSpPr/>
          <p:nvPr/>
        </p:nvSpPr>
        <p:spPr>
          <a:xfrm flipV="1">
            <a:off x="3465000" y="202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3465000" y="238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Modular Applications</a:t>
            </a:r>
          </a:p>
        </p:txBody>
      </p:sp>
      <p:sp>
        <p:nvSpPr>
          <p:cNvPr id="3" name="Freeform 2"/>
          <p:cNvSpPr/>
          <p:nvPr/>
        </p:nvSpPr>
        <p:spPr>
          <a:xfrm>
            <a:off x="1143000" y="1600200"/>
            <a:ext cx="5257800" cy="1371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demo-app                               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64200" y="2057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323D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demo-web-1.0.3</a:t>
            </a:r>
          </a:p>
        </p:txBody>
      </p:sp>
      <p:sp>
        <p:nvSpPr>
          <p:cNvPr id="5" name="Freeform 4"/>
          <p:cNvSpPr/>
          <p:nvPr/>
        </p:nvSpPr>
        <p:spPr>
          <a:xfrm>
            <a:off x="4012200" y="1769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twitter-client-1.0.3</a:t>
            </a:r>
          </a:p>
        </p:txBody>
      </p:sp>
      <p:sp>
        <p:nvSpPr>
          <p:cNvPr id="6" name="Freeform 5"/>
          <p:cNvSpPr/>
          <p:nvPr/>
        </p:nvSpPr>
        <p:spPr>
          <a:xfrm>
            <a:off x="4048199" y="2381399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demo-persist-1.0.3</a:t>
            </a:r>
          </a:p>
        </p:txBody>
      </p:sp>
      <p:sp>
        <p:nvSpPr>
          <p:cNvPr id="7" name="Straight Connector 6"/>
          <p:cNvSpPr/>
          <p:nvPr/>
        </p:nvSpPr>
        <p:spPr>
          <a:xfrm flipV="1">
            <a:off x="3465000" y="202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3465000" y="238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64200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42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javaee-web-7.0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2514600" y="2586600"/>
            <a:ext cx="0" cy="68580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988440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jpa-2.1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280199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jax-rs-2.0</a:t>
            </a:r>
          </a:p>
        </p:txBody>
      </p:sp>
      <p:sp>
        <p:nvSpPr>
          <p:cNvPr id="13" name="Straight Connector 12"/>
          <p:cNvSpPr/>
          <p:nvPr/>
        </p:nvSpPr>
        <p:spPr>
          <a:xfrm>
            <a:off x="4921200" y="2827800"/>
            <a:ext cx="0" cy="45720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cxnSp>
        <p:nvCxnSpPr>
          <p:cNvPr id="14" name="Curved Connector 13"/>
          <p:cNvCxnSpPr>
            <a:stCxn id="5" idx="1"/>
            <a:endCxn id="12" idx="0"/>
          </p:cNvCxnSpPr>
          <p:nvPr/>
        </p:nvCxnSpPr>
        <p:spPr>
          <a:xfrm>
            <a:off x="5841000" y="1998000"/>
            <a:ext cx="1353599" cy="1283400"/>
          </a:xfrm>
          <a:prstGeom prst="curvedConnector2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Modular Applications</a:t>
            </a:r>
          </a:p>
        </p:txBody>
      </p:sp>
      <p:sp>
        <p:nvSpPr>
          <p:cNvPr id="3" name="Freeform 2"/>
          <p:cNvSpPr/>
          <p:nvPr/>
        </p:nvSpPr>
        <p:spPr>
          <a:xfrm>
            <a:off x="1143000" y="1600200"/>
            <a:ext cx="5257800" cy="1371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demo-app                               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64200" y="2057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323D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demo-web-1.0.3</a:t>
            </a:r>
          </a:p>
        </p:txBody>
      </p:sp>
      <p:sp>
        <p:nvSpPr>
          <p:cNvPr id="5" name="Freeform 4"/>
          <p:cNvSpPr/>
          <p:nvPr/>
        </p:nvSpPr>
        <p:spPr>
          <a:xfrm>
            <a:off x="4012200" y="1769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twitter-client-1.0.3</a:t>
            </a:r>
          </a:p>
        </p:txBody>
      </p:sp>
      <p:sp>
        <p:nvSpPr>
          <p:cNvPr id="6" name="Freeform 5"/>
          <p:cNvSpPr/>
          <p:nvPr/>
        </p:nvSpPr>
        <p:spPr>
          <a:xfrm>
            <a:off x="4048199" y="2381399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demo-persist-1.0.3</a:t>
            </a:r>
          </a:p>
        </p:txBody>
      </p:sp>
      <p:sp>
        <p:nvSpPr>
          <p:cNvPr id="7" name="Straight Connector 6"/>
          <p:cNvSpPr/>
          <p:nvPr/>
        </p:nvSpPr>
        <p:spPr>
          <a:xfrm flipV="1">
            <a:off x="3465000" y="202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3465000" y="238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64200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42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javaee-web-7.0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2514600" y="2586600"/>
            <a:ext cx="0" cy="68580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988440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jpa-2.1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280199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jax-rs-2.0</a:t>
            </a:r>
          </a:p>
        </p:txBody>
      </p:sp>
      <p:sp>
        <p:nvSpPr>
          <p:cNvPr id="13" name="Straight Connector 12"/>
          <p:cNvSpPr/>
          <p:nvPr/>
        </p:nvSpPr>
        <p:spPr>
          <a:xfrm>
            <a:off x="4921200" y="2827800"/>
            <a:ext cx="0" cy="45720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cxnSp>
        <p:nvCxnSpPr>
          <p:cNvPr id="14" name="Curved Connector 13"/>
          <p:cNvCxnSpPr>
            <a:stCxn id="5" idx="1"/>
            <a:endCxn id="12" idx="0"/>
          </p:cNvCxnSpPr>
          <p:nvPr/>
        </p:nvCxnSpPr>
        <p:spPr>
          <a:xfrm>
            <a:off x="5841000" y="1998000"/>
            <a:ext cx="1353599" cy="1283400"/>
          </a:xfrm>
          <a:prstGeom prst="curvedConnector2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1143360" y="4444200"/>
            <a:ext cx="5257800" cy="1371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gf-appserver-4.0.1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540440" y="5045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684440" y="5153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828440" y="526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 flipV="1">
            <a:off x="2514600" y="3738600"/>
            <a:ext cx="0" cy="685800"/>
          </a:xfrm>
          <a:prstGeom prst="line">
            <a:avLst/>
          </a:prstGeom>
          <a:noFill/>
          <a:ln w="18360">
            <a:solidFill>
              <a:srgbClr val="008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88440" y="4577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eclipselink-2.1.3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88440" y="5225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jersey-2.0.5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4902840" y="3738600"/>
            <a:ext cx="0" cy="838800"/>
          </a:xfrm>
          <a:prstGeom prst="straightConnector1">
            <a:avLst/>
          </a:prstGeom>
          <a:noFill/>
          <a:ln w="18360">
            <a:solidFill>
              <a:srgbClr val="008000"/>
            </a:solidFill>
            <a:custDash>
              <a:ds d="0" sp="0"/>
            </a:custDash>
            <a:tailEnd type="arrow"/>
          </a:ln>
        </p:spPr>
      </p:cxnSp>
      <p:cxnSp>
        <p:nvCxnSpPr>
          <p:cNvPr id="23" name="Curved Connector 22"/>
          <p:cNvCxnSpPr>
            <a:stCxn id="21" idx="1"/>
            <a:endCxn id="12" idx="2"/>
          </p:cNvCxnSpPr>
          <p:nvPr/>
        </p:nvCxnSpPr>
        <p:spPr>
          <a:xfrm flipV="1">
            <a:off x="5817240" y="3738600"/>
            <a:ext cx="1377359" cy="1715400"/>
          </a:xfrm>
          <a:prstGeom prst="curvedConnector2">
            <a:avLst/>
          </a:prstGeom>
          <a:noFill/>
          <a:ln w="18360">
            <a:solidFill>
              <a:srgbClr val="008000"/>
            </a:solidFill>
            <a:custDash>
              <a:ds d="0" sp="0"/>
            </a:custDash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Modular Applications</a:t>
            </a:r>
          </a:p>
        </p:txBody>
      </p:sp>
      <p:sp>
        <p:nvSpPr>
          <p:cNvPr id="3" name="Freeform 2"/>
          <p:cNvSpPr/>
          <p:nvPr/>
        </p:nvSpPr>
        <p:spPr>
          <a:xfrm>
            <a:off x="1200599" y="1634400"/>
            <a:ext cx="7086600" cy="1371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demo-app                               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64200" y="2057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323D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demo-web-1.0.4</a:t>
            </a:r>
          </a:p>
        </p:txBody>
      </p:sp>
      <p:sp>
        <p:nvSpPr>
          <p:cNvPr id="5" name="Freeform 4"/>
          <p:cNvSpPr/>
          <p:nvPr/>
        </p:nvSpPr>
        <p:spPr>
          <a:xfrm>
            <a:off x="4012200" y="178092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twitter-client-1.0.4</a:t>
            </a:r>
          </a:p>
        </p:txBody>
      </p:sp>
      <p:sp>
        <p:nvSpPr>
          <p:cNvPr id="6" name="Freeform 5"/>
          <p:cNvSpPr/>
          <p:nvPr/>
        </p:nvSpPr>
        <p:spPr>
          <a:xfrm>
            <a:off x="4048199" y="2381399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demo-persist-1.0.3</a:t>
            </a:r>
          </a:p>
        </p:txBody>
      </p:sp>
      <p:sp>
        <p:nvSpPr>
          <p:cNvPr id="7" name="Straight Connector 6"/>
          <p:cNvSpPr/>
          <p:nvPr/>
        </p:nvSpPr>
        <p:spPr>
          <a:xfrm flipV="1">
            <a:off x="3465000" y="202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3465000" y="238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64200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42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javaee-web-7.0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2514600" y="2586600"/>
            <a:ext cx="0" cy="68580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988440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jpa-2.1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172200" y="178092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jax-rs-2.1.1</a:t>
            </a:r>
          </a:p>
        </p:txBody>
      </p:sp>
      <p:sp>
        <p:nvSpPr>
          <p:cNvPr id="13" name="Straight Connector 12"/>
          <p:cNvSpPr/>
          <p:nvPr/>
        </p:nvSpPr>
        <p:spPr>
          <a:xfrm>
            <a:off x="4921200" y="2827800"/>
            <a:ext cx="0" cy="45720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cxnSp>
        <p:nvCxnSpPr>
          <p:cNvPr id="14" name="Curved Connector 13"/>
          <p:cNvCxnSpPr>
            <a:stCxn id="5" idx="1"/>
            <a:endCxn id="12" idx="3"/>
          </p:cNvCxnSpPr>
          <p:nvPr/>
        </p:nvCxnSpPr>
        <p:spPr>
          <a:xfrm>
            <a:off x="5841000" y="2009520"/>
            <a:ext cx="331200" cy="1588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1143360" y="4444200"/>
            <a:ext cx="5257800" cy="1371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gf-appserver-4.0.1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540440" y="5045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684440" y="5153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828440" y="526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 flipV="1">
            <a:off x="2514600" y="3738600"/>
            <a:ext cx="0" cy="685800"/>
          </a:xfrm>
          <a:prstGeom prst="line">
            <a:avLst/>
          </a:prstGeom>
          <a:noFill/>
          <a:ln w="18360">
            <a:solidFill>
              <a:srgbClr val="008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88440" y="4577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eclipselink-2.1.3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88440" y="5225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C0C0C0"/>
                </a:solidFill>
                <a:latin typeface="Arial" pitchFamily="34"/>
                <a:ea typeface="Arial" pitchFamily="2"/>
                <a:cs typeface="Tahoma" pitchFamily="2"/>
              </a:rPr>
              <a:t>jersey-2.0.5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4902840" y="3738600"/>
            <a:ext cx="0" cy="838800"/>
          </a:xfrm>
          <a:prstGeom prst="straightConnector1">
            <a:avLst/>
          </a:prstGeom>
          <a:noFill/>
          <a:ln w="18360">
            <a:solidFill>
              <a:srgbClr val="008000"/>
            </a:solidFill>
            <a:custDash>
              <a:ds d="0" sp="0"/>
            </a:custDash>
            <a:tailEnd type="arrow"/>
          </a:ln>
        </p:spPr>
      </p:cxnSp>
      <p:cxnSp>
        <p:nvCxnSpPr>
          <p:cNvPr id="23" name="Curved Connector 22"/>
          <p:cNvCxnSpPr>
            <a:stCxn id="24" idx="1"/>
          </p:cNvCxnSpPr>
          <p:nvPr/>
        </p:nvCxnSpPr>
        <p:spPr>
          <a:xfrm flipH="1" flipV="1">
            <a:off x="8000999" y="2009520"/>
            <a:ext cx="1" cy="576000"/>
          </a:xfrm>
          <a:prstGeom prst="curvedConnector4">
            <a:avLst>
              <a:gd name="adj1" fmla="val -22860000000"/>
              <a:gd name="adj2" fmla="val 69844"/>
            </a:avLst>
          </a:prstGeom>
          <a:noFill/>
          <a:ln w="18360">
            <a:solidFill>
              <a:srgbClr val="008000"/>
            </a:solidFill>
            <a:custDash>
              <a:ds d="0" sp="0"/>
            </a:custDash>
            <a:tailEnd type="arrow"/>
          </a:ln>
        </p:spPr>
      </p:cxnSp>
      <p:sp>
        <p:nvSpPr>
          <p:cNvPr id="24" name="Freeform 23"/>
          <p:cNvSpPr/>
          <p:nvPr/>
        </p:nvSpPr>
        <p:spPr>
          <a:xfrm>
            <a:off x="6172200" y="235692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jersey-2.1.2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Modular Applications</a:t>
            </a:r>
          </a:p>
        </p:txBody>
      </p:sp>
      <p:sp>
        <p:nvSpPr>
          <p:cNvPr id="3" name="Freeform 2"/>
          <p:cNvSpPr/>
          <p:nvPr/>
        </p:nvSpPr>
        <p:spPr>
          <a:xfrm>
            <a:off x="1200599" y="1634400"/>
            <a:ext cx="7086600" cy="1371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demo-app                               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64200" y="2057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323D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demo-web-1.0.5</a:t>
            </a:r>
          </a:p>
        </p:txBody>
      </p:sp>
      <p:sp>
        <p:nvSpPr>
          <p:cNvPr id="5" name="Freeform 4"/>
          <p:cNvSpPr/>
          <p:nvPr/>
        </p:nvSpPr>
        <p:spPr>
          <a:xfrm>
            <a:off x="4012200" y="178092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twitter-client-1.0.5</a:t>
            </a:r>
          </a:p>
        </p:txBody>
      </p:sp>
      <p:sp>
        <p:nvSpPr>
          <p:cNvPr id="6" name="Freeform 5"/>
          <p:cNvSpPr/>
          <p:nvPr/>
        </p:nvSpPr>
        <p:spPr>
          <a:xfrm>
            <a:off x="4048199" y="2381399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demo-persist-1.0.3</a:t>
            </a:r>
          </a:p>
        </p:txBody>
      </p:sp>
      <p:sp>
        <p:nvSpPr>
          <p:cNvPr id="7" name="Straight Connector 6"/>
          <p:cNvSpPr/>
          <p:nvPr/>
        </p:nvSpPr>
        <p:spPr>
          <a:xfrm flipV="1">
            <a:off x="3465000" y="202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3465000" y="2381399"/>
            <a:ext cx="457200" cy="228601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64200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42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javaee-web-7.0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2514600" y="2586600"/>
            <a:ext cx="0" cy="68580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988440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jpa-2.1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172200" y="178092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C0C0C0"/>
                </a:solidFill>
                <a:latin typeface="Arial" pitchFamily="34"/>
                <a:ea typeface="Arial" pitchFamily="2"/>
                <a:cs typeface="Tahoma" pitchFamily="2"/>
              </a:rPr>
              <a:t>jax-rs-2.1.1</a:t>
            </a:r>
          </a:p>
        </p:txBody>
      </p:sp>
      <p:sp>
        <p:nvSpPr>
          <p:cNvPr id="13" name="Straight Connector 12"/>
          <p:cNvSpPr/>
          <p:nvPr/>
        </p:nvSpPr>
        <p:spPr>
          <a:xfrm>
            <a:off x="4921200" y="2827800"/>
            <a:ext cx="0" cy="45720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143360" y="4444200"/>
            <a:ext cx="7086240" cy="1371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gf-appserver-4.1.2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Tahoma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540440" y="5045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684440" y="5153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828440" y="526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 flipV="1">
            <a:off x="2514600" y="3738600"/>
            <a:ext cx="0" cy="685800"/>
          </a:xfrm>
          <a:prstGeom prst="line">
            <a:avLst/>
          </a:prstGeom>
          <a:noFill/>
          <a:ln w="18360">
            <a:solidFill>
              <a:srgbClr val="008000"/>
            </a:solidFill>
            <a:custDash>
              <a:ds d="0" sp="0"/>
            </a:custDash>
            <a:tailEnd type="arrow"/>
          </a:ln>
        </p:spPr>
        <p:txBody>
          <a:bodyPr vert="horz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988440" y="4577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eclipselink-2.1.3</a:t>
            </a:r>
          </a:p>
        </p:txBody>
      </p:sp>
      <p:sp>
        <p:nvSpPr>
          <p:cNvPr id="20" name="Freeform 19"/>
          <p:cNvSpPr/>
          <p:nvPr/>
        </p:nvSpPr>
        <p:spPr>
          <a:xfrm>
            <a:off x="6292440" y="5225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jersey-2.1.7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4902840" y="3738600"/>
            <a:ext cx="0" cy="838800"/>
          </a:xfrm>
          <a:prstGeom prst="straightConnector1">
            <a:avLst/>
          </a:prstGeom>
          <a:noFill/>
          <a:ln w="18360">
            <a:solidFill>
              <a:srgbClr val="008000"/>
            </a:solidFill>
            <a:custDash>
              <a:ds d="0" sp="0"/>
            </a:custDash>
            <a:tailEnd type="arrow"/>
          </a:ln>
        </p:spPr>
      </p:cxnSp>
      <p:cxnSp>
        <p:nvCxnSpPr>
          <p:cNvPr id="22" name="Curved Connector 21"/>
          <p:cNvCxnSpPr>
            <a:stCxn id="24" idx="1"/>
            <a:endCxn id="5" idx="1"/>
          </p:cNvCxnSpPr>
          <p:nvPr/>
        </p:nvCxnSpPr>
        <p:spPr>
          <a:xfrm flipH="1" flipV="1">
            <a:off x="5841000" y="2009520"/>
            <a:ext cx="2267999" cy="1500480"/>
          </a:xfrm>
          <a:prstGeom prst="curvedConnector3">
            <a:avLst>
              <a:gd name="adj1" fmla="val -10079"/>
            </a:avLst>
          </a:prstGeom>
          <a:noFill/>
          <a:ln w="18360">
            <a:solidFill>
              <a:srgbClr val="000000"/>
            </a:solidFill>
            <a:custDash>
              <a:ds d="0" sp="0"/>
            </a:custDash>
            <a:headEnd type="arrow"/>
          </a:ln>
        </p:spPr>
      </p:cxnSp>
      <p:sp>
        <p:nvSpPr>
          <p:cNvPr id="23" name="Freeform 22"/>
          <p:cNvSpPr/>
          <p:nvPr/>
        </p:nvSpPr>
        <p:spPr>
          <a:xfrm>
            <a:off x="6172200" y="235692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C0C0C0"/>
                </a:solidFill>
                <a:latin typeface="Arial" pitchFamily="34"/>
                <a:ea typeface="Arial" pitchFamily="2"/>
                <a:cs typeface="Tahoma" pitchFamily="2"/>
              </a:rPr>
              <a:t>jax-rs-2.1.1</a:t>
            </a:r>
          </a:p>
        </p:txBody>
      </p:sp>
      <p:sp>
        <p:nvSpPr>
          <p:cNvPr id="24" name="Freeform 23"/>
          <p:cNvSpPr/>
          <p:nvPr/>
        </p:nvSpPr>
        <p:spPr>
          <a:xfrm>
            <a:off x="6280199" y="3281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jax-rs-2.1.5</a:t>
            </a:r>
          </a:p>
        </p:txBody>
      </p:sp>
      <p:cxnSp>
        <p:nvCxnSpPr>
          <p:cNvPr id="25" name="Curved Connector 24"/>
          <p:cNvCxnSpPr>
            <a:stCxn id="20" idx="0"/>
            <a:endCxn id="24" idx="2"/>
          </p:cNvCxnSpPr>
          <p:nvPr/>
        </p:nvCxnSpPr>
        <p:spPr>
          <a:xfrm rot="16200000" flipV="1">
            <a:off x="6457320" y="4475879"/>
            <a:ext cx="1486800" cy="12241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8000"/>
            </a:solidFill>
            <a:custDash>
              <a:ds d="0" sp="0"/>
            </a:custDash>
            <a:tailEnd type="arrow"/>
          </a:ln>
        </p:spPr>
      </p:cxnSp>
      <p:sp>
        <p:nvSpPr>
          <p:cNvPr id="26" name="Freeform 25"/>
          <p:cNvSpPr/>
          <p:nvPr/>
        </p:nvSpPr>
        <p:spPr>
          <a:xfrm>
            <a:off x="3988440" y="5225400"/>
            <a:ext cx="18288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C0C0C0"/>
                </a:solidFill>
                <a:latin typeface="Arial" pitchFamily="34"/>
                <a:ea typeface="Arial" pitchFamily="2"/>
                <a:cs typeface="Tahoma" pitchFamily="2"/>
              </a:rPr>
              <a:t>jersey-2.0.5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EE 7 JSR Soup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85440" y="1167840"/>
            <a:ext cx="8001360" cy="5004360"/>
          </a:xfrm>
        </p:spPr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/>
              <a:t>Java Persistence API 2.1 – JSR 338</a:t>
            </a:r>
          </a:p>
          <a:p>
            <a:pPr lvl="0"/>
            <a:r>
              <a:rPr lang="en-US"/>
              <a:t>JAX-RS 2.0 – JSR 339</a:t>
            </a:r>
          </a:p>
          <a:p>
            <a:pPr lvl="0"/>
            <a:r>
              <a:rPr lang="en-US"/>
              <a:t>Servlets 3.1 – JSR 340</a:t>
            </a:r>
          </a:p>
          <a:p>
            <a:pPr lvl="0"/>
            <a:r>
              <a:rPr lang="en-US"/>
              <a:t>Expression Language 3.0 – JSR 341</a:t>
            </a:r>
          </a:p>
          <a:p>
            <a:pPr lvl="0"/>
            <a:r>
              <a:rPr lang="en-US"/>
              <a:t>Java EE 7 – JSR 342</a:t>
            </a:r>
          </a:p>
          <a:p>
            <a:pPr lvl="0"/>
            <a:r>
              <a:rPr lang="en-US"/>
              <a:t>Java Message Service 2.0 – JSR 343</a:t>
            </a:r>
          </a:p>
          <a:p>
            <a:pPr lvl="0"/>
            <a:r>
              <a:rPr lang="en-US"/>
              <a:t>Java Server Faces 2.2 – JSR 344</a:t>
            </a:r>
          </a:p>
          <a:p>
            <a:pPr lvl="0"/>
            <a:r>
              <a:rPr lang="en-US"/>
              <a:t>EJB 3.2 – JSR 345</a:t>
            </a:r>
          </a:p>
          <a:p>
            <a:pPr lvl="0"/>
            <a:r>
              <a:rPr lang="en-US"/>
              <a:t>CDI 1.1 – JSR 346</a:t>
            </a:r>
          </a:p>
          <a:p>
            <a:pPr lvl="0"/>
            <a:r>
              <a:rPr lang="en-US"/>
              <a:t>JCache – JSR 107</a:t>
            </a:r>
          </a:p>
          <a:p>
            <a:pPr lvl="0"/>
            <a:r>
              <a:rPr lang="en-US"/>
              <a:t>Bean Validation 1.1 – JSR 349</a:t>
            </a:r>
          </a:p>
          <a:p>
            <a:pPr lvl="0"/>
            <a:r>
              <a:rPr lang="en-US"/>
              <a:t>...</a:t>
            </a:r>
          </a:p>
          <a:p>
            <a:pPr lvl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4560"/>
            <a:ext cx="8255519" cy="941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Core Java EE 6 Programming Model</a:t>
            </a:r>
          </a:p>
        </p:txBody>
      </p:sp>
      <p:sp>
        <p:nvSpPr>
          <p:cNvPr id="3" name="Freeform 2"/>
          <p:cNvSpPr/>
          <p:nvPr/>
        </p:nvSpPr>
        <p:spPr>
          <a:xfrm>
            <a:off x="797400" y="4955400"/>
            <a:ext cx="68814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JPA 2.0 / JTA 1.1</a:t>
            </a:r>
          </a:p>
        </p:txBody>
      </p:sp>
      <p:sp>
        <p:nvSpPr>
          <p:cNvPr id="4" name="Freeform 3"/>
          <p:cNvSpPr/>
          <p:nvPr/>
        </p:nvSpPr>
        <p:spPr>
          <a:xfrm>
            <a:off x="808200" y="4229640"/>
            <a:ext cx="34398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Managed Beans 1.0</a:t>
            </a:r>
          </a:p>
        </p:txBody>
      </p:sp>
      <p:sp>
        <p:nvSpPr>
          <p:cNvPr id="5" name="Freeform 4"/>
          <p:cNvSpPr/>
          <p:nvPr/>
        </p:nvSpPr>
        <p:spPr>
          <a:xfrm>
            <a:off x="820800" y="3480120"/>
            <a:ext cx="68580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CDI 1.0 / Interceptors 1.1 / JSR 250 1.1</a:t>
            </a:r>
          </a:p>
        </p:txBody>
      </p:sp>
      <p:sp>
        <p:nvSpPr>
          <p:cNvPr id="6" name="Freeform 5"/>
          <p:cNvSpPr/>
          <p:nvPr/>
        </p:nvSpPr>
        <p:spPr>
          <a:xfrm>
            <a:off x="2192400" y="2724480"/>
            <a:ext cx="5486399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Servlets 3.0</a:t>
            </a:r>
          </a:p>
        </p:txBody>
      </p:sp>
      <p:sp>
        <p:nvSpPr>
          <p:cNvPr id="7" name="Freeform 6"/>
          <p:cNvSpPr/>
          <p:nvPr/>
        </p:nvSpPr>
        <p:spPr>
          <a:xfrm>
            <a:off x="4248000" y="4229640"/>
            <a:ext cx="34308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EJB 3.1</a:t>
            </a:r>
          </a:p>
        </p:txBody>
      </p:sp>
      <p:sp>
        <p:nvSpPr>
          <p:cNvPr id="8" name="Freeform 7"/>
          <p:cNvSpPr/>
          <p:nvPr/>
        </p:nvSpPr>
        <p:spPr>
          <a:xfrm>
            <a:off x="6387479" y="1969560"/>
            <a:ext cx="129132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JSP 2.2</a:t>
            </a:r>
            <a:b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EL 1.2</a:t>
            </a:r>
          </a:p>
        </p:txBody>
      </p:sp>
      <p:sp>
        <p:nvSpPr>
          <p:cNvPr id="9" name="Freeform 8"/>
          <p:cNvSpPr/>
          <p:nvPr/>
        </p:nvSpPr>
        <p:spPr>
          <a:xfrm>
            <a:off x="782999" y="1985400"/>
            <a:ext cx="1407600" cy="144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CDI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Extensions</a:t>
            </a:r>
          </a:p>
        </p:txBody>
      </p:sp>
      <p:sp>
        <p:nvSpPr>
          <p:cNvPr id="10" name="Freeform 9"/>
          <p:cNvSpPr/>
          <p:nvPr/>
        </p:nvSpPr>
        <p:spPr>
          <a:xfrm>
            <a:off x="5000760" y="1969920"/>
            <a:ext cx="129132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JSF 2.0</a:t>
            </a:r>
          </a:p>
        </p:txBody>
      </p:sp>
      <p:sp>
        <p:nvSpPr>
          <p:cNvPr id="11" name="Freeform 10"/>
          <p:cNvSpPr/>
          <p:nvPr/>
        </p:nvSpPr>
        <p:spPr>
          <a:xfrm>
            <a:off x="3613319" y="1970280"/>
            <a:ext cx="129132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JAX-RS 1.1</a:t>
            </a:r>
          </a:p>
        </p:txBody>
      </p:sp>
      <p:sp>
        <p:nvSpPr>
          <p:cNvPr id="12" name="Freeform 11"/>
          <p:cNvSpPr/>
          <p:nvPr/>
        </p:nvSpPr>
        <p:spPr>
          <a:xfrm>
            <a:off x="2225880" y="1970640"/>
            <a:ext cx="129132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99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Web</a:t>
            </a:r>
            <a:b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Container</a:t>
            </a:r>
            <a:b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Extensions</a:t>
            </a:r>
          </a:p>
        </p:txBody>
      </p:sp>
      <p:sp>
        <p:nvSpPr>
          <p:cNvPr id="13" name="Freeform 12"/>
          <p:cNvSpPr/>
          <p:nvPr/>
        </p:nvSpPr>
        <p:spPr>
          <a:xfrm>
            <a:off x="7772400" y="2021399"/>
            <a:ext cx="914400" cy="3657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Bean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Validation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1.0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8480" y="336960"/>
            <a:ext cx="7581960" cy="9493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Servlets 3.1 (JSR 340)</a:t>
            </a:r>
            <a:br>
              <a:rPr lang="en-US"/>
            </a:br>
            <a:r>
              <a:rPr lang="en-US" sz="1400" b="0"/>
              <a:t>http://jcp.org/en/jsr/detail?id=340</a:t>
            </a:r>
            <a:br>
              <a:rPr lang="en-US" sz="1400" b="0"/>
            </a:br>
            <a:r>
              <a:rPr lang="en-US" sz="1400" b="0"/>
              <a:t>http://servlet-spec.java.net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Cloud support</a:t>
            </a:r>
          </a:p>
          <a:p>
            <a:pPr lvl="0"/>
            <a:r>
              <a:rPr lang="en-US" sz="3200"/>
              <a:t>Multi-tenancy</a:t>
            </a:r>
          </a:p>
          <a:p>
            <a:pPr lvl="1" rtl="0"/>
            <a:r>
              <a:rPr lang="en-US" sz="2600"/>
              <a:t>Security / Session state / Resources isolation</a:t>
            </a:r>
          </a:p>
          <a:p>
            <a:pPr lvl="0"/>
            <a:r>
              <a:rPr lang="en-US" sz="3200"/>
              <a:t>Asynchronous IO based on NIO2</a:t>
            </a:r>
          </a:p>
          <a:p>
            <a:pPr lvl="0"/>
            <a:r>
              <a:rPr lang="en-US" sz="3200"/>
              <a:t>Simplified Asynchronous Servlets</a:t>
            </a:r>
          </a:p>
          <a:p>
            <a:pPr lvl="0"/>
            <a:r>
              <a:rPr lang="en-US" sz="3200"/>
              <a:t>Utilize Java EE concurrency utilities</a:t>
            </a:r>
          </a:p>
          <a:p>
            <a:pPr lvl="0"/>
            <a:r>
              <a:rPr lang="en-US" sz="3200"/>
              <a:t>Enable support for Web Sockets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52480" y="290880"/>
            <a:ext cx="7581960" cy="9493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JPA 2.1 (JSR 338)</a:t>
            </a:r>
            <a:br>
              <a:rPr lang="en-US"/>
            </a:br>
            <a:r>
              <a:rPr lang="en-US" sz="1400" b="0"/>
              <a:t>http://jcp.org/en/jsr/detail?id=338</a:t>
            </a:r>
            <a:br>
              <a:rPr lang="en-US" sz="1400" b="0"/>
            </a:br>
            <a:r>
              <a:rPr lang="en-US" sz="1400" b="0"/>
              <a:t>http://jpa-spec.java.net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12000" y="1343520"/>
            <a:ext cx="8460000" cy="4338720"/>
          </a:xfrm>
        </p:spPr>
        <p:txBody>
          <a:bodyPr wrap="square" anchor="t" anchorCtr="0">
            <a:spAutoFit/>
          </a:bodyPr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Multi-tenancy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Support for stored procedures, vendor function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Update and Delete Criteria queries, JPQL ↔ Criteria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Query by Example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Support for schema generation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Persistence Context synchronization control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Dynamic definition of PU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Additional event listeners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27999" y="22860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EJB 3.2 (JSR 345)</a:t>
            </a:r>
            <a:br>
              <a:rPr lang="en-US"/>
            </a:br>
            <a:r>
              <a:rPr lang="en-US" sz="1400" b="0"/>
              <a:t>http://jcp.org/en/jsr/detail?id=345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85440" y="1599840"/>
            <a:ext cx="8229960" cy="4526280"/>
          </a:xfrm>
        </p:spPr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Enablement for use in cloud</a:t>
            </a:r>
          </a:p>
          <a:p>
            <a:pPr lvl="0"/>
            <a:r>
              <a:rPr lang="en-US" sz="3200"/>
              <a:t>Factorization of the EJB technology</a:t>
            </a:r>
          </a:p>
          <a:p>
            <a:pPr lvl="1" rtl="0"/>
            <a:r>
              <a:rPr lang="en-US" sz="2600"/>
              <a:t>Interceptors was the first example</a:t>
            </a:r>
          </a:p>
          <a:p>
            <a:pPr lvl="1" rtl="0"/>
            <a:r>
              <a:rPr lang="en-US" sz="2600"/>
              <a:t>Container-managed transactions as target</a:t>
            </a:r>
          </a:p>
          <a:p>
            <a:pPr lvl="0"/>
            <a:r>
              <a:rPr lang="en-US" sz="3200"/>
              <a:t>Alignment with other specifications</a:t>
            </a:r>
          </a:p>
          <a:p>
            <a:pPr lvl="0"/>
            <a:r>
              <a:rPr lang="en-US" sz="3200"/>
              <a:t>Mark “pruned” technologies as optional</a:t>
            </a:r>
          </a:p>
          <a:p>
            <a:pPr lvl="1" rtl="0"/>
            <a:r>
              <a:rPr lang="en-US" sz="2600"/>
              <a:t>EJB 1.x and 2.x entity beans</a:t>
            </a:r>
          </a:p>
          <a:p>
            <a:pPr lvl="1" rtl="0"/>
            <a:r>
              <a:rPr lang="en-US" sz="2600"/>
              <a:t>Web service invocation using JAX-RPC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52480" y="336960"/>
            <a:ext cx="7581960" cy="9493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JAX-RS 2.0 (JSR 339)</a:t>
            </a:r>
            <a:br>
              <a:rPr lang="en-US"/>
            </a:br>
            <a:r>
              <a:rPr lang="en-US" sz="1400" b="0"/>
              <a:t>http://jcp.org/en/jsr/detail?id=339</a:t>
            </a:r>
            <a:br>
              <a:rPr lang="en-US" sz="1400" b="0"/>
            </a:br>
            <a:r>
              <a:rPr lang="en-US" sz="1400" b="0"/>
              <a:t>http://jax-rs-spec.java.net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12000" y="1343520"/>
            <a:ext cx="8460000" cy="4609800"/>
          </a:xfrm>
        </p:spPr>
        <p:txBody>
          <a:bodyPr wrap="square" anchor="t" anchorCtr="0">
            <a:spAutoFit/>
          </a:bodyPr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Client API</a:t>
            </a:r>
          </a:p>
          <a:p>
            <a:pPr lvl="2" rt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200"/>
              <a:t>Low level using Builder pattern, Higher-level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Hypermedia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MVC Pattern</a:t>
            </a:r>
          </a:p>
          <a:p>
            <a:pPr lvl="2" rt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200"/>
              <a:t>Resource controllers, Pluggable viewing technology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Bean Validation</a:t>
            </a:r>
          </a:p>
          <a:p>
            <a:pPr lvl="2" rt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200"/>
              <a:t>Form or Query parameter validation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Closer integration with @Inject, etc.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Server-side asynchronous request processing</a:t>
            </a:r>
          </a:p>
          <a:p>
            <a:pPr marL="0" lvl="1" indent="0" rtl="0">
              <a:spcBef>
                <a:spcPts val="0"/>
              </a:spcBef>
              <a:spcAft>
                <a:spcPts val="561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sz="2800"/>
              <a:t>Server-side content negotiation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27999" y="22860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CDI 1.1 (JSR 346)</a:t>
            </a:r>
            <a:br>
              <a:rPr lang="en-US"/>
            </a:br>
            <a:r>
              <a:rPr lang="en-US" sz="1400" b="0"/>
              <a:t>http://www.jcp.org/en/jsr/proposalDetails?id=346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Global ordering of interceptors and decorators</a:t>
            </a:r>
          </a:p>
          <a:p>
            <a:pPr lvl="0"/>
            <a:r>
              <a:rPr lang="en-US" sz="3200"/>
              <a:t>API for managing built-in contexts</a:t>
            </a:r>
          </a:p>
          <a:p>
            <a:pPr lvl="0"/>
            <a:r>
              <a:rPr lang="en-US" sz="3200"/>
              <a:t>Embedded mode to startup outside Java EE container</a:t>
            </a:r>
          </a:p>
          <a:p>
            <a:pPr lvl="0"/>
            <a:r>
              <a:rPr lang="en-US" sz="3200"/>
              <a:t>Send Servlet events as CDI events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8480" y="336960"/>
            <a:ext cx="7581960" cy="9493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Expression Language 3.0 (JSR 341)</a:t>
            </a:r>
            <a:br>
              <a:rPr lang="en-US"/>
            </a:br>
            <a:r>
              <a:rPr lang="en-US" sz="1400" b="0"/>
              <a:t>http://jcp.org/en/jsr/detail?id=341</a:t>
            </a:r>
            <a:br>
              <a:rPr lang="en-US" sz="1400" b="0"/>
            </a:br>
            <a:r>
              <a:rPr lang="en-US" sz="1400" b="0"/>
              <a:t>http://el-spec.java.net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85440" y="1599840"/>
            <a:ext cx="8229960" cy="4526280"/>
          </a:xfrm>
        </p:spPr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A JSR by itself</a:t>
            </a:r>
          </a:p>
          <a:p>
            <a:pPr lvl="0"/>
            <a:r>
              <a:rPr lang="en-US" sz="3200"/>
              <a:t>Make EL easier to use outside EE container</a:t>
            </a:r>
          </a:p>
          <a:p>
            <a:pPr lvl="1" rtl="0"/>
            <a:r>
              <a:rPr lang="en-US" sz="2600"/>
              <a:t>Simplified to use in Java SE</a:t>
            </a:r>
          </a:p>
          <a:p>
            <a:pPr lvl="0"/>
            <a:r>
              <a:rPr lang="en-US" sz="3200"/>
              <a:t>EL Context is split into Parsing and Evaluation context</a:t>
            </a:r>
          </a:p>
          <a:p>
            <a:pPr lvl="0"/>
            <a:r>
              <a:rPr lang="en-US" sz="3200"/>
              <a:t>Explicit coercion rules using API</a:t>
            </a:r>
          </a:p>
          <a:p>
            <a:pPr lvl="0"/>
            <a:r>
              <a:rPr lang="en-US" sz="3200"/>
              <a:t>Criteria-based selection from Collection</a:t>
            </a:r>
          </a:p>
          <a:p>
            <a:pPr lvl="0"/>
            <a:r>
              <a:rPr lang="en-US" sz="3200"/>
              <a:t>Operators: ==, concat, sizeof</a:t>
            </a:r>
          </a:p>
          <a:p>
            <a:pPr lvl="0"/>
            <a:r>
              <a:rPr lang="en-US" sz="3200"/>
              <a:t>CDI events for expression evaluation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8480" y="336960"/>
            <a:ext cx="7581960" cy="9493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JMS 2.0 (JSR 343)</a:t>
            </a:r>
            <a:br>
              <a:rPr lang="en-US"/>
            </a:br>
            <a:r>
              <a:rPr lang="en-US" sz="1400" b="0"/>
              <a:t>http://jcp.org/en/jsr/detail?id=343</a:t>
            </a:r>
            <a:br>
              <a:rPr lang="en-US" sz="1400" b="0"/>
            </a:br>
            <a:r>
              <a:rPr lang="en-US" sz="1400" b="0"/>
              <a:t>http://jms-spec.java.net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Long overdue – after 9 years</a:t>
            </a:r>
          </a:p>
          <a:p>
            <a:pPr lvl="0"/>
            <a:r>
              <a:rPr lang="en-US" sz="3200"/>
              <a:t>Modest scope, major extensions deferred to a subsequent revision</a:t>
            </a:r>
          </a:p>
          <a:p>
            <a:pPr lvl="0"/>
            <a:r>
              <a:rPr lang="en-US" sz="3200"/>
              <a:t>Ease-of-development</a:t>
            </a:r>
          </a:p>
          <a:p>
            <a:pPr lvl="0"/>
            <a:r>
              <a:rPr lang="en-US" sz="3200"/>
              <a:t>Clarification of relationship with other Java EE specs</a:t>
            </a:r>
          </a:p>
          <a:p>
            <a:pPr lvl="0"/>
            <a:r>
              <a:rPr lang="en-US" sz="3200"/>
              <a:t>New mandatory API for pluggable JMS provider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27999" y="22860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Bean Validation 1.1 (JSR 349)</a:t>
            </a:r>
            <a:br>
              <a:rPr lang="en-US"/>
            </a:br>
            <a:r>
              <a:rPr lang="en-US" sz="1400" b="0"/>
              <a:t>http://jcp.org/en/jsr/detail?id=349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Integration with other specs</a:t>
            </a:r>
          </a:p>
          <a:p>
            <a:pPr lvl="1" rtl="0"/>
            <a:r>
              <a:rPr lang="en-US" sz="2600"/>
              <a:t>JAX-RS: Validate parameters on HTTP calls</a:t>
            </a:r>
          </a:p>
          <a:p>
            <a:pPr lvl="1" rtl="0"/>
            <a:r>
              <a:rPr lang="en-US" sz="2600"/>
              <a:t>JAXB: convert into XML schema descriptor</a:t>
            </a:r>
          </a:p>
          <a:p>
            <a:pPr lvl="1" rtl="0"/>
            <a:r>
              <a:rPr lang="en-US" sz="2600"/>
              <a:t>JPA: DDL generation</a:t>
            </a:r>
          </a:p>
          <a:p>
            <a:pPr lvl="0"/>
            <a:r>
              <a:rPr lang="en-US" sz="3200"/>
              <a:t>Method level validation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endParaRPr lang="en-US" sz="3200"/>
          </a:p>
          <a:p>
            <a:pPr lvl="0"/>
            <a:r>
              <a:rPr lang="en-US" sz="3200"/>
              <a:t>@Valid and group propagation</a:t>
            </a:r>
          </a:p>
          <a:p>
            <a:pPr lvl="0"/>
            <a:r>
              <a:rPr lang="en-US" sz="3200"/>
              <a:t>Apply constraints on element collection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60840"/>
            <a:ext cx="5943600" cy="942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1" i="0" u="none" strike="noStrike" baseline="0">
              <a:ln>
                <a:noFill/>
              </a:ln>
              <a:solidFill>
                <a:srgbClr val="000000"/>
              </a:solidFill>
              <a:latin typeface="Courier" pitchFamily="49"/>
              <a:ea typeface="Arial" pitchFamily="2"/>
              <a:cs typeface="Tahoma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Arial" pitchFamily="2"/>
                <a:cs typeface="Tahoma" pitchFamily="2"/>
              </a:rPr>
              <a:t>public void processOrder(@Valid Order order, </a:t>
            </a:r>
            <a:b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Arial" pitchFamily="2"/>
                <a:cs typeface="Tahoma" pitchFamily="2"/>
              </a:rPr>
            </a:br>
            <a: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Arial" pitchFamily="2"/>
                <a:cs typeface="Tahoma" pitchFamily="2"/>
              </a:rPr>
              <a:t>                         @Min(0) @Max(30) int retry)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Arial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27999" y="334800"/>
            <a:ext cx="7581960" cy="9493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JSF 2.2 (JSR 344)</a:t>
            </a:r>
            <a:br>
              <a:rPr lang="en-US"/>
            </a:br>
            <a:r>
              <a:rPr lang="en-US" sz="1400" b="0"/>
              <a:t>http://jcp.org/en/jsr/detail?id=344</a:t>
            </a:r>
            <a:br>
              <a:rPr lang="en-US" sz="1400" b="0"/>
            </a:br>
            <a:r>
              <a:rPr lang="en-US" sz="1400" b="0"/>
              <a:t>http://jsf-spec.java.net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85440" y="1599840"/>
            <a:ext cx="8229960" cy="4526280"/>
          </a:xfrm>
        </p:spPr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Ease of development</a:t>
            </a:r>
          </a:p>
          <a:p>
            <a:pPr lvl="1" rtl="0"/>
            <a:r>
              <a:rPr lang="en-US" sz="2600"/>
              <a:t>cc:interface is optional</a:t>
            </a:r>
          </a:p>
          <a:p>
            <a:pPr lvl="1" rtl="0"/>
            <a:r>
              <a:rPr lang="en-US" sz="2600"/>
              <a:t>JSF lifecycle is CDI aware</a:t>
            </a:r>
          </a:p>
          <a:p>
            <a:pPr lvl="1" rtl="0"/>
            <a:r>
              <a:rPr lang="en-US" sz="2600"/>
              <a:t>Runtime configuration options change</a:t>
            </a:r>
          </a:p>
          <a:p>
            <a:pPr lvl="0"/>
            <a:r>
              <a:rPr lang="en-US" sz="3200"/>
              <a:t>Support implementation of Portlet Bridge 2.0</a:t>
            </a:r>
          </a:p>
          <a:p>
            <a:pPr lvl="0"/>
            <a:r>
              <a:rPr lang="en-US" sz="3200"/>
              <a:t>Support for HTML5 features</a:t>
            </a:r>
          </a:p>
          <a:p>
            <a:pPr lvl="1" rtl="0"/>
            <a:r>
              <a:rPr lang="en-US" sz="2600"/>
              <a:t>Forms, Heading/Section content model, ...</a:t>
            </a:r>
          </a:p>
          <a:p>
            <a:pPr lvl="0"/>
            <a:r>
              <a:rPr lang="en-US" sz="3200"/>
              <a:t>New components like FileUpload and BackButton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200" y="961200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EE 7 : Technology Refresh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20719" y="1650239"/>
            <a:ext cx="8194679" cy="4064759"/>
          </a:xfrm>
        </p:spPr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Ease-of-development: JMS 2.0</a:t>
            </a:r>
          </a:p>
          <a:p>
            <a:pPr lvl="0"/>
            <a:r>
              <a:rPr lang="en-US" sz="3200"/>
              <a:t>Latest web standards</a:t>
            </a:r>
          </a:p>
          <a:p>
            <a:pPr lvl="1" rtl="0"/>
            <a:r>
              <a:rPr lang="en-US" sz="2600"/>
              <a:t>New JSRs: Web Sockets, Java JSON API</a:t>
            </a:r>
          </a:p>
          <a:p>
            <a:pPr lvl="1" rtl="0"/>
            <a:r>
              <a:rPr lang="en-US" sz="2600"/>
              <a:t>HTTP Client API (JAX-RS 2.0)</a:t>
            </a:r>
          </a:p>
          <a:p>
            <a:pPr lvl="0"/>
            <a:r>
              <a:rPr lang="en-US" sz="3200"/>
              <a:t>Possible JSRs inclusion</a:t>
            </a:r>
          </a:p>
          <a:p>
            <a:pPr lvl="1" rtl="0"/>
            <a:r>
              <a:rPr lang="en-US" sz="2600"/>
              <a:t>Concurrency Utilities for Java EE (JSR 236)</a:t>
            </a:r>
          </a:p>
          <a:p>
            <a:pPr lvl="1" rtl="0"/>
            <a:r>
              <a:rPr lang="en-US" sz="2600"/>
              <a:t>JCache (JSR 107)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45799" y="1371599"/>
            <a:ext cx="2971800" cy="3200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000">
              <a:alpha val="50000"/>
            </a:srgbClr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16480" y="185760"/>
            <a:ext cx="7581960" cy="68904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Java EE 6 Web Profile 1.0</a:t>
            </a:r>
          </a:p>
        </p:txBody>
      </p:sp>
      <p:sp>
        <p:nvSpPr>
          <p:cNvPr id="4" name="Freeform 3"/>
          <p:cNvSpPr/>
          <p:nvPr/>
        </p:nvSpPr>
        <p:spPr>
          <a:xfrm>
            <a:off x="1310400" y="15264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Servlets 3.0</a:t>
            </a:r>
          </a:p>
        </p:txBody>
      </p:sp>
      <p:sp>
        <p:nvSpPr>
          <p:cNvPr id="5" name="Freeform 4"/>
          <p:cNvSpPr/>
          <p:nvPr/>
        </p:nvSpPr>
        <p:spPr>
          <a:xfrm>
            <a:off x="1310400" y="340848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JSP 2.2</a:t>
            </a:r>
          </a:p>
        </p:txBody>
      </p:sp>
      <p:sp>
        <p:nvSpPr>
          <p:cNvPr id="6" name="Freeform 5"/>
          <p:cNvSpPr/>
          <p:nvPr/>
        </p:nvSpPr>
        <p:spPr>
          <a:xfrm>
            <a:off x="1310400" y="215352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JSF 2.0</a:t>
            </a:r>
          </a:p>
        </p:txBody>
      </p:sp>
      <p:sp>
        <p:nvSpPr>
          <p:cNvPr id="7" name="Freeform 6"/>
          <p:cNvSpPr/>
          <p:nvPr/>
        </p:nvSpPr>
        <p:spPr>
          <a:xfrm>
            <a:off x="1310400" y="27810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EJB 3.1 Lite</a:t>
            </a:r>
          </a:p>
        </p:txBody>
      </p:sp>
      <p:sp>
        <p:nvSpPr>
          <p:cNvPr id="8" name="Freeform 7"/>
          <p:cNvSpPr/>
          <p:nvPr/>
        </p:nvSpPr>
        <p:spPr>
          <a:xfrm>
            <a:off x="1310400" y="4034519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JTA 1.1</a:t>
            </a:r>
          </a:p>
        </p:txBody>
      </p:sp>
      <p:sp>
        <p:nvSpPr>
          <p:cNvPr id="9" name="Freeform 8"/>
          <p:cNvSpPr/>
          <p:nvPr/>
        </p:nvSpPr>
        <p:spPr>
          <a:xfrm>
            <a:off x="2652480" y="4034519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Managed</a:t>
            </a:r>
            <a:b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Beans 1.0</a:t>
            </a:r>
          </a:p>
        </p:txBody>
      </p:sp>
      <p:sp>
        <p:nvSpPr>
          <p:cNvPr id="10" name="Freeform 9"/>
          <p:cNvSpPr/>
          <p:nvPr/>
        </p:nvSpPr>
        <p:spPr>
          <a:xfrm>
            <a:off x="2652480" y="15264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JPA 2.0</a:t>
            </a:r>
          </a:p>
        </p:txBody>
      </p:sp>
      <p:sp>
        <p:nvSpPr>
          <p:cNvPr id="11" name="Freeform 10"/>
          <p:cNvSpPr/>
          <p:nvPr/>
        </p:nvSpPr>
        <p:spPr>
          <a:xfrm>
            <a:off x="2652480" y="340848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CDI 1.0</a:t>
            </a:r>
          </a:p>
        </p:txBody>
      </p:sp>
      <p:sp>
        <p:nvSpPr>
          <p:cNvPr id="12" name="Freeform 11"/>
          <p:cNvSpPr/>
          <p:nvPr/>
        </p:nvSpPr>
        <p:spPr>
          <a:xfrm>
            <a:off x="2652480" y="27810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Bean</a:t>
            </a:r>
            <a:b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Validation1.0</a:t>
            </a:r>
          </a:p>
        </p:txBody>
      </p:sp>
      <p:sp>
        <p:nvSpPr>
          <p:cNvPr id="13" name="Freeform 12"/>
          <p:cNvSpPr/>
          <p:nvPr/>
        </p:nvSpPr>
        <p:spPr>
          <a:xfrm>
            <a:off x="2652480" y="215352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Interceptors</a:t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1.1</a:t>
            </a:r>
          </a:p>
        </p:txBody>
      </p:sp>
      <p:sp>
        <p:nvSpPr>
          <p:cNvPr id="14" name="Freeform 13"/>
          <p:cNvSpPr/>
          <p:nvPr/>
        </p:nvSpPr>
        <p:spPr>
          <a:xfrm>
            <a:off x="4032720" y="340848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JAX-WS</a:t>
            </a:r>
          </a:p>
        </p:txBody>
      </p:sp>
      <p:sp>
        <p:nvSpPr>
          <p:cNvPr id="15" name="Freeform 14"/>
          <p:cNvSpPr/>
          <p:nvPr/>
        </p:nvSpPr>
        <p:spPr>
          <a:xfrm>
            <a:off x="4032720" y="215352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JAX-RS</a:t>
            </a:r>
          </a:p>
        </p:txBody>
      </p:sp>
      <p:sp>
        <p:nvSpPr>
          <p:cNvPr id="16" name="Freeform 15"/>
          <p:cNvSpPr/>
          <p:nvPr/>
        </p:nvSpPr>
        <p:spPr>
          <a:xfrm>
            <a:off x="4032720" y="27810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JAXB</a:t>
            </a:r>
          </a:p>
        </p:txBody>
      </p:sp>
      <p:sp>
        <p:nvSpPr>
          <p:cNvPr id="17" name="Freeform 16"/>
          <p:cNvSpPr/>
          <p:nvPr/>
        </p:nvSpPr>
        <p:spPr>
          <a:xfrm>
            <a:off x="4032720" y="15264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EJB 3.1</a:t>
            </a:r>
          </a:p>
        </p:txBody>
      </p:sp>
      <p:sp>
        <p:nvSpPr>
          <p:cNvPr id="18" name="Freeform 17"/>
          <p:cNvSpPr/>
          <p:nvPr/>
        </p:nvSpPr>
        <p:spPr>
          <a:xfrm>
            <a:off x="4032720" y="4034519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JASPIC</a:t>
            </a:r>
          </a:p>
        </p:txBody>
      </p:sp>
      <p:sp>
        <p:nvSpPr>
          <p:cNvPr id="19" name="Freeform 18"/>
          <p:cNvSpPr/>
          <p:nvPr/>
        </p:nvSpPr>
        <p:spPr>
          <a:xfrm>
            <a:off x="5308200" y="15264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JDBC</a:t>
            </a:r>
          </a:p>
        </p:txBody>
      </p:sp>
      <p:sp>
        <p:nvSpPr>
          <p:cNvPr id="20" name="Freeform 19"/>
          <p:cNvSpPr/>
          <p:nvPr/>
        </p:nvSpPr>
        <p:spPr>
          <a:xfrm>
            <a:off x="5308200" y="215352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JNDI</a:t>
            </a:r>
          </a:p>
        </p:txBody>
      </p:sp>
      <p:sp>
        <p:nvSpPr>
          <p:cNvPr id="21" name="Freeform 20"/>
          <p:cNvSpPr/>
          <p:nvPr/>
        </p:nvSpPr>
        <p:spPr>
          <a:xfrm>
            <a:off x="5308200" y="27810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JMS</a:t>
            </a:r>
          </a:p>
        </p:txBody>
      </p:sp>
      <p:sp>
        <p:nvSpPr>
          <p:cNvPr id="22" name="Freeform 21"/>
          <p:cNvSpPr/>
          <p:nvPr/>
        </p:nvSpPr>
        <p:spPr>
          <a:xfrm>
            <a:off x="5308200" y="340848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JAXP</a:t>
            </a:r>
          </a:p>
        </p:txBody>
      </p:sp>
      <p:sp>
        <p:nvSpPr>
          <p:cNvPr id="23" name="Freeform 22"/>
          <p:cNvSpPr/>
          <p:nvPr/>
        </p:nvSpPr>
        <p:spPr>
          <a:xfrm>
            <a:off x="5308200" y="4034519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JAX-RPC</a:t>
            </a:r>
          </a:p>
        </p:txBody>
      </p:sp>
      <p:sp>
        <p:nvSpPr>
          <p:cNvPr id="24" name="Freeform 23"/>
          <p:cNvSpPr/>
          <p:nvPr/>
        </p:nvSpPr>
        <p:spPr>
          <a:xfrm>
            <a:off x="6677279" y="4034519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. . .</a:t>
            </a:r>
          </a:p>
        </p:txBody>
      </p:sp>
      <p:sp>
        <p:nvSpPr>
          <p:cNvPr id="25" name="Freeform 24"/>
          <p:cNvSpPr/>
          <p:nvPr/>
        </p:nvSpPr>
        <p:spPr>
          <a:xfrm>
            <a:off x="6677640" y="340848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SAAJ</a:t>
            </a:r>
          </a:p>
        </p:txBody>
      </p:sp>
      <p:sp>
        <p:nvSpPr>
          <p:cNvPr id="26" name="Freeform 25"/>
          <p:cNvSpPr/>
          <p:nvPr/>
        </p:nvSpPr>
        <p:spPr>
          <a:xfrm>
            <a:off x="6678000" y="27810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JACC</a:t>
            </a:r>
          </a:p>
        </p:txBody>
      </p:sp>
      <p:sp>
        <p:nvSpPr>
          <p:cNvPr id="27" name="Freeform 26"/>
          <p:cNvSpPr/>
          <p:nvPr/>
        </p:nvSpPr>
        <p:spPr>
          <a:xfrm>
            <a:off x="6678360" y="215352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JavaMail</a:t>
            </a:r>
          </a:p>
        </p:txBody>
      </p:sp>
      <p:sp>
        <p:nvSpPr>
          <p:cNvPr id="28" name="Freeform 27"/>
          <p:cNvSpPr/>
          <p:nvPr/>
        </p:nvSpPr>
        <p:spPr>
          <a:xfrm>
            <a:off x="6678720" y="1526400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StAX</a:t>
            </a:r>
          </a:p>
        </p:txBody>
      </p:sp>
      <p:sp>
        <p:nvSpPr>
          <p:cNvPr id="29" name="Freeform 28"/>
          <p:cNvSpPr/>
          <p:nvPr/>
        </p:nvSpPr>
        <p:spPr>
          <a:xfrm>
            <a:off x="5373000" y="5485319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New</a:t>
            </a:r>
          </a:p>
        </p:txBody>
      </p:sp>
      <p:sp>
        <p:nvSpPr>
          <p:cNvPr id="30" name="Freeform 29"/>
          <p:cNvSpPr/>
          <p:nvPr/>
        </p:nvSpPr>
        <p:spPr>
          <a:xfrm>
            <a:off x="6629400" y="5485319"/>
            <a:ext cx="11430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Updated</a:t>
            </a:r>
          </a:p>
        </p:txBody>
      </p:sp>
      <p:sp>
        <p:nvSpPr>
          <p:cNvPr id="31" name="Freeform 30"/>
          <p:cNvSpPr/>
          <p:nvPr/>
        </p:nvSpPr>
        <p:spPr>
          <a:xfrm>
            <a:off x="3596400" y="2691000"/>
            <a:ext cx="228600" cy="228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596760" y="3339360"/>
            <a:ext cx="228600" cy="228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3597120" y="5499720"/>
            <a:ext cx="228600" cy="228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3800" y="5122799"/>
            <a:ext cx="1535400" cy="8208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/>
            </a:r>
            <a:b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     Contributed</a:t>
            </a:r>
            <a:b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     by  RedHat</a:t>
            </a:r>
          </a:p>
        </p:txBody>
      </p:sp>
      <p:sp>
        <p:nvSpPr>
          <p:cNvPr id="35" name="Freeform 34"/>
          <p:cNvSpPr/>
          <p:nvPr/>
        </p:nvSpPr>
        <p:spPr>
          <a:xfrm rot="2700000">
            <a:off x="1076235" y="5841494"/>
            <a:ext cx="1358280" cy="3308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Transparency Checklist</a:t>
            </a:r>
            <a:br>
              <a:rPr lang="en-US"/>
            </a:br>
            <a:r>
              <a:rPr lang="en-US" sz="1400" b="0"/>
              <a:t>http://jcp.org/en/resources/transparency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EG members names</a:t>
            </a:r>
          </a:p>
          <a:p>
            <a:pPr lvl="0"/>
            <a:r>
              <a:rPr lang="en-US" sz="3200"/>
              <a:t>EG business reported on publicly readable alias</a:t>
            </a:r>
          </a:p>
          <a:p>
            <a:pPr lvl="0"/>
            <a:r>
              <a:rPr lang="en-US" sz="3200"/>
              <a:t>Schedule is public, current and updated regularly</a:t>
            </a:r>
          </a:p>
          <a:p>
            <a:pPr lvl="0"/>
            <a:r>
              <a:rPr lang="en-US" sz="3200"/>
              <a:t>Public can read/write to a wiki</a:t>
            </a:r>
          </a:p>
          <a:p>
            <a:pPr lvl="0"/>
            <a:r>
              <a:rPr lang="en-US" sz="3200"/>
              <a:t>Discussion board on jcp.org</a:t>
            </a:r>
          </a:p>
          <a:p>
            <a:pPr lvl="0"/>
            <a:r>
              <a:rPr lang="en-US" sz="3200"/>
              <a:t>Public read-only issue tracker</a:t>
            </a:r>
          </a:p>
          <a:p>
            <a:pPr lvl="0"/>
            <a:endParaRPr lang="en-US" sz="3200"/>
          </a:p>
        </p:txBody>
      </p:sp>
      <p:sp>
        <p:nvSpPr>
          <p:cNvPr id="5" name="Freeform 4"/>
          <p:cNvSpPr/>
          <p:nvPr/>
        </p:nvSpPr>
        <p:spPr>
          <a:xfrm>
            <a:off x="7565040" y="155880"/>
            <a:ext cx="1456560" cy="1336680"/>
          </a:xfrm>
          <a:custGeom>
            <a:avLst>
              <a:gd name="f0" fmla="val 2500"/>
            </a:avLst>
            <a:gdLst>
              <a:gd name="f1" fmla="val 10800000"/>
              <a:gd name="f2" fmla="val 5400000"/>
              <a:gd name="f3" fmla="val w"/>
              <a:gd name="f4" fmla="val h"/>
              <a:gd name="f5" fmla="val 0"/>
              <a:gd name="f6" fmla="*/ 5419351 1 1725033"/>
              <a:gd name="f7" fmla="+- 10800 0 10800"/>
              <a:gd name="f8" fmla="+- 0 0 10800"/>
              <a:gd name="f9" fmla="val 10800"/>
              <a:gd name="f10" fmla="val -2147483647"/>
              <a:gd name="f11" fmla="val 2147483647"/>
              <a:gd name="f12" fmla="*/ f3 1 21600"/>
              <a:gd name="f13" fmla="*/ f4 1 21600"/>
              <a:gd name="f14" fmla="*/ f6 1 180"/>
              <a:gd name="f15" fmla="pin 0 f0 10800"/>
              <a:gd name="f16" fmla="val f15"/>
              <a:gd name="f17" fmla="*/ 315 f14 1"/>
              <a:gd name="f18" fmla="*/ 135 f14 1"/>
              <a:gd name="f19" fmla="*/ 0 f14 1"/>
              <a:gd name="f20" fmla="*/ 7 f14 1"/>
              <a:gd name="f21" fmla="*/ 15 f14 1"/>
              <a:gd name="f22" fmla="*/ 22 f14 1"/>
              <a:gd name="f23" fmla="*/ 30 f14 1"/>
              <a:gd name="f24" fmla="*/ 37 f14 1"/>
              <a:gd name="f25" fmla="*/ 45 f14 1"/>
              <a:gd name="f26" fmla="*/ 52 f14 1"/>
              <a:gd name="f27" fmla="*/ 60 f14 1"/>
              <a:gd name="f28" fmla="*/ 67 f14 1"/>
              <a:gd name="f29" fmla="*/ 75 f14 1"/>
              <a:gd name="f30" fmla="*/ 82 f14 1"/>
              <a:gd name="f31" fmla="*/ 90 f14 1"/>
              <a:gd name="f32" fmla="*/ 97 f14 1"/>
              <a:gd name="f33" fmla="*/ 105 f14 1"/>
              <a:gd name="f34" fmla="*/ 112 f14 1"/>
              <a:gd name="f35" fmla="*/ 120 f14 1"/>
              <a:gd name="f36" fmla="*/ 127 f14 1"/>
              <a:gd name="f37" fmla="*/ 142 f14 1"/>
              <a:gd name="f38" fmla="*/ 150 f14 1"/>
              <a:gd name="f39" fmla="*/ 157 f14 1"/>
              <a:gd name="f40" fmla="*/ 165 f14 1"/>
              <a:gd name="f41" fmla="*/ 172 f14 1"/>
              <a:gd name="f42" fmla="*/ 180 f14 1"/>
              <a:gd name="f43" fmla="*/ 187 f14 1"/>
              <a:gd name="f44" fmla="*/ 195 f14 1"/>
              <a:gd name="f45" fmla="*/ 202 f14 1"/>
              <a:gd name="f46" fmla="*/ 210 f14 1"/>
              <a:gd name="f47" fmla="*/ 217 f14 1"/>
              <a:gd name="f48" fmla="*/ 225 f14 1"/>
              <a:gd name="f49" fmla="*/ 232 f14 1"/>
              <a:gd name="f50" fmla="*/ 240 f14 1"/>
              <a:gd name="f51" fmla="*/ 247 f14 1"/>
              <a:gd name="f52" fmla="*/ 255 f14 1"/>
              <a:gd name="f53" fmla="*/ 262 f14 1"/>
              <a:gd name="f54" fmla="*/ 270 f14 1"/>
              <a:gd name="f55" fmla="*/ 277 f14 1"/>
              <a:gd name="f56" fmla="*/ 285 f14 1"/>
              <a:gd name="f57" fmla="*/ 292 f14 1"/>
              <a:gd name="f58" fmla="*/ 300 f14 1"/>
              <a:gd name="f59" fmla="*/ 307 f14 1"/>
              <a:gd name="f60" fmla="*/ 322 f14 1"/>
              <a:gd name="f61" fmla="*/ 330 f14 1"/>
              <a:gd name="f62" fmla="*/ 337 f14 1"/>
              <a:gd name="f63" fmla="*/ 345 f14 1"/>
              <a:gd name="f64" fmla="*/ 352 f14 1"/>
              <a:gd name="f65" fmla="*/ f15 f12 1"/>
              <a:gd name="f66" fmla="*/ 10800 f13 1"/>
              <a:gd name="f67" fmla="+- f16 0 10800"/>
              <a:gd name="f68" fmla="+- 0 0 f17"/>
              <a:gd name="f69" fmla="+- 0 0 f18"/>
              <a:gd name="f70" fmla="+- 0 0 f19"/>
              <a:gd name="f71" fmla="+- 0 0 f20"/>
              <a:gd name="f72" fmla="+- 0 0 f21"/>
              <a:gd name="f73" fmla="+- 0 0 f22"/>
              <a:gd name="f74" fmla="+- 0 0 f23"/>
              <a:gd name="f75" fmla="+- 0 0 f24"/>
              <a:gd name="f76" fmla="+- 0 0 f25"/>
              <a:gd name="f77" fmla="+- 0 0 f26"/>
              <a:gd name="f78" fmla="+- 0 0 f27"/>
              <a:gd name="f79" fmla="+- 0 0 f28"/>
              <a:gd name="f80" fmla="+- 0 0 f29"/>
              <a:gd name="f81" fmla="+- 0 0 f30"/>
              <a:gd name="f82" fmla="+- 0 0 f31"/>
              <a:gd name="f83" fmla="+- 0 0 f32"/>
              <a:gd name="f84" fmla="+- 0 0 f33"/>
              <a:gd name="f85" fmla="+- 0 0 f34"/>
              <a:gd name="f86" fmla="+- 0 0 f35"/>
              <a:gd name="f87" fmla="+- 0 0 f36"/>
              <a:gd name="f88" fmla="+- 0 0 f37"/>
              <a:gd name="f89" fmla="+- 0 0 f38"/>
              <a:gd name="f90" fmla="+- 0 0 f39"/>
              <a:gd name="f91" fmla="+- 0 0 f40"/>
              <a:gd name="f92" fmla="+- 0 0 f41"/>
              <a:gd name="f93" fmla="+- 0 0 f42"/>
              <a:gd name="f94" fmla="+- 0 0 f43"/>
              <a:gd name="f95" fmla="+- 0 0 f44"/>
              <a:gd name="f96" fmla="+- 0 0 f45"/>
              <a:gd name="f97" fmla="+- 0 0 f46"/>
              <a:gd name="f98" fmla="+- 0 0 f47"/>
              <a:gd name="f99" fmla="+- 0 0 f48"/>
              <a:gd name="f100" fmla="+- 0 0 f49"/>
              <a:gd name="f101" fmla="+- 0 0 f50"/>
              <a:gd name="f102" fmla="+- 0 0 f51"/>
              <a:gd name="f103" fmla="+- 0 0 f52"/>
              <a:gd name="f104" fmla="+- 0 0 f53"/>
              <a:gd name="f105" fmla="+- 0 0 f54"/>
              <a:gd name="f106" fmla="+- 0 0 f55"/>
              <a:gd name="f107" fmla="+- 0 0 f56"/>
              <a:gd name="f108" fmla="+- 0 0 f57"/>
              <a:gd name="f109" fmla="+- 0 0 f58"/>
              <a:gd name="f110" fmla="+- 0 0 f59"/>
              <a:gd name="f111" fmla="+- 0 0 f60"/>
              <a:gd name="f112" fmla="+- 0 0 f61"/>
              <a:gd name="f113" fmla="+- 0 0 f62"/>
              <a:gd name="f114" fmla="+- 0 0 f63"/>
              <a:gd name="f115" fmla="+- 0 0 f64"/>
              <a:gd name="f116" fmla="*/ f68 f1 1"/>
              <a:gd name="f117" fmla="*/ f69 f1 1"/>
              <a:gd name="f118" fmla="*/ f70 f1 1"/>
              <a:gd name="f119" fmla="*/ f71 f1 1"/>
              <a:gd name="f120" fmla="*/ f72 f1 1"/>
              <a:gd name="f121" fmla="*/ f73 f1 1"/>
              <a:gd name="f122" fmla="*/ f74 f1 1"/>
              <a:gd name="f123" fmla="*/ f75 f1 1"/>
              <a:gd name="f124" fmla="*/ f76 f1 1"/>
              <a:gd name="f125" fmla="*/ f77 f1 1"/>
              <a:gd name="f126" fmla="*/ f78 f1 1"/>
              <a:gd name="f127" fmla="*/ f79 f1 1"/>
              <a:gd name="f128" fmla="*/ f80 f1 1"/>
              <a:gd name="f129" fmla="*/ f81 f1 1"/>
              <a:gd name="f130" fmla="*/ f82 f1 1"/>
              <a:gd name="f131" fmla="*/ f83 f1 1"/>
              <a:gd name="f132" fmla="*/ f84 f1 1"/>
              <a:gd name="f133" fmla="*/ f85 f1 1"/>
              <a:gd name="f134" fmla="*/ f86 f1 1"/>
              <a:gd name="f135" fmla="*/ f87 f1 1"/>
              <a:gd name="f136" fmla="*/ f88 f1 1"/>
              <a:gd name="f137" fmla="*/ f89 f1 1"/>
              <a:gd name="f138" fmla="*/ f90 f1 1"/>
              <a:gd name="f139" fmla="*/ f91 f1 1"/>
              <a:gd name="f140" fmla="*/ f92 f1 1"/>
              <a:gd name="f141" fmla="*/ f93 f1 1"/>
              <a:gd name="f142" fmla="*/ f94 f1 1"/>
              <a:gd name="f143" fmla="*/ f95 f1 1"/>
              <a:gd name="f144" fmla="*/ f96 f1 1"/>
              <a:gd name="f145" fmla="*/ f97 f1 1"/>
              <a:gd name="f146" fmla="*/ f98 f1 1"/>
              <a:gd name="f147" fmla="*/ f99 f1 1"/>
              <a:gd name="f148" fmla="*/ f100 f1 1"/>
              <a:gd name="f149" fmla="*/ f101 f1 1"/>
              <a:gd name="f150" fmla="*/ f102 f1 1"/>
              <a:gd name="f151" fmla="*/ f103 f1 1"/>
              <a:gd name="f152" fmla="*/ f104 f1 1"/>
              <a:gd name="f153" fmla="*/ f105 f1 1"/>
              <a:gd name="f154" fmla="*/ f106 f1 1"/>
              <a:gd name="f155" fmla="*/ f107 f1 1"/>
              <a:gd name="f156" fmla="*/ f108 f1 1"/>
              <a:gd name="f157" fmla="*/ f109 f1 1"/>
              <a:gd name="f158" fmla="*/ f110 f1 1"/>
              <a:gd name="f159" fmla="*/ f111 f1 1"/>
              <a:gd name="f160" fmla="*/ f112 f1 1"/>
              <a:gd name="f161" fmla="*/ f113 f1 1"/>
              <a:gd name="f162" fmla="*/ f114 f1 1"/>
              <a:gd name="f163" fmla="*/ f115 f1 1"/>
              <a:gd name="f164" fmla="*/ f116 1 f6"/>
              <a:gd name="f165" fmla="*/ f117 1 f6"/>
              <a:gd name="f166" fmla="*/ f118 1 f6"/>
              <a:gd name="f167" fmla="*/ f119 1 f6"/>
              <a:gd name="f168" fmla="*/ f120 1 f6"/>
              <a:gd name="f169" fmla="*/ f121 1 f6"/>
              <a:gd name="f170" fmla="*/ f122 1 f6"/>
              <a:gd name="f171" fmla="*/ f123 1 f6"/>
              <a:gd name="f172" fmla="*/ f124 1 f6"/>
              <a:gd name="f173" fmla="*/ f125 1 f6"/>
              <a:gd name="f174" fmla="*/ f126 1 f6"/>
              <a:gd name="f175" fmla="*/ f127 1 f6"/>
              <a:gd name="f176" fmla="*/ f128 1 f6"/>
              <a:gd name="f177" fmla="*/ f129 1 f6"/>
              <a:gd name="f178" fmla="*/ f130 1 f6"/>
              <a:gd name="f179" fmla="*/ f131 1 f6"/>
              <a:gd name="f180" fmla="*/ f132 1 f6"/>
              <a:gd name="f181" fmla="*/ f133 1 f6"/>
              <a:gd name="f182" fmla="*/ f134 1 f6"/>
              <a:gd name="f183" fmla="*/ f135 1 f6"/>
              <a:gd name="f184" fmla="*/ f136 1 f6"/>
              <a:gd name="f185" fmla="*/ f137 1 f6"/>
              <a:gd name="f186" fmla="*/ f138 1 f6"/>
              <a:gd name="f187" fmla="*/ f139 1 f6"/>
              <a:gd name="f188" fmla="*/ f140 1 f6"/>
              <a:gd name="f189" fmla="*/ f141 1 f6"/>
              <a:gd name="f190" fmla="*/ f142 1 f6"/>
              <a:gd name="f191" fmla="*/ f143 1 f6"/>
              <a:gd name="f192" fmla="*/ f144 1 f6"/>
              <a:gd name="f193" fmla="*/ f145 1 f6"/>
              <a:gd name="f194" fmla="*/ f146 1 f6"/>
              <a:gd name="f195" fmla="*/ f147 1 f6"/>
              <a:gd name="f196" fmla="*/ f148 1 f6"/>
              <a:gd name="f197" fmla="*/ f149 1 f6"/>
              <a:gd name="f198" fmla="*/ f150 1 f6"/>
              <a:gd name="f199" fmla="*/ f151 1 f6"/>
              <a:gd name="f200" fmla="*/ f152 1 f6"/>
              <a:gd name="f201" fmla="*/ f153 1 f6"/>
              <a:gd name="f202" fmla="*/ f154 1 f6"/>
              <a:gd name="f203" fmla="*/ f155 1 f6"/>
              <a:gd name="f204" fmla="*/ f156 1 f6"/>
              <a:gd name="f205" fmla="*/ f157 1 f6"/>
              <a:gd name="f206" fmla="*/ f158 1 f6"/>
              <a:gd name="f207" fmla="*/ f159 1 f6"/>
              <a:gd name="f208" fmla="*/ f160 1 f6"/>
              <a:gd name="f209" fmla="*/ f161 1 f6"/>
              <a:gd name="f210" fmla="*/ f162 1 f6"/>
              <a:gd name="f211" fmla="*/ f163 1 f6"/>
              <a:gd name="f212" fmla="+- f164 0 f2"/>
              <a:gd name="f213" fmla="+- f165 0 f2"/>
              <a:gd name="f214" fmla="+- f166 0 f2"/>
              <a:gd name="f215" fmla="+- f167 0 f2"/>
              <a:gd name="f216" fmla="+- f168 0 f2"/>
              <a:gd name="f217" fmla="+- f169 0 f2"/>
              <a:gd name="f218" fmla="+- f170 0 f2"/>
              <a:gd name="f219" fmla="+- f171 0 f2"/>
              <a:gd name="f220" fmla="+- f172 0 f2"/>
              <a:gd name="f221" fmla="+- f173 0 f2"/>
              <a:gd name="f222" fmla="+- f174 0 f2"/>
              <a:gd name="f223" fmla="+- f175 0 f2"/>
              <a:gd name="f224" fmla="+- f176 0 f2"/>
              <a:gd name="f225" fmla="+- f177 0 f2"/>
              <a:gd name="f226" fmla="+- f178 0 f2"/>
              <a:gd name="f227" fmla="+- f179 0 f2"/>
              <a:gd name="f228" fmla="+- f180 0 f2"/>
              <a:gd name="f229" fmla="+- f181 0 f2"/>
              <a:gd name="f230" fmla="+- f182 0 f2"/>
              <a:gd name="f231" fmla="+- f183 0 f2"/>
              <a:gd name="f232" fmla="+- f184 0 f2"/>
              <a:gd name="f233" fmla="+- f185 0 f2"/>
              <a:gd name="f234" fmla="+- f186 0 f2"/>
              <a:gd name="f235" fmla="+- f187 0 f2"/>
              <a:gd name="f236" fmla="+- f188 0 f2"/>
              <a:gd name="f237" fmla="+- f189 0 f2"/>
              <a:gd name="f238" fmla="+- f190 0 f2"/>
              <a:gd name="f239" fmla="+- f191 0 f2"/>
              <a:gd name="f240" fmla="+- f192 0 f2"/>
              <a:gd name="f241" fmla="+- f193 0 f2"/>
              <a:gd name="f242" fmla="+- f194 0 f2"/>
              <a:gd name="f243" fmla="+- f195 0 f2"/>
              <a:gd name="f244" fmla="+- f196 0 f2"/>
              <a:gd name="f245" fmla="+- f197 0 f2"/>
              <a:gd name="f246" fmla="+- f198 0 f2"/>
              <a:gd name="f247" fmla="+- f199 0 f2"/>
              <a:gd name="f248" fmla="+- f200 0 f2"/>
              <a:gd name="f249" fmla="+- f201 0 f2"/>
              <a:gd name="f250" fmla="+- f202 0 f2"/>
              <a:gd name="f251" fmla="+- f203 0 f2"/>
              <a:gd name="f252" fmla="+- f204 0 f2"/>
              <a:gd name="f253" fmla="+- f205 0 f2"/>
              <a:gd name="f254" fmla="+- f206 0 f2"/>
              <a:gd name="f255" fmla="+- f207 0 f2"/>
              <a:gd name="f256" fmla="+- f208 0 f2"/>
              <a:gd name="f257" fmla="+- f209 0 f2"/>
              <a:gd name="f258" fmla="+- f210 0 f2"/>
              <a:gd name="f259" fmla="+- f211 0 f2"/>
              <a:gd name="f260" fmla="sin 1 f212"/>
              <a:gd name="f261" fmla="cos 1 f212"/>
              <a:gd name="f262" fmla="sin 1 f213"/>
              <a:gd name="f263" fmla="cos 1 f213"/>
              <a:gd name="f264" fmla="sin 1 f214"/>
              <a:gd name="f265" fmla="cos 1 f214"/>
              <a:gd name="f266" fmla="sin 1 f215"/>
              <a:gd name="f267" fmla="cos 1 f215"/>
              <a:gd name="f268" fmla="sin 1 f216"/>
              <a:gd name="f269" fmla="cos 1 f216"/>
              <a:gd name="f270" fmla="sin 1 f217"/>
              <a:gd name="f271" fmla="cos 1 f217"/>
              <a:gd name="f272" fmla="sin 1 f218"/>
              <a:gd name="f273" fmla="cos 1 f218"/>
              <a:gd name="f274" fmla="sin 1 f219"/>
              <a:gd name="f275" fmla="cos 1 f219"/>
              <a:gd name="f276" fmla="sin 1 f220"/>
              <a:gd name="f277" fmla="cos 1 f220"/>
              <a:gd name="f278" fmla="sin 1 f221"/>
              <a:gd name="f279" fmla="cos 1 f221"/>
              <a:gd name="f280" fmla="sin 1 f222"/>
              <a:gd name="f281" fmla="cos 1 f222"/>
              <a:gd name="f282" fmla="sin 1 f223"/>
              <a:gd name="f283" fmla="cos 1 f223"/>
              <a:gd name="f284" fmla="sin 1 f224"/>
              <a:gd name="f285" fmla="cos 1 f224"/>
              <a:gd name="f286" fmla="sin 1 f225"/>
              <a:gd name="f287" fmla="cos 1 f225"/>
              <a:gd name="f288" fmla="sin 1 f226"/>
              <a:gd name="f289" fmla="cos 1 f226"/>
              <a:gd name="f290" fmla="sin 1 f227"/>
              <a:gd name="f291" fmla="cos 1 f227"/>
              <a:gd name="f292" fmla="sin 1 f228"/>
              <a:gd name="f293" fmla="cos 1 f228"/>
              <a:gd name="f294" fmla="sin 1 f229"/>
              <a:gd name="f295" fmla="cos 1 f229"/>
              <a:gd name="f296" fmla="sin 1 f230"/>
              <a:gd name="f297" fmla="cos 1 f230"/>
              <a:gd name="f298" fmla="sin 1 f231"/>
              <a:gd name="f299" fmla="cos 1 f231"/>
              <a:gd name="f300" fmla="sin 1 f232"/>
              <a:gd name="f301" fmla="cos 1 f232"/>
              <a:gd name="f302" fmla="sin 1 f233"/>
              <a:gd name="f303" fmla="cos 1 f233"/>
              <a:gd name="f304" fmla="sin 1 f234"/>
              <a:gd name="f305" fmla="cos 1 f234"/>
              <a:gd name="f306" fmla="sin 1 f235"/>
              <a:gd name="f307" fmla="cos 1 f235"/>
              <a:gd name="f308" fmla="sin 1 f236"/>
              <a:gd name="f309" fmla="cos 1 f236"/>
              <a:gd name="f310" fmla="sin 1 f237"/>
              <a:gd name="f311" fmla="cos 1 f237"/>
              <a:gd name="f312" fmla="sin 1 f238"/>
              <a:gd name="f313" fmla="cos 1 f238"/>
              <a:gd name="f314" fmla="sin 1 f239"/>
              <a:gd name="f315" fmla="cos 1 f239"/>
              <a:gd name="f316" fmla="sin 1 f240"/>
              <a:gd name="f317" fmla="cos 1 f240"/>
              <a:gd name="f318" fmla="sin 1 f241"/>
              <a:gd name="f319" fmla="cos 1 f241"/>
              <a:gd name="f320" fmla="sin 1 f242"/>
              <a:gd name="f321" fmla="cos 1 f242"/>
              <a:gd name="f322" fmla="sin 1 f243"/>
              <a:gd name="f323" fmla="cos 1 f243"/>
              <a:gd name="f324" fmla="sin 1 f244"/>
              <a:gd name="f325" fmla="cos 1 f244"/>
              <a:gd name="f326" fmla="sin 1 f245"/>
              <a:gd name="f327" fmla="cos 1 f245"/>
              <a:gd name="f328" fmla="sin 1 f246"/>
              <a:gd name="f329" fmla="cos 1 f246"/>
              <a:gd name="f330" fmla="sin 1 f247"/>
              <a:gd name="f331" fmla="cos 1 f247"/>
              <a:gd name="f332" fmla="sin 1 f248"/>
              <a:gd name="f333" fmla="cos 1 f248"/>
              <a:gd name="f334" fmla="sin 1 f249"/>
              <a:gd name="f335" fmla="cos 1 f249"/>
              <a:gd name="f336" fmla="sin 1 f250"/>
              <a:gd name="f337" fmla="cos 1 f250"/>
              <a:gd name="f338" fmla="sin 1 f251"/>
              <a:gd name="f339" fmla="cos 1 f251"/>
              <a:gd name="f340" fmla="sin 1 f252"/>
              <a:gd name="f341" fmla="cos 1 f252"/>
              <a:gd name="f342" fmla="sin 1 f253"/>
              <a:gd name="f343" fmla="cos 1 f253"/>
              <a:gd name="f344" fmla="sin 1 f254"/>
              <a:gd name="f345" fmla="cos 1 f254"/>
              <a:gd name="f346" fmla="sin 1 f255"/>
              <a:gd name="f347" fmla="cos 1 f255"/>
              <a:gd name="f348" fmla="sin 1 f256"/>
              <a:gd name="f349" fmla="cos 1 f256"/>
              <a:gd name="f350" fmla="sin 1 f257"/>
              <a:gd name="f351" fmla="cos 1 f257"/>
              <a:gd name="f352" fmla="sin 1 f258"/>
              <a:gd name="f353" fmla="cos 1 f258"/>
              <a:gd name="f354" fmla="sin 1 f259"/>
              <a:gd name="f355" fmla="cos 1 f259"/>
              <a:gd name="f356" fmla="+- 0 0 f260"/>
              <a:gd name="f357" fmla="+- 0 0 f261"/>
              <a:gd name="f358" fmla="+- 0 0 f262"/>
              <a:gd name="f359" fmla="+- 0 0 f263"/>
              <a:gd name="f360" fmla="+- 0 0 f264"/>
              <a:gd name="f361" fmla="+- 0 0 f265"/>
              <a:gd name="f362" fmla="+- 0 0 f266"/>
              <a:gd name="f363" fmla="+- 0 0 f267"/>
              <a:gd name="f364" fmla="+- 0 0 f268"/>
              <a:gd name="f365" fmla="+- 0 0 f269"/>
              <a:gd name="f366" fmla="+- 0 0 f270"/>
              <a:gd name="f367" fmla="+- 0 0 f271"/>
              <a:gd name="f368" fmla="+- 0 0 f272"/>
              <a:gd name="f369" fmla="+- 0 0 f273"/>
              <a:gd name="f370" fmla="+- 0 0 f274"/>
              <a:gd name="f371" fmla="+- 0 0 f275"/>
              <a:gd name="f372" fmla="+- 0 0 f276"/>
              <a:gd name="f373" fmla="+- 0 0 f277"/>
              <a:gd name="f374" fmla="+- 0 0 f278"/>
              <a:gd name="f375" fmla="+- 0 0 f279"/>
              <a:gd name="f376" fmla="+- 0 0 f280"/>
              <a:gd name="f377" fmla="+- 0 0 f281"/>
              <a:gd name="f378" fmla="+- 0 0 f282"/>
              <a:gd name="f379" fmla="+- 0 0 f283"/>
              <a:gd name="f380" fmla="+- 0 0 f284"/>
              <a:gd name="f381" fmla="+- 0 0 f285"/>
              <a:gd name="f382" fmla="+- 0 0 f286"/>
              <a:gd name="f383" fmla="+- 0 0 f287"/>
              <a:gd name="f384" fmla="+- 0 0 f288"/>
              <a:gd name="f385" fmla="+- 0 0 f289"/>
              <a:gd name="f386" fmla="+- 0 0 f290"/>
              <a:gd name="f387" fmla="+- 0 0 f291"/>
              <a:gd name="f388" fmla="+- 0 0 f292"/>
              <a:gd name="f389" fmla="+- 0 0 f293"/>
              <a:gd name="f390" fmla="+- 0 0 f294"/>
              <a:gd name="f391" fmla="+- 0 0 f295"/>
              <a:gd name="f392" fmla="+- 0 0 f296"/>
              <a:gd name="f393" fmla="+- 0 0 f297"/>
              <a:gd name="f394" fmla="+- 0 0 f298"/>
              <a:gd name="f395" fmla="+- 0 0 f299"/>
              <a:gd name="f396" fmla="+- 0 0 f300"/>
              <a:gd name="f397" fmla="+- 0 0 f301"/>
              <a:gd name="f398" fmla="+- 0 0 f302"/>
              <a:gd name="f399" fmla="+- 0 0 f303"/>
              <a:gd name="f400" fmla="+- 0 0 f304"/>
              <a:gd name="f401" fmla="+- 0 0 f305"/>
              <a:gd name="f402" fmla="+- 0 0 f306"/>
              <a:gd name="f403" fmla="+- 0 0 f307"/>
              <a:gd name="f404" fmla="+- 0 0 f308"/>
              <a:gd name="f405" fmla="+- 0 0 f309"/>
              <a:gd name="f406" fmla="+- 0 0 f310"/>
              <a:gd name="f407" fmla="+- 0 0 f311"/>
              <a:gd name="f408" fmla="+- 0 0 f312"/>
              <a:gd name="f409" fmla="+- 0 0 f313"/>
              <a:gd name="f410" fmla="+- 0 0 f314"/>
              <a:gd name="f411" fmla="+- 0 0 f315"/>
              <a:gd name="f412" fmla="+- 0 0 f316"/>
              <a:gd name="f413" fmla="+- 0 0 f317"/>
              <a:gd name="f414" fmla="+- 0 0 f318"/>
              <a:gd name="f415" fmla="+- 0 0 f319"/>
              <a:gd name="f416" fmla="+- 0 0 f320"/>
              <a:gd name="f417" fmla="+- 0 0 f321"/>
              <a:gd name="f418" fmla="+- 0 0 f322"/>
              <a:gd name="f419" fmla="+- 0 0 f323"/>
              <a:gd name="f420" fmla="+- 0 0 f324"/>
              <a:gd name="f421" fmla="+- 0 0 f325"/>
              <a:gd name="f422" fmla="+- 0 0 f326"/>
              <a:gd name="f423" fmla="+- 0 0 f327"/>
              <a:gd name="f424" fmla="+- 0 0 f328"/>
              <a:gd name="f425" fmla="+- 0 0 f329"/>
              <a:gd name="f426" fmla="+- 0 0 f330"/>
              <a:gd name="f427" fmla="+- 0 0 f331"/>
              <a:gd name="f428" fmla="+- 0 0 f332"/>
              <a:gd name="f429" fmla="+- 0 0 f333"/>
              <a:gd name="f430" fmla="+- 0 0 f334"/>
              <a:gd name="f431" fmla="+- 0 0 f335"/>
              <a:gd name="f432" fmla="+- 0 0 f336"/>
              <a:gd name="f433" fmla="+- 0 0 f337"/>
              <a:gd name="f434" fmla="+- 0 0 f338"/>
              <a:gd name="f435" fmla="+- 0 0 f339"/>
              <a:gd name="f436" fmla="+- 0 0 f340"/>
              <a:gd name="f437" fmla="+- 0 0 f341"/>
              <a:gd name="f438" fmla="+- 0 0 f342"/>
              <a:gd name="f439" fmla="+- 0 0 f343"/>
              <a:gd name="f440" fmla="+- 0 0 f344"/>
              <a:gd name="f441" fmla="+- 0 0 f345"/>
              <a:gd name="f442" fmla="+- 0 0 f346"/>
              <a:gd name="f443" fmla="+- 0 0 f347"/>
              <a:gd name="f444" fmla="+- 0 0 f348"/>
              <a:gd name="f445" fmla="+- 0 0 f349"/>
              <a:gd name="f446" fmla="+- 0 0 f350"/>
              <a:gd name="f447" fmla="+- 0 0 f351"/>
              <a:gd name="f448" fmla="+- 0 0 f352"/>
              <a:gd name="f449" fmla="+- 0 0 f353"/>
              <a:gd name="f450" fmla="+- 0 0 f354"/>
              <a:gd name="f451" fmla="+- 0 0 f355"/>
              <a:gd name="f452" fmla="*/ f356 f67 1"/>
              <a:gd name="f453" fmla="*/ f357 f7 1"/>
              <a:gd name="f454" fmla="*/ f357 f67 1"/>
              <a:gd name="f455" fmla="*/ f356 f7 1"/>
              <a:gd name="f456" fmla="*/ f358 f67 1"/>
              <a:gd name="f457" fmla="*/ f359 f7 1"/>
              <a:gd name="f458" fmla="*/ f359 f67 1"/>
              <a:gd name="f459" fmla="*/ f358 f7 1"/>
              <a:gd name="f460" fmla="*/ f360 f8 1"/>
              <a:gd name="f461" fmla="*/ f361 f7 1"/>
              <a:gd name="f462" fmla="*/ f361 f8 1"/>
              <a:gd name="f463" fmla="*/ f360 f7 1"/>
              <a:gd name="f464" fmla="*/ f362 f67 1"/>
              <a:gd name="f465" fmla="*/ f363 f7 1"/>
              <a:gd name="f466" fmla="*/ f363 f67 1"/>
              <a:gd name="f467" fmla="*/ f362 f7 1"/>
              <a:gd name="f468" fmla="*/ f364 f8 1"/>
              <a:gd name="f469" fmla="*/ f365 f7 1"/>
              <a:gd name="f470" fmla="*/ f365 f8 1"/>
              <a:gd name="f471" fmla="*/ f364 f7 1"/>
              <a:gd name="f472" fmla="*/ f366 f67 1"/>
              <a:gd name="f473" fmla="*/ f367 f7 1"/>
              <a:gd name="f474" fmla="*/ f367 f67 1"/>
              <a:gd name="f475" fmla="*/ f366 f7 1"/>
              <a:gd name="f476" fmla="*/ f368 f8 1"/>
              <a:gd name="f477" fmla="*/ f369 f7 1"/>
              <a:gd name="f478" fmla="*/ f369 f8 1"/>
              <a:gd name="f479" fmla="*/ f368 f7 1"/>
              <a:gd name="f480" fmla="*/ f370 f67 1"/>
              <a:gd name="f481" fmla="*/ f371 f7 1"/>
              <a:gd name="f482" fmla="*/ f371 f67 1"/>
              <a:gd name="f483" fmla="*/ f370 f7 1"/>
              <a:gd name="f484" fmla="*/ f372 f8 1"/>
              <a:gd name="f485" fmla="*/ f373 f7 1"/>
              <a:gd name="f486" fmla="*/ f373 f8 1"/>
              <a:gd name="f487" fmla="*/ f372 f7 1"/>
              <a:gd name="f488" fmla="*/ f374 f67 1"/>
              <a:gd name="f489" fmla="*/ f375 f7 1"/>
              <a:gd name="f490" fmla="*/ f375 f67 1"/>
              <a:gd name="f491" fmla="*/ f374 f7 1"/>
              <a:gd name="f492" fmla="*/ f376 f8 1"/>
              <a:gd name="f493" fmla="*/ f377 f7 1"/>
              <a:gd name="f494" fmla="*/ f377 f8 1"/>
              <a:gd name="f495" fmla="*/ f376 f7 1"/>
              <a:gd name="f496" fmla="*/ f378 f67 1"/>
              <a:gd name="f497" fmla="*/ f379 f7 1"/>
              <a:gd name="f498" fmla="*/ f379 f67 1"/>
              <a:gd name="f499" fmla="*/ f378 f7 1"/>
              <a:gd name="f500" fmla="*/ f380 f8 1"/>
              <a:gd name="f501" fmla="*/ f381 f7 1"/>
              <a:gd name="f502" fmla="*/ f381 f8 1"/>
              <a:gd name="f503" fmla="*/ f380 f7 1"/>
              <a:gd name="f504" fmla="*/ f382 f67 1"/>
              <a:gd name="f505" fmla="*/ f383 f7 1"/>
              <a:gd name="f506" fmla="*/ f383 f67 1"/>
              <a:gd name="f507" fmla="*/ f382 f7 1"/>
              <a:gd name="f508" fmla="*/ f384 f8 1"/>
              <a:gd name="f509" fmla="*/ f385 f7 1"/>
              <a:gd name="f510" fmla="*/ f385 f8 1"/>
              <a:gd name="f511" fmla="*/ f384 f7 1"/>
              <a:gd name="f512" fmla="*/ f386 f67 1"/>
              <a:gd name="f513" fmla="*/ f387 f7 1"/>
              <a:gd name="f514" fmla="*/ f387 f67 1"/>
              <a:gd name="f515" fmla="*/ f386 f7 1"/>
              <a:gd name="f516" fmla="*/ f388 f8 1"/>
              <a:gd name="f517" fmla="*/ f389 f7 1"/>
              <a:gd name="f518" fmla="*/ f389 f8 1"/>
              <a:gd name="f519" fmla="*/ f388 f7 1"/>
              <a:gd name="f520" fmla="*/ f390 f67 1"/>
              <a:gd name="f521" fmla="*/ f391 f7 1"/>
              <a:gd name="f522" fmla="*/ f391 f67 1"/>
              <a:gd name="f523" fmla="*/ f390 f7 1"/>
              <a:gd name="f524" fmla="*/ f392 f8 1"/>
              <a:gd name="f525" fmla="*/ f393 f7 1"/>
              <a:gd name="f526" fmla="*/ f393 f8 1"/>
              <a:gd name="f527" fmla="*/ f392 f7 1"/>
              <a:gd name="f528" fmla="*/ f394 f67 1"/>
              <a:gd name="f529" fmla="*/ f395 f7 1"/>
              <a:gd name="f530" fmla="*/ f395 f67 1"/>
              <a:gd name="f531" fmla="*/ f394 f7 1"/>
              <a:gd name="f532" fmla="*/ f358 f8 1"/>
              <a:gd name="f533" fmla="*/ f359 f8 1"/>
              <a:gd name="f534" fmla="*/ f396 f67 1"/>
              <a:gd name="f535" fmla="*/ f397 f7 1"/>
              <a:gd name="f536" fmla="*/ f397 f67 1"/>
              <a:gd name="f537" fmla="*/ f396 f7 1"/>
              <a:gd name="f538" fmla="*/ f398 f8 1"/>
              <a:gd name="f539" fmla="*/ f399 f7 1"/>
              <a:gd name="f540" fmla="*/ f399 f8 1"/>
              <a:gd name="f541" fmla="*/ f398 f7 1"/>
              <a:gd name="f542" fmla="*/ f400 f67 1"/>
              <a:gd name="f543" fmla="*/ f401 f7 1"/>
              <a:gd name="f544" fmla="*/ f401 f67 1"/>
              <a:gd name="f545" fmla="*/ f400 f7 1"/>
              <a:gd name="f546" fmla="*/ f402 f8 1"/>
              <a:gd name="f547" fmla="*/ f403 f7 1"/>
              <a:gd name="f548" fmla="*/ f403 f8 1"/>
              <a:gd name="f549" fmla="*/ f402 f7 1"/>
              <a:gd name="f550" fmla="*/ f404 f67 1"/>
              <a:gd name="f551" fmla="*/ f405 f7 1"/>
              <a:gd name="f552" fmla="*/ f405 f67 1"/>
              <a:gd name="f553" fmla="*/ f404 f7 1"/>
              <a:gd name="f554" fmla="*/ f406 f8 1"/>
              <a:gd name="f555" fmla="*/ f407 f7 1"/>
              <a:gd name="f556" fmla="*/ f407 f8 1"/>
              <a:gd name="f557" fmla="*/ f406 f7 1"/>
              <a:gd name="f558" fmla="*/ f408 f67 1"/>
              <a:gd name="f559" fmla="*/ f409 f7 1"/>
              <a:gd name="f560" fmla="*/ f409 f67 1"/>
              <a:gd name="f561" fmla="*/ f408 f7 1"/>
              <a:gd name="f562" fmla="*/ f410 f8 1"/>
              <a:gd name="f563" fmla="*/ f411 f7 1"/>
              <a:gd name="f564" fmla="*/ f411 f8 1"/>
              <a:gd name="f565" fmla="*/ f410 f7 1"/>
              <a:gd name="f566" fmla="*/ f412 f67 1"/>
              <a:gd name="f567" fmla="*/ f413 f7 1"/>
              <a:gd name="f568" fmla="*/ f413 f67 1"/>
              <a:gd name="f569" fmla="*/ f412 f7 1"/>
              <a:gd name="f570" fmla="*/ f414 f8 1"/>
              <a:gd name="f571" fmla="*/ f415 f7 1"/>
              <a:gd name="f572" fmla="*/ f415 f8 1"/>
              <a:gd name="f573" fmla="*/ f414 f7 1"/>
              <a:gd name="f574" fmla="*/ f416 f67 1"/>
              <a:gd name="f575" fmla="*/ f417 f7 1"/>
              <a:gd name="f576" fmla="*/ f417 f67 1"/>
              <a:gd name="f577" fmla="*/ f416 f7 1"/>
              <a:gd name="f578" fmla="*/ f418 f8 1"/>
              <a:gd name="f579" fmla="*/ f419 f7 1"/>
              <a:gd name="f580" fmla="*/ f419 f8 1"/>
              <a:gd name="f581" fmla="*/ f418 f7 1"/>
              <a:gd name="f582" fmla="*/ f420 f67 1"/>
              <a:gd name="f583" fmla="*/ f421 f7 1"/>
              <a:gd name="f584" fmla="*/ f421 f67 1"/>
              <a:gd name="f585" fmla="*/ f420 f7 1"/>
              <a:gd name="f586" fmla="*/ f422 f8 1"/>
              <a:gd name="f587" fmla="*/ f423 f7 1"/>
              <a:gd name="f588" fmla="*/ f423 f8 1"/>
              <a:gd name="f589" fmla="*/ f422 f7 1"/>
              <a:gd name="f590" fmla="*/ f424 f67 1"/>
              <a:gd name="f591" fmla="*/ f425 f7 1"/>
              <a:gd name="f592" fmla="*/ f425 f67 1"/>
              <a:gd name="f593" fmla="*/ f424 f7 1"/>
              <a:gd name="f594" fmla="*/ f426 f8 1"/>
              <a:gd name="f595" fmla="*/ f427 f7 1"/>
              <a:gd name="f596" fmla="*/ f427 f8 1"/>
              <a:gd name="f597" fmla="*/ f426 f7 1"/>
              <a:gd name="f598" fmla="*/ f428 f67 1"/>
              <a:gd name="f599" fmla="*/ f429 f7 1"/>
              <a:gd name="f600" fmla="*/ f429 f67 1"/>
              <a:gd name="f601" fmla="*/ f428 f7 1"/>
              <a:gd name="f602" fmla="*/ f430 f8 1"/>
              <a:gd name="f603" fmla="*/ f431 f7 1"/>
              <a:gd name="f604" fmla="*/ f431 f8 1"/>
              <a:gd name="f605" fmla="*/ f430 f7 1"/>
              <a:gd name="f606" fmla="*/ f432 f67 1"/>
              <a:gd name="f607" fmla="*/ f433 f7 1"/>
              <a:gd name="f608" fmla="*/ f433 f67 1"/>
              <a:gd name="f609" fmla="*/ f432 f7 1"/>
              <a:gd name="f610" fmla="*/ f434 f8 1"/>
              <a:gd name="f611" fmla="*/ f435 f7 1"/>
              <a:gd name="f612" fmla="*/ f435 f8 1"/>
              <a:gd name="f613" fmla="*/ f434 f7 1"/>
              <a:gd name="f614" fmla="*/ f436 f67 1"/>
              <a:gd name="f615" fmla="*/ f437 f7 1"/>
              <a:gd name="f616" fmla="*/ f437 f67 1"/>
              <a:gd name="f617" fmla="*/ f436 f7 1"/>
              <a:gd name="f618" fmla="*/ f438 f8 1"/>
              <a:gd name="f619" fmla="*/ f439 f7 1"/>
              <a:gd name="f620" fmla="*/ f439 f8 1"/>
              <a:gd name="f621" fmla="*/ f438 f7 1"/>
              <a:gd name="f622" fmla="*/ f440 f67 1"/>
              <a:gd name="f623" fmla="*/ f441 f7 1"/>
              <a:gd name="f624" fmla="*/ f441 f67 1"/>
              <a:gd name="f625" fmla="*/ f440 f7 1"/>
              <a:gd name="f626" fmla="*/ f356 f8 1"/>
              <a:gd name="f627" fmla="*/ f357 f8 1"/>
              <a:gd name="f628" fmla="*/ f442 f67 1"/>
              <a:gd name="f629" fmla="*/ f443 f7 1"/>
              <a:gd name="f630" fmla="*/ f443 f67 1"/>
              <a:gd name="f631" fmla="*/ f442 f7 1"/>
              <a:gd name="f632" fmla="*/ f444 f8 1"/>
              <a:gd name="f633" fmla="*/ f445 f7 1"/>
              <a:gd name="f634" fmla="*/ f445 f8 1"/>
              <a:gd name="f635" fmla="*/ f444 f7 1"/>
              <a:gd name="f636" fmla="*/ f446 f67 1"/>
              <a:gd name="f637" fmla="*/ f447 f7 1"/>
              <a:gd name="f638" fmla="*/ f447 f67 1"/>
              <a:gd name="f639" fmla="*/ f446 f7 1"/>
              <a:gd name="f640" fmla="*/ f448 f8 1"/>
              <a:gd name="f641" fmla="*/ f449 f7 1"/>
              <a:gd name="f642" fmla="*/ f449 f8 1"/>
              <a:gd name="f643" fmla="*/ f448 f7 1"/>
              <a:gd name="f644" fmla="*/ f450 f67 1"/>
              <a:gd name="f645" fmla="*/ f451 f7 1"/>
              <a:gd name="f646" fmla="*/ f451 f67 1"/>
              <a:gd name="f647" fmla="*/ f450 f7 1"/>
              <a:gd name="f648" fmla="+- f452 f453 0"/>
              <a:gd name="f649" fmla="+- f454 0 f455"/>
              <a:gd name="f650" fmla="+- f456 f457 0"/>
              <a:gd name="f651" fmla="+- f458 0 f459"/>
              <a:gd name="f652" fmla="+- f460 f461 0"/>
              <a:gd name="f653" fmla="+- f462 0 f463"/>
              <a:gd name="f654" fmla="+- f464 f465 0"/>
              <a:gd name="f655" fmla="+- f466 0 f467"/>
              <a:gd name="f656" fmla="+- f468 f469 0"/>
              <a:gd name="f657" fmla="+- f470 0 f471"/>
              <a:gd name="f658" fmla="+- f472 f473 0"/>
              <a:gd name="f659" fmla="+- f474 0 f475"/>
              <a:gd name="f660" fmla="+- f476 f477 0"/>
              <a:gd name="f661" fmla="+- f478 0 f479"/>
              <a:gd name="f662" fmla="+- f480 f481 0"/>
              <a:gd name="f663" fmla="+- f482 0 f483"/>
              <a:gd name="f664" fmla="+- f484 f485 0"/>
              <a:gd name="f665" fmla="+- f486 0 f487"/>
              <a:gd name="f666" fmla="+- f488 f489 0"/>
              <a:gd name="f667" fmla="+- f490 0 f491"/>
              <a:gd name="f668" fmla="+- f492 f493 0"/>
              <a:gd name="f669" fmla="+- f494 0 f495"/>
              <a:gd name="f670" fmla="+- f496 f497 0"/>
              <a:gd name="f671" fmla="+- f498 0 f499"/>
              <a:gd name="f672" fmla="+- f500 f501 0"/>
              <a:gd name="f673" fmla="+- f502 0 f503"/>
              <a:gd name="f674" fmla="+- f504 f505 0"/>
              <a:gd name="f675" fmla="+- f506 0 f507"/>
              <a:gd name="f676" fmla="+- f508 f509 0"/>
              <a:gd name="f677" fmla="+- f510 0 f511"/>
              <a:gd name="f678" fmla="+- f512 f513 0"/>
              <a:gd name="f679" fmla="+- f514 0 f515"/>
              <a:gd name="f680" fmla="+- f516 f517 0"/>
              <a:gd name="f681" fmla="+- f518 0 f519"/>
              <a:gd name="f682" fmla="+- f520 f521 0"/>
              <a:gd name="f683" fmla="+- f522 0 f523"/>
              <a:gd name="f684" fmla="+- f524 f525 0"/>
              <a:gd name="f685" fmla="+- f526 0 f527"/>
              <a:gd name="f686" fmla="+- f528 f529 0"/>
              <a:gd name="f687" fmla="+- f530 0 f531"/>
              <a:gd name="f688" fmla="+- f532 f457 0"/>
              <a:gd name="f689" fmla="+- f533 0 f459"/>
              <a:gd name="f690" fmla="+- f534 f535 0"/>
              <a:gd name="f691" fmla="+- f536 0 f537"/>
              <a:gd name="f692" fmla="+- f538 f539 0"/>
              <a:gd name="f693" fmla="+- f540 0 f541"/>
              <a:gd name="f694" fmla="+- f542 f543 0"/>
              <a:gd name="f695" fmla="+- f544 0 f545"/>
              <a:gd name="f696" fmla="+- f546 f547 0"/>
              <a:gd name="f697" fmla="+- f548 0 f549"/>
              <a:gd name="f698" fmla="+- f550 f551 0"/>
              <a:gd name="f699" fmla="+- f552 0 f553"/>
              <a:gd name="f700" fmla="+- f554 f555 0"/>
              <a:gd name="f701" fmla="+- f556 0 f557"/>
              <a:gd name="f702" fmla="+- f558 f559 0"/>
              <a:gd name="f703" fmla="+- f560 0 f561"/>
              <a:gd name="f704" fmla="+- f562 f563 0"/>
              <a:gd name="f705" fmla="+- f564 0 f565"/>
              <a:gd name="f706" fmla="+- f566 f567 0"/>
              <a:gd name="f707" fmla="+- f568 0 f569"/>
              <a:gd name="f708" fmla="+- f570 f571 0"/>
              <a:gd name="f709" fmla="+- f572 0 f573"/>
              <a:gd name="f710" fmla="+- f574 f575 0"/>
              <a:gd name="f711" fmla="+- f576 0 f577"/>
              <a:gd name="f712" fmla="+- f578 f579 0"/>
              <a:gd name="f713" fmla="+- f580 0 f581"/>
              <a:gd name="f714" fmla="+- f582 f583 0"/>
              <a:gd name="f715" fmla="+- f584 0 f585"/>
              <a:gd name="f716" fmla="+- f586 f587 0"/>
              <a:gd name="f717" fmla="+- f588 0 f589"/>
              <a:gd name="f718" fmla="+- f590 f591 0"/>
              <a:gd name="f719" fmla="+- f592 0 f593"/>
              <a:gd name="f720" fmla="+- f594 f595 0"/>
              <a:gd name="f721" fmla="+- f596 0 f597"/>
              <a:gd name="f722" fmla="+- f598 f599 0"/>
              <a:gd name="f723" fmla="+- f600 0 f601"/>
              <a:gd name="f724" fmla="+- f602 f603 0"/>
              <a:gd name="f725" fmla="+- f604 0 f605"/>
              <a:gd name="f726" fmla="+- f606 f607 0"/>
              <a:gd name="f727" fmla="+- f608 0 f609"/>
              <a:gd name="f728" fmla="+- f610 f611 0"/>
              <a:gd name="f729" fmla="+- f612 0 f613"/>
              <a:gd name="f730" fmla="+- f614 f615 0"/>
              <a:gd name="f731" fmla="+- f616 0 f617"/>
              <a:gd name="f732" fmla="+- f618 f619 0"/>
              <a:gd name="f733" fmla="+- f620 0 f621"/>
              <a:gd name="f734" fmla="+- f622 f623 0"/>
              <a:gd name="f735" fmla="+- f624 0 f625"/>
              <a:gd name="f736" fmla="+- f626 f453 0"/>
              <a:gd name="f737" fmla="+- f627 0 f455"/>
              <a:gd name="f738" fmla="+- f628 f629 0"/>
              <a:gd name="f739" fmla="+- f630 0 f631"/>
              <a:gd name="f740" fmla="+- f632 f633 0"/>
              <a:gd name="f741" fmla="+- f634 0 f635"/>
              <a:gd name="f742" fmla="+- f636 f637 0"/>
              <a:gd name="f743" fmla="+- f638 0 f639"/>
              <a:gd name="f744" fmla="+- f640 f641 0"/>
              <a:gd name="f745" fmla="+- f642 0 f643"/>
              <a:gd name="f746" fmla="+- f644 f645 0"/>
              <a:gd name="f747" fmla="+- f646 0 f647"/>
              <a:gd name="f748" fmla="+- f648 10800 0"/>
              <a:gd name="f749" fmla="+- 0 0 f649"/>
              <a:gd name="f750" fmla="+- f650 10800 0"/>
              <a:gd name="f751" fmla="+- 0 0 f651"/>
              <a:gd name="f752" fmla="+- f652 10800 0"/>
              <a:gd name="f753" fmla="+- 0 0 f653"/>
              <a:gd name="f754" fmla="+- f654 10800 0"/>
              <a:gd name="f755" fmla="+- 0 0 f655"/>
              <a:gd name="f756" fmla="+- f656 10800 0"/>
              <a:gd name="f757" fmla="+- 0 0 f657"/>
              <a:gd name="f758" fmla="+- f658 10800 0"/>
              <a:gd name="f759" fmla="+- 0 0 f659"/>
              <a:gd name="f760" fmla="+- f660 10800 0"/>
              <a:gd name="f761" fmla="+- 0 0 f661"/>
              <a:gd name="f762" fmla="+- f662 10800 0"/>
              <a:gd name="f763" fmla="+- 0 0 f663"/>
              <a:gd name="f764" fmla="+- f664 10800 0"/>
              <a:gd name="f765" fmla="+- 0 0 f665"/>
              <a:gd name="f766" fmla="+- f666 10800 0"/>
              <a:gd name="f767" fmla="+- 0 0 f667"/>
              <a:gd name="f768" fmla="+- f668 10800 0"/>
              <a:gd name="f769" fmla="+- 0 0 f669"/>
              <a:gd name="f770" fmla="+- f670 10800 0"/>
              <a:gd name="f771" fmla="+- 0 0 f671"/>
              <a:gd name="f772" fmla="+- f672 10800 0"/>
              <a:gd name="f773" fmla="+- 0 0 f673"/>
              <a:gd name="f774" fmla="+- f674 10800 0"/>
              <a:gd name="f775" fmla="+- 0 0 f675"/>
              <a:gd name="f776" fmla="+- f676 10800 0"/>
              <a:gd name="f777" fmla="+- 0 0 f677"/>
              <a:gd name="f778" fmla="+- f678 10800 0"/>
              <a:gd name="f779" fmla="+- 0 0 f679"/>
              <a:gd name="f780" fmla="+- f680 10800 0"/>
              <a:gd name="f781" fmla="+- 0 0 f681"/>
              <a:gd name="f782" fmla="+- f682 10800 0"/>
              <a:gd name="f783" fmla="+- 0 0 f683"/>
              <a:gd name="f784" fmla="+- f684 10800 0"/>
              <a:gd name="f785" fmla="+- 0 0 f685"/>
              <a:gd name="f786" fmla="+- f686 10800 0"/>
              <a:gd name="f787" fmla="+- 0 0 f687"/>
              <a:gd name="f788" fmla="+- f688 10800 0"/>
              <a:gd name="f789" fmla="+- 0 0 f689"/>
              <a:gd name="f790" fmla="+- f690 10800 0"/>
              <a:gd name="f791" fmla="+- 0 0 f691"/>
              <a:gd name="f792" fmla="+- f692 10800 0"/>
              <a:gd name="f793" fmla="+- 0 0 f693"/>
              <a:gd name="f794" fmla="+- f694 10800 0"/>
              <a:gd name="f795" fmla="+- 0 0 f695"/>
              <a:gd name="f796" fmla="+- f696 10800 0"/>
              <a:gd name="f797" fmla="+- 0 0 f697"/>
              <a:gd name="f798" fmla="+- f698 10800 0"/>
              <a:gd name="f799" fmla="+- 0 0 f699"/>
              <a:gd name="f800" fmla="+- f700 10800 0"/>
              <a:gd name="f801" fmla="+- 0 0 f701"/>
              <a:gd name="f802" fmla="+- f702 10800 0"/>
              <a:gd name="f803" fmla="+- 0 0 f703"/>
              <a:gd name="f804" fmla="+- f704 10800 0"/>
              <a:gd name="f805" fmla="+- 0 0 f705"/>
              <a:gd name="f806" fmla="+- f706 10800 0"/>
              <a:gd name="f807" fmla="+- 0 0 f707"/>
              <a:gd name="f808" fmla="+- f708 10800 0"/>
              <a:gd name="f809" fmla="+- 0 0 f709"/>
              <a:gd name="f810" fmla="+- f710 10800 0"/>
              <a:gd name="f811" fmla="+- 0 0 f711"/>
              <a:gd name="f812" fmla="+- f712 10800 0"/>
              <a:gd name="f813" fmla="+- 0 0 f713"/>
              <a:gd name="f814" fmla="+- f714 10800 0"/>
              <a:gd name="f815" fmla="+- 0 0 f715"/>
              <a:gd name="f816" fmla="+- f716 10800 0"/>
              <a:gd name="f817" fmla="+- 0 0 f717"/>
              <a:gd name="f818" fmla="+- f718 10800 0"/>
              <a:gd name="f819" fmla="+- 0 0 f719"/>
              <a:gd name="f820" fmla="+- f720 10800 0"/>
              <a:gd name="f821" fmla="+- 0 0 f721"/>
              <a:gd name="f822" fmla="+- f722 10800 0"/>
              <a:gd name="f823" fmla="+- 0 0 f723"/>
              <a:gd name="f824" fmla="+- f724 10800 0"/>
              <a:gd name="f825" fmla="+- 0 0 f725"/>
              <a:gd name="f826" fmla="+- f726 10800 0"/>
              <a:gd name="f827" fmla="+- 0 0 f727"/>
              <a:gd name="f828" fmla="+- f728 10800 0"/>
              <a:gd name="f829" fmla="+- 0 0 f729"/>
              <a:gd name="f830" fmla="+- f730 10800 0"/>
              <a:gd name="f831" fmla="+- 0 0 f731"/>
              <a:gd name="f832" fmla="+- f732 10800 0"/>
              <a:gd name="f833" fmla="+- 0 0 f733"/>
              <a:gd name="f834" fmla="+- f734 10800 0"/>
              <a:gd name="f835" fmla="+- 0 0 f735"/>
              <a:gd name="f836" fmla="+- f736 10800 0"/>
              <a:gd name="f837" fmla="+- 0 0 f737"/>
              <a:gd name="f838" fmla="+- f738 10800 0"/>
              <a:gd name="f839" fmla="+- 0 0 f739"/>
              <a:gd name="f840" fmla="+- f740 10800 0"/>
              <a:gd name="f841" fmla="+- 0 0 f741"/>
              <a:gd name="f842" fmla="+- f742 10800 0"/>
              <a:gd name="f843" fmla="+- 0 0 f743"/>
              <a:gd name="f844" fmla="+- f744 10800 0"/>
              <a:gd name="f845" fmla="+- 0 0 f745"/>
              <a:gd name="f846" fmla="+- f746 10800 0"/>
              <a:gd name="f847" fmla="+- 0 0 f747"/>
              <a:gd name="f848" fmla="+- f749 10800 0"/>
              <a:gd name="f849" fmla="+- f751 10800 0"/>
              <a:gd name="f850" fmla="+- f753 10800 0"/>
              <a:gd name="f851" fmla="+- f755 10800 0"/>
              <a:gd name="f852" fmla="+- f757 10800 0"/>
              <a:gd name="f853" fmla="+- f759 10800 0"/>
              <a:gd name="f854" fmla="+- f761 10800 0"/>
              <a:gd name="f855" fmla="+- f763 10800 0"/>
              <a:gd name="f856" fmla="+- f765 10800 0"/>
              <a:gd name="f857" fmla="+- f767 10800 0"/>
              <a:gd name="f858" fmla="+- f769 10800 0"/>
              <a:gd name="f859" fmla="+- f771 10800 0"/>
              <a:gd name="f860" fmla="+- f773 10800 0"/>
              <a:gd name="f861" fmla="+- f775 10800 0"/>
              <a:gd name="f862" fmla="+- f777 10800 0"/>
              <a:gd name="f863" fmla="+- f779 10800 0"/>
              <a:gd name="f864" fmla="+- f781 10800 0"/>
              <a:gd name="f865" fmla="+- f783 10800 0"/>
              <a:gd name="f866" fmla="+- f785 10800 0"/>
              <a:gd name="f867" fmla="+- f787 10800 0"/>
              <a:gd name="f868" fmla="+- f789 10800 0"/>
              <a:gd name="f869" fmla="+- f791 10800 0"/>
              <a:gd name="f870" fmla="+- f793 10800 0"/>
              <a:gd name="f871" fmla="+- f795 10800 0"/>
              <a:gd name="f872" fmla="+- f797 10800 0"/>
              <a:gd name="f873" fmla="+- f799 10800 0"/>
              <a:gd name="f874" fmla="+- f801 10800 0"/>
              <a:gd name="f875" fmla="+- f803 10800 0"/>
              <a:gd name="f876" fmla="+- f805 10800 0"/>
              <a:gd name="f877" fmla="+- f807 10800 0"/>
              <a:gd name="f878" fmla="+- f809 10800 0"/>
              <a:gd name="f879" fmla="+- f811 10800 0"/>
              <a:gd name="f880" fmla="+- f813 10800 0"/>
              <a:gd name="f881" fmla="+- f815 10800 0"/>
              <a:gd name="f882" fmla="+- f817 10800 0"/>
              <a:gd name="f883" fmla="+- f819 10800 0"/>
              <a:gd name="f884" fmla="+- f821 10800 0"/>
              <a:gd name="f885" fmla="+- f823 10800 0"/>
              <a:gd name="f886" fmla="+- f825 10800 0"/>
              <a:gd name="f887" fmla="+- f827 10800 0"/>
              <a:gd name="f888" fmla="+- f829 10800 0"/>
              <a:gd name="f889" fmla="+- f831 10800 0"/>
              <a:gd name="f890" fmla="+- f833 10800 0"/>
              <a:gd name="f891" fmla="+- f835 10800 0"/>
              <a:gd name="f892" fmla="+- f837 10800 0"/>
              <a:gd name="f893" fmla="+- f839 10800 0"/>
              <a:gd name="f894" fmla="+- f841 10800 0"/>
              <a:gd name="f895" fmla="+- f843 10800 0"/>
              <a:gd name="f896" fmla="+- f845 10800 0"/>
              <a:gd name="f897" fmla="+- f847 10800 0"/>
              <a:gd name="f898" fmla="*/ f748 f12 1"/>
              <a:gd name="f899" fmla="*/ f750 f12 1"/>
              <a:gd name="f900" fmla="*/ f849 f13 1"/>
              <a:gd name="f901" fmla="*/ f848 f13 1"/>
            </a:gdLst>
            <a:ahLst>
              <a:ahXY gdRefX="f0" minX="f5" maxX="f9" gdRefY="" minY="0" maxY="0">
                <a:pos x="f65" y="f6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98" t="f901" r="f899" b="f900"/>
            <a:pathLst>
              <a:path w="21600" h="21600">
                <a:moveTo>
                  <a:pt x="f752" y="f850"/>
                </a:moveTo>
                <a:lnTo>
                  <a:pt x="f754" y="f851"/>
                </a:lnTo>
                <a:lnTo>
                  <a:pt x="f756" y="f852"/>
                </a:lnTo>
                <a:lnTo>
                  <a:pt x="f758" y="f853"/>
                </a:lnTo>
                <a:lnTo>
                  <a:pt x="f760" y="f854"/>
                </a:lnTo>
                <a:lnTo>
                  <a:pt x="f762" y="f855"/>
                </a:lnTo>
                <a:lnTo>
                  <a:pt x="f764" y="f856"/>
                </a:lnTo>
                <a:lnTo>
                  <a:pt x="f766" y="f857"/>
                </a:lnTo>
                <a:lnTo>
                  <a:pt x="f768" y="f858"/>
                </a:lnTo>
                <a:lnTo>
                  <a:pt x="f770" y="f859"/>
                </a:lnTo>
                <a:lnTo>
                  <a:pt x="f772" y="f860"/>
                </a:lnTo>
                <a:lnTo>
                  <a:pt x="f774" y="f861"/>
                </a:lnTo>
                <a:lnTo>
                  <a:pt x="f776" y="f862"/>
                </a:lnTo>
                <a:lnTo>
                  <a:pt x="f778" y="f863"/>
                </a:lnTo>
                <a:lnTo>
                  <a:pt x="f780" y="f864"/>
                </a:lnTo>
                <a:lnTo>
                  <a:pt x="f782" y="f865"/>
                </a:lnTo>
                <a:lnTo>
                  <a:pt x="f784" y="f866"/>
                </a:lnTo>
                <a:lnTo>
                  <a:pt x="f786" y="f867"/>
                </a:lnTo>
                <a:lnTo>
                  <a:pt x="f788" y="f868"/>
                </a:lnTo>
                <a:lnTo>
                  <a:pt x="f790" y="f869"/>
                </a:lnTo>
                <a:lnTo>
                  <a:pt x="f792" y="f870"/>
                </a:lnTo>
                <a:lnTo>
                  <a:pt x="f794" y="f871"/>
                </a:lnTo>
                <a:lnTo>
                  <a:pt x="f796" y="f872"/>
                </a:lnTo>
                <a:lnTo>
                  <a:pt x="f798" y="f873"/>
                </a:lnTo>
                <a:lnTo>
                  <a:pt x="f800" y="f874"/>
                </a:lnTo>
                <a:lnTo>
                  <a:pt x="f802" y="f875"/>
                </a:lnTo>
                <a:lnTo>
                  <a:pt x="f804" y="f876"/>
                </a:lnTo>
                <a:lnTo>
                  <a:pt x="f806" y="f877"/>
                </a:lnTo>
                <a:lnTo>
                  <a:pt x="f808" y="f878"/>
                </a:lnTo>
                <a:lnTo>
                  <a:pt x="f810" y="f879"/>
                </a:lnTo>
                <a:lnTo>
                  <a:pt x="f812" y="f880"/>
                </a:lnTo>
                <a:lnTo>
                  <a:pt x="f814" y="f881"/>
                </a:lnTo>
                <a:lnTo>
                  <a:pt x="f816" y="f882"/>
                </a:lnTo>
                <a:lnTo>
                  <a:pt x="f818" y="f883"/>
                </a:lnTo>
                <a:lnTo>
                  <a:pt x="f820" y="f884"/>
                </a:lnTo>
                <a:lnTo>
                  <a:pt x="f822" y="f885"/>
                </a:lnTo>
                <a:lnTo>
                  <a:pt x="f824" y="f886"/>
                </a:lnTo>
                <a:lnTo>
                  <a:pt x="f826" y="f887"/>
                </a:lnTo>
                <a:lnTo>
                  <a:pt x="f828" y="f888"/>
                </a:lnTo>
                <a:lnTo>
                  <a:pt x="f830" y="f889"/>
                </a:lnTo>
                <a:lnTo>
                  <a:pt x="f832" y="f890"/>
                </a:lnTo>
                <a:lnTo>
                  <a:pt x="f834" y="f891"/>
                </a:lnTo>
                <a:lnTo>
                  <a:pt x="f836" y="f892"/>
                </a:lnTo>
                <a:lnTo>
                  <a:pt x="f838" y="f893"/>
                </a:lnTo>
                <a:lnTo>
                  <a:pt x="f840" y="f894"/>
                </a:lnTo>
                <a:lnTo>
                  <a:pt x="f842" y="f895"/>
                </a:lnTo>
                <a:lnTo>
                  <a:pt x="f844" y="f896"/>
                </a:lnTo>
                <a:lnTo>
                  <a:pt x="f846" y="f897"/>
                </a:lnTo>
                <a:lnTo>
                  <a:pt x="f752" y="f850"/>
                </a:ln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ahoma" pitchFamily="2"/>
              </a:rPr>
              <a:t>NEW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560" y="961559"/>
            <a:ext cx="8782200" cy="5139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99CC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EE 7 – When ?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85440" y="1599840"/>
            <a:ext cx="8229960" cy="4526280"/>
          </a:xfrm>
        </p:spPr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Late 2012</a:t>
            </a:r>
          </a:p>
          <a:p>
            <a:pPr lvl="0"/>
            <a:r>
              <a:rPr lang="en-US" sz="3200"/>
              <a:t>Date-driven release</a:t>
            </a:r>
          </a:p>
          <a:p>
            <a:pPr lvl="1" rtl="0"/>
            <a:r>
              <a:rPr lang="en-US" sz="2800"/>
              <a:t>Anything not ready will be deferred to Java EE 8</a:t>
            </a:r>
          </a:p>
          <a:p>
            <a:pPr lvl="0"/>
            <a:r>
              <a:rPr lang="en-US" sz="3200"/>
              <a:t>Participate</a:t>
            </a:r>
          </a:p>
          <a:p>
            <a:pPr lvl="1" rtl="0"/>
            <a:r>
              <a:rPr lang="en-US" sz="2800"/>
              <a:t>Expert Groups forming</a:t>
            </a:r>
          </a:p>
          <a:p>
            <a:pPr lvl="1" rtl="0"/>
            <a:r>
              <a:rPr lang="en-US" sz="2800"/>
              <a:t>Public discussion lists</a:t>
            </a:r>
          </a:p>
          <a:p>
            <a:pPr lvl="1" rtl="0"/>
            <a:r>
              <a:rPr lang="en-US" sz="2800"/>
              <a:t>JCP membership free for individuals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799" y="1392120"/>
            <a:ext cx="7538399" cy="4226399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</p:pic>
      <p:sp>
        <p:nvSpPr>
          <p:cNvPr id="3" name="Rectangle 2"/>
          <p:cNvSpPr/>
          <p:nvPr/>
        </p:nvSpPr>
        <p:spPr>
          <a:xfrm>
            <a:off x="841319" y="117360"/>
            <a:ext cx="8302319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88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ヒラギノ角ゴ Pro W3" pitchFamily="2"/>
                <a:cs typeface="ヒラギノ角ゴ Pro W3" pitchFamily="2"/>
              </a:rPr>
              <a:t>GlassFish Server Distributions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6000" y="185760"/>
            <a:ext cx="8302680" cy="7250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3840" y="1568879"/>
            <a:ext cx="8148960" cy="3917520"/>
          </a:xfrm>
        </p:spPr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 sz="3200"/>
              <a:t>oracle.com/javaee</a:t>
            </a:r>
          </a:p>
          <a:p>
            <a:pPr lvl="0"/>
            <a:r>
              <a:rPr lang="en-US" sz="3200"/>
              <a:t>glassfish.org</a:t>
            </a:r>
          </a:p>
          <a:p>
            <a:pPr lvl="0"/>
            <a:r>
              <a:rPr lang="en-US" sz="3200"/>
              <a:t>oracle.com/goto/glassfish</a:t>
            </a:r>
          </a:p>
          <a:p>
            <a:pPr lvl="0"/>
            <a:r>
              <a:rPr lang="en-US" sz="3200"/>
              <a:t>blogs.oracle.com/theaquarium</a:t>
            </a:r>
          </a:p>
          <a:p>
            <a:pPr lvl="0"/>
            <a:r>
              <a:rPr lang="en-US" sz="3200"/>
              <a:t>youtube.com/GlassFishVideos</a:t>
            </a:r>
          </a:p>
          <a:p>
            <a:pPr lvl="0"/>
            <a:r>
              <a:rPr lang="en-US" sz="3200"/>
              <a:t>Follow @glassfish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4800240"/>
            <a:ext cx="8557920" cy="860759"/>
          </a:xfrm>
        </p:spPr>
        <p:txBody>
          <a:bodyPr wrap="square" anchor="b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400"/>
              <a:t>The Java EE 7 Platform: Developing for the Cloud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838080" y="5786640"/>
            <a:ext cx="6400799" cy="762480"/>
          </a:xfrm>
        </p:spPr>
        <p:txBody>
          <a:bodyPr wrap="square" lIns="90000" tIns="46800" rIns="90000" bIns="46800" anchor="t" anchorCtr="0">
            <a:spAutoFit/>
          </a:bodyPr>
          <a:lstStyle>
            <a:defPPr lvl="0">
              <a:buClr>
                <a:srgbClr val="FD0000"/>
              </a:buClr>
              <a:buSzPct val="85000"/>
              <a:buFont typeface="Arial" pitchFamily="34"/>
              <a:buNone/>
            </a:defPPr>
            <a:lvl1pPr lvl="0">
              <a:buClr>
                <a:srgbClr val="FD0000"/>
              </a:buClr>
              <a:buSzPct val="85000"/>
              <a:buFont typeface="Arial" pitchFamily="34"/>
              <a:buChar char="•"/>
            </a:lvl1pPr>
            <a:lvl2pPr lvl="1">
              <a:buClr>
                <a:srgbClr val="FD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FD0000"/>
              </a:buClr>
              <a:buSzPct val="85000"/>
              <a:buFont typeface="Arial" pitchFamily="34"/>
              <a:buChar char="•"/>
            </a:lvl3pPr>
            <a:lvl4pPr lvl="3">
              <a:buClr>
                <a:srgbClr val="FD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FD0000"/>
              </a:buClr>
              <a:buSzPct val="85000"/>
              <a:buFont typeface="Arial" pitchFamily="34"/>
              <a:buChar char="•"/>
            </a:lvl5pPr>
            <a:lvl6pPr lvl="5">
              <a:buClr>
                <a:srgbClr val="FD0000"/>
              </a:buClr>
              <a:buSzPct val="85000"/>
              <a:buFont typeface="Arial" pitchFamily="34"/>
              <a:buChar char="•"/>
            </a:lvl6pPr>
            <a:lvl7pPr lvl="6">
              <a:buClr>
                <a:srgbClr val="FD0000"/>
              </a:buClr>
              <a:buSzPct val="85000"/>
              <a:buFont typeface="Arial" pitchFamily="34"/>
              <a:buChar char="•"/>
            </a:lvl7pPr>
            <a:lvl8pPr lvl="7">
              <a:buClr>
                <a:srgbClr val="FD0000"/>
              </a:buClr>
              <a:buSzPct val="85000"/>
              <a:buFont typeface="Arial" pitchFamily="34"/>
              <a:buChar char="•"/>
            </a:lvl8pPr>
            <a:lvl9pPr lvl="8">
              <a:buClr>
                <a:srgbClr val="FD0000"/>
              </a:buClr>
              <a:buSzPct val="85000"/>
              <a:buFont typeface="Arial" pitchFamily="34"/>
              <a:buChar char="•"/>
            </a:lvl9pPr>
          </a:lstStyle>
          <a:p>
            <a:pPr marL="0" lvl="0" indent="0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/>
              <a:t>Arun Gupta, Java EE &amp; GlassFish Guy</a:t>
            </a:r>
          </a:p>
          <a:p>
            <a:pPr marL="0" lvl="0" indent="0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/>
              <a:t>blogs.oracle.com/arungupta, @arungupta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914400" y="914400"/>
            <a:ext cx="2895479" cy="281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37999" y="193680"/>
            <a:ext cx="8825760" cy="69011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Compatible Java EE 6 Impls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23520" y="2743199"/>
            <a:ext cx="1205280" cy="160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4260240" y="1041119"/>
            <a:ext cx="2140560" cy="55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2439360" y="1310040"/>
            <a:ext cx="1700639" cy="66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6751800" y="914400"/>
            <a:ext cx="1477799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2600" y="1323000"/>
            <a:ext cx="1732319" cy="6998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Today: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600" y="5112000"/>
            <a:ext cx="2889000" cy="764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Announced:</a:t>
            </a:r>
          </a:p>
        </p:txBody>
      </p:sp>
      <p:pic>
        <p:nvPicPr>
          <p:cNvPr id="9" name=""/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5029200" y="1819800"/>
            <a:ext cx="22860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8" cstate="print">
            <a:alphaModFix/>
            <a:lum/>
          </a:blip>
          <a:srcRect/>
          <a:stretch>
            <a:fillRect/>
          </a:stretch>
        </p:blipFill>
        <p:spPr>
          <a:xfrm>
            <a:off x="4343400" y="5257800"/>
            <a:ext cx="1165680" cy="71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9" cstate="print">
            <a:alphaModFix/>
            <a:lum/>
          </a:blip>
          <a:srcRect/>
          <a:stretch>
            <a:fillRect/>
          </a:stretch>
        </p:blipFill>
        <p:spPr>
          <a:xfrm>
            <a:off x="3429000" y="4800600"/>
            <a:ext cx="3072600" cy="45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Id10" cstate="print">
            <a:alphaModFix/>
            <a:lum/>
          </a:blip>
          <a:srcRect/>
          <a:stretch>
            <a:fillRect/>
          </a:stretch>
        </p:blipFill>
        <p:spPr>
          <a:xfrm>
            <a:off x="2566079" y="2387880"/>
            <a:ext cx="2234520" cy="58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Id11" cstate="print">
            <a:alphaModFix/>
            <a:lum/>
          </a:blip>
          <a:srcRect/>
          <a:stretch>
            <a:fillRect/>
          </a:stretch>
        </p:blipFill>
        <p:spPr>
          <a:xfrm>
            <a:off x="6820559" y="5257800"/>
            <a:ext cx="1637640" cy="48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7394400" y="1972800"/>
            <a:ext cx="1701719" cy="333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Web Profile Only</a:t>
            </a:r>
          </a:p>
        </p:txBody>
      </p:sp>
      <p:cxnSp>
        <p:nvCxnSpPr>
          <p:cNvPr id="15" name="Curved Connector 14"/>
          <p:cNvCxnSpPr>
            <a:stCxn id="14" idx="2"/>
          </p:cNvCxnSpPr>
          <p:nvPr/>
        </p:nvCxnSpPr>
        <p:spPr>
          <a:xfrm flipH="1">
            <a:off x="6172200" y="2306520"/>
            <a:ext cx="2074320" cy="436679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15"/>
          <p:cNvCxnSpPr>
            <a:stCxn id="14" idx="0"/>
            <a:endCxn id="6" idx="2"/>
          </p:cNvCxnSpPr>
          <p:nvPr/>
        </p:nvCxnSpPr>
        <p:spPr>
          <a:xfrm rot="16200000" flipV="1">
            <a:off x="7626600" y="1354140"/>
            <a:ext cx="482760" cy="7545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11240" y="218160"/>
            <a:ext cx="6704280" cy="359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068200" y="2799720"/>
            <a:ext cx="6945840" cy="32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9 Reasons why Java EE 6 will save $$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None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defPPr>
            <a:lvl1pPr marL="226800" marR="0" lvl="0" indent="-22680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687239" algn="l"/>
                <a:tab pos="1601640" algn="l"/>
                <a:tab pos="2516040" algn="l"/>
                <a:tab pos="3430440" algn="l"/>
                <a:tab pos="4344840" algn="l"/>
                <a:tab pos="5259240" algn="l"/>
                <a:tab pos="6173640" algn="l"/>
                <a:tab pos="7088040" algn="l"/>
                <a:tab pos="8002440" algn="l"/>
                <a:tab pos="8916840" algn="l"/>
                <a:tab pos="98312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1pPr>
            <a:lvl2pPr marL="569880" marR="0" lvl="1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344160" algn="l"/>
                <a:tab pos="1258559" algn="l"/>
                <a:tab pos="2172960" algn="l"/>
                <a:tab pos="3087360" algn="l"/>
                <a:tab pos="4001760" algn="l"/>
                <a:tab pos="4916160" algn="l"/>
                <a:tab pos="5830560" algn="l"/>
                <a:tab pos="6744960" algn="l"/>
                <a:tab pos="7659360" algn="l"/>
                <a:tab pos="8573760" algn="l"/>
                <a:tab pos="9488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2pPr>
            <a:lvl3pPr marL="914400" marR="0" lvl="2" indent="-2304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3pPr>
            <a:lvl4pPr marL="1258559" marR="0" lvl="3" indent="-23004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100000"/>
              <a:buFont typeface="Arial" pitchFamily="34"/>
              <a:buChar char="•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4pPr>
            <a:lvl5pPr marL="1601639" marR="0" lvl="4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5pPr>
            <a:lvl6pPr marL="1601639" marR="0" lvl="5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6pPr>
            <a:lvl7pPr marL="1601639" marR="0" lvl="6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7pPr>
            <a:lvl8pPr marL="1601639" marR="0" lvl="7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8pPr>
            <a:lvl9pPr marL="1601639" marR="0" lvl="8" indent="-22860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D0000"/>
              </a:buClr>
              <a:buSzPct val="85000"/>
              <a:buFont typeface="Arial" pitchFamily="34"/>
              <a:buChar char="•"/>
              <a:tabLst>
                <a:tab pos="226800" algn="l"/>
                <a:tab pos="1141200" algn="l"/>
                <a:tab pos="2055600" algn="l"/>
                <a:tab pos="2970000" algn="l"/>
                <a:tab pos="3884399" algn="l"/>
                <a:tab pos="4798800" algn="l"/>
                <a:tab pos="5713200" algn="l"/>
                <a:tab pos="6627600" algn="l"/>
                <a:tab pos="7542000" algn="l"/>
                <a:tab pos="8456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defRPr>
            </a:lvl9pPr>
          </a:lstStyle>
          <a:p>
            <a:pPr lvl="0"/>
            <a:r>
              <a:rPr lang="en-US"/>
              <a:t>Prototyping (multiple IDEs)</a:t>
            </a:r>
          </a:p>
          <a:p>
            <a:pPr lvl="0"/>
            <a:r>
              <a:rPr lang="en-US"/>
              <a:t>Development (~30MB, incremental deployment, ...)</a:t>
            </a:r>
          </a:p>
          <a:p>
            <a:pPr lvl="0"/>
            <a:r>
              <a:rPr lang="en-US"/>
              <a:t>Production (Variety, Start small/then scale)</a:t>
            </a:r>
          </a:p>
          <a:p>
            <a:pPr lvl="0"/>
            <a:r>
              <a:rPr lang="en-US"/>
              <a:t>Support (Pick the best one)</a:t>
            </a:r>
          </a:p>
          <a:p>
            <a:pPr lvl="0"/>
            <a:r>
              <a:rPr lang="en-US"/>
              <a:t>Training (“Only” Java EE 6 APIs)</a:t>
            </a:r>
          </a:p>
          <a:p>
            <a:pPr lvl="0"/>
            <a:r>
              <a:rPr lang="en-US"/>
              <a:t>Portability (Backwards compatibility)</a:t>
            </a:r>
          </a:p>
          <a:p>
            <a:pPr lvl="0"/>
            <a:r>
              <a:rPr lang="en-US"/>
              <a:t>Adoption (Growing)</a:t>
            </a:r>
          </a:p>
          <a:p>
            <a:pPr lvl="0"/>
            <a:r>
              <a:rPr lang="en-US"/>
              <a:t>Freedom of choice (Multiple vendors)</a:t>
            </a:r>
          </a:p>
          <a:p>
            <a:pPr lvl="0"/>
            <a:r>
              <a:rPr lang="en-US"/>
              <a:t>Plan B (Similar component models)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640" y="5895720"/>
            <a:ext cx="5808960" cy="456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http://www.adam-bien.com/roller/abien/entry/8_reasons_why_java_ee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From the real users ...</a:t>
            </a:r>
          </a:p>
        </p:txBody>
      </p:sp>
      <p:sp>
        <p:nvSpPr>
          <p:cNvPr id="3" name="Freeform 2"/>
          <p:cNvSpPr/>
          <p:nvPr/>
        </p:nvSpPr>
        <p:spPr>
          <a:xfrm>
            <a:off x="228600" y="914400"/>
            <a:ext cx="3429000" cy="1600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FFD32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ial" pitchFamily="2"/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799" y="1143000"/>
            <a:ext cx="3176280" cy="106379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Developers can concentrate</a:t>
            </a:r>
            <a:b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on business logic, Java EE 6 is </a:t>
            </a:r>
            <a:b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providing a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standard for 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the infrastructure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86399" y="228600"/>
            <a:ext cx="2971800" cy="1456200"/>
            <a:chOff x="5486399" y="228600"/>
            <a:chExt cx="2971800" cy="1456200"/>
          </a:xfrm>
        </p:grpSpPr>
        <p:sp>
          <p:nvSpPr>
            <p:cNvPr id="6" name="Freeform 5"/>
            <p:cNvSpPr/>
            <p:nvPr/>
          </p:nvSpPr>
          <p:spPr>
            <a:xfrm>
              <a:off x="5486399" y="228600"/>
              <a:ext cx="2971800" cy="1456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AECF00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2400" y="461879"/>
              <a:ext cx="2347200" cy="10637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0000" tIns="45000" rIns="90000" bIns="4500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Jigsaw puzzle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, Modular, standard,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 less xml, easy, easy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, have I said easy?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2514600"/>
            <a:ext cx="3644280" cy="1828800"/>
            <a:chOff x="0" y="2514600"/>
            <a:chExt cx="3644280" cy="1828800"/>
          </a:xfrm>
        </p:grpSpPr>
        <p:sp>
          <p:nvSpPr>
            <p:cNvPr id="9" name="Freeform 8"/>
            <p:cNvSpPr/>
            <p:nvPr/>
          </p:nvSpPr>
          <p:spPr>
            <a:xfrm>
              <a:off x="0" y="2514600"/>
              <a:ext cx="3429000" cy="18288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84D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2743199"/>
              <a:ext cx="3187080" cy="13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0000" tIns="45000" rIns="90000" bIns="4500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Higher integrated specs,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simple and annotation driven,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single-classloader WARs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,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next level of industry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standard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44399" y="1600200"/>
            <a:ext cx="3513601" cy="1143000"/>
            <a:chOff x="3344399" y="1600200"/>
            <a:chExt cx="3513601" cy="1143000"/>
          </a:xfrm>
        </p:grpSpPr>
        <p:sp>
          <p:nvSpPr>
            <p:cNvPr id="12" name="Freeform 11"/>
            <p:cNvSpPr/>
            <p:nvPr/>
          </p:nvSpPr>
          <p:spPr>
            <a:xfrm>
              <a:off x="3344399" y="1600200"/>
              <a:ext cx="3429000" cy="1143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8080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1757519"/>
              <a:ext cx="3200400" cy="820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0000" tIns="45000" rIns="90000" bIns="4500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Standards compliance, vendor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independence,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milliseconds </a:t>
              </a:r>
              <a:br>
                <a:rPr lang="en-US" sz="16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2"/>
                  <a:cs typeface="Tahoma" pitchFamily="2"/>
                </a:rPr>
                <a:t>and kilobyte deployment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60800" y="5907600"/>
            <a:ext cx="5029200" cy="456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http://blogs.oracle.com/arungupta/tags/community+feedback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2200" y="2286000"/>
            <a:ext cx="2971800" cy="1456200"/>
            <a:chOff x="6172200" y="2286000"/>
            <a:chExt cx="2971800" cy="1456200"/>
          </a:xfrm>
        </p:grpSpPr>
        <p:sp>
          <p:nvSpPr>
            <p:cNvPr id="16" name="Freeform 15"/>
            <p:cNvSpPr/>
            <p:nvPr/>
          </p:nvSpPr>
          <p:spPr>
            <a:xfrm>
              <a:off x="6172200" y="2286000"/>
              <a:ext cx="2971800" cy="1456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6B239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68199" y="2519280"/>
              <a:ext cx="2347200" cy="10637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0000" tIns="45000" rIns="90000" bIns="4500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Arial" pitchFamily="2"/>
                  <a:cs typeface="Tahoma" pitchFamily="2"/>
                </a:rPr>
                <a:t>Faster development,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Arial" pitchFamily="2"/>
                  <a:cs typeface="Tahoma" pitchFamily="2"/>
                </a:rPr>
                <a:t>less frameworks, less complexity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Arial" pitchFamily="2"/>
                  <a:cs typeface="Tahoma" pitchFamily="2"/>
                </a:rPr>
                <a:t>, more great code shipped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4600" y="4608000"/>
            <a:ext cx="3621600" cy="1371599"/>
            <a:chOff x="264600" y="4608000"/>
            <a:chExt cx="3621600" cy="1371599"/>
          </a:xfrm>
        </p:grpSpPr>
        <p:sp>
          <p:nvSpPr>
            <p:cNvPr id="19" name="Freeform 18"/>
            <p:cNvSpPr/>
            <p:nvPr/>
          </p:nvSpPr>
          <p:spPr>
            <a:xfrm>
              <a:off x="264600" y="4608000"/>
              <a:ext cx="3621600" cy="13715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4760" y="4805280"/>
              <a:ext cx="2962079" cy="994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0000" tIns="45000" rIns="90000" bIns="4500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Arial" pitchFamily="2"/>
                  <a:cs typeface="Tahoma" pitchFamily="2"/>
                </a:rPr>
                <a:t>Not your fat grandfather's enterprise Java anymore,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Arial" pitchFamily="2"/>
                  <a:cs typeface="Tahoma" pitchFamily="2"/>
                </a:rPr>
                <a:t>enterprise Java renaissance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29000" y="3657600"/>
            <a:ext cx="2743199" cy="914400"/>
            <a:chOff x="3429000" y="3657600"/>
            <a:chExt cx="2743199" cy="914400"/>
          </a:xfrm>
        </p:grpSpPr>
        <p:sp>
          <p:nvSpPr>
            <p:cNvPr id="22" name="Freeform 21"/>
            <p:cNvSpPr/>
            <p:nvPr/>
          </p:nvSpPr>
          <p:spPr>
            <a:xfrm>
              <a:off x="3429000" y="3657600"/>
              <a:ext cx="2743199" cy="9144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950E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94399" y="3804120"/>
              <a:ext cx="2166840" cy="6850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0000" tIns="45000" rIns="90000" bIns="4500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Arial" pitchFamily="2"/>
                  <a:cs typeface="Tahoma" pitchFamily="2"/>
                </a:rPr>
                <a:t>Definite excuse to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Arial" pitchFamily="2"/>
                  <a:cs typeface="Tahoma" pitchFamily="2"/>
                </a:rPr>
                <a:t>avoid Spring forever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4343400"/>
            <a:ext cx="3200400" cy="1335600"/>
            <a:chOff x="5715000" y="4343400"/>
            <a:chExt cx="3200400" cy="1335600"/>
          </a:xfrm>
        </p:grpSpPr>
        <p:sp>
          <p:nvSpPr>
            <p:cNvPr id="25" name="Freeform 24"/>
            <p:cNvSpPr/>
            <p:nvPr/>
          </p:nvSpPr>
          <p:spPr>
            <a:xfrm>
              <a:off x="5715000" y="4343400"/>
              <a:ext cx="3200400" cy="129672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FF420E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="ctr" anchorCtr="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ial" pitchFamily="2"/>
                <a:cs typeface="Tahoma" pitchFamily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05240" y="4515120"/>
              <a:ext cx="2527920" cy="11638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0000" tIns="45000" rIns="90000" bIns="45000" compatLnSpc="1"/>
            <a:lstStyle>
              <a:defPPr lvl="0">
                <a:buClr>
                  <a:srgbClr val="000000"/>
                </a:buClr>
                <a:buSzPct val="100000"/>
                <a:buFont typeface="Times" pitchFamily="18"/>
                <a:buNone/>
              </a:defPPr>
              <a:lvl1pPr lvl="0">
                <a:buClr>
                  <a:srgbClr val="000000"/>
                </a:buClr>
                <a:buSzPct val="100000"/>
                <a:buFont typeface="Times" pitchFamily="18"/>
                <a:buChar char="•"/>
              </a:lvl1pPr>
              <a:lvl2pPr lvl="1">
                <a:buClr>
                  <a:srgbClr val="000000"/>
                </a:buClr>
                <a:buSzPct val="100000"/>
                <a:buFont typeface="Times" pitchFamily="18"/>
                <a:buChar char="•"/>
              </a:lvl2pPr>
              <a:lvl3pPr lvl="2">
                <a:buClr>
                  <a:srgbClr val="000000"/>
                </a:buClr>
                <a:buSzPct val="100000"/>
                <a:buFont typeface="Times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" pitchFamily="18"/>
                <a:buChar char="•"/>
              </a:lvl4pPr>
              <a:lvl5pPr lvl="4">
                <a:buClr>
                  <a:srgbClr val="000000"/>
                </a:buClr>
                <a:buSzPct val="100000"/>
                <a:buFont typeface="Times" pitchFamily="18"/>
                <a:buChar char="•"/>
              </a:lvl5pPr>
              <a:lvl6pPr lvl="5">
                <a:buClr>
                  <a:srgbClr val="000000"/>
                </a:buClr>
                <a:buSzPct val="100000"/>
                <a:buFont typeface="Times" pitchFamily="18"/>
                <a:buChar char="•"/>
              </a:lvl6pPr>
              <a:lvl7pPr lvl="6">
                <a:buClr>
                  <a:srgbClr val="000000"/>
                </a:buClr>
                <a:buSzPct val="100000"/>
                <a:buFont typeface="Times" pitchFamily="18"/>
                <a:buChar char="•"/>
              </a:lvl7pPr>
              <a:lvl8pPr lvl="7">
                <a:buClr>
                  <a:srgbClr val="000000"/>
                </a:buClr>
                <a:buSzPct val="100000"/>
                <a:buFont typeface="Times" pitchFamily="18"/>
                <a:buChar char="•"/>
              </a:lvl8pPr>
              <a:lvl9pPr lvl="8">
                <a:buClr>
                  <a:srgbClr val="000000"/>
                </a:buClr>
                <a:buSzPct val="100000"/>
                <a:buFont typeface="Times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Arial" pitchFamily="2"/>
                  <a:cs typeface="Tahoma" pitchFamily="2"/>
                </a:rPr>
                <a:t>Simplified Java Development,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Arial" pitchFamily="2"/>
                  <a:cs typeface="Tahoma" pitchFamily="2"/>
                </a:rPr>
                <a:t>Focus on building great products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914400" y="1710000"/>
            <a:ext cx="7543799" cy="3501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50E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In selecting an application server our main goal was to avoid the framework explosion that happens when you use a </a:t>
            </a:r>
            <a:r>
              <a:rPr lang="en-US" sz="2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"custom" Enterprise stack like Tomcat + Spring + Hibernate + Myfaces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 +... Java EE 6 had 80% of what we needed out of the box: strong persistence support ( JPA ), inversion of control ( CDI ), and a lightweight component model ( EJB 3.1 )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8480" y="302760"/>
            <a:ext cx="7581960" cy="94536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Avoid “framework explosion”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640" y="5869800"/>
            <a:ext cx="8087759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" pitchFamily="18"/>
              <a:buNone/>
            </a:defPPr>
            <a:lvl1pPr lvl="0">
              <a:buClr>
                <a:srgbClr val="000000"/>
              </a:buClr>
              <a:buSzPct val="100000"/>
              <a:buFont typeface="Times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Tahoma" pitchFamily="2"/>
              </a:rPr>
              <a:t>http://blogs.oracle.com/stories/entry/egesa_engineering_avoids_framework_explosion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28855</TotalTime>
  <Words>1350</Words>
  <Application>Microsoft Office PowerPoint</Application>
  <PresentationFormat>On-screen Show (4:3)</PresentationFormat>
  <Paragraphs>387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Default</vt:lpstr>
      <vt:lpstr>Default 1</vt:lpstr>
      <vt:lpstr>Title1</vt:lpstr>
      <vt:lpstr>Title2</vt:lpstr>
      <vt:lpstr>Title7</vt:lpstr>
      <vt:lpstr>Default 2</vt:lpstr>
      <vt:lpstr>The Java EE 7 Platform: Developing for the Cloud</vt:lpstr>
      <vt:lpstr>Slide 2</vt:lpstr>
      <vt:lpstr>The Core Java EE 6 Programming Model</vt:lpstr>
      <vt:lpstr>The Java EE 6 Web Profile 1.0</vt:lpstr>
      <vt:lpstr>Compatible Java EE 6 Impls</vt:lpstr>
      <vt:lpstr>Slide 6</vt:lpstr>
      <vt:lpstr>9 Reasons why Java EE 6 will save $$</vt:lpstr>
      <vt:lpstr>From the real users ...</vt:lpstr>
      <vt:lpstr>Avoid “framework explosion”</vt:lpstr>
      <vt:lpstr>What does Java EE offer to Cloud ?</vt:lpstr>
      <vt:lpstr>Java EE for the Cloud : JSR 342</vt:lpstr>
      <vt:lpstr>Persistence Layer  Multi-Tenant Taxonomies</vt:lpstr>
      <vt:lpstr>Dedicated App, Dedicated Database Persistence Layer Multi-Tenant Taxonomies</vt:lpstr>
      <vt:lpstr>Shared App, Dedicated Database Persistence Layer Multi-Tenant Taxonomies</vt:lpstr>
      <vt:lpstr>Dedicated App, Shared Database Persistence Layer Multi-Tenant Taxonomies</vt:lpstr>
      <vt:lpstr>Shared App, Shared Database Persistence Layer Multi-Tenant Taxonomies</vt:lpstr>
      <vt:lpstr>Cloud Platform</vt:lpstr>
      <vt:lpstr>Cloud Platform</vt:lpstr>
      <vt:lpstr>Cloud Platform</vt:lpstr>
      <vt:lpstr>Cloud Platform</vt:lpstr>
      <vt:lpstr>Cloud Platform</vt:lpstr>
      <vt:lpstr>The Java EE 7 Modularity</vt:lpstr>
      <vt:lpstr>Modular Applications</vt:lpstr>
      <vt:lpstr>Modular Applications</vt:lpstr>
      <vt:lpstr>Modular Applications</vt:lpstr>
      <vt:lpstr>Modular Applications</vt:lpstr>
      <vt:lpstr>Modular Applications</vt:lpstr>
      <vt:lpstr>Modular Applications</vt:lpstr>
      <vt:lpstr>Java EE 7 JSR Soup</vt:lpstr>
      <vt:lpstr>Servlets 3.1 (JSR 340) http://jcp.org/en/jsr/detail?id=340 http://servlet-spec.java.net</vt:lpstr>
      <vt:lpstr>JPA 2.1 (JSR 338) http://jcp.org/en/jsr/detail?id=338 http://jpa-spec.java.net</vt:lpstr>
      <vt:lpstr>EJB 3.2 (JSR 345) http://jcp.org/en/jsr/detail?id=345</vt:lpstr>
      <vt:lpstr>JAX-RS 2.0 (JSR 339) http://jcp.org/en/jsr/detail?id=339 http://jax-rs-spec.java.net</vt:lpstr>
      <vt:lpstr>CDI 1.1 (JSR 346) http://www.jcp.org/en/jsr/proposalDetails?id=346</vt:lpstr>
      <vt:lpstr>Expression Language 3.0 (JSR 341) http://jcp.org/en/jsr/detail?id=341 http://el-spec.java.net</vt:lpstr>
      <vt:lpstr>JMS 2.0 (JSR 343) http://jcp.org/en/jsr/detail?id=343 http://jms-spec.java.net</vt:lpstr>
      <vt:lpstr>Bean Validation 1.1 (JSR 349) http://jcp.org/en/jsr/detail?id=349</vt:lpstr>
      <vt:lpstr>JSF 2.2 (JSR 344) http://jcp.org/en/jsr/detail?id=344 http://jsf-spec.java.net</vt:lpstr>
      <vt:lpstr>Java EE 7 : Technology Refresh</vt:lpstr>
      <vt:lpstr>Transparency Checklist http://jcp.org/en/resources/transparency</vt:lpstr>
      <vt:lpstr>Java EE 7 – When ?</vt:lpstr>
      <vt:lpstr>Slide 42</vt:lpstr>
      <vt:lpstr>References</vt:lpstr>
      <vt:lpstr>The Java EE 7 Platform: Developing for the Cloud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P. Gupta</dc:creator>
  <dc:description>This presentation contains information proprietary to Oracle Corporation</dc:description>
  <cp:lastModifiedBy>Arun P. Gupta</cp:lastModifiedBy>
  <cp:revision>1519</cp:revision>
  <cp:lastPrinted>2006-02-05T15:07:35Z</cp:lastPrinted>
  <dcterms:created xsi:type="dcterms:W3CDTF">2004-09-08T15:34:22Z</dcterms:created>
  <dcterms:modified xsi:type="dcterms:W3CDTF">2011-08-30T21:09:45Z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