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88" r:id="rId4"/>
    <p:sldId id="289" r:id="rId5"/>
    <p:sldId id="290" r:id="rId6"/>
    <p:sldId id="291" r:id="rId7"/>
    <p:sldId id="295" r:id="rId8"/>
    <p:sldId id="286" r:id="rId9"/>
    <p:sldId id="287" r:id="rId10"/>
    <p:sldId id="292" r:id="rId11"/>
    <p:sldId id="293" r:id="rId12"/>
    <p:sldId id="294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4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9A5ADA-825A-4257-83F9-D70834DE2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33313" cy="7481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80FAE6-53A3-43AB-965B-7A2E3225A6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313" y="181050"/>
            <a:ext cx="971006" cy="916231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7563F42-53CB-451F-BAAE-2FB7D09B0738}"/>
              </a:ext>
            </a:extLst>
          </p:cNvPr>
          <p:cNvCxnSpPr>
            <a:cxnSpLocks/>
          </p:cNvCxnSpPr>
          <p:nvPr userDrawn="1"/>
        </p:nvCxnSpPr>
        <p:spPr>
          <a:xfrm>
            <a:off x="648348" y="1242424"/>
            <a:ext cx="10939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D5CD7C-6706-4C44-9C9F-ABAEE4931843}"/>
              </a:ext>
            </a:extLst>
          </p:cNvPr>
          <p:cNvCxnSpPr>
            <a:cxnSpLocks/>
          </p:cNvCxnSpPr>
          <p:nvPr userDrawn="1"/>
        </p:nvCxnSpPr>
        <p:spPr>
          <a:xfrm>
            <a:off x="862145" y="748146"/>
            <a:ext cx="0" cy="4251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45AF33A2-8CC7-41B5-9D3A-B6BFFEF5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5" y="415641"/>
            <a:ext cx="10850563" cy="85437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BFA598C-AA64-492C-BE24-3CA8A20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45363" y="6443792"/>
            <a:ext cx="701273" cy="206381"/>
          </a:xfrm>
        </p:spPr>
        <p:txBody>
          <a:bodyPr/>
          <a:lstStyle>
            <a:lvl1pPr>
              <a:defRPr sz="1800"/>
            </a:lvl1pPr>
          </a:lstStyle>
          <a:p>
            <a:pPr algn="ctr"/>
            <a:fld id="{5DD3DB80-B894-403A-B48E-6FDC1A72010E}" type="slidenum">
              <a:rPr lang="zh-CN" altLang="en-US" smtClean="0"/>
              <a:pPr algn="ct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8315326" y="3028814"/>
            <a:ext cx="2664142" cy="1912574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Yuanzhen Guo</a:t>
            </a:r>
          </a:p>
          <a:p>
            <a:pPr algn="ctr"/>
            <a:r>
              <a:rPr lang="en-US" altLang="zh-CN" sz="2400" dirty="0"/>
              <a:t>Hao Xiong</a:t>
            </a:r>
          </a:p>
          <a:p>
            <a:pPr algn="ctr"/>
            <a:r>
              <a:rPr lang="en-US" altLang="zh-CN" sz="2400" dirty="0"/>
              <a:t>Nicholas Ruozzi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692689" y="1605544"/>
            <a:ext cx="10850562" cy="74908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Marginal Inference in Continuous Markov Random Fields using Mixtures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648348" y="1242424"/>
            <a:ext cx="10939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E44459A-A8E6-4172-BC1A-3D6AEF7859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69" y="5615576"/>
            <a:ext cx="2027056" cy="7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EF3B-069A-4D7B-A50E-698D2038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9DD23B-9D9B-4521-8D71-5DE34607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10</a:t>
            </a:fld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F1785-6434-4C57-AA11-F98498239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1" y="3210537"/>
            <a:ext cx="3568836" cy="2416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088145-FCF3-420D-B231-FF3B45C30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573" y="3259593"/>
            <a:ext cx="7002768" cy="2366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FA9AE-5AFF-40ED-A54F-CB73AF17D959}"/>
              </a:ext>
            </a:extLst>
          </p:cNvPr>
          <p:cNvSpPr txBox="1"/>
          <p:nvPr/>
        </p:nvSpPr>
        <p:spPr>
          <a:xfrm>
            <a:off x="1814810" y="572119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3BB4A-B484-463E-B296-26F2668A57FA}"/>
              </a:ext>
            </a:extLst>
          </p:cNvPr>
          <p:cNvSpPr txBox="1"/>
          <p:nvPr/>
        </p:nvSpPr>
        <p:spPr>
          <a:xfrm>
            <a:off x="5582253" y="572119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QBethe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1EC38-CAD5-488B-8AD8-008AFD0AB939}"/>
              </a:ext>
            </a:extLst>
          </p:cNvPr>
          <p:cNvSpPr txBox="1"/>
          <p:nvPr/>
        </p:nvSpPr>
        <p:spPr>
          <a:xfrm>
            <a:off x="9274912" y="572262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D6C89-C911-4834-A70F-261F00423950}"/>
              </a:ext>
            </a:extLst>
          </p:cNvPr>
          <p:cNvSpPr txBox="1"/>
          <p:nvPr/>
        </p:nvSpPr>
        <p:spPr>
          <a:xfrm>
            <a:off x="822955" y="1360922"/>
            <a:ext cx="993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Optical flow model on 584x388 grid graph with over 200,000 random variables</a:t>
            </a:r>
          </a:p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With a GPU implementation, our method completed 5,000 iterations in just under 200 seconds (.04 sec/iteration)</a:t>
            </a:r>
          </a:p>
        </p:txBody>
      </p:sp>
    </p:spTree>
    <p:extLst>
      <p:ext uri="{BB962C8B-B14F-4D97-AF65-F5344CB8AC3E}">
        <p14:creationId xmlns:p14="http://schemas.microsoft.com/office/powerpoint/2010/main" val="329110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7F69-7E64-46E1-8849-292A1A39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Beyond marginals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C7791-A970-411E-908F-1EF61AB4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11</a:t>
            </a:fld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A781D-E9F0-44F5-B05A-7F6F2F65EBDB}"/>
              </a:ext>
            </a:extLst>
          </p:cNvPr>
          <p:cNvSpPr txBox="1"/>
          <p:nvPr/>
        </p:nvSpPr>
        <p:spPr>
          <a:xfrm>
            <a:off x="1080134" y="1563969"/>
            <a:ext cx="952690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With fully factorized beliefs, MAP and Marginal MAP problems can be easily handled</a:t>
            </a:r>
          </a:p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Unlike message passing algorithms, our method is able to capture global information</a:t>
            </a:r>
          </a:p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Naturally extend to continuous-discrete mixed case as well as can be easily vectorized </a:t>
            </a:r>
          </a:p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From inference to learning with maximize likelihood</a:t>
            </a:r>
          </a:p>
          <a:p>
            <a:pPr>
              <a:buClr>
                <a:srgbClr val="00B0F0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015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8749-7B67-4E73-9C53-18FB9D03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4E529-AF0A-4205-9180-7F008FA4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12</a:t>
            </a:fld>
            <a:endParaRPr lang="zh-CN" altLang="en-US" dirty="0"/>
          </a:p>
        </p:txBody>
      </p:sp>
      <p:pic>
        <p:nvPicPr>
          <p:cNvPr id="4" name="Content Placeholder 3" descr="MSS: Bring us your burning science questions">
            <a:extLst>
              <a:ext uri="{FF2B5EF4-FFF2-40B4-BE49-F238E27FC236}">
                <a16:creationId xmlns:a16="http://schemas.microsoft.com/office/drawing/2014/main" id="{73CE87D7-3077-4917-BA4E-13C1D46FA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03" y="1908204"/>
            <a:ext cx="3234592" cy="32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9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1ED1-D9FD-4908-B0B6-5C043E48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FBBBB-6EB8-4719-9519-AA8ABBB1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2</a:t>
            </a:fld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32842-FA2D-4AEC-BDAC-C070E4AFE927}"/>
              </a:ext>
            </a:extLst>
          </p:cNvPr>
          <p:cNvSpPr txBox="1"/>
          <p:nvPr/>
        </p:nvSpPr>
        <p:spPr>
          <a:xfrm>
            <a:off x="1300842" y="1659285"/>
            <a:ext cx="98287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Continuous inference in graphical models is important in scientific applications but challenging in practice</a:t>
            </a:r>
          </a:p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Existing methods are extremely limited (special cases, small scales)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Our approximate inference approach is scalable and applicable to general models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Easy to extend to new settings with minor modifications</a:t>
            </a:r>
          </a:p>
        </p:txBody>
      </p:sp>
    </p:spTree>
    <p:extLst>
      <p:ext uri="{BB962C8B-B14F-4D97-AF65-F5344CB8AC3E}">
        <p14:creationId xmlns:p14="http://schemas.microsoft.com/office/powerpoint/2010/main" val="100760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8134-B8C3-4339-98E1-340D20E7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inference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613FC-8EC3-4B7C-98DF-5854B559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3</a:t>
            </a:fld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A823F-AB0C-49BC-815C-4C137EA29D48}"/>
              </a:ext>
            </a:extLst>
          </p:cNvPr>
          <p:cNvSpPr/>
          <p:nvPr/>
        </p:nvSpPr>
        <p:spPr>
          <a:xfrm>
            <a:off x="1654764" y="5324654"/>
            <a:ext cx="37139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Depth estimation from a single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11E32-49DA-42A2-B39D-8D40634C3A95}"/>
              </a:ext>
            </a:extLst>
          </p:cNvPr>
          <p:cNvSpPr/>
          <p:nvPr/>
        </p:nvSpPr>
        <p:spPr>
          <a:xfrm>
            <a:off x="3292700" y="5814464"/>
            <a:ext cx="2255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[Liu and etc., CVPR 2014]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6199C-5D83-4B52-AF3A-D8168114E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07" y="1705154"/>
            <a:ext cx="3905250" cy="3619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1166CC-3692-4996-8410-A63F7E5B0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89" y="1599669"/>
            <a:ext cx="3068907" cy="36586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7F0184-51A5-4F7A-8879-A7940B45544F}"/>
              </a:ext>
            </a:extLst>
          </p:cNvPr>
          <p:cNvSpPr/>
          <p:nvPr/>
        </p:nvSpPr>
        <p:spPr>
          <a:xfrm>
            <a:off x="8839061" y="5814463"/>
            <a:ext cx="3122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[Pacheco and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Sudderth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, ICML 2015]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AD07E5-8614-4FF2-BD4D-CCF170497BD9}"/>
              </a:ext>
            </a:extLst>
          </p:cNvPr>
          <p:cNvSpPr/>
          <p:nvPr/>
        </p:nvSpPr>
        <p:spPr>
          <a:xfrm>
            <a:off x="6162140" y="5324654"/>
            <a:ext cx="58693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Protein side chain particles and closeup of first ten amino acids</a:t>
            </a:r>
          </a:p>
        </p:txBody>
      </p:sp>
    </p:spTree>
    <p:extLst>
      <p:ext uri="{BB962C8B-B14F-4D97-AF65-F5344CB8AC3E}">
        <p14:creationId xmlns:p14="http://schemas.microsoft.com/office/powerpoint/2010/main" val="160673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120E-711B-45A9-9F8B-9726F676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marginal inference in MRF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B676B-0EEE-44A6-9DAA-4C45036A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0A6BF41-7106-4C56-8AB8-B33AB76809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0352" y="1598783"/>
                <a:ext cx="10292568" cy="3921364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589" indent="-228589" algn="l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Given a graph G = (V, E) and a set of potential functions, the joint probability distribution can be written as</a:t>
                </a:r>
              </a:p>
              <a:p>
                <a:pPr>
                  <a:buClr>
                    <a:srgbClr val="00B0F0"/>
                  </a:buClr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continuous marginal inference problem are defined as</a:t>
                </a:r>
              </a:p>
              <a:p>
                <a:pPr>
                  <a:buClr>
                    <a:srgbClr val="00B0F0"/>
                  </a:buClr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0" indent="0">
                  <a:buClr>
                    <a:srgbClr val="00B0F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400" dirty="0"/>
                  <a:t> is a subset of variables we are interested in.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0A6BF41-7106-4C56-8AB8-B33AB7680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352" y="1598783"/>
                <a:ext cx="10292568" cy="3921364"/>
              </a:xfrm>
              <a:prstGeom prst="rect">
                <a:avLst/>
              </a:prstGeom>
              <a:blipFill>
                <a:blip r:embed="rId2"/>
                <a:stretch>
                  <a:fillRect l="-770" t="-2950"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13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1C1B-993E-482D-915E-9A9AF7B3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marginal inference is hard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FDBAF6-E84A-43AA-B40A-EAEA869C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5</a:t>
            </a:fld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28523-CE81-4AE1-AAC6-EDDFD27A1C3C}"/>
              </a:ext>
            </a:extLst>
          </p:cNvPr>
          <p:cNvSpPr txBox="1"/>
          <p:nvPr/>
        </p:nvSpPr>
        <p:spPr>
          <a:xfrm>
            <a:off x="822954" y="1360922"/>
            <a:ext cx="90873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Potential functions can be arbitrary (exact integration is computationally hard)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Particle based message passing methods (PBP, EPBP, etc.)</a:t>
            </a:r>
          </a:p>
          <a:p>
            <a:pPr marL="914400" lvl="1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Messages are not in closed forms</a:t>
            </a:r>
          </a:p>
          <a:p>
            <a:pPr marL="914400" lvl="1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Highly depend on proposal distribution</a:t>
            </a:r>
          </a:p>
          <a:p>
            <a:pPr marL="914400" lvl="1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Particle sampling costs too much time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Nonparametric methods (nonparametric BP, kernel BP, etc.)</a:t>
            </a:r>
          </a:p>
          <a:p>
            <a:pPr marL="914400" lvl="1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Scale poorly and sometimes unreasonable beliefs</a:t>
            </a:r>
          </a:p>
          <a:p>
            <a:pPr marL="914400" lvl="1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Expectation Propagation</a:t>
            </a:r>
          </a:p>
          <a:p>
            <a:pPr marL="914400" lvl="1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Convergence/accuracy issues with simple exponential families</a:t>
            </a:r>
          </a:p>
        </p:txBody>
      </p:sp>
    </p:spTree>
    <p:extLst>
      <p:ext uri="{BB962C8B-B14F-4D97-AF65-F5344CB8AC3E}">
        <p14:creationId xmlns:p14="http://schemas.microsoft.com/office/powerpoint/2010/main" val="374841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A8AA-19A8-4E33-9351-F46A1D16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1DAB9-0D4D-4907-A36B-1983D929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6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E05745-724B-4386-99CE-F9F124008841}"/>
                  </a:ext>
                </a:extLst>
              </p:cNvPr>
              <p:cNvSpPr txBox="1"/>
              <p:nvPr/>
            </p:nvSpPr>
            <p:spPr>
              <a:xfrm>
                <a:off x="1077945" y="1470714"/>
                <a:ext cx="9590055" cy="4941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rgbClr val="00B0F0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fixed point messages of BP correspond to local optima of a constrained optimization problem known as the Bethe free energy</a:t>
                </a:r>
              </a:p>
              <a:p>
                <a:pPr marL="457200" indent="-457200">
                  <a:buClr>
                    <a:srgbClr val="00B0F0"/>
                  </a:buClr>
                  <a:buSzPct val="100000"/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 marL="457200" indent="-457200">
                  <a:buClr>
                    <a:srgbClr val="00B0F0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Approximate beliefs directly instead of messages</a:t>
                </a:r>
              </a:p>
              <a:p>
                <a:pPr marL="457200" indent="-457200">
                  <a:buClr>
                    <a:srgbClr val="00B0F0"/>
                  </a:buClr>
                  <a:buSzPct val="100000"/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Assume beliefs are mixtures of fully factorized distributions (in this case, Gaussians)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∏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mixtures can be arbitrarily expressive</a:t>
                </a:r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Local marginalization constraints in BFE are naturally satisfied</a:t>
                </a:r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E05745-724B-4386-99CE-F9F124008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5" y="1470714"/>
                <a:ext cx="9590055" cy="4941866"/>
              </a:xfrm>
              <a:prstGeom prst="rect">
                <a:avLst/>
              </a:prstGeom>
              <a:blipFill>
                <a:blip r:embed="rId2"/>
                <a:stretch>
                  <a:fillRect l="-890" t="-863" r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98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A8AA-19A8-4E33-9351-F46A1D16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1DAB9-0D4D-4907-A36B-1983D929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7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E05745-724B-4386-99CE-F9F124008841}"/>
                  </a:ext>
                </a:extLst>
              </p:cNvPr>
              <p:cNvSpPr txBox="1"/>
              <p:nvPr/>
            </p:nvSpPr>
            <p:spPr>
              <a:xfrm>
                <a:off x="1077945" y="1470714"/>
                <a:ext cx="10036107" cy="4532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Quadrature methods to approximate continuous integrals</a:t>
                </a:r>
              </a:p>
              <a:p>
                <a:pPr>
                  <a:buClr>
                    <a:srgbClr val="00B0F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)≈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No requirement on the function f and the approximation is exact whenever f is a polynomial of degree at most 2K-1</a:t>
                </a:r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Gradient ascent on Bethe Free Energy with tractable beliefs</a:t>
                </a:r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One-shot inference, new evidence queries are trivial</a:t>
                </a:r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Any marginals can be approximated by the beliefs</a:t>
                </a:r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E05745-724B-4386-99CE-F9F124008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5" y="1470714"/>
                <a:ext cx="10036107" cy="4532587"/>
              </a:xfrm>
              <a:prstGeom prst="rect">
                <a:avLst/>
              </a:prstGeom>
              <a:blipFill>
                <a:blip r:embed="rId2"/>
                <a:stretch>
                  <a:fillRect l="-85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43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0555-83A0-4DFD-885F-0396DC3E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UCI datasets with Chow-Liu Trees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CB9595-A5E2-4181-8CBD-93EB23D9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8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F62B2-C6C7-4AFA-9B34-5054A040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06" y="2051361"/>
            <a:ext cx="11186660" cy="388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0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AFED-F6C8-4E61-9043-71FAD78A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denoising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9013F-05F6-4E2F-B0B9-7A1B066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9</a:t>
            </a:fld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6A56D-2A10-4EA7-87C9-175792D5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444" y="1666209"/>
            <a:ext cx="4067956" cy="352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52824-F13E-47A2-B0B8-E913112B6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37" y="1797765"/>
            <a:ext cx="6006842" cy="3262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69E25-3C0D-40E7-BD38-2E43D051846C}"/>
              </a:ext>
            </a:extLst>
          </p:cNvPr>
          <p:cNvSpPr txBox="1"/>
          <p:nvPr/>
        </p:nvSpPr>
        <p:spPr>
          <a:xfrm>
            <a:off x="1193074" y="519179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Log-partition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C95D6-F619-4A8A-A3C1-0DB172AB59E2}"/>
              </a:ext>
            </a:extLst>
          </p:cNvPr>
          <p:cNvSpPr txBox="1"/>
          <p:nvPr/>
        </p:nvSpPr>
        <p:spPr>
          <a:xfrm>
            <a:off x="4237999" y="518456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square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AB17E-0E9D-485B-B450-FA2C3750CD08}"/>
              </a:ext>
            </a:extLst>
          </p:cNvPr>
          <p:cNvSpPr txBox="1"/>
          <p:nvPr/>
        </p:nvSpPr>
        <p:spPr>
          <a:xfrm>
            <a:off x="8019111" y="518456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Denoised images</a:t>
            </a:r>
          </a:p>
        </p:txBody>
      </p:sp>
    </p:spTree>
    <p:extLst>
      <p:ext uri="{BB962C8B-B14F-4D97-AF65-F5344CB8AC3E}">
        <p14:creationId xmlns:p14="http://schemas.microsoft.com/office/powerpoint/2010/main" val="1323767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440</TotalTime>
  <Words>452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微软雅黑</vt:lpstr>
      <vt:lpstr>宋体</vt:lpstr>
      <vt:lpstr>Aharoni</vt:lpstr>
      <vt:lpstr>Arial</vt:lpstr>
      <vt:lpstr>Calibri</vt:lpstr>
      <vt:lpstr>Cambria Math</vt:lpstr>
      <vt:lpstr>Wingdings</vt:lpstr>
      <vt:lpstr>主题5</vt:lpstr>
      <vt:lpstr>Marginal Inference in Continuous Markov Random Fields using Mixtures</vt:lpstr>
      <vt:lpstr>Key notes</vt:lpstr>
      <vt:lpstr>Continuous inference applications</vt:lpstr>
      <vt:lpstr>Continuous marginal inference in MRF</vt:lpstr>
      <vt:lpstr>Why marginal inference is hard</vt:lpstr>
      <vt:lpstr>Our approach</vt:lpstr>
      <vt:lpstr>Our approach</vt:lpstr>
      <vt:lpstr>UCI datasets with Chow-Liu Trees</vt:lpstr>
      <vt:lpstr>Image denoising</vt:lpstr>
      <vt:lpstr>Scalability</vt:lpstr>
      <vt:lpstr>Beyond marginals</vt:lpstr>
      <vt:lpstr>Thank you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Guo, Yuanzhen</cp:lastModifiedBy>
  <cp:revision>199</cp:revision>
  <cp:lastPrinted>2018-02-05T16:00:00Z</cp:lastPrinted>
  <dcterms:created xsi:type="dcterms:W3CDTF">2018-02-05T16:00:00Z</dcterms:created>
  <dcterms:modified xsi:type="dcterms:W3CDTF">2018-11-14T15:16:15Z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