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43891200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9420" autoAdjust="0"/>
  </p:normalViewPr>
  <p:slideViewPr>
    <p:cSldViewPr>
      <p:cViewPr varScale="1">
        <p:scale>
          <a:sx n="20" d="100"/>
          <a:sy n="20" d="100"/>
        </p:scale>
        <p:origin x="-2112" y="-228"/>
      </p:cViewPr>
      <p:guideLst>
        <p:guide orient="horz" pos="2160"/>
        <p:guide pos="2469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000250" y="763588"/>
            <a:ext cx="3768725" cy="3768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0" algn="l"/>
                <a:tab pos="514350" algn="l"/>
                <a:tab pos="1030288" algn="l"/>
                <a:tab pos="1546225" algn="l"/>
                <a:tab pos="2062163" algn="l"/>
                <a:tab pos="2578100" algn="l"/>
                <a:tab pos="3094038" algn="l"/>
                <a:tab pos="3609975" algn="l"/>
                <a:tab pos="4125913" algn="l"/>
                <a:tab pos="4641850" algn="l"/>
                <a:tab pos="5157788" algn="l"/>
                <a:tab pos="5673725" algn="l"/>
                <a:tab pos="6189663" algn="l"/>
                <a:tab pos="6705600" algn="l"/>
                <a:tab pos="7221538" algn="l"/>
                <a:tab pos="7737475" algn="l"/>
                <a:tab pos="8253413" algn="l"/>
                <a:tab pos="8769350" algn="l"/>
                <a:tab pos="9285288" algn="l"/>
                <a:tab pos="9801225" algn="l"/>
                <a:tab pos="10317163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8651AB5-C1D8-47FE-B663-9D2486D5F9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833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5A34131-B1AB-44B0-8D4F-0FECD58A94DB}" type="slidenum">
              <a:rPr lang="en-US"/>
              <a:pPr/>
              <a:t>1</a:t>
            </a:fld>
            <a:endParaRPr lang="en-US"/>
          </a:p>
        </p:txBody>
      </p:sp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514350" algn="l"/>
                <a:tab pos="1030288" algn="l"/>
                <a:tab pos="1546225" algn="l"/>
                <a:tab pos="2062163" algn="l"/>
                <a:tab pos="2578100" algn="l"/>
                <a:tab pos="3094038" algn="l"/>
                <a:tab pos="3609975" algn="l"/>
                <a:tab pos="4125913" algn="l"/>
                <a:tab pos="4641850" algn="l"/>
                <a:tab pos="5157788" algn="l"/>
                <a:tab pos="5673725" algn="l"/>
                <a:tab pos="6189663" algn="l"/>
                <a:tab pos="6705600" algn="l"/>
                <a:tab pos="7221538" algn="l"/>
                <a:tab pos="7737475" algn="l"/>
                <a:tab pos="8253413" algn="l"/>
                <a:tab pos="8769350" algn="l"/>
                <a:tab pos="9285288" algn="l"/>
                <a:tab pos="9801225" algn="l"/>
                <a:tab pos="10317163" algn="l"/>
              </a:tabLst>
            </a:pPr>
            <a:fld id="{7961933D-BF3C-41E2-8DA8-5642551EF3CA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5000"/>
                </a:lnSpc>
                <a:tabLst>
                  <a:tab pos="0" algn="l"/>
                  <a:tab pos="514350" algn="l"/>
                  <a:tab pos="1030288" algn="l"/>
                  <a:tab pos="1546225" algn="l"/>
                  <a:tab pos="2062163" algn="l"/>
                  <a:tab pos="2578100" algn="l"/>
                  <a:tab pos="3094038" algn="l"/>
                  <a:tab pos="3609975" algn="l"/>
                  <a:tab pos="4125913" algn="l"/>
                  <a:tab pos="4641850" algn="l"/>
                  <a:tab pos="5157788" algn="l"/>
                  <a:tab pos="5673725" algn="l"/>
                  <a:tab pos="6189663" algn="l"/>
                  <a:tab pos="6705600" algn="l"/>
                  <a:tab pos="7221538" algn="l"/>
                  <a:tab pos="7737475" algn="l"/>
                  <a:tab pos="8253413" algn="l"/>
                  <a:tab pos="8769350" algn="l"/>
                  <a:tab pos="9285288" algn="l"/>
                  <a:tab pos="9801225" algn="l"/>
                  <a:tab pos="10317163" algn="l"/>
                </a:tabLst>
              </a:pPr>
              <a:t>1</a:t>
            </a:fld>
            <a:endParaRPr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685925" y="763588"/>
            <a:ext cx="4400550" cy="3771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569" y="13635039"/>
            <a:ext cx="37308064" cy="94075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136" y="24871364"/>
            <a:ext cx="30724929" cy="11217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64FAA21-2210-4417-9305-5CB6874583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97BBABB-08E7-4A78-9BD0-329B206579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58971" y="3425825"/>
            <a:ext cx="9014733" cy="32564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10693" y="3425825"/>
            <a:ext cx="26917650" cy="32564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AB5AE77-0ED6-40F9-A5DB-6621DDD7A0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61ADBEA-50D8-4632-BB40-81FECA87B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8203525"/>
            <a:ext cx="37308064" cy="87185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8602325"/>
            <a:ext cx="37308064" cy="9601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14A98FE-8FE1-47AB-A68E-E11D99D7C9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0693" y="10829925"/>
            <a:ext cx="17965511" cy="2516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6833" y="10829925"/>
            <a:ext cx="17966871" cy="2516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B362476-F950-4C94-B858-5CF4151A61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833" y="1757363"/>
            <a:ext cx="39501536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833" y="9825038"/>
            <a:ext cx="19392900" cy="4094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833" y="13919201"/>
            <a:ext cx="19392900" cy="25288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664" y="9825038"/>
            <a:ext cx="19399704" cy="4094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664" y="13919201"/>
            <a:ext cx="19399704" cy="25288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3C2E41C-641F-4895-8AED-473D2E4CE3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98BF4E-8305-4564-B8C6-AE98E8552A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B054625-3D5D-447E-93CA-97BFD8C200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833" y="1747839"/>
            <a:ext cx="14439900" cy="74374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9968" y="1747839"/>
            <a:ext cx="24536400" cy="374602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833" y="9185275"/>
            <a:ext cx="14439900" cy="30022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35D6FF8-FF43-4D72-852C-7DEDA94B0B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436" y="30724475"/>
            <a:ext cx="26335264" cy="3625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436" y="3921125"/>
            <a:ext cx="26335264" cy="26335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436" y="34350325"/>
            <a:ext cx="26335264" cy="51514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31EE13C-6AF0-420F-B610-20C2007516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910693" y="3425825"/>
            <a:ext cx="36063011" cy="6362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10693" y="10829925"/>
            <a:ext cx="36063011" cy="25160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320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910693" y="36642676"/>
            <a:ext cx="9334500" cy="2627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5612836" y="36642676"/>
            <a:ext cx="12700907" cy="2627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0641925" y="36642676"/>
            <a:ext cx="9333139" cy="2625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0" algn="l"/>
                <a:tab pos="514350" algn="l"/>
                <a:tab pos="1030288" algn="l"/>
                <a:tab pos="1546225" algn="l"/>
                <a:tab pos="2062163" algn="l"/>
                <a:tab pos="2578100" algn="l"/>
                <a:tab pos="3094038" algn="l"/>
                <a:tab pos="3609975" algn="l"/>
                <a:tab pos="4125913" algn="l"/>
                <a:tab pos="4641850" algn="l"/>
                <a:tab pos="5157788" algn="l"/>
                <a:tab pos="5673725" algn="l"/>
                <a:tab pos="6189663" algn="l"/>
                <a:tab pos="6705600" algn="l"/>
                <a:tab pos="7221538" algn="l"/>
                <a:tab pos="7737475" algn="l"/>
                <a:tab pos="8253413" algn="l"/>
                <a:tab pos="8769350" algn="l"/>
                <a:tab pos="9285288" algn="l"/>
                <a:tab pos="9801225" algn="l"/>
                <a:tab pos="10317163" algn="l"/>
                <a:tab pos="10858500" algn="l"/>
              </a:tabLst>
              <a:defRPr sz="16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BD5B70E9-55FA-48AD-95E7-E023D3A4597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0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000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marL="1143000" indent="-228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000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marL="1600200" indent="-228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000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marL="2057400" indent="-228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000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2514600" indent="-228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000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2971800" indent="-228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000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3429000" indent="-228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000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3886200" indent="-228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000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613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288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963"/>
        </a:spcAft>
        <a:buClr>
          <a:srgbClr val="000000"/>
        </a:buClr>
        <a:buSzPct val="100000"/>
        <a:buFont typeface="Times New Roman" pitchFamily="18" charset="0"/>
        <a:defRPr sz="27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650"/>
        </a:spcAft>
        <a:buClr>
          <a:srgbClr val="000000"/>
        </a:buClr>
        <a:buSzPct val="100000"/>
        <a:buFont typeface="Times New Roman" pitchFamily="18" charset="0"/>
        <a:defRPr sz="23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325"/>
        </a:spcAft>
        <a:buClr>
          <a:srgbClr val="000000"/>
        </a:buClr>
        <a:buSzPct val="100000"/>
        <a:buFont typeface="Times New Roman" pitchFamily="18" charset="0"/>
        <a:defRPr sz="23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325"/>
        </a:spcAft>
        <a:buClr>
          <a:srgbClr val="000000"/>
        </a:buClr>
        <a:buSzPct val="100000"/>
        <a:buFont typeface="Times New Roman" pitchFamily="18" charset="0"/>
        <a:defRPr sz="23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325"/>
        </a:spcAft>
        <a:buClr>
          <a:srgbClr val="000000"/>
        </a:buClr>
        <a:buSzPct val="100000"/>
        <a:buFont typeface="Times New Roman" pitchFamily="18" charset="0"/>
        <a:defRPr sz="23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325"/>
        </a:spcAft>
        <a:buClr>
          <a:srgbClr val="000000"/>
        </a:buClr>
        <a:buSzPct val="100000"/>
        <a:buFont typeface="Times New Roman" pitchFamily="18" charset="0"/>
        <a:defRPr sz="23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325"/>
        </a:spcAft>
        <a:buClr>
          <a:srgbClr val="000000"/>
        </a:buClr>
        <a:buSzPct val="100000"/>
        <a:buFont typeface="Times New Roman" pitchFamily="18" charset="0"/>
        <a:defRPr sz="23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norm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535400" y="12420600"/>
            <a:ext cx="5436924" cy="4953000"/>
          </a:xfrm>
          <a:prstGeom prst="rect">
            <a:avLst/>
          </a:prstGeom>
        </p:spPr>
      </p:pic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121229" y="27432000"/>
            <a:ext cx="14042571" cy="17526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1033560" tIns="516960" rIns="1033560" bIns="1033560"/>
          <a:lstStyle/>
          <a:p>
            <a:pPr algn="ctr">
              <a:lnSpc>
                <a:spcPct val="100000"/>
              </a:lnSpc>
              <a:tabLst>
                <a:tab pos="0" algn="l"/>
                <a:tab pos="514350" algn="l"/>
                <a:tab pos="1030288" algn="l"/>
                <a:tab pos="1546225" algn="l"/>
                <a:tab pos="2062163" algn="l"/>
                <a:tab pos="2578100" algn="l"/>
                <a:tab pos="3094038" algn="l"/>
                <a:tab pos="3609975" algn="l"/>
                <a:tab pos="4125913" algn="l"/>
                <a:tab pos="4641850" algn="l"/>
                <a:tab pos="5157788" algn="l"/>
                <a:tab pos="5673725" algn="l"/>
                <a:tab pos="6189663" algn="l"/>
                <a:tab pos="6705600" algn="l"/>
                <a:tab pos="7221538" algn="l"/>
                <a:tab pos="7737475" algn="l"/>
                <a:tab pos="8253413" algn="l"/>
                <a:tab pos="8769350" algn="l"/>
                <a:tab pos="9285288" algn="l"/>
                <a:tab pos="9801225" algn="l"/>
                <a:tab pos="10317163" algn="l"/>
              </a:tabLst>
            </a:pPr>
            <a:r>
              <a:rPr lang="en-US" sz="4800" b="1" dirty="0" smtClean="0">
                <a:solidFill>
                  <a:schemeClr val="tx1"/>
                </a:solidFill>
                <a:latin typeface="+mn-lt"/>
              </a:rPr>
              <a:t>3. Phased Validation Approach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295400" y="17297400"/>
            <a:ext cx="14018508" cy="2036764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1033560" tIns="516960" rIns="1033560" bIns="1033560"/>
          <a:lstStyle/>
          <a:p>
            <a:pPr algn="ctr">
              <a:lnSpc>
                <a:spcPct val="100000"/>
              </a:lnSpc>
              <a:tabLst>
                <a:tab pos="0" algn="l"/>
                <a:tab pos="514350" algn="l"/>
                <a:tab pos="1030288" algn="l"/>
                <a:tab pos="1546225" algn="l"/>
                <a:tab pos="2062163" algn="l"/>
                <a:tab pos="2578100" algn="l"/>
                <a:tab pos="3094038" algn="l"/>
                <a:tab pos="3609975" algn="l"/>
                <a:tab pos="4125913" algn="l"/>
                <a:tab pos="4641850" algn="l"/>
                <a:tab pos="5157788" algn="l"/>
                <a:tab pos="5673725" algn="l"/>
                <a:tab pos="6189663" algn="l"/>
                <a:tab pos="6705600" algn="l"/>
                <a:tab pos="7221538" algn="l"/>
                <a:tab pos="7737475" algn="l"/>
                <a:tab pos="8253413" algn="l"/>
                <a:tab pos="8769350" algn="l"/>
                <a:tab pos="9285288" algn="l"/>
                <a:tab pos="9801225" algn="l"/>
                <a:tab pos="10317163" algn="l"/>
              </a:tabLst>
            </a:pPr>
            <a:r>
              <a:rPr lang="en-US" sz="4800" b="1" dirty="0" smtClean="0">
                <a:solidFill>
                  <a:schemeClr val="tx1"/>
                </a:solidFill>
                <a:latin typeface="+mn-lt"/>
              </a:rPr>
              <a:t>2. Adverse and Anomalous Events</a:t>
            </a:r>
            <a:endParaRPr lang="en-US" sz="4800" b="1" dirty="0">
              <a:solidFill>
                <a:schemeClr val="tx1"/>
              </a:solidFill>
              <a:latin typeface="+mn-lt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514350" algn="l"/>
                <a:tab pos="1030288" algn="l"/>
                <a:tab pos="1546225" algn="l"/>
                <a:tab pos="2062163" algn="l"/>
                <a:tab pos="2578100" algn="l"/>
                <a:tab pos="3094038" algn="l"/>
                <a:tab pos="3609975" algn="l"/>
                <a:tab pos="4125913" algn="l"/>
                <a:tab pos="4641850" algn="l"/>
                <a:tab pos="5157788" algn="l"/>
                <a:tab pos="5673725" algn="l"/>
                <a:tab pos="6189663" algn="l"/>
                <a:tab pos="6705600" algn="l"/>
                <a:tab pos="7221538" algn="l"/>
                <a:tab pos="7737475" algn="l"/>
                <a:tab pos="8253413" algn="l"/>
                <a:tab pos="8769350" algn="l"/>
                <a:tab pos="9285288" algn="l"/>
                <a:tab pos="9801225" algn="l"/>
                <a:tab pos="10317163" algn="l"/>
              </a:tabLst>
            </a:pPr>
            <a:endParaRPr lang="en-US" b="1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627415" y="1318560"/>
            <a:ext cx="40756113" cy="13379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101880" tIns="52920" rIns="101880" bIns="5292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514350" algn="l"/>
                <a:tab pos="1030288" algn="l"/>
                <a:tab pos="1546225" algn="l"/>
                <a:tab pos="2062163" algn="l"/>
                <a:tab pos="2578100" algn="l"/>
                <a:tab pos="3094038" algn="l"/>
                <a:tab pos="3609975" algn="l"/>
                <a:tab pos="4125913" algn="l"/>
                <a:tab pos="4641850" algn="l"/>
                <a:tab pos="5157788" algn="l"/>
                <a:tab pos="5673725" algn="l"/>
                <a:tab pos="6189663" algn="l"/>
                <a:tab pos="6705600" algn="l"/>
                <a:tab pos="7221538" algn="l"/>
                <a:tab pos="7737475" algn="l"/>
                <a:tab pos="8253413" algn="l"/>
                <a:tab pos="8769350" algn="l"/>
                <a:tab pos="9285288" algn="l"/>
                <a:tab pos="9801225" algn="l"/>
                <a:tab pos="10317163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</a:tabLst>
            </a:pPr>
            <a:r>
              <a:rPr lang="en-US" altLang="zh-TW" sz="8000" b="1" i="1" dirty="0" smtClean="0">
                <a:solidFill>
                  <a:srgbClr val="800000"/>
                </a:solidFill>
                <a:latin typeface="Arial" charset="0"/>
                <a:ea typeface="新細明體" charset="-120"/>
              </a:rPr>
              <a:t>A Framework for Validation and Monitoring of Robotic Surgery Systems</a:t>
            </a:r>
            <a:endParaRPr lang="en-US" sz="8000" b="1" i="1" dirty="0">
              <a:solidFill>
                <a:srgbClr val="000000"/>
              </a:solidFill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8948056" y="2909500"/>
            <a:ext cx="33435471" cy="27188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309960" tIns="309960" rIns="309960" bIns="30996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514350" algn="l"/>
                <a:tab pos="1030288" algn="l"/>
                <a:tab pos="1546225" algn="l"/>
                <a:tab pos="2062163" algn="l"/>
                <a:tab pos="2578100" algn="l"/>
                <a:tab pos="3094038" algn="l"/>
                <a:tab pos="3609975" algn="l"/>
                <a:tab pos="4125913" algn="l"/>
                <a:tab pos="4641850" algn="l"/>
                <a:tab pos="5157788" algn="l"/>
                <a:tab pos="5673725" algn="l"/>
                <a:tab pos="6189663" algn="l"/>
                <a:tab pos="6705600" algn="l"/>
                <a:tab pos="7221538" algn="l"/>
                <a:tab pos="7737475" algn="l"/>
                <a:tab pos="8253413" algn="l"/>
                <a:tab pos="8769350" algn="l"/>
                <a:tab pos="9285288" algn="l"/>
                <a:tab pos="9801225" algn="l"/>
                <a:tab pos="10317163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</a:tabLst>
            </a:pPr>
            <a:r>
              <a:rPr lang="en-US" sz="4800" b="1" dirty="0">
                <a:solidFill>
                  <a:srgbClr val="000000"/>
                </a:solidFill>
              </a:rPr>
              <a:t>Kai Liang, </a:t>
            </a:r>
            <a:r>
              <a:rPr lang="en-US" sz="4800" b="1" dirty="0" err="1">
                <a:solidFill>
                  <a:srgbClr val="000000"/>
                </a:solidFill>
              </a:rPr>
              <a:t>Feng</a:t>
            </a:r>
            <a:r>
              <a:rPr lang="en-US" sz="4800" b="1" dirty="0">
                <a:solidFill>
                  <a:srgbClr val="000000"/>
                </a:solidFill>
              </a:rPr>
              <a:t> Cao, </a:t>
            </a:r>
            <a:r>
              <a:rPr lang="en-US" sz="4800" b="1" dirty="0" err="1">
                <a:solidFill>
                  <a:srgbClr val="000000"/>
                </a:solidFill>
              </a:rPr>
              <a:t>Zhuofu</a:t>
            </a:r>
            <a:r>
              <a:rPr lang="en-US" sz="4800" b="1" dirty="0">
                <a:solidFill>
                  <a:srgbClr val="000000"/>
                </a:solidFill>
              </a:rPr>
              <a:t> </a:t>
            </a:r>
            <a:r>
              <a:rPr lang="en-US" sz="4800" b="1" dirty="0" err="1">
                <a:solidFill>
                  <a:srgbClr val="000000"/>
                </a:solidFill>
              </a:rPr>
              <a:t>Bai</a:t>
            </a:r>
            <a:r>
              <a:rPr lang="en-US" sz="4800" b="1" dirty="0">
                <a:solidFill>
                  <a:srgbClr val="000000"/>
                </a:solidFill>
              </a:rPr>
              <a:t>, Mark Renfrew, </a:t>
            </a:r>
            <a:endParaRPr lang="en-US" sz="48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  <a:tabLst>
                <a:tab pos="0" algn="l"/>
                <a:tab pos="514350" algn="l"/>
                <a:tab pos="1030288" algn="l"/>
                <a:tab pos="1546225" algn="l"/>
                <a:tab pos="2062163" algn="l"/>
                <a:tab pos="2578100" algn="l"/>
                <a:tab pos="3094038" algn="l"/>
                <a:tab pos="3609975" algn="l"/>
                <a:tab pos="4125913" algn="l"/>
                <a:tab pos="4641850" algn="l"/>
                <a:tab pos="5157788" algn="l"/>
                <a:tab pos="5673725" algn="l"/>
                <a:tab pos="6189663" algn="l"/>
                <a:tab pos="6705600" algn="l"/>
                <a:tab pos="7221538" algn="l"/>
                <a:tab pos="7737475" algn="l"/>
                <a:tab pos="8253413" algn="l"/>
                <a:tab pos="8769350" algn="l"/>
                <a:tab pos="9285288" algn="l"/>
                <a:tab pos="9801225" algn="l"/>
                <a:tab pos="10317163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</a:tabLst>
            </a:pPr>
            <a:r>
              <a:rPr lang="en-US" sz="4800" b="1" dirty="0" err="1" smtClean="0">
                <a:solidFill>
                  <a:srgbClr val="000000"/>
                </a:solidFill>
              </a:rPr>
              <a:t>Soumya</a:t>
            </a:r>
            <a:r>
              <a:rPr lang="en-US" sz="4800" b="1" dirty="0" smtClean="0">
                <a:solidFill>
                  <a:srgbClr val="000000"/>
                </a:solidFill>
              </a:rPr>
              <a:t> Ray (co-PI), </a:t>
            </a:r>
            <a:r>
              <a:rPr lang="en-US" sz="4800" b="1" dirty="0">
                <a:solidFill>
                  <a:srgbClr val="000000"/>
                </a:solidFill>
              </a:rPr>
              <a:t>Andy </a:t>
            </a:r>
            <a:r>
              <a:rPr lang="en-US" sz="4800" b="1" dirty="0" err="1" smtClean="0">
                <a:solidFill>
                  <a:srgbClr val="000000"/>
                </a:solidFill>
              </a:rPr>
              <a:t>Podgurski</a:t>
            </a:r>
            <a:r>
              <a:rPr lang="en-US" sz="4800" b="1" dirty="0" smtClean="0">
                <a:solidFill>
                  <a:srgbClr val="000000"/>
                </a:solidFill>
              </a:rPr>
              <a:t> (co-PI), </a:t>
            </a:r>
            <a:r>
              <a:rPr lang="en-US" sz="4800" b="1" dirty="0">
                <a:solidFill>
                  <a:srgbClr val="000000"/>
                </a:solidFill>
              </a:rPr>
              <a:t>M. </a:t>
            </a:r>
            <a:r>
              <a:rPr lang="en-US" sz="4800" b="1" dirty="0" err="1">
                <a:solidFill>
                  <a:srgbClr val="000000"/>
                </a:solidFill>
              </a:rPr>
              <a:t>Cenk</a:t>
            </a:r>
            <a:r>
              <a:rPr lang="en-US" sz="4800" b="1" dirty="0">
                <a:solidFill>
                  <a:srgbClr val="000000"/>
                </a:solidFill>
              </a:rPr>
              <a:t> </a:t>
            </a:r>
            <a:r>
              <a:rPr lang="en-US" sz="4800" b="1" dirty="0" err="1" smtClean="0">
                <a:solidFill>
                  <a:srgbClr val="000000"/>
                </a:solidFill>
              </a:rPr>
              <a:t>Çavuşoğlu</a:t>
            </a:r>
            <a:r>
              <a:rPr lang="en-US" sz="4800" b="1" dirty="0" smtClean="0">
                <a:solidFill>
                  <a:srgbClr val="000000"/>
                </a:solidFill>
              </a:rPr>
              <a:t> (PI)</a:t>
            </a:r>
          </a:p>
          <a:p>
            <a:pPr algn="ctr">
              <a:lnSpc>
                <a:spcPct val="100000"/>
              </a:lnSpc>
              <a:tabLst>
                <a:tab pos="0" algn="l"/>
                <a:tab pos="514350" algn="l"/>
                <a:tab pos="1030288" algn="l"/>
                <a:tab pos="1546225" algn="l"/>
                <a:tab pos="2062163" algn="l"/>
                <a:tab pos="2578100" algn="l"/>
                <a:tab pos="3094038" algn="l"/>
                <a:tab pos="3609975" algn="l"/>
                <a:tab pos="4125913" algn="l"/>
                <a:tab pos="4641850" algn="l"/>
                <a:tab pos="5157788" algn="l"/>
                <a:tab pos="5673725" algn="l"/>
                <a:tab pos="6189663" algn="l"/>
                <a:tab pos="6705600" algn="l"/>
                <a:tab pos="7221538" algn="l"/>
                <a:tab pos="7737475" algn="l"/>
                <a:tab pos="8253413" algn="l"/>
                <a:tab pos="8769350" algn="l"/>
                <a:tab pos="9285288" algn="l"/>
                <a:tab pos="9801225" algn="l"/>
                <a:tab pos="10317163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Department </a:t>
            </a:r>
            <a:r>
              <a:rPr lang="en-US" sz="4000" dirty="0" smtClean="0">
                <a:solidFill>
                  <a:srgbClr val="000000"/>
                </a:solidFill>
              </a:rPr>
              <a:t>of Electrical Engineering and Computer Science, Case Western Reserve University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4554200" y="5791201"/>
            <a:ext cx="14706600" cy="16002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1033560" tIns="516960" rIns="1033560" bIns="1033560"/>
          <a:lstStyle/>
          <a:p>
            <a:pPr algn="ctr">
              <a:lnSpc>
                <a:spcPct val="100000"/>
              </a:lnSpc>
              <a:tabLst>
                <a:tab pos="0" algn="l"/>
                <a:tab pos="514350" algn="l"/>
                <a:tab pos="1030288" algn="l"/>
                <a:tab pos="1546225" algn="l"/>
                <a:tab pos="2062163" algn="l"/>
                <a:tab pos="2578100" algn="l"/>
                <a:tab pos="3094038" algn="l"/>
                <a:tab pos="3609975" algn="l"/>
                <a:tab pos="4125913" algn="l"/>
                <a:tab pos="4641850" algn="l"/>
                <a:tab pos="5157788" algn="l"/>
                <a:tab pos="5673725" algn="l"/>
                <a:tab pos="6189663" algn="l"/>
                <a:tab pos="6705600" algn="l"/>
                <a:tab pos="7221538" algn="l"/>
                <a:tab pos="7737475" algn="l"/>
                <a:tab pos="8253413" algn="l"/>
                <a:tab pos="8769350" algn="l"/>
                <a:tab pos="9285288" algn="l"/>
                <a:tab pos="9801225" algn="l"/>
                <a:tab pos="10317163" algn="l"/>
                <a:tab pos="10858500" algn="l"/>
              </a:tabLst>
            </a:pPr>
            <a:r>
              <a:rPr lang="en-US" sz="4800" b="1" dirty="0" smtClean="0">
                <a:solidFill>
                  <a:schemeClr val="tx1"/>
                </a:solidFill>
                <a:latin typeface="+mn-lt"/>
              </a:rPr>
              <a:t>4. </a:t>
            </a:r>
            <a:r>
              <a:rPr lang="en-US" sz="4800" b="1" dirty="0" err="1" smtClean="0">
                <a:solidFill>
                  <a:schemeClr val="tx1"/>
                </a:solidFill>
                <a:latin typeface="+mn-lt"/>
              </a:rPr>
              <a:t>Testbed</a:t>
            </a:r>
            <a:r>
              <a:rPr lang="en-US" sz="4800" b="1" dirty="0" smtClean="0">
                <a:solidFill>
                  <a:schemeClr val="tx1"/>
                </a:solidFill>
                <a:latin typeface="+mn-lt"/>
              </a:rPr>
              <a:t> and Simulation Environment</a:t>
            </a:r>
            <a:endParaRPr lang="en-US" sz="4800" b="1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00000"/>
              </a:lnSpc>
              <a:tabLst>
                <a:tab pos="0" algn="l"/>
                <a:tab pos="514350" algn="l"/>
                <a:tab pos="1030288" algn="l"/>
                <a:tab pos="1546225" algn="l"/>
                <a:tab pos="2062163" algn="l"/>
                <a:tab pos="2578100" algn="l"/>
                <a:tab pos="3094038" algn="l"/>
                <a:tab pos="3609975" algn="l"/>
                <a:tab pos="4125913" algn="l"/>
                <a:tab pos="4641850" algn="l"/>
                <a:tab pos="5157788" algn="l"/>
                <a:tab pos="5673725" algn="l"/>
                <a:tab pos="6189663" algn="l"/>
                <a:tab pos="6705600" algn="l"/>
                <a:tab pos="7221538" algn="l"/>
                <a:tab pos="7737475" algn="l"/>
                <a:tab pos="8253413" algn="l"/>
                <a:tab pos="8769350" algn="l"/>
                <a:tab pos="9285288" algn="l"/>
                <a:tab pos="9801225" algn="l"/>
                <a:tab pos="10317163" algn="l"/>
                <a:tab pos="10858500" algn="l"/>
              </a:tabLst>
            </a:pPr>
            <a:endParaRPr lang="en-US" b="1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32853087" y="18211801"/>
            <a:ext cx="7511143" cy="436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1447800" y="40309800"/>
            <a:ext cx="13872767" cy="227965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1033560" tIns="516960" rIns="1033560" bIns="1033560"/>
          <a:lstStyle/>
          <a:p>
            <a:pPr algn="ctr">
              <a:lnSpc>
                <a:spcPct val="100000"/>
              </a:lnSpc>
              <a:tabLst>
                <a:tab pos="0" algn="l"/>
                <a:tab pos="514350" algn="l"/>
                <a:tab pos="1030288" algn="l"/>
                <a:tab pos="1546225" algn="l"/>
                <a:tab pos="2062163" algn="l"/>
                <a:tab pos="2578100" algn="l"/>
                <a:tab pos="3094038" algn="l"/>
                <a:tab pos="3609975" algn="l"/>
                <a:tab pos="4125913" algn="l"/>
                <a:tab pos="4641850" algn="l"/>
                <a:tab pos="5157788" algn="l"/>
                <a:tab pos="5673725" algn="l"/>
                <a:tab pos="6189663" algn="l"/>
                <a:tab pos="6705600" algn="l"/>
                <a:tab pos="7221538" algn="l"/>
                <a:tab pos="7737475" algn="l"/>
                <a:tab pos="8253413" algn="l"/>
                <a:tab pos="8769350" algn="l"/>
                <a:tab pos="9285288" algn="l"/>
                <a:tab pos="9801225" algn="l"/>
                <a:tab pos="10317163" algn="l"/>
              </a:tabLst>
            </a:pPr>
            <a:r>
              <a:rPr lang="en-US" sz="4400" b="1" dirty="0">
                <a:solidFill>
                  <a:schemeClr val="tx1"/>
                </a:solidFill>
                <a:latin typeface="+mn-lt"/>
              </a:rPr>
              <a:t>Acknowledgements</a:t>
            </a:r>
          </a:p>
          <a:p>
            <a:pPr>
              <a:lnSpc>
                <a:spcPct val="100000"/>
              </a:lnSpc>
              <a:tabLst>
                <a:tab pos="0" algn="l"/>
                <a:tab pos="514350" algn="l"/>
                <a:tab pos="1030288" algn="l"/>
                <a:tab pos="1546225" algn="l"/>
                <a:tab pos="2062163" algn="l"/>
                <a:tab pos="2578100" algn="l"/>
                <a:tab pos="3094038" algn="l"/>
                <a:tab pos="3609975" algn="l"/>
                <a:tab pos="4125913" algn="l"/>
                <a:tab pos="4641850" algn="l"/>
                <a:tab pos="5157788" algn="l"/>
                <a:tab pos="5673725" algn="l"/>
                <a:tab pos="6189663" algn="l"/>
                <a:tab pos="6705600" algn="l"/>
                <a:tab pos="7221538" algn="l"/>
                <a:tab pos="7737475" algn="l"/>
                <a:tab pos="8253413" algn="l"/>
                <a:tab pos="8769350" algn="l"/>
                <a:tab pos="9285288" algn="l"/>
                <a:tab pos="9801225" algn="l"/>
                <a:tab pos="10317163" algn="l"/>
              </a:tabLst>
            </a:pPr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This </a:t>
            </a:r>
            <a:r>
              <a:rPr lang="en-US" sz="3200" b="1" dirty="0">
                <a:solidFill>
                  <a:srgbClr val="000000"/>
                </a:solidFill>
                <a:latin typeface="+mn-lt"/>
              </a:rPr>
              <a:t>work was supported in part by the NSF Cyber-Physical Systems program under grant CISE CNS-1035602.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567544" y="5791200"/>
            <a:ext cx="14018507" cy="19050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1033560" tIns="516960" rIns="1033560" bIns="1033560"/>
          <a:lstStyle/>
          <a:p>
            <a:pPr algn="ctr">
              <a:lnSpc>
                <a:spcPct val="100000"/>
              </a:lnSpc>
              <a:tabLst>
                <a:tab pos="0" algn="l"/>
                <a:tab pos="514350" algn="l"/>
                <a:tab pos="1030288" algn="l"/>
                <a:tab pos="1546225" algn="l"/>
                <a:tab pos="2062163" algn="l"/>
                <a:tab pos="2578100" algn="l"/>
                <a:tab pos="3094038" algn="l"/>
                <a:tab pos="3609975" algn="l"/>
                <a:tab pos="4125913" algn="l"/>
                <a:tab pos="4641850" algn="l"/>
                <a:tab pos="5157788" algn="l"/>
                <a:tab pos="5673725" algn="l"/>
                <a:tab pos="6189663" algn="l"/>
                <a:tab pos="6705600" algn="l"/>
                <a:tab pos="7221538" algn="l"/>
                <a:tab pos="7737475" algn="l"/>
                <a:tab pos="8253413" algn="l"/>
                <a:tab pos="8769350" algn="l"/>
                <a:tab pos="9285288" algn="l"/>
                <a:tab pos="9801225" algn="l"/>
                <a:tab pos="10317163" algn="l"/>
                <a:tab pos="10858500" algn="l"/>
                <a:tab pos="11582400" algn="l"/>
              </a:tabLst>
            </a:pPr>
            <a:r>
              <a:rPr lang="en-US" sz="4800" b="1" dirty="0" smtClean="0">
                <a:solidFill>
                  <a:schemeClr val="tx1"/>
                </a:solidFill>
                <a:latin typeface="+mn-lt"/>
              </a:rPr>
              <a:t>1. Robotic Surgery Systems</a:t>
            </a:r>
            <a:endParaRPr lang="en-US" sz="4800" b="1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00000"/>
              </a:lnSpc>
              <a:tabLst>
                <a:tab pos="0" algn="l"/>
                <a:tab pos="514350" algn="l"/>
                <a:tab pos="1030288" algn="l"/>
                <a:tab pos="1546225" algn="l"/>
                <a:tab pos="2062163" algn="l"/>
                <a:tab pos="2578100" algn="l"/>
                <a:tab pos="3094038" algn="l"/>
                <a:tab pos="3609975" algn="l"/>
                <a:tab pos="4125913" algn="l"/>
                <a:tab pos="4641850" algn="l"/>
                <a:tab pos="5157788" algn="l"/>
                <a:tab pos="5673725" algn="l"/>
                <a:tab pos="6189663" algn="l"/>
                <a:tab pos="6705600" algn="l"/>
                <a:tab pos="7221538" algn="l"/>
                <a:tab pos="7737475" algn="l"/>
                <a:tab pos="8253413" algn="l"/>
                <a:tab pos="8769350" algn="l"/>
                <a:tab pos="9285288" algn="l"/>
                <a:tab pos="9801225" algn="l"/>
                <a:tab pos="10317163" algn="l"/>
                <a:tab pos="10858500" algn="l"/>
                <a:tab pos="11582400" algn="l"/>
              </a:tabLst>
            </a:pPr>
            <a:endParaRPr lang="en-US" b="1" dirty="0">
              <a:solidFill>
                <a:srgbClr val="FF8000"/>
              </a:solidFill>
              <a:latin typeface="+mn-lt"/>
            </a:endParaRPr>
          </a:p>
        </p:txBody>
      </p:sp>
      <p:pic>
        <p:nvPicPr>
          <p:cNvPr id="20" name="Picture 19" descr="robot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774400" y="7239000"/>
            <a:ext cx="3348525" cy="4419600"/>
          </a:xfrm>
          <a:prstGeom prst="rect">
            <a:avLst/>
          </a:prstGeom>
        </p:spPr>
      </p:pic>
      <p:pic>
        <p:nvPicPr>
          <p:cNvPr id="21" name="Picture 20" descr="robot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40200" y="7239000"/>
            <a:ext cx="3331029" cy="4487159"/>
          </a:xfrm>
          <a:prstGeom prst="rect">
            <a:avLst/>
          </a:prstGeom>
        </p:spPr>
      </p:pic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14565086" y="17775236"/>
            <a:ext cx="15457714" cy="2189164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1033560" tIns="516960" rIns="1033560" bIns="1033560"/>
          <a:lstStyle/>
          <a:p>
            <a:pPr algn="ctr">
              <a:lnSpc>
                <a:spcPct val="100000"/>
              </a:lnSpc>
              <a:tabLst>
                <a:tab pos="0" algn="l"/>
                <a:tab pos="514350" algn="l"/>
                <a:tab pos="1030288" algn="l"/>
                <a:tab pos="1546225" algn="l"/>
                <a:tab pos="2062163" algn="l"/>
                <a:tab pos="2578100" algn="l"/>
                <a:tab pos="3094038" algn="l"/>
                <a:tab pos="3609975" algn="l"/>
                <a:tab pos="4125913" algn="l"/>
                <a:tab pos="4641850" algn="l"/>
                <a:tab pos="5157788" algn="l"/>
                <a:tab pos="5673725" algn="l"/>
                <a:tab pos="6189663" algn="l"/>
                <a:tab pos="6705600" algn="l"/>
                <a:tab pos="7221538" algn="l"/>
                <a:tab pos="7737475" algn="l"/>
                <a:tab pos="8253413" algn="l"/>
                <a:tab pos="8769350" algn="l"/>
                <a:tab pos="9285288" algn="l"/>
                <a:tab pos="9801225" algn="l"/>
                <a:tab pos="10317163" algn="l"/>
                <a:tab pos="10858500" algn="l"/>
              </a:tabLst>
            </a:pPr>
            <a:r>
              <a:rPr lang="en-US" sz="4800" b="1" dirty="0" smtClean="0">
                <a:solidFill>
                  <a:schemeClr val="tx1"/>
                </a:solidFill>
                <a:latin typeface="+mn-lt"/>
              </a:rPr>
              <a:t>5. Software Architecture and Data Collection</a:t>
            </a:r>
          </a:p>
          <a:p>
            <a:pPr algn="just">
              <a:lnSpc>
                <a:spcPct val="100000"/>
              </a:lnSpc>
              <a:tabLst>
                <a:tab pos="0" algn="l"/>
                <a:tab pos="514350" algn="l"/>
                <a:tab pos="1030288" algn="l"/>
                <a:tab pos="1546225" algn="l"/>
                <a:tab pos="2062163" algn="l"/>
                <a:tab pos="2578100" algn="l"/>
                <a:tab pos="3094038" algn="l"/>
                <a:tab pos="3609975" algn="l"/>
                <a:tab pos="4125913" algn="l"/>
                <a:tab pos="4641850" algn="l"/>
                <a:tab pos="5157788" algn="l"/>
                <a:tab pos="5673725" algn="l"/>
                <a:tab pos="6189663" algn="l"/>
                <a:tab pos="6705600" algn="l"/>
                <a:tab pos="7221538" algn="l"/>
                <a:tab pos="7737475" algn="l"/>
                <a:tab pos="8253413" algn="l"/>
                <a:tab pos="8769350" algn="l"/>
                <a:tab pos="9285288" algn="l"/>
                <a:tab pos="9801225" algn="l"/>
                <a:tab pos="10317163" algn="l"/>
                <a:tab pos="10858500" algn="l"/>
              </a:tabLst>
            </a:pPr>
            <a:endParaRPr lang="en-US" b="1" dirty="0" smtClean="0">
              <a:solidFill>
                <a:srgbClr val="000000"/>
              </a:solidFill>
              <a:latin typeface="+mn-lt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514350" algn="l"/>
                <a:tab pos="1030288" algn="l"/>
                <a:tab pos="1546225" algn="l"/>
                <a:tab pos="2062163" algn="l"/>
                <a:tab pos="2578100" algn="l"/>
                <a:tab pos="3094038" algn="l"/>
                <a:tab pos="3609975" algn="l"/>
                <a:tab pos="4125913" algn="l"/>
                <a:tab pos="4641850" algn="l"/>
                <a:tab pos="5157788" algn="l"/>
                <a:tab pos="5673725" algn="l"/>
                <a:tab pos="6189663" algn="l"/>
                <a:tab pos="6705600" algn="l"/>
                <a:tab pos="7221538" algn="l"/>
                <a:tab pos="7737475" algn="l"/>
                <a:tab pos="8253413" algn="l"/>
                <a:tab pos="8769350" algn="l"/>
                <a:tab pos="9285288" algn="l"/>
                <a:tab pos="9801225" algn="l"/>
                <a:tab pos="10317163" algn="l"/>
                <a:tab pos="10858500" algn="l"/>
              </a:tabLst>
            </a:pPr>
            <a:endParaRPr lang="en-US" b="1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28542344" y="5791200"/>
            <a:ext cx="13716001" cy="15240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1033560" tIns="516960" rIns="1033560" bIns="1033560"/>
          <a:lstStyle/>
          <a:p>
            <a:pPr algn="ctr">
              <a:lnSpc>
                <a:spcPct val="100000"/>
              </a:lnSpc>
              <a:tabLst>
                <a:tab pos="0" algn="l"/>
                <a:tab pos="514350" algn="l"/>
                <a:tab pos="1030288" algn="l"/>
                <a:tab pos="1546225" algn="l"/>
                <a:tab pos="2062163" algn="l"/>
                <a:tab pos="2578100" algn="l"/>
                <a:tab pos="3094038" algn="l"/>
                <a:tab pos="3609975" algn="l"/>
                <a:tab pos="4125913" algn="l"/>
                <a:tab pos="4641850" algn="l"/>
                <a:tab pos="5157788" algn="l"/>
                <a:tab pos="5673725" algn="l"/>
                <a:tab pos="6189663" algn="l"/>
                <a:tab pos="6705600" algn="l"/>
                <a:tab pos="7221538" algn="l"/>
                <a:tab pos="7737475" algn="l"/>
                <a:tab pos="8253413" algn="l"/>
                <a:tab pos="8769350" algn="l"/>
                <a:tab pos="9285288" algn="l"/>
                <a:tab pos="9801225" algn="l"/>
                <a:tab pos="10317163" algn="l"/>
                <a:tab pos="10858500" algn="l"/>
              </a:tabLst>
            </a:pPr>
            <a:r>
              <a:rPr lang="en-US" sz="4800" b="1" dirty="0" smtClean="0">
                <a:solidFill>
                  <a:schemeClr val="tx1"/>
                </a:solidFill>
                <a:latin typeface="+mn-lt"/>
              </a:rPr>
              <a:t>7. Empirical Evaluation</a:t>
            </a:r>
            <a:endParaRPr lang="en-US" sz="4800" b="1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00000"/>
              </a:lnSpc>
              <a:tabLst>
                <a:tab pos="0" algn="l"/>
                <a:tab pos="514350" algn="l"/>
                <a:tab pos="1030288" algn="l"/>
                <a:tab pos="1546225" algn="l"/>
                <a:tab pos="2062163" algn="l"/>
                <a:tab pos="2578100" algn="l"/>
                <a:tab pos="3094038" algn="l"/>
                <a:tab pos="3609975" algn="l"/>
                <a:tab pos="4125913" algn="l"/>
                <a:tab pos="4641850" algn="l"/>
                <a:tab pos="5157788" algn="l"/>
                <a:tab pos="5673725" algn="l"/>
                <a:tab pos="6189663" algn="l"/>
                <a:tab pos="6705600" algn="l"/>
                <a:tab pos="7221538" algn="l"/>
                <a:tab pos="7737475" algn="l"/>
                <a:tab pos="8253413" algn="l"/>
                <a:tab pos="8769350" algn="l"/>
                <a:tab pos="9285288" algn="l"/>
                <a:tab pos="9801225" algn="l"/>
                <a:tab pos="10317163" algn="l"/>
                <a:tab pos="10858500" algn="l"/>
              </a:tabLst>
            </a:pPr>
            <a:endParaRPr lang="en-US" b="1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28411716" y="27273250"/>
            <a:ext cx="14107884" cy="975995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1033560" tIns="516960" rIns="1033560" bIns="1033560"/>
          <a:lstStyle/>
          <a:p>
            <a:pPr algn="ctr">
              <a:lnSpc>
                <a:spcPct val="100000"/>
              </a:lnSpc>
              <a:tabLst>
                <a:tab pos="0" algn="l"/>
                <a:tab pos="514350" algn="l"/>
                <a:tab pos="1030288" algn="l"/>
                <a:tab pos="1546225" algn="l"/>
                <a:tab pos="2062163" algn="l"/>
                <a:tab pos="2578100" algn="l"/>
                <a:tab pos="3094038" algn="l"/>
                <a:tab pos="3609975" algn="l"/>
                <a:tab pos="4125913" algn="l"/>
                <a:tab pos="4641850" algn="l"/>
                <a:tab pos="5157788" algn="l"/>
                <a:tab pos="5673725" algn="l"/>
                <a:tab pos="6189663" algn="l"/>
                <a:tab pos="6705600" algn="l"/>
                <a:tab pos="7221538" algn="l"/>
                <a:tab pos="7737475" algn="l"/>
                <a:tab pos="8253413" algn="l"/>
                <a:tab pos="8769350" algn="l"/>
                <a:tab pos="9285288" algn="l"/>
                <a:tab pos="9801225" algn="l"/>
                <a:tab pos="10317163" algn="l"/>
                <a:tab pos="10858500" algn="l"/>
              </a:tabLst>
            </a:pPr>
            <a:r>
              <a:rPr lang="en-US" sz="4400" b="1" dirty="0" smtClean="0">
                <a:solidFill>
                  <a:schemeClr val="tx1"/>
                </a:solidFill>
                <a:latin typeface="+mn-lt"/>
              </a:rPr>
              <a:t>8. Current Research Directions</a:t>
            </a:r>
            <a:endParaRPr lang="en-US" sz="4400" b="1" dirty="0">
              <a:solidFill>
                <a:schemeClr val="tx1"/>
              </a:solidFill>
              <a:latin typeface="+mn-lt"/>
            </a:endParaRPr>
          </a:p>
          <a:p>
            <a:pPr marL="571500" indent="-571500" algn="just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  <a:tab pos="514350" algn="l"/>
                <a:tab pos="1030288" algn="l"/>
                <a:tab pos="1546225" algn="l"/>
                <a:tab pos="2062163" algn="l"/>
                <a:tab pos="2578100" algn="l"/>
                <a:tab pos="3094038" algn="l"/>
                <a:tab pos="3609975" algn="l"/>
                <a:tab pos="4125913" algn="l"/>
                <a:tab pos="4641850" algn="l"/>
                <a:tab pos="5157788" algn="l"/>
                <a:tab pos="5673725" algn="l"/>
                <a:tab pos="6189663" algn="l"/>
                <a:tab pos="6705600" algn="l"/>
                <a:tab pos="7221538" algn="l"/>
                <a:tab pos="7737475" algn="l"/>
                <a:tab pos="8253413" algn="l"/>
                <a:tab pos="8769350" algn="l"/>
                <a:tab pos="9285288" algn="l"/>
                <a:tab pos="9801225" algn="l"/>
                <a:tab pos="10317163" algn="l"/>
                <a:tab pos="10858500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+mn-lt"/>
              </a:rPr>
              <a:t>Expanding the capabilities of our robotic system </a:t>
            </a:r>
          </a:p>
          <a:p>
            <a:pPr marL="1314450" lvl="1" indent="-571500" algn="just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0" algn="l"/>
                <a:tab pos="514350" algn="l"/>
                <a:tab pos="1030288" algn="l"/>
                <a:tab pos="1546225" algn="l"/>
                <a:tab pos="2062163" algn="l"/>
                <a:tab pos="2578100" algn="l"/>
                <a:tab pos="3094038" algn="l"/>
                <a:tab pos="3609975" algn="l"/>
                <a:tab pos="4125913" algn="l"/>
                <a:tab pos="4641850" algn="l"/>
                <a:tab pos="5157788" algn="l"/>
                <a:tab pos="5673725" algn="l"/>
                <a:tab pos="6189663" algn="l"/>
                <a:tab pos="6705600" algn="l"/>
                <a:tab pos="7221538" algn="l"/>
                <a:tab pos="7737475" algn="l"/>
                <a:tab pos="8253413" algn="l"/>
                <a:tab pos="8769350" algn="l"/>
                <a:tab pos="9285288" algn="l"/>
                <a:tab pos="9801225" algn="l"/>
                <a:tab pos="10317163" algn="l"/>
                <a:tab pos="10858500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+mn-lt"/>
              </a:rPr>
              <a:t>Flexible needles, realistic tissue parameters and model skin interactions</a:t>
            </a:r>
          </a:p>
          <a:p>
            <a:pPr marL="1314450" lvl="1" indent="-571500" algn="just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0" algn="l"/>
                <a:tab pos="514350" algn="l"/>
                <a:tab pos="1030288" algn="l"/>
                <a:tab pos="1546225" algn="l"/>
                <a:tab pos="2062163" algn="l"/>
                <a:tab pos="2578100" algn="l"/>
                <a:tab pos="3094038" algn="l"/>
                <a:tab pos="3609975" algn="l"/>
                <a:tab pos="4125913" algn="l"/>
                <a:tab pos="4641850" algn="l"/>
                <a:tab pos="5157788" algn="l"/>
                <a:tab pos="5673725" algn="l"/>
                <a:tab pos="6189663" algn="l"/>
                <a:tab pos="6705600" algn="l"/>
                <a:tab pos="7221538" algn="l"/>
                <a:tab pos="7737475" algn="l"/>
                <a:tab pos="8253413" algn="l"/>
                <a:tab pos="8769350" algn="l"/>
                <a:tab pos="9285288" algn="l"/>
                <a:tab pos="9801225" algn="l"/>
                <a:tab pos="10317163" algn="l"/>
                <a:tab pos="10858500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+mn-lt"/>
              </a:rPr>
              <a:t>Improved path planning algorithm and an active image guidance system</a:t>
            </a:r>
          </a:p>
          <a:p>
            <a:pPr marL="1314450" lvl="1" indent="-571500" algn="just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0" algn="l"/>
                <a:tab pos="514350" algn="l"/>
                <a:tab pos="1030288" algn="l"/>
                <a:tab pos="1546225" algn="l"/>
                <a:tab pos="2062163" algn="l"/>
                <a:tab pos="2578100" algn="l"/>
                <a:tab pos="3094038" algn="l"/>
                <a:tab pos="3609975" algn="l"/>
                <a:tab pos="4125913" algn="l"/>
                <a:tab pos="4641850" algn="l"/>
                <a:tab pos="5157788" algn="l"/>
                <a:tab pos="5673725" algn="l"/>
                <a:tab pos="6189663" algn="l"/>
                <a:tab pos="6705600" algn="l"/>
                <a:tab pos="7221538" algn="l"/>
                <a:tab pos="7737475" algn="l"/>
                <a:tab pos="8253413" algn="l"/>
                <a:tab pos="8769350" algn="l"/>
                <a:tab pos="9285288" algn="l"/>
                <a:tab pos="9801225" algn="l"/>
                <a:tab pos="10317163" algn="l"/>
                <a:tab pos="10858500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+mn-lt"/>
              </a:rPr>
              <a:t>Online visualization of the robot state</a:t>
            </a:r>
          </a:p>
          <a:p>
            <a:pPr marL="1314450" lvl="1" indent="-571500" algn="just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0" algn="l"/>
                <a:tab pos="514350" algn="l"/>
                <a:tab pos="1030288" algn="l"/>
                <a:tab pos="1546225" algn="l"/>
                <a:tab pos="2062163" algn="l"/>
                <a:tab pos="2578100" algn="l"/>
                <a:tab pos="3094038" algn="l"/>
                <a:tab pos="3609975" algn="l"/>
                <a:tab pos="4125913" algn="l"/>
                <a:tab pos="4641850" algn="l"/>
                <a:tab pos="5157788" algn="l"/>
                <a:tab pos="5673725" algn="l"/>
                <a:tab pos="6189663" algn="l"/>
                <a:tab pos="6705600" algn="l"/>
                <a:tab pos="7221538" algn="l"/>
                <a:tab pos="7737475" algn="l"/>
                <a:tab pos="8253413" algn="l"/>
                <a:tab pos="8769350" algn="l"/>
                <a:tab pos="9285288" algn="l"/>
                <a:tab pos="9801225" algn="l"/>
                <a:tab pos="10317163" algn="l"/>
                <a:tab pos="10858500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+mn-lt"/>
              </a:rPr>
              <a:t>An interface to support human labeling of trajectories recorded during normal usage to update our models and simulation and obtain data about A&amp;A events in the field</a:t>
            </a:r>
          </a:p>
          <a:p>
            <a:pPr marL="571500" indent="-571500" algn="just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  <a:tab pos="514350" algn="l"/>
                <a:tab pos="1030288" algn="l"/>
                <a:tab pos="1546225" algn="l"/>
                <a:tab pos="2062163" algn="l"/>
                <a:tab pos="2578100" algn="l"/>
                <a:tab pos="3094038" algn="l"/>
                <a:tab pos="3609975" algn="l"/>
                <a:tab pos="4125913" algn="l"/>
                <a:tab pos="4641850" algn="l"/>
                <a:tab pos="5157788" algn="l"/>
                <a:tab pos="5673725" algn="l"/>
                <a:tab pos="6189663" algn="l"/>
                <a:tab pos="6705600" algn="l"/>
                <a:tab pos="7221538" algn="l"/>
                <a:tab pos="7737475" algn="l"/>
                <a:tab pos="8253413" algn="l"/>
                <a:tab pos="8769350" algn="l"/>
                <a:tab pos="9285288" algn="l"/>
                <a:tab pos="9801225" algn="l"/>
                <a:tab pos="10317163" algn="l"/>
                <a:tab pos="10858500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+mn-lt"/>
              </a:rPr>
              <a:t>Constructing a low-dimensional usage envelope of the system using the learned DBNs </a:t>
            </a:r>
          </a:p>
          <a:p>
            <a:pPr marL="571500" indent="-571500" algn="just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  <a:tab pos="514350" algn="l"/>
                <a:tab pos="1030288" algn="l"/>
                <a:tab pos="1546225" algn="l"/>
                <a:tab pos="2062163" algn="l"/>
                <a:tab pos="2578100" algn="l"/>
                <a:tab pos="3094038" algn="l"/>
                <a:tab pos="3609975" algn="l"/>
                <a:tab pos="4125913" algn="l"/>
                <a:tab pos="4641850" algn="l"/>
                <a:tab pos="5157788" algn="l"/>
                <a:tab pos="5673725" algn="l"/>
                <a:tab pos="6189663" algn="l"/>
                <a:tab pos="6705600" algn="l"/>
                <a:tab pos="7221538" algn="l"/>
                <a:tab pos="7737475" algn="l"/>
                <a:tab pos="8253413" algn="l"/>
                <a:tab pos="8769350" algn="l"/>
                <a:tab pos="9285288" algn="l"/>
                <a:tab pos="9801225" algn="l"/>
                <a:tab pos="10317163" algn="l"/>
                <a:tab pos="10858500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+mn-lt"/>
              </a:rPr>
              <a:t>Using the learned DBNs and causal inference to localize faulty controller code.</a:t>
            </a:r>
          </a:p>
        </p:txBody>
      </p:sp>
      <p:pic>
        <p:nvPicPr>
          <p:cNvPr id="40" name="Picture 39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4527" y="29565600"/>
            <a:ext cx="13673330" cy="10148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306800" y="19431000"/>
            <a:ext cx="11798136" cy="701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 bwMode="auto">
          <a:xfrm>
            <a:off x="914401" y="914401"/>
            <a:ext cx="42062400" cy="42062399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2438400" y="7924800"/>
            <a:ext cx="6172200" cy="6248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613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Cyber-physical systems using robotic systems to aid surgical procedures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613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613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Small incision, less blood loss, less pain, shorter recovery time, minimize side effects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613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pic>
        <p:nvPicPr>
          <p:cNvPr id="47" name="Picture 2" descr="C:\Users\Feng\Desktop\Laproscopic_Surgery_Robot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7924800"/>
            <a:ext cx="5486400" cy="798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ontent Placeholder 2"/>
          <p:cNvSpPr txBox="1">
            <a:spLocks/>
          </p:cNvSpPr>
          <p:nvPr/>
        </p:nvSpPr>
        <p:spPr>
          <a:xfrm>
            <a:off x="1861457" y="19029364"/>
            <a:ext cx="13106400" cy="1005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+mn-cs"/>
              </a:rPr>
              <a:t>[D]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+mn-cs"/>
              </a:rPr>
              <a:t>uring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+mn-cs"/>
              </a:rPr>
              <a:t> a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+mn-cs"/>
              </a:rPr>
              <a:t>da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+mn-cs"/>
              </a:rPr>
              <a:t> Vinci’s beating heart double vessel coronary artery bypass graft procedure at the hospital, </a:t>
            </a:r>
            <a:r>
              <a:rPr kumimoji="0" lang="en-US" sz="4000" b="1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+mn-cs"/>
              </a:rPr>
              <a:t>there was an unexplained movement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+mn-cs"/>
              </a:rPr>
              <a:t>  on the system arm [which] caused the feet at the distal end of the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+mn-cs"/>
              </a:rPr>
              <a:t>endowrist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+mn-cs"/>
              </a:rPr>
              <a:t> stabilizer instrument to tip downward </a:t>
            </a:r>
            <a:r>
              <a:rPr kumimoji="0" lang="en-US" sz="4000" b="1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+mn-cs"/>
              </a:rPr>
              <a:t>resulting in damage to the myocardium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+mn-cs"/>
              </a:rPr>
              <a:t>  of the patient’s left ventricle. (MAUDE report, FDA 2008)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+mn-cs"/>
              </a:rPr>
              <a:t>Unexpected events that potentially injure patients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+mn-cs"/>
              </a:rPr>
              <a:t>Inadequate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+mn-cs"/>
              </a:rPr>
              <a:t>haptic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+mn-cs"/>
              </a:rPr>
              <a:t> control, violations of a motion or force limits, system crashes and hangs, software bugs causing unexpected behavior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154401" y="28956000"/>
            <a:ext cx="12115800" cy="5502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0000"/>
                </a:solidFill>
                <a:latin typeface="+mn-lt"/>
              </a:rPr>
              <a:t>We model the time-evolution of the joint software/hardware state space of the system using dynamic Bayesian networks (DBNs).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rgbClr val="000000"/>
              </a:solidFill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US" sz="3600" dirty="0" err="1" smtClean="0">
                <a:solidFill>
                  <a:srgbClr val="000000"/>
                </a:solidFill>
                <a:latin typeface="+mn-lt"/>
              </a:rPr>
              <a:t>testbed</a:t>
            </a:r>
            <a:r>
              <a:rPr lang="en-US" sz="3600" dirty="0" smtClean="0">
                <a:solidFill>
                  <a:srgbClr val="000000"/>
                </a:solidFill>
                <a:latin typeface="+mn-lt"/>
              </a:rPr>
              <a:t> system is modeled with 30 hardware and 87 software variables.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rgbClr val="000000"/>
              </a:solidFill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0000"/>
                </a:solidFill>
                <a:latin typeface="+mn-lt"/>
              </a:rPr>
              <a:t>Hardware variables represent observed sensor data, software variables represent intermediate controller computations.</a:t>
            </a:r>
          </a:p>
          <a:p>
            <a:endParaRPr lang="en-US" dirty="0">
              <a:latin typeface="+mn-lt"/>
            </a:endParaRPr>
          </a:p>
        </p:txBody>
      </p:sp>
      <p:pic>
        <p:nvPicPr>
          <p:cNvPr id="52" name="Picture 10" descr="D:\Dropbox\[Graduation] Master\[Thesis] Master Thesis\slides\pics for slides\traj_crazy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2800" y="12420600"/>
            <a:ext cx="6629400" cy="476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29075744" y="7467600"/>
            <a:ext cx="13291456" cy="6274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+mn-lt"/>
              </a:rPr>
              <a:t>We  evaluate 3 DBNs on 3 A&amp;A events and plot ROC graphs. </a:t>
            </a:r>
          </a:p>
          <a:p>
            <a:r>
              <a:rPr lang="en-US" sz="3600" b="1" dirty="0" smtClean="0">
                <a:solidFill>
                  <a:schemeClr val="tx1"/>
                </a:solidFill>
                <a:latin typeface="+mn-lt"/>
              </a:rPr>
              <a:t>DBNs:</a:t>
            </a:r>
            <a:r>
              <a:rPr lang="en-US" sz="3600" dirty="0" smtClean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+mn-lt"/>
              </a:rPr>
              <a:t>HS: standard joint hardware/software model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+mn-lt"/>
              </a:rPr>
              <a:t>HS10: joint hardware-software model looking ahead 10 steps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>
                <a:solidFill>
                  <a:schemeClr val="tx1"/>
                </a:solidFill>
                <a:latin typeface="+mn-lt"/>
              </a:rPr>
              <a:t>HWOnly</a:t>
            </a:r>
            <a:r>
              <a:rPr lang="en-US" sz="3600" dirty="0" smtClean="0">
                <a:solidFill>
                  <a:schemeClr val="tx1"/>
                </a:solidFill>
                <a:latin typeface="+mn-lt"/>
              </a:rPr>
              <a:t>: hardware variables only.</a:t>
            </a:r>
          </a:p>
          <a:p>
            <a:r>
              <a:rPr lang="en-US" sz="3600" b="1" dirty="0" smtClean="0">
                <a:solidFill>
                  <a:schemeClr val="tx1"/>
                </a:solidFill>
                <a:latin typeface="+mn-lt"/>
              </a:rPr>
              <a:t>A&amp;A Events: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+mn-lt"/>
              </a:rPr>
              <a:t>Encoder Failure:  A&amp;A event caused by hardware component failure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+mn-lt"/>
              </a:rPr>
              <a:t>Out-Of-Workspace: A&amp;A event caused by software bug (missing boundary condition check)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+mn-lt"/>
              </a:rPr>
              <a:t>Sweep: A&amp;A event caused by inadequate control or imperfect target geometry estimate or unexpected target motion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8144" y="13912710"/>
            <a:ext cx="6172200" cy="495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8144" y="20246261"/>
            <a:ext cx="6150428" cy="52276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0344" y="20246261"/>
            <a:ext cx="6553201" cy="52276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114344" y="24536400"/>
            <a:ext cx="432162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29532944" y="18848391"/>
            <a:ext cx="12344400" cy="685799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1033560" tIns="516960" rIns="1033560" bIns="1033560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Lucida Sans Unicode" pitchFamily="34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Lucida Sans Unicode" pitchFamily="34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Lucida Sans Unicode" pitchFamily="34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Lucida Sans Unicode" pitchFamily="34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Lucida Sans Unicode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Lucida Sans Unicode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Lucida Sans Unicode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Lucida Sans Unicode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Lucida Sans Unicode" pitchFamily="34" charset="0"/>
              </a:defRPr>
            </a:lvl9pPr>
          </a:lstStyle>
          <a:p>
            <a:pPr algn="just">
              <a:lnSpc>
                <a:spcPct val="100000"/>
              </a:lnSpc>
              <a:tabLst>
                <a:tab pos="0" algn="l"/>
                <a:tab pos="514350" algn="l"/>
                <a:tab pos="1030288" algn="l"/>
                <a:tab pos="1546225" algn="l"/>
                <a:tab pos="2062163" algn="l"/>
                <a:tab pos="2578100" algn="l"/>
                <a:tab pos="3094038" algn="l"/>
                <a:tab pos="3609975" algn="l"/>
                <a:tab pos="4125913" algn="l"/>
                <a:tab pos="4641850" algn="l"/>
                <a:tab pos="5157788" algn="l"/>
                <a:tab pos="5673725" algn="l"/>
                <a:tab pos="6189663" algn="l"/>
                <a:tab pos="6705600" algn="l"/>
                <a:tab pos="7221538" algn="l"/>
                <a:tab pos="7737475" algn="l"/>
                <a:tab pos="8253413" algn="l"/>
                <a:tab pos="8769350" algn="l"/>
                <a:tab pos="9285288" algn="l"/>
                <a:tab pos="9801225" algn="l"/>
                <a:tab pos="1031716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ROC graphs for detecting out-of-workspace and sweep A&amp;A events.</a:t>
            </a:r>
            <a:endParaRPr lang="en-US" sz="3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29228144" y="25477790"/>
            <a:ext cx="12344400" cy="13716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1033560" tIns="516960" rIns="1033560" bIns="1033560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Lucida Sans Unicode" pitchFamily="34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Lucida Sans Unicode" pitchFamily="34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Lucida Sans Unicode" pitchFamily="34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Lucida Sans Unicode" pitchFamily="34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Lucida Sans Unicode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Lucida Sans Unicode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Lucida Sans Unicode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Lucida Sans Unicode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Lucida Sans Unicode" pitchFamily="34" charset="0"/>
              </a:defRPr>
            </a:lvl9pPr>
          </a:lstStyle>
          <a:p>
            <a:pPr algn="just">
              <a:lnSpc>
                <a:spcPct val="100000"/>
              </a:lnSpc>
              <a:tabLst>
                <a:tab pos="0" algn="l"/>
                <a:tab pos="514350" algn="l"/>
                <a:tab pos="1030288" algn="l"/>
                <a:tab pos="1546225" algn="l"/>
                <a:tab pos="2062163" algn="l"/>
                <a:tab pos="2578100" algn="l"/>
                <a:tab pos="3094038" algn="l"/>
                <a:tab pos="3609975" algn="l"/>
                <a:tab pos="4125913" algn="l"/>
                <a:tab pos="4641850" algn="l"/>
                <a:tab pos="5157788" algn="l"/>
                <a:tab pos="5673725" algn="l"/>
                <a:tab pos="6189663" algn="l"/>
                <a:tab pos="6705600" algn="l"/>
                <a:tab pos="7221538" algn="l"/>
                <a:tab pos="7737475" algn="l"/>
                <a:tab pos="8253413" algn="l"/>
                <a:tab pos="8769350" algn="l"/>
                <a:tab pos="9285288" algn="l"/>
                <a:tab pos="9801225" algn="l"/>
                <a:tab pos="1031716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ROC graphs predicting sweep A&amp;A events, 0.5s (left) and 1s (right) before the event.</a:t>
            </a:r>
            <a:endParaRPr lang="en-US" sz="3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574000" y="8725251"/>
            <a:ext cx="2819401" cy="2668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+mn-lt"/>
              </a:rPr>
              <a:t>Small Animal Biopsy Robot (</a:t>
            </a:r>
            <a:r>
              <a:rPr lang="en-US" sz="3600" b="1" dirty="0" err="1" smtClean="0">
                <a:solidFill>
                  <a:schemeClr val="tx1"/>
                </a:solidFill>
                <a:latin typeface="+mn-lt"/>
              </a:rPr>
              <a:t>SABiR</a:t>
            </a:r>
            <a:r>
              <a:rPr lang="en-US" sz="3600" b="1" dirty="0" smtClean="0">
                <a:solidFill>
                  <a:schemeClr val="tx1"/>
                </a:solidFill>
                <a:latin typeface="+mn-lt"/>
              </a:rPr>
              <a:t>)</a:t>
            </a:r>
            <a:endParaRPr lang="en-US" sz="3600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5658" y="13868400"/>
            <a:ext cx="6553201" cy="5001563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0100" y="34823400"/>
            <a:ext cx="11734800" cy="726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 descr="UnivLogo_2C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81526"/>
            <a:ext cx="12016783" cy="195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14401800" y="27051000"/>
            <a:ext cx="15152914" cy="1477879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1033560" tIns="516960" rIns="1033560" bIns="1033560"/>
          <a:lstStyle/>
          <a:p>
            <a:pPr algn="ctr">
              <a:lnSpc>
                <a:spcPct val="100000"/>
              </a:lnSpc>
              <a:tabLst>
                <a:tab pos="0" algn="l"/>
                <a:tab pos="514350" algn="l"/>
                <a:tab pos="1030288" algn="l"/>
                <a:tab pos="1546225" algn="l"/>
                <a:tab pos="2062163" algn="l"/>
                <a:tab pos="2578100" algn="l"/>
                <a:tab pos="3094038" algn="l"/>
                <a:tab pos="3609975" algn="l"/>
                <a:tab pos="4125913" algn="l"/>
                <a:tab pos="4641850" algn="l"/>
                <a:tab pos="5157788" algn="l"/>
                <a:tab pos="5673725" algn="l"/>
                <a:tab pos="6189663" algn="l"/>
                <a:tab pos="6705600" algn="l"/>
                <a:tab pos="7221538" algn="l"/>
                <a:tab pos="7737475" algn="l"/>
                <a:tab pos="8253413" algn="l"/>
                <a:tab pos="8769350" algn="l"/>
                <a:tab pos="9285288" algn="l"/>
                <a:tab pos="9801225" algn="l"/>
                <a:tab pos="10317163" algn="l"/>
                <a:tab pos="10858500" algn="l"/>
              </a:tabLst>
            </a:pPr>
            <a:r>
              <a:rPr lang="en-US" sz="4800" b="1" dirty="0" smtClean="0">
                <a:solidFill>
                  <a:schemeClr val="tx1"/>
                </a:solidFill>
                <a:latin typeface="+mn-lt"/>
              </a:rPr>
              <a:t>6. Modeling Joint Hardware--Software State</a:t>
            </a:r>
            <a:endParaRPr lang="en-US" sz="4800" b="1" dirty="0">
              <a:solidFill>
                <a:schemeClr val="tx1"/>
              </a:solidFill>
              <a:latin typeface="+mn-lt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514350" algn="l"/>
                <a:tab pos="1030288" algn="l"/>
                <a:tab pos="1546225" algn="l"/>
                <a:tab pos="2062163" algn="l"/>
                <a:tab pos="2578100" algn="l"/>
                <a:tab pos="3094038" algn="l"/>
                <a:tab pos="3609975" algn="l"/>
                <a:tab pos="4125913" algn="l"/>
                <a:tab pos="4641850" algn="l"/>
                <a:tab pos="5157788" algn="l"/>
                <a:tab pos="5673725" algn="l"/>
                <a:tab pos="6189663" algn="l"/>
                <a:tab pos="6705600" algn="l"/>
                <a:tab pos="7221538" algn="l"/>
                <a:tab pos="7737475" algn="l"/>
                <a:tab pos="8253413" algn="l"/>
                <a:tab pos="8769350" algn="l"/>
                <a:tab pos="9285288" algn="l"/>
                <a:tab pos="9801225" algn="l"/>
                <a:tab pos="10317163" algn="l"/>
                <a:tab pos="10858500" algn="l"/>
              </a:tabLst>
            </a:pPr>
            <a:endParaRPr lang="en-US" b="1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28411717" y="36118800"/>
            <a:ext cx="13541828" cy="67056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1033560" tIns="516960" rIns="1033560" bIns="1033560"/>
          <a:lstStyle/>
          <a:p>
            <a:pPr algn="ctr">
              <a:lnSpc>
                <a:spcPct val="100000"/>
              </a:lnSpc>
              <a:tabLst>
                <a:tab pos="0" algn="l"/>
                <a:tab pos="514350" algn="l"/>
                <a:tab pos="1030288" algn="l"/>
                <a:tab pos="1546225" algn="l"/>
                <a:tab pos="2062163" algn="l"/>
                <a:tab pos="2578100" algn="l"/>
                <a:tab pos="3094038" algn="l"/>
                <a:tab pos="3609975" algn="l"/>
                <a:tab pos="4125913" algn="l"/>
                <a:tab pos="4641850" algn="l"/>
                <a:tab pos="5157788" algn="l"/>
                <a:tab pos="5673725" algn="l"/>
                <a:tab pos="6189663" algn="l"/>
                <a:tab pos="6705600" algn="l"/>
                <a:tab pos="7221538" algn="l"/>
                <a:tab pos="7737475" algn="l"/>
                <a:tab pos="8253413" algn="l"/>
                <a:tab pos="8769350" algn="l"/>
                <a:tab pos="9285288" algn="l"/>
                <a:tab pos="9801225" algn="l"/>
                <a:tab pos="10317163" algn="l"/>
                <a:tab pos="10858500" algn="l"/>
                <a:tab pos="11582400" algn="l"/>
              </a:tabLst>
            </a:pPr>
            <a:r>
              <a:rPr lang="en-US" sz="4400" b="1" dirty="0" smtClean="0">
                <a:solidFill>
                  <a:schemeClr val="tx1"/>
                </a:solidFill>
                <a:latin typeface="+mn-lt"/>
              </a:rPr>
              <a:t>References</a:t>
            </a:r>
            <a:endParaRPr lang="en-US" b="1" dirty="0">
              <a:solidFill>
                <a:srgbClr val="000000"/>
              </a:solidFill>
              <a:latin typeface="+mn-lt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514350" algn="l"/>
                <a:tab pos="1030288" algn="l"/>
                <a:tab pos="1546225" algn="l"/>
                <a:tab pos="2062163" algn="l"/>
                <a:tab pos="2578100" algn="l"/>
                <a:tab pos="3094038" algn="l"/>
                <a:tab pos="3609975" algn="l"/>
                <a:tab pos="4125913" algn="l"/>
                <a:tab pos="4641850" algn="l"/>
                <a:tab pos="5157788" algn="l"/>
                <a:tab pos="5673725" algn="l"/>
                <a:tab pos="6189663" algn="l"/>
                <a:tab pos="6705600" algn="l"/>
                <a:tab pos="7221538" algn="l"/>
                <a:tab pos="7737475" algn="l"/>
                <a:tab pos="8253413" algn="l"/>
                <a:tab pos="8769350" algn="l"/>
                <a:tab pos="9285288" algn="l"/>
                <a:tab pos="9801225" algn="l"/>
                <a:tab pos="10317163" algn="l"/>
                <a:tab pos="10858500" algn="l"/>
                <a:tab pos="11582400" algn="l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[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1] M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. C.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Cavusoglu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2000" i="1" dirty="0">
                <a:solidFill>
                  <a:srgbClr val="000000"/>
                </a:solidFill>
                <a:latin typeface="+mn-lt"/>
              </a:rPr>
              <a:t>Medical Robotics in Surgery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, in Wiley Encyclopedia of Biomedical Engineering, M.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Akay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, Editor, 2006, John Wiley and Sons, Inc.</a:t>
            </a:r>
          </a:p>
          <a:p>
            <a:pPr algn="just">
              <a:lnSpc>
                <a:spcPct val="100000"/>
              </a:lnSpc>
              <a:tabLst>
                <a:tab pos="0" algn="l"/>
                <a:tab pos="514350" algn="l"/>
                <a:tab pos="1030288" algn="l"/>
                <a:tab pos="1546225" algn="l"/>
                <a:tab pos="2062163" algn="l"/>
                <a:tab pos="2578100" algn="l"/>
                <a:tab pos="3094038" algn="l"/>
                <a:tab pos="3609975" algn="l"/>
                <a:tab pos="4125913" algn="l"/>
                <a:tab pos="4641850" algn="l"/>
                <a:tab pos="5157788" algn="l"/>
                <a:tab pos="5673725" algn="l"/>
                <a:tab pos="6189663" algn="l"/>
                <a:tab pos="6705600" algn="l"/>
                <a:tab pos="7221538" algn="l"/>
                <a:tab pos="7737475" algn="l"/>
                <a:tab pos="8253413" algn="l"/>
                <a:tab pos="8769350" algn="l"/>
                <a:tab pos="9285288" algn="l"/>
                <a:tab pos="9801225" algn="l"/>
                <a:tab pos="10317163" algn="l"/>
                <a:tab pos="10858500" algn="l"/>
                <a:tab pos="11582400" algn="l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[2] 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FDA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2000" i="1" dirty="0">
                <a:solidFill>
                  <a:srgbClr val="000000"/>
                </a:solidFill>
                <a:latin typeface="+mn-lt"/>
              </a:rPr>
              <a:t>Adverse Event Report 2955842-2008-01144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: Intuitive Surgical Inc., Da Vinci S Surgical System Endoscopic Instrument Control System, July 15, 2008.</a:t>
            </a:r>
          </a:p>
          <a:p>
            <a:pPr algn="just">
              <a:lnSpc>
                <a:spcPct val="100000"/>
              </a:lnSpc>
              <a:tabLst>
                <a:tab pos="0" algn="l"/>
                <a:tab pos="514350" algn="l"/>
                <a:tab pos="1030288" algn="l"/>
                <a:tab pos="1546225" algn="l"/>
                <a:tab pos="2062163" algn="l"/>
                <a:tab pos="2578100" algn="l"/>
                <a:tab pos="3094038" algn="l"/>
                <a:tab pos="3609975" algn="l"/>
                <a:tab pos="4125913" algn="l"/>
                <a:tab pos="4641850" algn="l"/>
                <a:tab pos="5157788" algn="l"/>
                <a:tab pos="5673725" algn="l"/>
                <a:tab pos="6189663" algn="l"/>
                <a:tab pos="6705600" algn="l"/>
                <a:tab pos="7221538" algn="l"/>
                <a:tab pos="7737475" algn="l"/>
                <a:tab pos="8253413" algn="l"/>
                <a:tab pos="8769350" algn="l"/>
                <a:tab pos="9285288" algn="l"/>
                <a:tab pos="9801225" algn="l"/>
                <a:tab pos="10317163" algn="l"/>
                <a:tab pos="10858500" algn="l"/>
                <a:tab pos="11582400" algn="l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[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3] O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.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Bebek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, M. J. Hwang, and M. C.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Cavusoglu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. </a:t>
            </a:r>
            <a:r>
              <a:rPr lang="en-US" sz="2000" i="1" dirty="0">
                <a:solidFill>
                  <a:srgbClr val="000000"/>
                </a:solidFill>
                <a:latin typeface="+mn-lt"/>
              </a:rPr>
              <a:t>Design of a Parallel Robot for Needle Based Interventions on Small Animals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. IEEE/ASME Trans. on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Mechatronics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, 2011.</a:t>
            </a:r>
          </a:p>
          <a:p>
            <a:pPr algn="just">
              <a:lnSpc>
                <a:spcPct val="100000"/>
              </a:lnSpc>
              <a:tabLst>
                <a:tab pos="0" algn="l"/>
                <a:tab pos="514350" algn="l"/>
                <a:tab pos="1030288" algn="l"/>
                <a:tab pos="1546225" algn="l"/>
                <a:tab pos="2062163" algn="l"/>
                <a:tab pos="2578100" algn="l"/>
                <a:tab pos="3094038" algn="l"/>
                <a:tab pos="3609975" algn="l"/>
                <a:tab pos="4125913" algn="l"/>
                <a:tab pos="4641850" algn="l"/>
                <a:tab pos="5157788" algn="l"/>
                <a:tab pos="5673725" algn="l"/>
                <a:tab pos="6189663" algn="l"/>
                <a:tab pos="6705600" algn="l"/>
                <a:tab pos="7221538" algn="l"/>
                <a:tab pos="7737475" algn="l"/>
                <a:tab pos="8253413" algn="l"/>
                <a:tab pos="8769350" algn="l"/>
                <a:tab pos="9285288" algn="l"/>
                <a:tab pos="9801225" algn="l"/>
                <a:tab pos="10317163" algn="l"/>
                <a:tab pos="10858500" algn="l"/>
                <a:tab pos="115824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4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] </a:t>
            </a:r>
            <a:r>
              <a:rPr lang="en-US" sz="2000" dirty="0">
                <a:solidFill>
                  <a:srgbClr val="000000"/>
                </a:solidFill>
              </a:rPr>
              <a:t>R. Jackson, and M. C. </a:t>
            </a:r>
            <a:r>
              <a:rPr lang="en-US" sz="2000" dirty="0" err="1">
                <a:solidFill>
                  <a:srgbClr val="000000"/>
                </a:solidFill>
              </a:rPr>
              <a:t>Cavusoglu</a:t>
            </a:r>
            <a:r>
              <a:rPr lang="en-US" sz="2000" dirty="0">
                <a:solidFill>
                  <a:srgbClr val="000000"/>
                </a:solidFill>
              </a:rPr>
              <a:t>. </a:t>
            </a:r>
            <a:r>
              <a:rPr lang="en-US" sz="2000" i="1" dirty="0" smtClean="0">
                <a:solidFill>
                  <a:srgbClr val="000000"/>
                </a:solidFill>
              </a:rPr>
              <a:t>Modeling </a:t>
            </a:r>
            <a:r>
              <a:rPr lang="en-US" sz="2000" i="1" dirty="0">
                <a:solidFill>
                  <a:srgbClr val="000000"/>
                </a:solidFill>
              </a:rPr>
              <a:t>of Needle-Tissue Interaction Forces during Surgical Suturing</a:t>
            </a:r>
            <a:r>
              <a:rPr lang="en-US" sz="2000" dirty="0" smtClean="0">
                <a:solidFill>
                  <a:srgbClr val="000000"/>
                </a:solidFill>
              </a:rPr>
              <a:t>.  </a:t>
            </a:r>
            <a:r>
              <a:rPr lang="en-US" sz="2000" dirty="0">
                <a:solidFill>
                  <a:srgbClr val="000000"/>
                </a:solidFill>
              </a:rPr>
              <a:t>In Proceedings of the IEEE International Conference on Robotics and Automation (ICRA 2012), Minneapolis, MN, May 14-18, 2012, pp. 4675-4680. </a:t>
            </a:r>
            <a:endParaRPr lang="en-US" sz="2000" dirty="0" smtClean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514350" algn="l"/>
                <a:tab pos="1030288" algn="l"/>
                <a:tab pos="1546225" algn="l"/>
                <a:tab pos="2062163" algn="l"/>
                <a:tab pos="2578100" algn="l"/>
                <a:tab pos="3094038" algn="l"/>
                <a:tab pos="3609975" algn="l"/>
                <a:tab pos="4125913" algn="l"/>
                <a:tab pos="4641850" algn="l"/>
                <a:tab pos="5157788" algn="l"/>
                <a:tab pos="5673725" algn="l"/>
                <a:tab pos="6189663" algn="l"/>
                <a:tab pos="6705600" algn="l"/>
                <a:tab pos="7221538" algn="l"/>
                <a:tab pos="7737475" algn="l"/>
                <a:tab pos="8253413" algn="l"/>
                <a:tab pos="8769350" algn="l"/>
                <a:tab pos="9285288" algn="l"/>
                <a:tab pos="9801225" algn="l"/>
                <a:tab pos="10317163" algn="l"/>
                <a:tab pos="10858500" algn="l"/>
                <a:tab pos="115824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[5] R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. Jackson and M. C.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Cavusoglu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. </a:t>
            </a:r>
            <a:r>
              <a:rPr lang="en-US" sz="2000" i="1" dirty="0" smtClean="0">
                <a:solidFill>
                  <a:srgbClr val="000000"/>
                </a:solidFill>
              </a:rPr>
              <a:t>Needle </a:t>
            </a:r>
            <a:r>
              <a:rPr lang="en-US" sz="2000" i="1" dirty="0">
                <a:solidFill>
                  <a:srgbClr val="000000"/>
                </a:solidFill>
              </a:rPr>
              <a:t>Path Planning for Autonomous Robotic Surgical Suturing</a:t>
            </a:r>
            <a:r>
              <a:rPr lang="en-US" sz="2000" dirty="0" smtClean="0">
                <a:solidFill>
                  <a:srgbClr val="000000"/>
                </a:solidFill>
              </a:rPr>
              <a:t>. 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In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Proceedings of the IEEE International Conference on Robotics and Automation (ICRA 2013), Karlsruhe, Germany, May 6-10, 2013. Finalist for the best medical robotics paper award. </a:t>
            </a:r>
          </a:p>
          <a:p>
            <a:pPr algn="just">
              <a:lnSpc>
                <a:spcPct val="100000"/>
              </a:lnSpc>
              <a:tabLst>
                <a:tab pos="0" algn="l"/>
                <a:tab pos="514350" algn="l"/>
                <a:tab pos="1030288" algn="l"/>
                <a:tab pos="1546225" algn="l"/>
                <a:tab pos="2062163" algn="l"/>
                <a:tab pos="2578100" algn="l"/>
                <a:tab pos="3094038" algn="l"/>
                <a:tab pos="3609975" algn="l"/>
                <a:tab pos="4125913" algn="l"/>
                <a:tab pos="4641850" algn="l"/>
                <a:tab pos="5157788" algn="l"/>
                <a:tab pos="5673725" algn="l"/>
                <a:tab pos="6189663" algn="l"/>
                <a:tab pos="6705600" algn="l"/>
                <a:tab pos="7221538" algn="l"/>
                <a:tab pos="7737475" algn="l"/>
                <a:tab pos="8253413" algn="l"/>
                <a:tab pos="8769350" algn="l"/>
                <a:tab pos="9285288" algn="l"/>
                <a:tab pos="9801225" algn="l"/>
                <a:tab pos="10317163" algn="l"/>
                <a:tab pos="10858500" algn="l"/>
                <a:tab pos="115824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[6] K. Liang, F. Cao, Z. </a:t>
            </a:r>
            <a:r>
              <a:rPr lang="en-US" sz="2000" dirty="0" err="1" smtClean="0">
                <a:solidFill>
                  <a:srgbClr val="000000"/>
                </a:solidFill>
                <a:latin typeface="+mn-lt"/>
              </a:rPr>
              <a:t>Bai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, M. Renfrew, M. C. </a:t>
            </a:r>
            <a:r>
              <a:rPr lang="en-US" sz="2000" dirty="0" err="1" smtClean="0">
                <a:solidFill>
                  <a:srgbClr val="000000"/>
                </a:solidFill>
                <a:latin typeface="+mn-lt"/>
              </a:rPr>
              <a:t>Cavusoglu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, A. </a:t>
            </a:r>
            <a:r>
              <a:rPr lang="en-US" sz="2000" dirty="0" err="1" smtClean="0">
                <a:solidFill>
                  <a:srgbClr val="000000"/>
                </a:solidFill>
                <a:latin typeface="+mn-lt"/>
              </a:rPr>
              <a:t>Podgurski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 and S. Ray. </a:t>
            </a:r>
            <a:r>
              <a:rPr lang="en-US" sz="2000" i="1" dirty="0" smtClean="0">
                <a:solidFill>
                  <a:srgbClr val="000000"/>
                </a:solidFill>
                <a:latin typeface="+mn-lt"/>
              </a:rPr>
              <a:t>Detection and Prediction of Adverse and Anomalous Events in Medical Robots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. In Proceedings of Innovative Applications of Artificial Intelligence, 2013.</a:t>
            </a:r>
          </a:p>
          <a:p>
            <a:pPr algn="just">
              <a:lnSpc>
                <a:spcPct val="100000"/>
              </a:lnSpc>
              <a:tabLst>
                <a:tab pos="0" algn="l"/>
                <a:tab pos="514350" algn="l"/>
                <a:tab pos="1030288" algn="l"/>
                <a:tab pos="1546225" algn="l"/>
                <a:tab pos="2062163" algn="l"/>
                <a:tab pos="2578100" algn="l"/>
                <a:tab pos="3094038" algn="l"/>
                <a:tab pos="3609975" algn="l"/>
                <a:tab pos="4125913" algn="l"/>
                <a:tab pos="4641850" algn="l"/>
                <a:tab pos="5157788" algn="l"/>
                <a:tab pos="5673725" algn="l"/>
                <a:tab pos="6189663" algn="l"/>
                <a:tab pos="6705600" algn="l"/>
                <a:tab pos="7221538" algn="l"/>
                <a:tab pos="7737475" algn="l"/>
                <a:tab pos="8253413" algn="l"/>
                <a:tab pos="8769350" algn="l"/>
                <a:tab pos="9285288" algn="l"/>
                <a:tab pos="9801225" algn="l"/>
                <a:tab pos="10317163" algn="l"/>
                <a:tab pos="10858500" algn="l"/>
                <a:tab pos="115824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[7] M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. Renfrew, Z.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Bai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, and M. C. </a:t>
            </a:r>
            <a:r>
              <a:rPr lang="en-US" sz="2000" dirty="0" err="1" smtClean="0">
                <a:solidFill>
                  <a:srgbClr val="000000"/>
                </a:solidFill>
                <a:latin typeface="+mn-lt"/>
              </a:rPr>
              <a:t>Cavusoglu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. </a:t>
            </a:r>
            <a:r>
              <a:rPr lang="en-US" sz="2000" i="1" dirty="0">
                <a:solidFill>
                  <a:srgbClr val="000000"/>
                </a:solidFill>
                <a:latin typeface="+mn-lt"/>
              </a:rPr>
              <a:t>Particle Filter Based Active Localization of Target and </a:t>
            </a:r>
            <a:r>
              <a:rPr lang="en-US" sz="2000" i="1" dirty="0" smtClean="0">
                <a:solidFill>
                  <a:srgbClr val="000000"/>
                </a:solidFill>
                <a:latin typeface="+mn-lt"/>
              </a:rPr>
              <a:t>Needle in </a:t>
            </a:r>
            <a:r>
              <a:rPr lang="en-US" sz="2000" i="1" dirty="0">
                <a:solidFill>
                  <a:srgbClr val="000000"/>
                </a:solidFill>
                <a:latin typeface="+mn-lt"/>
              </a:rPr>
              <a:t>Robotic Image-Guided Intervention Systems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. Proceedings of the 9th IEEE International Conference 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on Automation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Science and Engineering (CASE 2013).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4563</TotalTime>
  <Words>802</Words>
  <Application>Microsoft Office PowerPoint</Application>
  <PresentationFormat>Custom</PresentationFormat>
  <Paragraphs>55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</dc:creator>
  <cp:lastModifiedBy>M. Cenk Cavusoglu</cp:lastModifiedBy>
  <cp:revision>107</cp:revision>
  <cp:lastPrinted>1601-01-01T00:00:00Z</cp:lastPrinted>
  <dcterms:created xsi:type="dcterms:W3CDTF">2010-05-11T16:36:57Z</dcterms:created>
  <dcterms:modified xsi:type="dcterms:W3CDTF">2013-09-29T03:15:33Z</dcterms:modified>
</cp:coreProperties>
</file>