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1" d="100"/>
          <a:sy n="51" d="100"/>
        </p:scale>
        <p:origin x="1077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5683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255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2273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9971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2841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1072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4438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12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3715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901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154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86A0-91B1-42F4-AA0D-0D56FAEE0A7C}" type="datetimeFigureOut">
              <a:rPr lang="zh-Hans-HK" altLang="en-US" smtClean="0"/>
              <a:t>11/10/2020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047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1410-57D0-40D4-84D8-F28F863BA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QuantPy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94272-C452-428D-B0CC-ECEC06B65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Hans-HK" dirty="0"/>
          </a:p>
          <a:p>
            <a:r>
              <a:rPr lang="en-US" altLang="zh-Hans-HK" dirty="0"/>
              <a:t>Zhichao Guo</a:t>
            </a:r>
          </a:p>
          <a:p>
            <a:r>
              <a:rPr lang="en-US" altLang="zh-Hans-HK" dirty="0"/>
              <a:t>2020.10.08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506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C1A343-A14E-4723-BA43-AB4B6C266188}"/>
              </a:ext>
            </a:extLst>
          </p:cNvPr>
          <p:cNvSpPr/>
          <p:nvPr/>
        </p:nvSpPr>
        <p:spPr>
          <a:xfrm>
            <a:off x="1030474" y="2922725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#1</a:t>
            </a:r>
            <a:endParaRPr lang="zh-Hans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6DF4B-AC04-4513-AB20-D0636E4A3A27}"/>
              </a:ext>
            </a:extLst>
          </p:cNvPr>
          <p:cNvSpPr/>
          <p:nvPr/>
        </p:nvSpPr>
        <p:spPr>
          <a:xfrm>
            <a:off x="1030474" y="3256100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#2</a:t>
            </a:r>
            <a:endParaRPr lang="zh-Hans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A8873E-7377-408F-B084-3075B6DB4CC6}"/>
              </a:ext>
            </a:extLst>
          </p:cNvPr>
          <p:cNvSpPr/>
          <p:nvPr/>
        </p:nvSpPr>
        <p:spPr>
          <a:xfrm>
            <a:off x="1030474" y="3589475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#i</a:t>
            </a:r>
            <a:endParaRPr lang="zh-Hans-HK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8D5E91-ED5A-4882-A6BF-7C14D859AA8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54487" y="3396592"/>
            <a:ext cx="819134" cy="4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C0F559-7DF1-4A69-B94D-C90802FA71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54487" y="3067982"/>
            <a:ext cx="819134" cy="328611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F21E619-4429-40A5-B5D1-8A063855A91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54487" y="3396593"/>
            <a:ext cx="819134" cy="338139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C6320E1-8F05-4409-8C93-94604145C81B}"/>
              </a:ext>
            </a:extLst>
          </p:cNvPr>
          <p:cNvSpPr/>
          <p:nvPr/>
        </p:nvSpPr>
        <p:spPr>
          <a:xfrm>
            <a:off x="1781177" y="6015037"/>
            <a:ext cx="1357312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Real-time</a:t>
            </a:r>
            <a:br>
              <a:rPr lang="en-US" altLang="zh-CN" dirty="0"/>
            </a:br>
            <a:r>
              <a:rPr lang="en-US" altLang="zh-CN" dirty="0"/>
              <a:t>Data Source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2F42E9-7B1E-4396-9DE7-E29CF51A085D}"/>
              </a:ext>
            </a:extLst>
          </p:cNvPr>
          <p:cNvSpPr txBox="1"/>
          <p:nvPr/>
        </p:nvSpPr>
        <p:spPr>
          <a:xfrm>
            <a:off x="3416987" y="5972859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2A6907-983F-44D0-BB85-3C911A89DE63}"/>
              </a:ext>
            </a:extLst>
          </p:cNvPr>
          <p:cNvSpPr txBox="1"/>
          <p:nvPr/>
        </p:nvSpPr>
        <p:spPr>
          <a:xfrm>
            <a:off x="1626287" y="4837688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F470ED-62F6-4E43-94AA-956A671AA37D}"/>
              </a:ext>
            </a:extLst>
          </p:cNvPr>
          <p:cNvSpPr/>
          <p:nvPr/>
        </p:nvSpPr>
        <p:spPr>
          <a:xfrm>
            <a:off x="3396799" y="4922044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267426-B7E0-42D8-BCC6-7D7CB908C47E}"/>
              </a:ext>
            </a:extLst>
          </p:cNvPr>
          <p:cNvSpPr txBox="1"/>
          <p:nvPr/>
        </p:nvSpPr>
        <p:spPr>
          <a:xfrm>
            <a:off x="5531537" y="5972858"/>
            <a:ext cx="1806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Back Test/</a:t>
            </a:r>
            <a:br>
              <a:rPr lang="en-US" altLang="zh-Hans-HK" dirty="0"/>
            </a:br>
            <a:r>
              <a:rPr lang="en-US" altLang="zh-Hans-HK" dirty="0"/>
              <a:t>Real-time trading</a:t>
            </a:r>
            <a:endParaRPr lang="zh-Hans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0391-A385-474C-87AF-8F045FD0E4AA}"/>
              </a:ext>
            </a:extLst>
          </p:cNvPr>
          <p:cNvSpPr/>
          <p:nvPr/>
        </p:nvSpPr>
        <p:spPr>
          <a:xfrm>
            <a:off x="7648577" y="6015037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72CA5C-3B31-4F31-AAFE-94D5C225D4F9}"/>
              </a:ext>
            </a:extLst>
          </p:cNvPr>
          <p:cNvSpPr txBox="1"/>
          <p:nvPr/>
        </p:nvSpPr>
        <p:spPr>
          <a:xfrm>
            <a:off x="9510714" y="5972858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0A3139DF-CAFF-428C-8645-365C5B78848B}"/>
              </a:ext>
            </a:extLst>
          </p:cNvPr>
          <p:cNvSpPr/>
          <p:nvPr/>
        </p:nvSpPr>
        <p:spPr>
          <a:xfrm>
            <a:off x="5665304" y="2122004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Strategy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189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C1A343-A14E-4723-BA43-AB4B6C266188}"/>
              </a:ext>
            </a:extLst>
          </p:cNvPr>
          <p:cNvSpPr/>
          <p:nvPr/>
        </p:nvSpPr>
        <p:spPr>
          <a:xfrm>
            <a:off x="498731" y="698861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#1</a:t>
            </a:r>
            <a:endParaRPr lang="zh-Hans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6DF4B-AC04-4513-AB20-D0636E4A3A27}"/>
              </a:ext>
            </a:extLst>
          </p:cNvPr>
          <p:cNvSpPr/>
          <p:nvPr/>
        </p:nvSpPr>
        <p:spPr>
          <a:xfrm>
            <a:off x="498731" y="1032236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#2</a:t>
            </a:r>
            <a:endParaRPr lang="zh-Hans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A8873E-7377-408F-B084-3075B6DB4CC6}"/>
              </a:ext>
            </a:extLst>
          </p:cNvPr>
          <p:cNvSpPr/>
          <p:nvPr/>
        </p:nvSpPr>
        <p:spPr>
          <a:xfrm>
            <a:off x="498731" y="1365611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#i</a:t>
            </a:r>
            <a:endParaRPr lang="zh-Hans-HK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8D5E91-ED5A-4882-A6BF-7C14D859AA8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22744" y="1172728"/>
            <a:ext cx="819134" cy="4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C0F559-7DF1-4A69-B94D-C90802FA71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22744" y="844118"/>
            <a:ext cx="819134" cy="328611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F21E619-4429-40A5-B5D1-8A063855A91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2744" y="1172729"/>
            <a:ext cx="819134" cy="338139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C6320E1-8F05-4409-8C93-94604145C81B}"/>
              </a:ext>
            </a:extLst>
          </p:cNvPr>
          <p:cNvSpPr/>
          <p:nvPr/>
        </p:nvSpPr>
        <p:spPr>
          <a:xfrm>
            <a:off x="8817872" y="886295"/>
            <a:ext cx="1357312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Real-time</a:t>
            </a:r>
            <a:br>
              <a:rPr lang="en-US" altLang="zh-CN" dirty="0"/>
            </a:br>
            <a:r>
              <a:rPr lang="en-US" altLang="zh-CN" dirty="0"/>
              <a:t>Data Source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2F42E9-7B1E-4396-9DE7-E29CF51A085D}"/>
              </a:ext>
            </a:extLst>
          </p:cNvPr>
          <p:cNvSpPr txBox="1"/>
          <p:nvPr/>
        </p:nvSpPr>
        <p:spPr>
          <a:xfrm>
            <a:off x="6920115" y="848254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2A6907-983F-44D0-BB85-3C911A89DE63}"/>
              </a:ext>
            </a:extLst>
          </p:cNvPr>
          <p:cNvSpPr txBox="1"/>
          <p:nvPr/>
        </p:nvSpPr>
        <p:spPr>
          <a:xfrm>
            <a:off x="3188084" y="844117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F470ED-62F6-4E43-94AA-956A671AA37D}"/>
              </a:ext>
            </a:extLst>
          </p:cNvPr>
          <p:cNvSpPr/>
          <p:nvPr/>
        </p:nvSpPr>
        <p:spPr>
          <a:xfrm>
            <a:off x="4981984" y="886295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267426-B7E0-42D8-BCC6-7D7CB908C47E}"/>
              </a:ext>
            </a:extLst>
          </p:cNvPr>
          <p:cNvSpPr txBox="1"/>
          <p:nvPr/>
        </p:nvSpPr>
        <p:spPr>
          <a:xfrm>
            <a:off x="4890922" y="2305306"/>
            <a:ext cx="1806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Back Test/</a:t>
            </a:r>
            <a:br>
              <a:rPr lang="en-US" altLang="zh-Hans-HK" dirty="0"/>
            </a:br>
            <a:r>
              <a:rPr lang="en-US" altLang="zh-Hans-HK" dirty="0"/>
              <a:t>Real-time trading</a:t>
            </a:r>
            <a:endParaRPr lang="zh-Hans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0391-A385-474C-87AF-8F045FD0E4AA}"/>
              </a:ext>
            </a:extLst>
          </p:cNvPr>
          <p:cNvSpPr/>
          <p:nvPr/>
        </p:nvSpPr>
        <p:spPr>
          <a:xfrm>
            <a:off x="4950333" y="3429000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72CA5C-3B31-4F31-AAFE-94D5C225D4F9}"/>
              </a:ext>
            </a:extLst>
          </p:cNvPr>
          <p:cNvSpPr txBox="1"/>
          <p:nvPr/>
        </p:nvSpPr>
        <p:spPr>
          <a:xfrm>
            <a:off x="7102963" y="3386821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0A3139DF-CAFF-428C-8645-365C5B78848B}"/>
              </a:ext>
            </a:extLst>
          </p:cNvPr>
          <p:cNvSpPr/>
          <p:nvPr/>
        </p:nvSpPr>
        <p:spPr>
          <a:xfrm>
            <a:off x="2122744" y="2305306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 #1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344EBF-8B1D-42F8-9C95-1A50D7FE628F}"/>
              </a:ext>
            </a:extLst>
          </p:cNvPr>
          <p:cNvSpPr/>
          <p:nvPr/>
        </p:nvSpPr>
        <p:spPr>
          <a:xfrm>
            <a:off x="7872515" y="5971705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39656B-4698-4442-A3AE-A1B91B0CC568}"/>
              </a:ext>
            </a:extLst>
          </p:cNvPr>
          <p:cNvSpPr/>
          <p:nvPr/>
        </p:nvSpPr>
        <p:spPr>
          <a:xfrm>
            <a:off x="9283122" y="3432048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A18EAC-7D1E-46B7-9D2C-3B2606A522AE}"/>
              </a:ext>
            </a:extLst>
          </p:cNvPr>
          <p:cNvSpPr txBox="1"/>
          <p:nvPr/>
        </p:nvSpPr>
        <p:spPr>
          <a:xfrm>
            <a:off x="5130728" y="5226358"/>
            <a:ext cx="1146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Evaluating</a:t>
            </a:r>
            <a:endParaRPr lang="zh-Hans-HK" altLang="en-US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B56A631-EB0B-4AB1-AF6B-882B79385E1F}"/>
              </a:ext>
            </a:extLst>
          </p:cNvPr>
          <p:cNvSpPr/>
          <p:nvPr/>
        </p:nvSpPr>
        <p:spPr>
          <a:xfrm>
            <a:off x="2275144" y="5035821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Merit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96289E-8CE6-4D57-B832-787357035CBC}"/>
              </a:ext>
            </a:extLst>
          </p:cNvPr>
          <p:cNvSpPr txBox="1"/>
          <p:nvPr/>
        </p:nvSpPr>
        <p:spPr>
          <a:xfrm>
            <a:off x="109049" y="3656711"/>
            <a:ext cx="18646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Human Learning/</a:t>
            </a:r>
            <a:br>
              <a:rPr lang="en-US" altLang="zh-Hans-HK" dirty="0"/>
            </a:br>
            <a:r>
              <a:rPr lang="en-US" altLang="zh-Hans-HK" dirty="0"/>
              <a:t>Machine Learning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4433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C1A343-A14E-4723-BA43-AB4B6C266188}"/>
              </a:ext>
            </a:extLst>
          </p:cNvPr>
          <p:cNvSpPr/>
          <p:nvPr/>
        </p:nvSpPr>
        <p:spPr>
          <a:xfrm>
            <a:off x="498731" y="698861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#1</a:t>
            </a:r>
            <a:endParaRPr lang="zh-Hans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6DF4B-AC04-4513-AB20-D0636E4A3A27}"/>
              </a:ext>
            </a:extLst>
          </p:cNvPr>
          <p:cNvSpPr/>
          <p:nvPr/>
        </p:nvSpPr>
        <p:spPr>
          <a:xfrm>
            <a:off x="498731" y="1032236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#2</a:t>
            </a:r>
            <a:endParaRPr lang="zh-Hans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A8873E-7377-408F-B084-3075B6DB4CC6}"/>
              </a:ext>
            </a:extLst>
          </p:cNvPr>
          <p:cNvSpPr/>
          <p:nvPr/>
        </p:nvSpPr>
        <p:spPr>
          <a:xfrm>
            <a:off x="498731" y="1365611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#i</a:t>
            </a:r>
            <a:endParaRPr lang="zh-Hans-HK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8D5E91-ED5A-4882-A6BF-7C14D859AA8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22744" y="1172728"/>
            <a:ext cx="819134" cy="4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C0F559-7DF1-4A69-B94D-C90802FA71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22744" y="844118"/>
            <a:ext cx="819134" cy="328611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F21E619-4429-40A5-B5D1-8A063855A91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2744" y="1172729"/>
            <a:ext cx="819134" cy="338139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C6320E1-8F05-4409-8C93-94604145C81B}"/>
              </a:ext>
            </a:extLst>
          </p:cNvPr>
          <p:cNvSpPr/>
          <p:nvPr/>
        </p:nvSpPr>
        <p:spPr>
          <a:xfrm>
            <a:off x="8817872" y="886295"/>
            <a:ext cx="1357312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Real-time</a:t>
            </a:r>
            <a:br>
              <a:rPr lang="en-US" altLang="zh-CN" dirty="0"/>
            </a:br>
            <a:r>
              <a:rPr lang="en-US" altLang="zh-CN" dirty="0"/>
              <a:t>Data Source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2F42E9-7B1E-4396-9DE7-E29CF51A085D}"/>
              </a:ext>
            </a:extLst>
          </p:cNvPr>
          <p:cNvSpPr txBox="1"/>
          <p:nvPr/>
        </p:nvSpPr>
        <p:spPr>
          <a:xfrm>
            <a:off x="6920115" y="848254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2A6907-983F-44D0-BB85-3C911A89DE63}"/>
              </a:ext>
            </a:extLst>
          </p:cNvPr>
          <p:cNvSpPr txBox="1"/>
          <p:nvPr/>
        </p:nvSpPr>
        <p:spPr>
          <a:xfrm>
            <a:off x="3188084" y="844117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F470ED-62F6-4E43-94AA-956A671AA37D}"/>
              </a:ext>
            </a:extLst>
          </p:cNvPr>
          <p:cNvSpPr/>
          <p:nvPr/>
        </p:nvSpPr>
        <p:spPr>
          <a:xfrm>
            <a:off x="4981984" y="886295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267426-B7E0-42D8-BCC6-7D7CB908C47E}"/>
              </a:ext>
            </a:extLst>
          </p:cNvPr>
          <p:cNvSpPr txBox="1"/>
          <p:nvPr/>
        </p:nvSpPr>
        <p:spPr>
          <a:xfrm>
            <a:off x="4890922" y="2305306"/>
            <a:ext cx="1806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Back Test/</a:t>
            </a:r>
            <a:br>
              <a:rPr lang="en-US" altLang="zh-Hans-HK" dirty="0"/>
            </a:br>
            <a:r>
              <a:rPr lang="en-US" altLang="zh-Hans-HK" dirty="0"/>
              <a:t>Real-time trading</a:t>
            </a:r>
            <a:endParaRPr lang="zh-Hans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0391-A385-474C-87AF-8F045FD0E4AA}"/>
              </a:ext>
            </a:extLst>
          </p:cNvPr>
          <p:cNvSpPr/>
          <p:nvPr/>
        </p:nvSpPr>
        <p:spPr>
          <a:xfrm>
            <a:off x="4950333" y="3429000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72CA5C-3B31-4F31-AAFE-94D5C225D4F9}"/>
              </a:ext>
            </a:extLst>
          </p:cNvPr>
          <p:cNvSpPr txBox="1"/>
          <p:nvPr/>
        </p:nvSpPr>
        <p:spPr>
          <a:xfrm>
            <a:off x="7102963" y="3386821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0A3139DF-CAFF-428C-8645-365C5B78848B}"/>
              </a:ext>
            </a:extLst>
          </p:cNvPr>
          <p:cNvSpPr/>
          <p:nvPr/>
        </p:nvSpPr>
        <p:spPr>
          <a:xfrm>
            <a:off x="2122744" y="2305306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 #1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344EBF-8B1D-42F8-9C95-1A50D7FE628F}"/>
              </a:ext>
            </a:extLst>
          </p:cNvPr>
          <p:cNvSpPr/>
          <p:nvPr/>
        </p:nvSpPr>
        <p:spPr>
          <a:xfrm>
            <a:off x="7872515" y="5971705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39656B-4698-4442-A3AE-A1B91B0CC568}"/>
              </a:ext>
            </a:extLst>
          </p:cNvPr>
          <p:cNvSpPr/>
          <p:nvPr/>
        </p:nvSpPr>
        <p:spPr>
          <a:xfrm>
            <a:off x="9283122" y="3432048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A18EAC-7D1E-46B7-9D2C-3B2606A522AE}"/>
              </a:ext>
            </a:extLst>
          </p:cNvPr>
          <p:cNvSpPr txBox="1"/>
          <p:nvPr/>
        </p:nvSpPr>
        <p:spPr>
          <a:xfrm>
            <a:off x="5130728" y="5226358"/>
            <a:ext cx="1146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Evaluating</a:t>
            </a:r>
            <a:endParaRPr lang="zh-Hans-HK" altLang="en-US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B56A631-EB0B-4AB1-AF6B-882B79385E1F}"/>
              </a:ext>
            </a:extLst>
          </p:cNvPr>
          <p:cNvSpPr/>
          <p:nvPr/>
        </p:nvSpPr>
        <p:spPr>
          <a:xfrm>
            <a:off x="2275144" y="5035821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Merit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96289E-8CE6-4D57-B832-787357035CBC}"/>
              </a:ext>
            </a:extLst>
          </p:cNvPr>
          <p:cNvSpPr txBox="1"/>
          <p:nvPr/>
        </p:nvSpPr>
        <p:spPr>
          <a:xfrm>
            <a:off x="109049" y="3656711"/>
            <a:ext cx="18646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Human Learning/</a:t>
            </a:r>
            <a:br>
              <a:rPr lang="en-US" altLang="zh-Hans-HK" dirty="0"/>
            </a:br>
            <a:r>
              <a:rPr lang="en-US" altLang="zh-Hans-HK" dirty="0"/>
              <a:t>Machine Learning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82649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C6320E1-8F05-4409-8C93-94604145C81B}"/>
              </a:ext>
            </a:extLst>
          </p:cNvPr>
          <p:cNvSpPr/>
          <p:nvPr/>
        </p:nvSpPr>
        <p:spPr>
          <a:xfrm>
            <a:off x="5184070" y="-233409"/>
            <a:ext cx="1357312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Real-time</a:t>
            </a:r>
            <a:br>
              <a:rPr lang="en-US" altLang="zh-CN" dirty="0"/>
            </a:br>
            <a:r>
              <a:rPr lang="en-US" altLang="zh-CN" dirty="0"/>
              <a:t>Data Source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2F42E9-7B1E-4396-9DE7-E29CF51A085D}"/>
              </a:ext>
            </a:extLst>
          </p:cNvPr>
          <p:cNvSpPr txBox="1"/>
          <p:nvPr/>
        </p:nvSpPr>
        <p:spPr>
          <a:xfrm>
            <a:off x="5002169" y="520951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267426-B7E0-42D8-BCC6-7D7CB908C47E}"/>
              </a:ext>
            </a:extLst>
          </p:cNvPr>
          <p:cNvSpPr txBox="1"/>
          <p:nvPr/>
        </p:nvSpPr>
        <p:spPr>
          <a:xfrm>
            <a:off x="4890922" y="2305306"/>
            <a:ext cx="1806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Back Test/</a:t>
            </a:r>
            <a:br>
              <a:rPr lang="en-US" altLang="zh-Hans-HK" dirty="0"/>
            </a:br>
            <a:r>
              <a:rPr lang="en-US" altLang="zh-Hans-HK" dirty="0"/>
              <a:t>Real-time trading</a:t>
            </a:r>
            <a:endParaRPr lang="zh-Hans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0391-A385-474C-87AF-8F045FD0E4AA}"/>
              </a:ext>
            </a:extLst>
          </p:cNvPr>
          <p:cNvSpPr/>
          <p:nvPr/>
        </p:nvSpPr>
        <p:spPr>
          <a:xfrm>
            <a:off x="4981981" y="3239662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72CA5C-3B31-4F31-AAFE-94D5C225D4F9}"/>
              </a:ext>
            </a:extLst>
          </p:cNvPr>
          <p:cNvSpPr txBox="1"/>
          <p:nvPr/>
        </p:nvSpPr>
        <p:spPr>
          <a:xfrm>
            <a:off x="5002169" y="3994022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0A3139DF-CAFF-428C-8645-365C5B78848B}"/>
              </a:ext>
            </a:extLst>
          </p:cNvPr>
          <p:cNvSpPr/>
          <p:nvPr/>
        </p:nvSpPr>
        <p:spPr>
          <a:xfrm>
            <a:off x="1433141" y="2305306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39656B-4698-4442-A3AE-A1B91B0CC568}"/>
              </a:ext>
            </a:extLst>
          </p:cNvPr>
          <p:cNvSpPr/>
          <p:nvPr/>
        </p:nvSpPr>
        <p:spPr>
          <a:xfrm>
            <a:off x="5029698" y="4832739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A18EAC-7D1E-46B7-9D2C-3B2606A522AE}"/>
              </a:ext>
            </a:extLst>
          </p:cNvPr>
          <p:cNvSpPr txBox="1"/>
          <p:nvPr/>
        </p:nvSpPr>
        <p:spPr>
          <a:xfrm>
            <a:off x="5268309" y="5682738"/>
            <a:ext cx="1146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Evaluating</a:t>
            </a:r>
            <a:endParaRPr lang="zh-Hans-HK" altLang="en-US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B56A631-EB0B-4AB1-AF6B-882B79385E1F}"/>
              </a:ext>
            </a:extLst>
          </p:cNvPr>
          <p:cNvSpPr/>
          <p:nvPr/>
        </p:nvSpPr>
        <p:spPr>
          <a:xfrm>
            <a:off x="7489483" y="5533436"/>
            <a:ext cx="2474788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Evaluation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96289E-8CE6-4D57-B832-787357035CBC}"/>
              </a:ext>
            </a:extLst>
          </p:cNvPr>
          <p:cNvSpPr txBox="1"/>
          <p:nvPr/>
        </p:nvSpPr>
        <p:spPr>
          <a:xfrm>
            <a:off x="1433141" y="3994005"/>
            <a:ext cx="18646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Human Learning/</a:t>
            </a:r>
            <a:br>
              <a:rPr lang="en-US" altLang="zh-Hans-HK" dirty="0"/>
            </a:br>
            <a:r>
              <a:rPr lang="en-US" altLang="zh-Hans-HK" dirty="0"/>
              <a:t>Machine Learning</a:t>
            </a:r>
            <a:endParaRPr lang="zh-Hans-HK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A9DD1B-0975-4542-B373-FC0138152D3C}"/>
              </a:ext>
            </a:extLst>
          </p:cNvPr>
          <p:cNvSpPr/>
          <p:nvPr/>
        </p:nvSpPr>
        <p:spPr>
          <a:xfrm>
            <a:off x="4961795" y="1455307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</a:t>
            </a:r>
            <a:br>
              <a:rPr lang="en-US" altLang="zh-CN" dirty="0"/>
            </a:br>
            <a:r>
              <a:rPr lang="en-US" altLang="zh-CN" dirty="0"/>
              <a:t>Data</a:t>
            </a:r>
            <a:endParaRPr lang="zh-Hans-HK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208F1-F1DD-494F-91AE-0EF5AE904EF3}"/>
              </a:ext>
            </a:extLst>
          </p:cNvPr>
          <p:cNvSpPr/>
          <p:nvPr/>
        </p:nvSpPr>
        <p:spPr>
          <a:xfrm>
            <a:off x="5050720" y="6242606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Performance</a:t>
            </a:r>
            <a:br>
              <a:rPr lang="en-US" altLang="zh-Hans-HK" dirty="0"/>
            </a:br>
            <a:r>
              <a:rPr lang="en-US" altLang="zh-Hans-HK" dirty="0"/>
              <a:t>Evaluation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91AA1-7BCD-4911-9262-957137CE3E2E}"/>
                  </a:ext>
                </a:extLst>
              </p:cNvPr>
              <p:cNvSpPr txBox="1"/>
              <p:nvPr/>
            </p:nvSpPr>
            <p:spPr>
              <a:xfrm>
                <a:off x="1283459" y="4893645"/>
                <a:ext cx="3018262" cy="69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800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Hans-HK" sz="28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Hans-HK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91AA1-7BCD-4911-9262-957137CE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59" y="4893645"/>
                <a:ext cx="3018262" cy="694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38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F3267426-B7E0-42D8-BCC6-7D7CB908C47E}"/>
              </a:ext>
            </a:extLst>
          </p:cNvPr>
          <p:cNvSpPr txBox="1"/>
          <p:nvPr/>
        </p:nvSpPr>
        <p:spPr>
          <a:xfrm>
            <a:off x="4894579" y="2173973"/>
            <a:ext cx="1806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Back Test/</a:t>
            </a:r>
            <a:br>
              <a:rPr lang="en-US" altLang="zh-Hans-HK" dirty="0"/>
            </a:br>
            <a:r>
              <a:rPr lang="en-US" altLang="zh-Hans-HK" dirty="0"/>
              <a:t>Real-time trading</a:t>
            </a:r>
            <a:endParaRPr lang="zh-Hans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0391-A385-474C-87AF-8F045FD0E4AA}"/>
              </a:ext>
            </a:extLst>
          </p:cNvPr>
          <p:cNvSpPr/>
          <p:nvPr/>
        </p:nvSpPr>
        <p:spPr>
          <a:xfrm>
            <a:off x="4985639" y="3128626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72CA5C-3B31-4F31-AAFE-94D5C225D4F9}"/>
              </a:ext>
            </a:extLst>
          </p:cNvPr>
          <p:cNvSpPr txBox="1"/>
          <p:nvPr/>
        </p:nvSpPr>
        <p:spPr>
          <a:xfrm>
            <a:off x="5002169" y="3994022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Virtual-time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0A3139DF-CAFF-428C-8645-365C5B78848B}"/>
              </a:ext>
            </a:extLst>
          </p:cNvPr>
          <p:cNvSpPr/>
          <p:nvPr/>
        </p:nvSpPr>
        <p:spPr>
          <a:xfrm>
            <a:off x="1433141" y="2305306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39656B-4698-4442-A3AE-A1B91B0CC568}"/>
              </a:ext>
            </a:extLst>
          </p:cNvPr>
          <p:cNvSpPr/>
          <p:nvPr/>
        </p:nvSpPr>
        <p:spPr>
          <a:xfrm>
            <a:off x="5029698" y="4832739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B56A631-EB0B-4AB1-AF6B-882B79385E1F}"/>
              </a:ext>
            </a:extLst>
          </p:cNvPr>
          <p:cNvSpPr/>
          <p:nvPr/>
        </p:nvSpPr>
        <p:spPr>
          <a:xfrm>
            <a:off x="4469191" y="5492201"/>
            <a:ext cx="2474788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Evaluation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96289E-8CE6-4D57-B832-787357035CBC}"/>
              </a:ext>
            </a:extLst>
          </p:cNvPr>
          <p:cNvSpPr txBox="1"/>
          <p:nvPr/>
        </p:nvSpPr>
        <p:spPr>
          <a:xfrm>
            <a:off x="1433141" y="3994005"/>
            <a:ext cx="18646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Human Learning/</a:t>
            </a:r>
            <a:br>
              <a:rPr lang="en-US" altLang="zh-Hans-HK" dirty="0"/>
            </a:br>
            <a:r>
              <a:rPr lang="en-US" altLang="zh-Hans-HK" dirty="0"/>
              <a:t>Machine Learning</a:t>
            </a:r>
            <a:endParaRPr lang="zh-Hans-HK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208F1-F1DD-494F-91AE-0EF5AE904EF3}"/>
              </a:ext>
            </a:extLst>
          </p:cNvPr>
          <p:cNvSpPr/>
          <p:nvPr/>
        </p:nvSpPr>
        <p:spPr>
          <a:xfrm>
            <a:off x="5015933" y="6382668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Performance</a:t>
            </a:r>
            <a:br>
              <a:rPr lang="en-US" altLang="zh-Hans-HK" dirty="0"/>
            </a:br>
            <a:r>
              <a:rPr lang="en-US" altLang="zh-Hans-HK" dirty="0"/>
              <a:t>Evaluation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91AA1-7BCD-4911-9262-957137CE3E2E}"/>
                  </a:ext>
                </a:extLst>
              </p:cNvPr>
              <p:cNvSpPr txBox="1"/>
              <p:nvPr/>
            </p:nvSpPr>
            <p:spPr>
              <a:xfrm>
                <a:off x="1283459" y="4893645"/>
                <a:ext cx="3018262" cy="69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800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Hans-HK" sz="28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Hans-HK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91AA1-7BCD-4911-9262-957137CE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59" y="4893645"/>
                <a:ext cx="3018262" cy="694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B87D549-A1CD-4021-9B8B-790D666193D9}"/>
              </a:ext>
            </a:extLst>
          </p:cNvPr>
          <p:cNvSpPr/>
          <p:nvPr/>
        </p:nvSpPr>
        <p:spPr>
          <a:xfrm>
            <a:off x="411326" y="1002643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#1</a:t>
            </a:r>
            <a:endParaRPr lang="zh-Hans-HK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6029E4-5C45-4B0C-B18B-89E423F1F730}"/>
              </a:ext>
            </a:extLst>
          </p:cNvPr>
          <p:cNvSpPr/>
          <p:nvPr/>
        </p:nvSpPr>
        <p:spPr>
          <a:xfrm>
            <a:off x="411326" y="1336018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#2</a:t>
            </a:r>
            <a:endParaRPr lang="zh-Hans-HK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A54D5C-240C-4C10-803F-ACC4078E9959}"/>
              </a:ext>
            </a:extLst>
          </p:cNvPr>
          <p:cNvSpPr/>
          <p:nvPr/>
        </p:nvSpPr>
        <p:spPr>
          <a:xfrm>
            <a:off x="411326" y="1669393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#i</a:t>
            </a:r>
            <a:endParaRPr lang="zh-Hans-HK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CC8BC6-7B11-4C39-9E75-851E6D5D7BF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35339" y="1476510"/>
            <a:ext cx="819134" cy="4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4F7F4B-A197-4EB0-9083-FF3308D805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035339" y="1147900"/>
            <a:ext cx="819134" cy="328611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1AE227B-A417-4C69-BA67-6801ADA8C60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035339" y="1476511"/>
            <a:ext cx="819134" cy="338139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C8A49A0-0E82-4B5F-A1F3-87F20A21B261}"/>
              </a:ext>
            </a:extLst>
          </p:cNvPr>
          <p:cNvSpPr txBox="1"/>
          <p:nvPr/>
        </p:nvSpPr>
        <p:spPr>
          <a:xfrm>
            <a:off x="3100679" y="1147899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448F33-9C40-4C20-93D9-FF7DC44CEA6D}"/>
              </a:ext>
            </a:extLst>
          </p:cNvPr>
          <p:cNvSpPr/>
          <p:nvPr/>
        </p:nvSpPr>
        <p:spPr>
          <a:xfrm>
            <a:off x="4894579" y="1190077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31543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F3267426-B7E0-42D8-BCC6-7D7CB908C47E}"/>
              </a:ext>
            </a:extLst>
          </p:cNvPr>
          <p:cNvSpPr txBox="1"/>
          <p:nvPr/>
        </p:nvSpPr>
        <p:spPr>
          <a:xfrm>
            <a:off x="6040911" y="2153421"/>
            <a:ext cx="1806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Back Test/</a:t>
            </a:r>
            <a:br>
              <a:rPr lang="en-US" altLang="zh-Hans-HK" dirty="0"/>
            </a:br>
            <a:r>
              <a:rPr lang="en-US" altLang="zh-Hans-HK" dirty="0"/>
              <a:t>Real-time trading</a:t>
            </a:r>
            <a:endParaRPr lang="zh-Hans-HK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190391-A385-474C-87AF-8F045FD0E4AA}"/>
              </a:ext>
            </a:extLst>
          </p:cNvPr>
          <p:cNvSpPr/>
          <p:nvPr/>
        </p:nvSpPr>
        <p:spPr>
          <a:xfrm>
            <a:off x="6208207" y="3024407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72CA5C-3B31-4F31-AAFE-94D5C225D4F9}"/>
              </a:ext>
            </a:extLst>
          </p:cNvPr>
          <p:cNvSpPr txBox="1"/>
          <p:nvPr/>
        </p:nvSpPr>
        <p:spPr>
          <a:xfrm>
            <a:off x="5208242" y="3811036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Virtual-time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45" name="流程图: 决策 44">
            <a:extLst>
              <a:ext uri="{FF2B5EF4-FFF2-40B4-BE49-F238E27FC236}">
                <a16:creationId xmlns:a16="http://schemas.microsoft.com/office/drawing/2014/main" id="{0A3139DF-CAFF-428C-8645-365C5B78848B}"/>
              </a:ext>
            </a:extLst>
          </p:cNvPr>
          <p:cNvSpPr/>
          <p:nvPr/>
        </p:nvSpPr>
        <p:spPr>
          <a:xfrm>
            <a:off x="326344" y="3219265"/>
            <a:ext cx="2161761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39656B-4698-4442-A3AE-A1B91B0CC568}"/>
              </a:ext>
            </a:extLst>
          </p:cNvPr>
          <p:cNvSpPr/>
          <p:nvPr/>
        </p:nvSpPr>
        <p:spPr>
          <a:xfrm>
            <a:off x="5029698" y="4832739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B56A631-EB0B-4AB1-AF6B-882B79385E1F}"/>
              </a:ext>
            </a:extLst>
          </p:cNvPr>
          <p:cNvSpPr/>
          <p:nvPr/>
        </p:nvSpPr>
        <p:spPr>
          <a:xfrm>
            <a:off x="5711988" y="5529953"/>
            <a:ext cx="2474788" cy="750405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Evaluation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96289E-8CE6-4D57-B832-787357035CBC}"/>
              </a:ext>
            </a:extLst>
          </p:cNvPr>
          <p:cNvSpPr txBox="1"/>
          <p:nvPr/>
        </p:nvSpPr>
        <p:spPr>
          <a:xfrm>
            <a:off x="-14107" y="4495073"/>
            <a:ext cx="18646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Human Learning/</a:t>
            </a:r>
            <a:br>
              <a:rPr lang="en-US" altLang="zh-Hans-HK" dirty="0"/>
            </a:br>
            <a:r>
              <a:rPr lang="en-US" altLang="zh-Hans-HK" dirty="0"/>
              <a:t>Machine Learning</a:t>
            </a:r>
            <a:endParaRPr lang="zh-Hans-HK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208F1-F1DD-494F-91AE-0EF5AE904EF3}"/>
              </a:ext>
            </a:extLst>
          </p:cNvPr>
          <p:cNvSpPr/>
          <p:nvPr/>
        </p:nvSpPr>
        <p:spPr>
          <a:xfrm>
            <a:off x="6208206" y="6667069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Performance</a:t>
            </a:r>
            <a:br>
              <a:rPr lang="en-US" altLang="zh-Hans-HK" dirty="0"/>
            </a:br>
            <a:r>
              <a:rPr lang="en-US" altLang="zh-Hans-HK" dirty="0"/>
              <a:t>Evaluation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91AA1-7BCD-4911-9262-957137CE3E2E}"/>
                  </a:ext>
                </a:extLst>
              </p:cNvPr>
              <p:cNvSpPr txBox="1"/>
              <p:nvPr/>
            </p:nvSpPr>
            <p:spPr>
              <a:xfrm>
                <a:off x="-163789" y="5394713"/>
                <a:ext cx="3018262" cy="69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800" b="0" i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Hans-HK" sz="28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Hans-HK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Hans-HK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Hans-HK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F91AA1-7BCD-4911-9262-957137CE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789" y="5394713"/>
                <a:ext cx="3018262" cy="694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B87D549-A1CD-4021-9B8B-790D666193D9}"/>
              </a:ext>
            </a:extLst>
          </p:cNvPr>
          <p:cNvSpPr/>
          <p:nvPr/>
        </p:nvSpPr>
        <p:spPr>
          <a:xfrm>
            <a:off x="411326" y="1002643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#1</a:t>
            </a:r>
            <a:endParaRPr lang="zh-Hans-HK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6029E4-5C45-4B0C-B18B-89E423F1F730}"/>
              </a:ext>
            </a:extLst>
          </p:cNvPr>
          <p:cNvSpPr/>
          <p:nvPr/>
        </p:nvSpPr>
        <p:spPr>
          <a:xfrm>
            <a:off x="411326" y="1336018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#2</a:t>
            </a:r>
            <a:endParaRPr lang="zh-Hans-HK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A54D5C-240C-4C10-803F-ACC4078E9959}"/>
              </a:ext>
            </a:extLst>
          </p:cNvPr>
          <p:cNvSpPr/>
          <p:nvPr/>
        </p:nvSpPr>
        <p:spPr>
          <a:xfrm>
            <a:off x="411326" y="1669393"/>
            <a:ext cx="1624013" cy="290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Source #i</a:t>
            </a:r>
            <a:endParaRPr lang="zh-Hans-HK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CC8BC6-7B11-4C39-9E75-851E6D5D7BF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035339" y="1476510"/>
            <a:ext cx="819134" cy="4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4F7F4B-A197-4EB0-9083-FF3308D805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035339" y="1147900"/>
            <a:ext cx="819134" cy="328611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1AE227B-A417-4C69-BA67-6801ADA8C60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035339" y="1476511"/>
            <a:ext cx="819134" cy="338139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C8A49A0-0E82-4B5F-A1F3-87F20A21B261}"/>
              </a:ext>
            </a:extLst>
          </p:cNvPr>
          <p:cNvSpPr txBox="1"/>
          <p:nvPr/>
        </p:nvSpPr>
        <p:spPr>
          <a:xfrm>
            <a:off x="3100679" y="1147899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448F33-9C40-4C20-93D9-FF7DC44CEA6D}"/>
              </a:ext>
            </a:extLst>
          </p:cNvPr>
          <p:cNvSpPr/>
          <p:nvPr/>
        </p:nvSpPr>
        <p:spPr>
          <a:xfrm>
            <a:off x="4894579" y="1190077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B9A728-DF0B-4DE2-80C6-3B0EFA3D8B21}"/>
              </a:ext>
            </a:extLst>
          </p:cNvPr>
          <p:cNvSpPr/>
          <p:nvPr/>
        </p:nvSpPr>
        <p:spPr>
          <a:xfrm>
            <a:off x="11363958" y="1197905"/>
            <a:ext cx="1357312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Real-time</a:t>
            </a:r>
            <a:br>
              <a:rPr lang="en-US" altLang="zh-CN" dirty="0"/>
            </a:br>
            <a:r>
              <a:rPr lang="en-US" altLang="zh-CN" dirty="0"/>
              <a:t>Data Source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7BFE0D-017E-428E-A7BA-7C82FD26A9CF}"/>
              </a:ext>
            </a:extLst>
          </p:cNvPr>
          <p:cNvSpPr txBox="1"/>
          <p:nvPr/>
        </p:nvSpPr>
        <p:spPr>
          <a:xfrm>
            <a:off x="9432481" y="1155726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E532FC-4092-42E3-ABA1-776782CC8199}"/>
              </a:ext>
            </a:extLst>
          </p:cNvPr>
          <p:cNvSpPr txBox="1"/>
          <p:nvPr/>
        </p:nvSpPr>
        <p:spPr>
          <a:xfrm>
            <a:off x="7347241" y="3858263"/>
            <a:ext cx="16515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52E42-9EAE-4D28-8297-8DFC323D4329}"/>
              </a:ext>
            </a:extLst>
          </p:cNvPr>
          <p:cNvSpPr/>
          <p:nvPr/>
        </p:nvSpPr>
        <p:spPr>
          <a:xfrm>
            <a:off x="7449335" y="4832739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6B000BC-508E-4218-AC74-9C8C5FAFE7DC}"/>
              </a:ext>
            </a:extLst>
          </p:cNvPr>
          <p:cNvSpPr/>
          <p:nvPr/>
        </p:nvSpPr>
        <p:spPr>
          <a:xfrm>
            <a:off x="7374770" y="1197905"/>
            <a:ext cx="1624013" cy="561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</a:t>
            </a:r>
            <a:br>
              <a:rPr lang="en-US" altLang="zh-CN" dirty="0"/>
            </a:br>
            <a:r>
              <a:rPr lang="en-US" altLang="zh-CN" dirty="0"/>
              <a:t>Data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4156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329</Words>
  <Application>Microsoft Office PowerPoint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Structure of QuantPy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QuantPy</dc:title>
  <dc:creator>GUO, Zhichao</dc:creator>
  <cp:lastModifiedBy>GUO, Zhichao</cp:lastModifiedBy>
  <cp:revision>12</cp:revision>
  <dcterms:created xsi:type="dcterms:W3CDTF">2020-10-08T02:31:00Z</dcterms:created>
  <dcterms:modified xsi:type="dcterms:W3CDTF">2020-10-11T05:20:33Z</dcterms:modified>
</cp:coreProperties>
</file>