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2" r:id="rId3"/>
    <p:sldId id="265" r:id="rId4"/>
    <p:sldId id="263" r:id="rId5"/>
    <p:sldId id="266" r:id="rId6"/>
    <p:sldId id="264" r:id="rId7"/>
    <p:sldId id="267" r:id="rId8"/>
  </p:sldIdLst>
  <p:sldSz cx="12239625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FB1A2-3D25-432B-88CD-142BCF747D88}" v="5" dt="2022-02-22T15:27:26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58" autoAdjust="0"/>
  </p:normalViewPr>
  <p:slideViewPr>
    <p:cSldViewPr snapToGrid="0" showGuides="1">
      <p:cViewPr varScale="1">
        <p:scale>
          <a:sx n="105" d="100"/>
          <a:sy n="105" d="100"/>
        </p:scale>
        <p:origin x="780" y="114"/>
      </p:cViewPr>
      <p:guideLst>
        <p:guide orient="horz" pos="2495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, Charles" userId="b1956738-71da-496c-9764-afe27944dc86" providerId="ADAL" clId="{1C3FB1A2-3D25-432B-88CD-142BCF747D88}"/>
    <pc:docChg chg="custSel delSld modSld">
      <pc:chgData name="Guo, Charles" userId="b1956738-71da-496c-9764-afe27944dc86" providerId="ADAL" clId="{1C3FB1A2-3D25-432B-88CD-142BCF747D88}" dt="2022-02-22T15:27:49.779" v="47" actId="20577"/>
      <pc:docMkLst>
        <pc:docMk/>
      </pc:docMkLst>
      <pc:sldChg chg="modSp mod">
        <pc:chgData name="Guo, Charles" userId="b1956738-71da-496c-9764-afe27944dc86" providerId="ADAL" clId="{1C3FB1A2-3D25-432B-88CD-142BCF747D88}" dt="2022-02-22T15:27:49.779" v="47" actId="20577"/>
        <pc:sldMkLst>
          <pc:docMk/>
          <pc:sldMk cId="1506985498" sldId="256"/>
        </pc:sldMkLst>
        <pc:spChg chg="mod">
          <ac:chgData name="Guo, Charles" userId="b1956738-71da-496c-9764-afe27944dc86" providerId="ADAL" clId="{1C3FB1A2-3D25-432B-88CD-142BCF747D88}" dt="2022-02-22T15:27:49.779" v="47" actId="20577"/>
          <ac:spMkLst>
            <pc:docMk/>
            <pc:sldMk cId="1506985498" sldId="256"/>
            <ac:spMk id="3" creationId="{B6594272-C452-428D-B0CC-ECEC06B654BE}"/>
          </ac:spMkLst>
        </pc:spChg>
      </pc:sldChg>
      <pc:sldChg chg="modSp mod">
        <pc:chgData name="Guo, Charles" userId="b1956738-71da-496c-9764-afe27944dc86" providerId="ADAL" clId="{1C3FB1A2-3D25-432B-88CD-142BCF747D88}" dt="2022-02-22T15:27:03.020" v="10" actId="20577"/>
        <pc:sldMkLst>
          <pc:docMk/>
          <pc:sldMk cId="3423985256" sldId="264"/>
        </pc:sldMkLst>
        <pc:spChg chg="mod">
          <ac:chgData name="Guo, Charles" userId="b1956738-71da-496c-9764-afe27944dc86" providerId="ADAL" clId="{1C3FB1A2-3D25-432B-88CD-142BCF747D88}" dt="2022-02-22T15:27:03.020" v="10" actId="20577"/>
          <ac:spMkLst>
            <pc:docMk/>
            <pc:sldMk cId="3423985256" sldId="264"/>
            <ac:spMk id="3" creationId="{0A76FAF2-A6B6-4CA1-B845-CB5CDC7D2FB6}"/>
          </ac:spMkLst>
        </pc:spChg>
      </pc:sldChg>
      <pc:sldChg chg="del">
        <pc:chgData name="Guo, Charles" userId="b1956738-71da-496c-9764-afe27944dc86" providerId="ADAL" clId="{1C3FB1A2-3D25-432B-88CD-142BCF747D88}" dt="2022-02-22T15:26:31.444" v="0" actId="47"/>
        <pc:sldMkLst>
          <pc:docMk/>
          <pc:sldMk cId="1711966303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539EE-56A0-4490-B02B-36C3AF8F0608}" type="datetimeFigureOut">
              <a:rPr lang="zh-Hans-HK" altLang="en-US" smtClean="0"/>
              <a:t>02/22/2022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D145-B0BC-4448-B378-88A8340C3E58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99659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Due to different data from different data source, </a:t>
            </a:r>
            <a:br>
              <a:rPr lang="en-US" altLang="zh-Hans-HK" dirty="0"/>
            </a:br>
            <a:r>
              <a:rPr lang="en-US" altLang="zh-Hans-HK" dirty="0"/>
              <a:t>we split the data base with source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Q: can different data source share codes?</a:t>
            </a:r>
            <a:br>
              <a:rPr lang="en-US" altLang="zh-Hans-HK" dirty="0"/>
            </a:br>
            <a:r>
              <a:rPr lang="en-US" altLang="zh-Hans-HK" dirty="0"/>
              <a:t>A:</a:t>
            </a:r>
            <a:r>
              <a:rPr lang="zh-Hans-HK" altLang="en-US" dirty="0"/>
              <a:t> </a:t>
            </a:r>
            <a:r>
              <a:rPr lang="en-US" altLang="zh-Hans-HK" dirty="0"/>
              <a:t>Yes, by using the “Factory model” we can make the </a:t>
            </a:r>
            <a:r>
              <a:rPr lang="en-US" altLang="zh-Hans-HK" dirty="0" err="1"/>
              <a:t>kline</a:t>
            </a:r>
            <a:r>
              <a:rPr lang="en-US" altLang="zh-Hans-HK" dirty="0"/>
              <a:t> from</a:t>
            </a:r>
            <a:br>
              <a:rPr lang="en-US" altLang="zh-Hans-HK" dirty="0"/>
            </a:br>
            <a:r>
              <a:rPr lang="en-US" altLang="zh-Hans-HK" dirty="0"/>
              <a:t>     different source as inherit of </a:t>
            </a:r>
            <a:r>
              <a:rPr lang="en-US" altLang="zh-Hans-HK" dirty="0" err="1"/>
              <a:t>kline</a:t>
            </a:r>
            <a:r>
              <a:rPr lang="en-US" altLang="zh-Hans-HK" dirty="0"/>
              <a:t>, then by the </a:t>
            </a:r>
            <a:r>
              <a:rPr lang="en-US" altLang="zh-Hans-HK" dirty="0" err="1"/>
              <a:t>source_factory</a:t>
            </a:r>
            <a:r>
              <a:rPr lang="en-US" altLang="zh-Hans-HK" dirty="0"/>
              <a:t> </a:t>
            </a:r>
            <a:br>
              <a:rPr lang="en-US" altLang="zh-Hans-HK" dirty="0"/>
            </a:br>
            <a:r>
              <a:rPr lang="en-US" altLang="zh-Hans-HK" dirty="0"/>
              <a:t>     class, we can decouple source and </a:t>
            </a:r>
            <a:r>
              <a:rPr lang="en-US" altLang="zh-Hans-HK" dirty="0" err="1"/>
              <a:t>kline</a:t>
            </a:r>
            <a:r>
              <a:rPr lang="en-US" altLang="zh-Hans-HK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To keep the unique of data, we keep only one file for </a:t>
            </a:r>
            <a:br>
              <a:rPr lang="en-US" altLang="zh-Hans-HK" dirty="0"/>
            </a:br>
            <a:r>
              <a:rPr lang="en-US" altLang="zh-Hans-HK" dirty="0"/>
              <a:t>each time-interval </a:t>
            </a:r>
            <a:r>
              <a:rPr lang="en-US" altLang="zh-Hans-HK" dirty="0" err="1"/>
              <a:t>kline</a:t>
            </a:r>
            <a:r>
              <a:rPr lang="en-US" altLang="zh-Hans-HK" dirty="0"/>
              <a:t>. </a:t>
            </a:r>
            <a:br>
              <a:rPr lang="en-US" altLang="zh-Hans-HK" dirty="0"/>
            </a:br>
            <a:r>
              <a:rPr lang="en-US" altLang="zh-Hans-HK" dirty="0"/>
              <a:t>At first, we may get parameter missing data, however, latterly, </a:t>
            </a:r>
            <a:br>
              <a:rPr lang="en-US" altLang="zh-Hans-HK" dirty="0"/>
            </a:br>
            <a:r>
              <a:rPr lang="en-US" altLang="zh-Hans-HK" dirty="0"/>
              <a:t>when we get data with more parameters, we can add to the local </a:t>
            </a:r>
            <a:br>
              <a:rPr lang="en-US" altLang="zh-Hans-HK" dirty="0"/>
            </a:br>
            <a:r>
              <a:rPr lang="en-US" altLang="zh-Hans-HK" dirty="0"/>
              <a:t>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Meanwhile, we should build up a collecting system which</a:t>
            </a:r>
            <a:br>
              <a:rPr lang="en-US" altLang="zh-Hans-HK" dirty="0"/>
            </a:br>
            <a:r>
              <a:rPr lang="en-US" altLang="zh-Hans-HK" dirty="0"/>
              <a:t>can collect min-level data automatically, i.e. meanwhile as </a:t>
            </a:r>
            <a:br>
              <a:rPr lang="en-US" altLang="zh-Hans-HK" dirty="0"/>
            </a:br>
            <a:r>
              <a:rPr lang="en-US" altLang="zh-Hans-HK" dirty="0"/>
              <a:t>a real-time data getter.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For now, we only use .CSV file to save the candle chart data. Later,</a:t>
            </a:r>
            <a:br>
              <a:rPr lang="en-US" altLang="zh-Hans-HK" dirty="0"/>
            </a:br>
            <a:r>
              <a:rPr lang="en-US" altLang="zh-Hans-HK" dirty="0"/>
              <a:t>when needed, we can construct full-database for large data.</a:t>
            </a:r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D145-B0BC-4448-B378-88A8340C3E58}" type="slidenum">
              <a:rPr lang="zh-Hans-HK" altLang="en-US" smtClean="0"/>
              <a:t>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0482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Hans-HK" dirty="0"/>
              <a:t>Q: should Strategy be a whole process in a loop or just be a signal generator?</a:t>
            </a:r>
            <a:br>
              <a:rPr lang="en-US" altLang="zh-Hans-HK" dirty="0"/>
            </a:br>
            <a:r>
              <a:rPr lang="en-US" altLang="zh-Hans-HK" dirty="0"/>
              <a:t>A:</a:t>
            </a:r>
            <a:r>
              <a:rPr lang="zh-Hans-HK" altLang="en-US" dirty="0"/>
              <a:t> </a:t>
            </a:r>
            <a:r>
              <a:rPr lang="en-US" altLang="zh-Hans-HK" dirty="0"/>
              <a:t>?????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D145-B0BC-4448-B378-88A8340C3E58}" type="slidenum">
              <a:rPr lang="zh-Hans-HK" altLang="en-US" smtClean="0"/>
              <a:t>4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5290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2" y="1296173"/>
            <a:ext cx="10403681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4159854"/>
            <a:ext cx="9179719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02/22/2022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13409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02/22/2022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10135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421669"/>
            <a:ext cx="2639169" cy="67118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421669"/>
            <a:ext cx="7764512" cy="67118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02/22/2022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13270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02/22/2022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664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1974512"/>
            <a:ext cx="10556677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5300194"/>
            <a:ext cx="10556677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02/22/2022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3913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2108344"/>
            <a:ext cx="5201841" cy="5025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2108344"/>
            <a:ext cx="5201841" cy="5025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02/22/2022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7465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421671"/>
            <a:ext cx="10556677" cy="1530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1941510"/>
            <a:ext cx="5177934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2893014"/>
            <a:ext cx="5177934" cy="4255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1941510"/>
            <a:ext cx="520343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2893014"/>
            <a:ext cx="5203435" cy="4255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02/22/2022</a:t>
            </a:fld>
            <a:endParaRPr lang="zh-Hans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23779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02/22/2022</a:t>
            </a:fld>
            <a:endParaRPr lang="zh-Hans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7172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02/22/2022</a:t>
            </a:fld>
            <a:endParaRPr lang="zh-Hans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79422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28002"/>
            <a:ext cx="3947598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140341"/>
            <a:ext cx="619631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376011"/>
            <a:ext cx="3947598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02/22/2022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3451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28002"/>
            <a:ext cx="3947598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140341"/>
            <a:ext cx="619631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376011"/>
            <a:ext cx="3947598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02/22/2022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8916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421671"/>
            <a:ext cx="10556677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2108344"/>
            <a:ext cx="10556677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7340703"/>
            <a:ext cx="275391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86A0-91B1-42F4-AA0D-0D56FAEE0A7C}" type="datetimeFigureOut">
              <a:rPr lang="zh-Hans-HK" altLang="en-US" smtClean="0"/>
              <a:t>02/22/2022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7340703"/>
            <a:ext cx="4130873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7340703"/>
            <a:ext cx="275391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8006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F1410-57D0-40D4-84D8-F28F863BA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Structure and</a:t>
            </a:r>
            <a:br>
              <a:rPr lang="en-US" altLang="zh-CN" dirty="0"/>
            </a:br>
            <a:r>
              <a:rPr lang="en-US" altLang="zh-CN" dirty="0"/>
              <a:t>UML Diagram</a:t>
            </a:r>
            <a:br>
              <a:rPr lang="en-US" altLang="zh-CN" dirty="0"/>
            </a:br>
            <a:r>
              <a:rPr lang="en-US" altLang="zh-CN" dirty="0"/>
              <a:t>of </a:t>
            </a:r>
            <a:r>
              <a:rPr lang="en-US" altLang="zh-CN" dirty="0" err="1"/>
              <a:t>QuantPy</a:t>
            </a:r>
            <a:endParaRPr lang="zh-Hans-HK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594272-C452-428D-B0CC-ECEC06B65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Hans-HK" dirty="0"/>
          </a:p>
          <a:p>
            <a:r>
              <a:rPr lang="en-US" altLang="zh-Hans-HK" dirty="0"/>
              <a:t>Zhichao Guo</a:t>
            </a:r>
          </a:p>
          <a:p>
            <a:r>
              <a:rPr lang="en-US" altLang="zh-Hans-HK" dirty="0"/>
              <a:t>2020.10.08 - 2020.10.31</a:t>
            </a:r>
            <a:br>
              <a:rPr lang="en-US" altLang="zh-Hans-HK" dirty="0"/>
            </a:br>
            <a:r>
              <a:rPr lang="en-US" altLang="zh-Hans-HK" dirty="0"/>
              <a:t>2020.12.20 - ??</a:t>
            </a:r>
            <a:br>
              <a:rPr lang="en-US" altLang="zh-Hans-HK" dirty="0"/>
            </a:br>
            <a:r>
              <a:rPr lang="en-US" altLang="zh-Hans-HK" dirty="0"/>
              <a:t>2022.02.22 - </a:t>
            </a:r>
          </a:p>
        </p:txBody>
      </p:sp>
    </p:spTree>
    <p:extLst>
      <p:ext uri="{BB962C8B-B14F-4D97-AF65-F5344CB8AC3E}">
        <p14:creationId xmlns:p14="http://schemas.microsoft.com/office/powerpoint/2010/main" val="150698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B2F36191-D900-4A2D-B75F-55F47CD7A76F}"/>
              </a:ext>
            </a:extLst>
          </p:cNvPr>
          <p:cNvSpPr/>
          <p:nvPr/>
        </p:nvSpPr>
        <p:spPr>
          <a:xfrm>
            <a:off x="3158482" y="5324404"/>
            <a:ext cx="1624013" cy="5619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Trade signal</a:t>
            </a:r>
            <a:endParaRPr lang="zh-Hans-HK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8498F0E-96EF-445B-90B9-2E7C26C621CB}"/>
              </a:ext>
            </a:extLst>
          </p:cNvPr>
          <p:cNvSpPr txBox="1"/>
          <p:nvPr/>
        </p:nvSpPr>
        <p:spPr>
          <a:xfrm>
            <a:off x="3052223" y="6092921"/>
            <a:ext cx="18365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Virtual/Real time </a:t>
            </a:r>
            <a:br>
              <a:rPr lang="en-US" altLang="zh-Hans-HK" dirty="0"/>
            </a:br>
            <a:r>
              <a:rPr lang="en-US" altLang="zh-Hans-HK" dirty="0"/>
              <a:t>Trade execution</a:t>
            </a:r>
            <a:endParaRPr lang="zh-Hans-HK" altLang="en-US" dirty="0"/>
          </a:p>
        </p:txBody>
      </p:sp>
      <p:sp>
        <p:nvSpPr>
          <p:cNvPr id="58" name="流程图: 决策 57">
            <a:extLst>
              <a:ext uri="{FF2B5EF4-FFF2-40B4-BE49-F238E27FC236}">
                <a16:creationId xmlns:a16="http://schemas.microsoft.com/office/drawing/2014/main" id="{817A9C8E-F498-4092-9021-928F9AA16844}"/>
              </a:ext>
            </a:extLst>
          </p:cNvPr>
          <p:cNvSpPr/>
          <p:nvPr/>
        </p:nvSpPr>
        <p:spPr>
          <a:xfrm>
            <a:off x="3021006" y="4411224"/>
            <a:ext cx="1898962" cy="750405"/>
          </a:xfrm>
          <a:prstGeom prst="flowChartDecision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Strategy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FC5F9BA-3315-43DA-8107-B864FEA63BB4}"/>
              </a:ext>
            </a:extLst>
          </p:cNvPr>
          <p:cNvSpPr/>
          <p:nvPr/>
        </p:nvSpPr>
        <p:spPr>
          <a:xfrm>
            <a:off x="3158482" y="6945795"/>
            <a:ext cx="1624013" cy="5619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Virtual User</a:t>
            </a:r>
            <a:br>
              <a:rPr lang="en-US" altLang="zh-Hans-HK" dirty="0"/>
            </a:br>
            <a:r>
              <a:rPr lang="en-US" altLang="zh-Hans-HK" dirty="0"/>
              <a:t>Asset Data</a:t>
            </a:r>
            <a:endParaRPr lang="zh-Hans-HK" altLang="en-US" dirty="0"/>
          </a:p>
        </p:txBody>
      </p:sp>
      <p:sp>
        <p:nvSpPr>
          <p:cNvPr id="64" name="流程图: 决策 63">
            <a:extLst>
              <a:ext uri="{FF2B5EF4-FFF2-40B4-BE49-F238E27FC236}">
                <a16:creationId xmlns:a16="http://schemas.microsoft.com/office/drawing/2014/main" id="{17C4B228-6A86-454D-84B9-F16043EBB2E3}"/>
              </a:ext>
            </a:extLst>
          </p:cNvPr>
          <p:cNvSpPr/>
          <p:nvPr/>
        </p:nvSpPr>
        <p:spPr>
          <a:xfrm>
            <a:off x="7920984" y="6454965"/>
            <a:ext cx="2474788" cy="750405"/>
          </a:xfrm>
          <a:prstGeom prst="flowChartDecisio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Evaluation function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32B3CAB-72FB-4CDC-9F61-27ED349AE5C2}"/>
              </a:ext>
            </a:extLst>
          </p:cNvPr>
          <p:cNvSpPr/>
          <p:nvPr/>
        </p:nvSpPr>
        <p:spPr>
          <a:xfrm>
            <a:off x="8346371" y="5612943"/>
            <a:ext cx="1624013" cy="5619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Performance</a:t>
            </a:r>
            <a:endParaRPr lang="zh-Hans-HK" altLang="en-US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1694402-6E2C-4AF2-B2A1-9F8B99AB9AEF}"/>
              </a:ext>
            </a:extLst>
          </p:cNvPr>
          <p:cNvGrpSpPr/>
          <p:nvPr/>
        </p:nvGrpSpPr>
        <p:grpSpPr>
          <a:xfrm>
            <a:off x="7992287" y="3961403"/>
            <a:ext cx="2151358" cy="1151704"/>
            <a:chOff x="5089376" y="3052241"/>
            <a:chExt cx="2151358" cy="1151704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DBC6354-37E3-4161-8563-2781CCBBC0DB}"/>
                </a:ext>
              </a:extLst>
            </p:cNvPr>
            <p:cNvSpPr txBox="1"/>
            <p:nvPr/>
          </p:nvSpPr>
          <p:spPr>
            <a:xfrm>
              <a:off x="5376121" y="3557614"/>
              <a:ext cx="186461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Hans-HK" dirty="0"/>
                <a:t>Human Learning/</a:t>
              </a:r>
              <a:br>
                <a:rPr lang="en-US" altLang="zh-Hans-HK" dirty="0"/>
              </a:br>
              <a:r>
                <a:rPr lang="en-US" altLang="zh-Hans-HK" dirty="0"/>
                <a:t>Machine Learning</a:t>
              </a:r>
              <a:endParaRPr lang="zh-Hans-HK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DD1B2B64-98AC-4B3C-A323-7867426B7D58}"/>
                    </a:ext>
                  </a:extLst>
                </p:cNvPr>
                <p:cNvSpPr txBox="1"/>
                <p:nvPr/>
              </p:nvSpPr>
              <p:spPr>
                <a:xfrm>
                  <a:off x="5089376" y="3052241"/>
                  <a:ext cx="2151358" cy="4962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Hans-HK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Hans-HK" sz="2000" b="0" i="0" smtClean="0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US" altLang="zh-Hans-HK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Hans-HK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Hans-HK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Hans-HK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Hans-HK" altLang="en-US" sz="20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2F91AA1-7BCD-4911-9262-957137CE3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376" y="3052241"/>
                  <a:ext cx="2151358" cy="496290"/>
                </a:xfrm>
                <a:prstGeom prst="rect">
                  <a:avLst/>
                </a:prstGeom>
                <a:blipFill>
                  <a:blip r:embed="rId2"/>
                  <a:stretch>
                    <a:fillRect l="-3380" r="-3380" b="-15476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63A171B4-9924-4986-BE35-BA666CB21CBC}"/>
              </a:ext>
            </a:extLst>
          </p:cNvPr>
          <p:cNvSpPr txBox="1"/>
          <p:nvPr/>
        </p:nvSpPr>
        <p:spPr>
          <a:xfrm>
            <a:off x="2938918" y="1284650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Historical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7311AD4-ED11-4E0E-AA1C-42DE2CA3E5D3}"/>
              </a:ext>
            </a:extLst>
          </p:cNvPr>
          <p:cNvSpPr/>
          <p:nvPr/>
        </p:nvSpPr>
        <p:spPr>
          <a:xfrm>
            <a:off x="4873278" y="1304918"/>
            <a:ext cx="1624013" cy="5619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kline</a:t>
            </a:r>
            <a:br>
              <a:rPr lang="en-US" altLang="zh-CN" dirty="0"/>
            </a:br>
            <a:r>
              <a:rPr lang="en-US" altLang="zh-CN" dirty="0"/>
              <a:t>Data Base</a:t>
            </a:r>
            <a:endParaRPr lang="zh-Hans-HK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CC9C163-BF8E-4F80-ACE5-2D7CF54AC7EE}"/>
              </a:ext>
            </a:extLst>
          </p:cNvPr>
          <p:cNvSpPr txBox="1"/>
          <p:nvPr/>
        </p:nvSpPr>
        <p:spPr>
          <a:xfrm>
            <a:off x="2253880" y="2595921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Real-time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5BF68FA-8250-4927-A8F5-64E21AB82EFB}"/>
              </a:ext>
            </a:extLst>
          </p:cNvPr>
          <p:cNvGrpSpPr/>
          <p:nvPr/>
        </p:nvGrpSpPr>
        <p:grpSpPr>
          <a:xfrm>
            <a:off x="496897" y="1112039"/>
            <a:ext cx="2443147" cy="1282808"/>
            <a:chOff x="411326" y="1002643"/>
            <a:chExt cx="2443147" cy="1282808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357BEBF-5879-4F29-9469-C16866728316}"/>
                </a:ext>
              </a:extLst>
            </p:cNvPr>
            <p:cNvSpPr/>
            <p:nvPr/>
          </p:nvSpPr>
          <p:spPr>
            <a:xfrm>
              <a:off x="411326" y="1002643"/>
              <a:ext cx="1624013" cy="290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Source #1</a:t>
              </a:r>
              <a:endParaRPr lang="zh-Hans-HK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52D8E29-372F-4A57-8750-6DDD70A44879}"/>
                </a:ext>
              </a:extLst>
            </p:cNvPr>
            <p:cNvSpPr/>
            <p:nvPr/>
          </p:nvSpPr>
          <p:spPr>
            <a:xfrm>
              <a:off x="411326" y="1336018"/>
              <a:ext cx="1624013" cy="290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Source #2</a:t>
              </a:r>
              <a:endParaRPr lang="zh-Hans-HK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CFDCBDE-F325-45BE-AFB8-B817CF40C7E3}"/>
                </a:ext>
              </a:extLst>
            </p:cNvPr>
            <p:cNvSpPr/>
            <p:nvPr/>
          </p:nvSpPr>
          <p:spPr>
            <a:xfrm>
              <a:off x="411326" y="1994939"/>
              <a:ext cx="1624013" cy="290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Source #n</a:t>
              </a:r>
              <a:endParaRPr lang="zh-Hans-HK" altLang="en-US" dirty="0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7B1224B3-178B-46BE-A4B4-DB2E954A3BE8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2035339" y="1476510"/>
              <a:ext cx="819134" cy="47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87FA0A87-4051-4D6A-9F09-A97BADF99870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>
              <a:off x="2035339" y="1147899"/>
              <a:ext cx="818008" cy="333375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A1DE71BA-369B-4038-B0D1-E3CA25BAE009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V="1">
              <a:off x="2035339" y="1476509"/>
              <a:ext cx="819134" cy="663686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6F742F4-19DD-43BD-8E76-3AB92D49E8FD}"/>
                </a:ext>
              </a:extLst>
            </p:cNvPr>
            <p:cNvSpPr txBox="1"/>
            <p:nvPr/>
          </p:nvSpPr>
          <p:spPr>
            <a:xfrm>
              <a:off x="1617451" y="157521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…</a:t>
              </a:r>
              <a:endParaRPr lang="zh-Hans-HK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86AA892-4262-450C-BBCA-4A61704B03CD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522557" y="1605434"/>
            <a:ext cx="347838" cy="2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8111E0C-B8F0-4B7C-A1C0-8F25A8E52112}"/>
              </a:ext>
            </a:extLst>
          </p:cNvPr>
          <p:cNvCxnSpPr>
            <a:cxnSpLocks/>
            <a:stCxn id="72" idx="2"/>
            <a:endCxn id="89" idx="1"/>
          </p:cNvCxnSpPr>
          <p:nvPr/>
        </p:nvCxnSpPr>
        <p:spPr>
          <a:xfrm>
            <a:off x="3045700" y="3242252"/>
            <a:ext cx="70346" cy="693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36427FB-1C3D-477E-8739-F4301324C566}"/>
              </a:ext>
            </a:extLst>
          </p:cNvPr>
          <p:cNvCxnSpPr>
            <a:cxnSpLocks/>
            <a:stCxn id="77" idx="3"/>
            <a:endCxn id="72" idx="1"/>
          </p:cNvCxnSpPr>
          <p:nvPr/>
        </p:nvCxnSpPr>
        <p:spPr>
          <a:xfrm>
            <a:off x="2120910" y="2249591"/>
            <a:ext cx="132970" cy="669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25489D56-39CB-468D-BBCE-C1FB15271FA4}"/>
              </a:ext>
            </a:extLst>
          </p:cNvPr>
          <p:cNvSpPr/>
          <p:nvPr/>
        </p:nvSpPr>
        <p:spPr>
          <a:xfrm>
            <a:off x="3116046" y="3656301"/>
            <a:ext cx="1708883" cy="55961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Temp </a:t>
            </a:r>
            <a:r>
              <a:rPr lang="en-US" altLang="zh-CN" dirty="0"/>
              <a:t>Data </a:t>
            </a:r>
            <a:br>
              <a:rPr lang="en-US" altLang="zh-CN" dirty="0"/>
            </a:br>
            <a:r>
              <a:rPr lang="en-US" altLang="zh-CN" dirty="0"/>
              <a:t>Repository</a:t>
            </a:r>
            <a:endParaRPr lang="zh-Hans-HK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78D2A8C-CD93-48FE-B37B-4E70303A7F47}"/>
              </a:ext>
            </a:extLst>
          </p:cNvPr>
          <p:cNvCxnSpPr>
            <a:cxnSpLocks/>
            <a:stCxn id="70" idx="2"/>
            <a:endCxn id="89" idx="0"/>
          </p:cNvCxnSpPr>
          <p:nvPr/>
        </p:nvCxnSpPr>
        <p:spPr>
          <a:xfrm flipH="1">
            <a:off x="3970488" y="1866892"/>
            <a:ext cx="1714797" cy="1789409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45C2737F-5C70-4932-97A2-33650EB30E03}"/>
              </a:ext>
            </a:extLst>
          </p:cNvPr>
          <p:cNvGrpSpPr/>
          <p:nvPr/>
        </p:nvGrpSpPr>
        <p:grpSpPr>
          <a:xfrm>
            <a:off x="9445783" y="1001615"/>
            <a:ext cx="2781402" cy="975533"/>
            <a:chOff x="7125453" y="3552192"/>
            <a:chExt cx="2781402" cy="975533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1DEA116-8306-4F78-97F9-15257BC2910B}"/>
                </a:ext>
              </a:extLst>
            </p:cNvPr>
            <p:cNvSpPr txBox="1"/>
            <p:nvPr/>
          </p:nvSpPr>
          <p:spPr>
            <a:xfrm>
              <a:off x="7125453" y="4158393"/>
              <a:ext cx="2781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represents a time sequence</a:t>
              </a:r>
              <a:endParaRPr lang="zh-Hans-HK" altLang="en-US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62F6600-CCE2-432C-9803-A5A227CCAFCF}"/>
                </a:ext>
              </a:extLst>
            </p:cNvPr>
            <p:cNvSpPr txBox="1"/>
            <p:nvPr/>
          </p:nvSpPr>
          <p:spPr>
            <a:xfrm>
              <a:off x="7125453" y="3648179"/>
              <a:ext cx="1115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Each solid</a:t>
              </a:r>
              <a:endParaRPr lang="zh-Hans-HK" altLang="en-US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70C3712-6FED-4672-9C88-1E7AFB1F1381}"/>
                </a:ext>
              </a:extLst>
            </p:cNvPr>
            <p:cNvSpPr/>
            <p:nvPr/>
          </p:nvSpPr>
          <p:spPr>
            <a:xfrm>
              <a:off x="8212392" y="3552192"/>
              <a:ext cx="1357312" cy="56197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Rectangular</a:t>
              </a:r>
              <a:endParaRPr lang="zh-Hans-HK" altLang="en-US" dirty="0"/>
            </a:p>
          </p:txBody>
        </p:sp>
      </p:grp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423EACB-2DA9-4F56-945E-215B0205F422}"/>
              </a:ext>
            </a:extLst>
          </p:cNvPr>
          <p:cNvCxnSpPr>
            <a:cxnSpLocks/>
            <a:stCxn id="67" idx="1"/>
            <a:endCxn id="58" idx="3"/>
          </p:cNvCxnSpPr>
          <p:nvPr/>
        </p:nvCxnSpPr>
        <p:spPr>
          <a:xfrm flipH="1" flipV="1">
            <a:off x="4919968" y="4786427"/>
            <a:ext cx="3359064" cy="3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119D0D1-8593-40F4-9468-4FC27A60F399}"/>
              </a:ext>
            </a:extLst>
          </p:cNvPr>
          <p:cNvCxnSpPr>
            <a:cxnSpLocks/>
            <a:stCxn id="89" idx="2"/>
            <a:endCxn id="58" idx="0"/>
          </p:cNvCxnSpPr>
          <p:nvPr/>
        </p:nvCxnSpPr>
        <p:spPr>
          <a:xfrm flipH="1">
            <a:off x="3970487" y="4215913"/>
            <a:ext cx="1" cy="195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C194811-D305-472D-82A4-39FCDDC2B2E5}"/>
              </a:ext>
            </a:extLst>
          </p:cNvPr>
          <p:cNvCxnSpPr>
            <a:cxnSpLocks/>
            <a:stCxn id="58" idx="2"/>
            <a:endCxn id="56" idx="0"/>
          </p:cNvCxnSpPr>
          <p:nvPr/>
        </p:nvCxnSpPr>
        <p:spPr>
          <a:xfrm>
            <a:off x="3970487" y="5161629"/>
            <a:ext cx="2" cy="162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85B268F-7447-4192-99C5-D713D98BA1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flipH="1">
            <a:off x="3970487" y="5886378"/>
            <a:ext cx="2" cy="206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3187E59-0EED-4D52-8FF9-DC127A2E2A6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3970487" y="6739252"/>
            <a:ext cx="2" cy="206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21A2710-CD26-4C98-BCF5-3E30AE8CAFA2}"/>
              </a:ext>
            </a:extLst>
          </p:cNvPr>
          <p:cNvCxnSpPr>
            <a:cxnSpLocks/>
            <a:stCxn id="61" idx="3"/>
            <a:endCxn id="64" idx="2"/>
          </p:cNvCxnSpPr>
          <p:nvPr/>
        </p:nvCxnSpPr>
        <p:spPr>
          <a:xfrm flipV="1">
            <a:off x="4782495" y="7205370"/>
            <a:ext cx="4375883" cy="21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DE3608C-9A0E-4918-95F9-CB06A0E717D1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V="1">
            <a:off x="9158378" y="6174917"/>
            <a:ext cx="0" cy="280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2249B31-E7F2-49BC-9F81-B75134127B99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9158378" y="5113107"/>
            <a:ext cx="52961" cy="499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5B9F8FD6-89BD-467D-8C0C-C49D52B4DFF4}"/>
              </a:ext>
            </a:extLst>
          </p:cNvPr>
          <p:cNvSpPr/>
          <p:nvPr/>
        </p:nvSpPr>
        <p:spPr>
          <a:xfrm>
            <a:off x="62506" y="967983"/>
            <a:ext cx="6811020" cy="25160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D7AB0B4-D41E-49EE-858C-A0E17B8DF627}"/>
              </a:ext>
            </a:extLst>
          </p:cNvPr>
          <p:cNvSpPr txBox="1"/>
          <p:nvPr/>
        </p:nvSpPr>
        <p:spPr>
          <a:xfrm>
            <a:off x="201115" y="269918"/>
            <a:ext cx="310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Data </a:t>
            </a:r>
            <a:r>
              <a:rPr lang="en-US" altLang="zh-CN" dirty="0"/>
              <a:t>Processing Platform (DPP)</a:t>
            </a:r>
            <a:endParaRPr lang="zh-Hans-HK" altLang="en-US" dirty="0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6FDF94F6-ABA0-4632-AAB1-448102462D59}"/>
              </a:ext>
            </a:extLst>
          </p:cNvPr>
          <p:cNvSpPr/>
          <p:nvPr/>
        </p:nvSpPr>
        <p:spPr>
          <a:xfrm>
            <a:off x="2602876" y="3558383"/>
            <a:ext cx="2618198" cy="40308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3679450-4C28-46FB-AB16-59842F4B7C71}"/>
              </a:ext>
            </a:extLst>
          </p:cNvPr>
          <p:cNvSpPr txBox="1"/>
          <p:nvPr/>
        </p:nvSpPr>
        <p:spPr>
          <a:xfrm>
            <a:off x="1343595" y="3852440"/>
            <a:ext cx="993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Trading/</a:t>
            </a:r>
            <a:br>
              <a:rPr lang="en-US" altLang="zh-Hans-HK" dirty="0"/>
            </a:br>
            <a:r>
              <a:rPr lang="en-US" altLang="zh-Hans-HK" dirty="0" err="1"/>
              <a:t>Backtest</a:t>
            </a:r>
            <a:br>
              <a:rPr lang="en-US" altLang="zh-Hans-HK" dirty="0"/>
            </a:br>
            <a:r>
              <a:rPr lang="en-US" altLang="zh-Hans-HK" dirty="0"/>
              <a:t>Platform</a:t>
            </a:r>
            <a:br>
              <a:rPr lang="en-US" altLang="zh-Hans-HK" dirty="0"/>
            </a:br>
            <a:r>
              <a:rPr lang="en-US" altLang="zh-Hans-HK" dirty="0"/>
              <a:t>(TBP)</a:t>
            </a:r>
            <a:endParaRPr lang="zh-Hans-HK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1F8CEC4C-141E-4FFB-B666-86D273D38474}"/>
              </a:ext>
            </a:extLst>
          </p:cNvPr>
          <p:cNvSpPr/>
          <p:nvPr/>
        </p:nvSpPr>
        <p:spPr>
          <a:xfrm>
            <a:off x="7727967" y="3716072"/>
            <a:ext cx="2881536" cy="37987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DAA197D-25FD-430B-BC95-49FE74F5FDC2}"/>
              </a:ext>
            </a:extLst>
          </p:cNvPr>
          <p:cNvSpPr txBox="1"/>
          <p:nvPr/>
        </p:nvSpPr>
        <p:spPr>
          <a:xfrm>
            <a:off x="7920984" y="3261964"/>
            <a:ext cx="19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Strategy(Learning)</a:t>
            </a:r>
            <a:endParaRPr lang="zh-Hans-HK" altLang="en-US" dirty="0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85E43B29-9F38-4280-AC4D-6B9ED3D93465}"/>
              </a:ext>
            </a:extLst>
          </p:cNvPr>
          <p:cNvGrpSpPr/>
          <p:nvPr/>
        </p:nvGrpSpPr>
        <p:grpSpPr>
          <a:xfrm>
            <a:off x="9407944" y="2210385"/>
            <a:ext cx="2668953" cy="975533"/>
            <a:chOff x="6900751" y="3552192"/>
            <a:chExt cx="2668953" cy="975533"/>
          </a:xfrm>
        </p:grpSpPr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B539495B-D2A3-43DB-AFBF-A62349A29E45}"/>
                </a:ext>
              </a:extLst>
            </p:cNvPr>
            <p:cNvSpPr txBox="1"/>
            <p:nvPr/>
          </p:nvSpPr>
          <p:spPr>
            <a:xfrm>
              <a:off x="7125453" y="4158393"/>
              <a:ext cx="2185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represents a function</a:t>
              </a:r>
              <a:endParaRPr lang="zh-Hans-HK" altLang="en-US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BC3C703-29F5-47C3-A07A-2AB90706A43F}"/>
                </a:ext>
              </a:extLst>
            </p:cNvPr>
            <p:cNvSpPr txBox="1"/>
            <p:nvPr/>
          </p:nvSpPr>
          <p:spPr>
            <a:xfrm>
              <a:off x="6900751" y="3634419"/>
              <a:ext cx="1311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Each hollow</a:t>
              </a:r>
              <a:endParaRPr lang="zh-Hans-HK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D7A41E-0809-4651-B264-1CD5829167A2}"/>
                </a:ext>
              </a:extLst>
            </p:cNvPr>
            <p:cNvSpPr/>
            <p:nvPr/>
          </p:nvSpPr>
          <p:spPr>
            <a:xfrm>
              <a:off x="8212392" y="3552192"/>
              <a:ext cx="1357312" cy="561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Rectangular</a:t>
              </a:r>
              <a:endParaRPr lang="zh-Hans-HK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56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A3AA-81D1-4278-BCDE-728827FF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69BA7-BC6B-4D00-B213-670E84A2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392" y="1952512"/>
            <a:ext cx="4697222" cy="540891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1700" dirty="0"/>
              <a:t>Data Process Platform(</a:t>
            </a:r>
            <a:r>
              <a:rPr lang="en-US" altLang="zh-CN" sz="1700" dirty="0" err="1"/>
              <a:t>dpp</a:t>
            </a:r>
            <a:r>
              <a:rPr lang="en-US" altLang="zh-CN" sz="1700" dirty="0"/>
              <a:t>)</a:t>
            </a:r>
          </a:p>
          <a:p>
            <a:pPr lvl="1"/>
            <a:r>
              <a:rPr lang="en-US" altLang="zh-CN" sz="1700" dirty="0"/>
              <a:t>Data Base</a:t>
            </a:r>
          </a:p>
          <a:p>
            <a:pPr lvl="2"/>
            <a:r>
              <a:rPr lang="en-US" altLang="zh-CN" sz="1700" dirty="0"/>
              <a:t>Source#1</a:t>
            </a:r>
          </a:p>
          <a:p>
            <a:pPr lvl="3"/>
            <a:r>
              <a:rPr lang="en-US" altLang="zh-CN" sz="1700" dirty="0"/>
              <a:t>Stock#1</a:t>
            </a:r>
          </a:p>
          <a:p>
            <a:pPr lvl="4"/>
            <a:r>
              <a:rPr lang="en-US" altLang="zh-CN" sz="1700" dirty="0"/>
              <a:t>Stock#1_M1</a:t>
            </a:r>
          </a:p>
          <a:p>
            <a:pPr lvl="4"/>
            <a:r>
              <a:rPr lang="en-US" altLang="zh-CN" sz="1700" dirty="0"/>
              <a:t>Stock#1_H4</a:t>
            </a:r>
          </a:p>
          <a:p>
            <a:pPr lvl="4"/>
            <a:r>
              <a:rPr lang="en-US" altLang="zh-CN" sz="1700" dirty="0"/>
              <a:t>Stock#1_D1</a:t>
            </a:r>
          </a:p>
          <a:p>
            <a:pPr lvl="4"/>
            <a:r>
              <a:rPr lang="en-US" altLang="zh-CN" sz="1700" dirty="0"/>
              <a:t>…</a:t>
            </a:r>
          </a:p>
          <a:p>
            <a:pPr lvl="3"/>
            <a:r>
              <a:rPr lang="en-US" altLang="zh-CN" sz="1700" dirty="0" err="1"/>
              <a:t>Stock#n</a:t>
            </a:r>
            <a:endParaRPr lang="en-US" altLang="zh-CN" sz="1700" dirty="0"/>
          </a:p>
          <a:p>
            <a:pPr lvl="3"/>
            <a:r>
              <a:rPr lang="en-US" altLang="zh-CN" sz="1700" dirty="0"/>
              <a:t>…</a:t>
            </a:r>
          </a:p>
          <a:p>
            <a:pPr lvl="2"/>
            <a:r>
              <a:rPr lang="en-US" altLang="zh-CN" sz="1700" dirty="0"/>
              <a:t>Source#2</a:t>
            </a:r>
          </a:p>
          <a:p>
            <a:pPr lvl="3"/>
            <a:r>
              <a:rPr lang="en-US" altLang="zh-CN" sz="1700" dirty="0"/>
              <a:t>Stock#1</a:t>
            </a:r>
          </a:p>
          <a:p>
            <a:pPr lvl="3"/>
            <a:r>
              <a:rPr lang="en-US" altLang="zh-CN" sz="1700" dirty="0"/>
              <a:t>…</a:t>
            </a:r>
          </a:p>
          <a:p>
            <a:pPr lvl="2"/>
            <a:r>
              <a:rPr lang="en-US" altLang="zh-CN" sz="1700" dirty="0"/>
              <a:t>…</a:t>
            </a:r>
          </a:p>
          <a:p>
            <a:pPr lvl="3"/>
            <a:endParaRPr lang="en-US" altLang="zh-CN" sz="1700" dirty="0"/>
          </a:p>
          <a:p>
            <a:pPr lvl="1"/>
            <a:r>
              <a:rPr lang="en-US" altLang="zh-CN" sz="1700" dirty="0"/>
              <a:t>Class </a:t>
            </a:r>
            <a:r>
              <a:rPr lang="en-US" altLang="zh-CN" sz="1700" dirty="0" err="1"/>
              <a:t>kline</a:t>
            </a:r>
            <a:r>
              <a:rPr lang="en-US" altLang="zh-CN" sz="1700" dirty="0"/>
              <a:t>()</a:t>
            </a:r>
          </a:p>
          <a:p>
            <a:pPr lvl="2"/>
            <a:r>
              <a:rPr lang="en-US" altLang="zh-CN" sz="1700"/>
              <a:t>Code name</a:t>
            </a:r>
            <a:endParaRPr lang="en-US" altLang="zh-CN" sz="1700" dirty="0"/>
          </a:p>
          <a:p>
            <a:pPr lvl="2"/>
            <a:r>
              <a:rPr lang="en-US" altLang="zh-CN" sz="1700" dirty="0"/>
              <a:t>source</a:t>
            </a:r>
          </a:p>
          <a:p>
            <a:pPr lvl="2"/>
            <a:r>
              <a:rPr lang="en-US" altLang="zh-CN" sz="1700" dirty="0"/>
              <a:t>Pd data</a:t>
            </a:r>
          </a:p>
          <a:p>
            <a:pPr lvl="2"/>
            <a:r>
              <a:rPr lang="en-US" altLang="zh-CN" sz="1700" dirty="0" err="1"/>
              <a:t>read_hist_data</a:t>
            </a:r>
            <a:r>
              <a:rPr lang="en-US" altLang="zh-CN" sz="1700" dirty="0"/>
              <a:t>(Source, Stock, type)</a:t>
            </a:r>
          </a:p>
          <a:p>
            <a:pPr lvl="2"/>
            <a:r>
              <a:rPr lang="en-US" altLang="zh-CN" sz="1700" dirty="0" err="1"/>
              <a:t>Request_hist_data</a:t>
            </a:r>
            <a:r>
              <a:rPr lang="en-US" altLang="zh-CN" sz="1700" dirty="0"/>
              <a:t>(source, stock, type)</a:t>
            </a:r>
          </a:p>
          <a:p>
            <a:pPr lvl="2"/>
            <a:r>
              <a:rPr lang="en-US" altLang="zh-CN" sz="1700" dirty="0"/>
              <a:t>binning(data, </a:t>
            </a:r>
            <a:r>
              <a:rPr lang="en-US" altLang="zh-CN" sz="1700" dirty="0" err="1"/>
              <a:t>from_type</a:t>
            </a:r>
            <a:r>
              <a:rPr lang="en-US" altLang="zh-CN" sz="1700" dirty="0"/>
              <a:t>, </a:t>
            </a:r>
            <a:r>
              <a:rPr lang="en-US" altLang="zh-CN" sz="1700" dirty="0" err="1"/>
              <a:t>to_type</a:t>
            </a:r>
            <a:r>
              <a:rPr lang="en-US" altLang="zh-CN" sz="1700" dirty="0"/>
              <a:t>)</a:t>
            </a:r>
          </a:p>
          <a:p>
            <a:pPr lvl="2"/>
            <a:r>
              <a:rPr lang="en-US" altLang="zh-CN" sz="1700" dirty="0"/>
              <a:t>…</a:t>
            </a:r>
          </a:p>
          <a:p>
            <a:pPr lvl="1"/>
            <a:r>
              <a:rPr lang="en-US" altLang="zh-CN" sz="1700" dirty="0"/>
              <a:t>Class </a:t>
            </a:r>
            <a:r>
              <a:rPr lang="en-US" altLang="zh-CN" sz="1700" dirty="0" err="1"/>
              <a:t>Source_factory</a:t>
            </a:r>
            <a:r>
              <a:rPr lang="en-US" altLang="zh-CN" sz="1700" dirty="0"/>
              <a:t>()</a:t>
            </a:r>
          </a:p>
          <a:p>
            <a:pPr lvl="1"/>
            <a:r>
              <a:rPr lang="en-US" altLang="zh-CN" sz="1700" dirty="0"/>
              <a:t>Class kline_source#1(</a:t>
            </a:r>
            <a:r>
              <a:rPr lang="en-US" altLang="zh-CN" sz="1700" dirty="0" err="1"/>
              <a:t>kline</a:t>
            </a:r>
            <a:r>
              <a:rPr lang="en-US" altLang="zh-CN" sz="1700" dirty="0"/>
              <a:t>)</a:t>
            </a:r>
          </a:p>
          <a:p>
            <a:pPr lvl="1"/>
            <a:r>
              <a:rPr lang="en-US" altLang="zh-CN" sz="1700" dirty="0"/>
              <a:t>Class </a:t>
            </a:r>
            <a:r>
              <a:rPr lang="en-US" altLang="zh-CN" sz="1700" dirty="0" err="1"/>
              <a:t>kline_source#n</a:t>
            </a:r>
            <a:r>
              <a:rPr lang="en-US" altLang="zh-CN" sz="1700" dirty="0"/>
              <a:t>(</a:t>
            </a:r>
            <a:r>
              <a:rPr lang="en-US" altLang="zh-CN" sz="1700" dirty="0" err="1"/>
              <a:t>kline</a:t>
            </a:r>
            <a:r>
              <a:rPr lang="en-US" altLang="zh-CN" sz="1700" dirty="0"/>
              <a:t>)</a:t>
            </a:r>
          </a:p>
          <a:p>
            <a:pPr lvl="1"/>
            <a:r>
              <a:rPr lang="en-US" altLang="zh-CN" sz="1700" dirty="0"/>
              <a:t>…</a:t>
            </a:r>
          </a:p>
          <a:p>
            <a:pPr lvl="2"/>
            <a:endParaRPr lang="en-US" altLang="zh-CN" sz="1538" dirty="0"/>
          </a:p>
          <a:p>
            <a:pPr lvl="1"/>
            <a:endParaRPr lang="zh-Hans-HK" altLang="en-US" sz="900" dirty="0"/>
          </a:p>
          <a:p>
            <a:pPr lvl="1"/>
            <a:endParaRPr lang="en-US" altLang="zh-CN" sz="1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E78429E-5A4A-4501-A1C5-082CBBED8DEC}"/>
              </a:ext>
            </a:extLst>
          </p:cNvPr>
          <p:cNvSpPr txBox="1">
            <a:spLocks/>
          </p:cNvSpPr>
          <p:nvPr/>
        </p:nvSpPr>
        <p:spPr>
          <a:xfrm>
            <a:off x="5822030" y="1952512"/>
            <a:ext cx="4697222" cy="5408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4010" indent="-264010" algn="l" defTabSz="1056041" rtl="0" eaLnBrk="1" latinLnBrk="0" hangingPunct="1">
              <a:lnSpc>
                <a:spcPct val="90000"/>
              </a:lnSpc>
              <a:spcBef>
                <a:spcPts val="1155"/>
              </a:spcBef>
              <a:buFont typeface="Arial" panose="020B0604020202020204" pitchFamily="34" charset="0"/>
              <a:buChar char="•"/>
              <a:defRPr sz="3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030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Data Process Platform(</a:t>
            </a:r>
            <a:r>
              <a:rPr lang="en-US" altLang="zh-CN" sz="1400" dirty="0" err="1"/>
              <a:t>dpp</a:t>
            </a:r>
            <a:r>
              <a:rPr lang="en-US" altLang="zh-CN" sz="1400" dirty="0"/>
              <a:t>)   (continuing)</a:t>
            </a:r>
          </a:p>
          <a:p>
            <a:pPr lvl="1"/>
            <a:r>
              <a:rPr lang="en-US" altLang="zh-CN" sz="1400" dirty="0"/>
              <a:t>Class Listener</a:t>
            </a:r>
          </a:p>
          <a:p>
            <a:pPr lvl="2"/>
            <a:r>
              <a:rPr lang="en-US" altLang="zh-CN" sz="1400" dirty="0"/>
              <a:t>Callback()</a:t>
            </a:r>
          </a:p>
          <a:p>
            <a:pPr lvl="1"/>
            <a:endParaRPr lang="en-US" altLang="zh-CN" sz="1400" dirty="0"/>
          </a:p>
          <a:p>
            <a:pPr lvl="1"/>
            <a:endParaRPr lang="zh-Hans-HK" altLang="en-US" sz="1400" dirty="0"/>
          </a:p>
          <a:p>
            <a:pPr lvl="1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0951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A3AA-81D1-4278-BCDE-728827FF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</a:t>
            </a:r>
            <a:endParaRPr lang="zh-Hans-HK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A621A2-CAC8-4C88-9AED-8766A9777630}"/>
              </a:ext>
            </a:extLst>
          </p:cNvPr>
          <p:cNvSpPr txBox="1"/>
          <p:nvPr/>
        </p:nvSpPr>
        <p:spPr>
          <a:xfrm>
            <a:off x="1139894" y="1971726"/>
            <a:ext cx="5492932" cy="580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Trading/</a:t>
            </a:r>
            <a:r>
              <a:rPr lang="en-US" altLang="zh-CN" sz="2000" dirty="0" err="1"/>
              <a:t>Backtest</a:t>
            </a:r>
            <a:r>
              <a:rPr lang="en-US" altLang="zh-CN" sz="2000" dirty="0"/>
              <a:t> Platform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Class </a:t>
            </a:r>
            <a:r>
              <a:rPr lang="en-US" altLang="zh-CN" dirty="0" err="1"/>
              <a:t>DataRepository</a:t>
            </a:r>
            <a:endParaRPr lang="en-US" altLang="zh-CN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List(</a:t>
            </a:r>
            <a:r>
              <a:rPr lang="en-US" altLang="zh-CN" dirty="0" err="1"/>
              <a:t>kline</a:t>
            </a:r>
            <a:r>
              <a:rPr lang="en-US" altLang="zh-CN" dirty="0"/>
              <a:t>(</a:t>
            </a:r>
            <a:r>
              <a:rPr lang="en-US" altLang="zh-CN" dirty="0" err="1"/>
              <a:t>target#i</a:t>
            </a:r>
            <a:r>
              <a:rPr lang="en-US" altLang="zh-CN" dirty="0"/>
              <a:t>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Class Trade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Buy/Sold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Stop-profit price/Stop limit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Commissions/stamp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User Asset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Quantity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RunSimulation</a:t>
            </a:r>
            <a:r>
              <a:rPr lang="en-US" altLang="zh-CN" dirty="0"/>
              <a:t>()/</a:t>
            </a:r>
            <a:r>
              <a:rPr lang="en-US" altLang="zh-CN" dirty="0" err="1"/>
              <a:t>RunRealTime</a:t>
            </a:r>
            <a:r>
              <a:rPr lang="en-US" altLang="zh-CN" dirty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MainLoop</a:t>
            </a:r>
            <a:r>
              <a:rPr lang="en-US" altLang="zh-CN" dirty="0"/>
              <a:t>(daily)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TradeLoop</a:t>
            </a:r>
            <a:r>
              <a:rPr lang="en-US" altLang="zh-CN" dirty="0"/>
              <a:t>(</a:t>
            </a:r>
            <a:r>
              <a:rPr lang="en-US" altLang="zh-CN" dirty="0" err="1"/>
              <a:t>PerMinute</a:t>
            </a:r>
            <a:r>
              <a:rPr lang="en-US" altLang="zh-CN" dirty="0"/>
              <a:t>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ighlight>
                  <a:srgbClr val="FFFF00"/>
                </a:highlight>
              </a:rPr>
              <a:t>GenerateEntryPrice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CurData</a:t>
            </a:r>
            <a:r>
              <a:rPr lang="en-US" altLang="zh-CN" dirty="0"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Stra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NewTrade</a:t>
            </a:r>
            <a:r>
              <a:rPr lang="en-US" altLang="zh-CN" dirty="0"/>
              <a:t>() if (</a:t>
            </a:r>
            <a:r>
              <a:rPr lang="en-US" altLang="zh-CN" dirty="0" err="1"/>
              <a:t>EntryPrice</a:t>
            </a:r>
            <a:r>
              <a:rPr lang="en-US" altLang="zh-CN" dirty="0"/>
              <a:t>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CheckAllTrade</a:t>
            </a:r>
            <a:r>
              <a:rPr lang="en-US" altLang="zh-CN" dirty="0"/>
              <a:t>()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ighlight>
                  <a:srgbClr val="FFFF00"/>
                </a:highlight>
              </a:rPr>
              <a:t>ReNewAllTrade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CurData</a:t>
            </a:r>
            <a:r>
              <a:rPr lang="en-US" altLang="zh-CN" dirty="0"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Stra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CloseTrade</a:t>
            </a:r>
            <a:r>
              <a:rPr lang="en-US" altLang="zh-CN" dirty="0"/>
              <a:t>() if (Stop touch)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CalculateUserAsset</a:t>
            </a:r>
            <a:r>
              <a:rPr lang="en-US" altLang="zh-CN" dirty="0"/>
              <a:t>()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CN" sz="3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03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A3AA-81D1-4278-BCDE-728827FF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</a:t>
            </a:r>
            <a:endParaRPr lang="zh-Hans-HK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19AAC9-D388-4525-B1AD-BD82755F9FBC}"/>
              </a:ext>
            </a:extLst>
          </p:cNvPr>
          <p:cNvSpPr txBox="1"/>
          <p:nvPr/>
        </p:nvSpPr>
        <p:spPr>
          <a:xfrm>
            <a:off x="7515361" y="2221708"/>
            <a:ext cx="4881465" cy="3023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Strategy(Learning)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Strategy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ighlight>
                  <a:srgbClr val="FFFF00"/>
                </a:highlight>
              </a:rPr>
              <a:t>GenerateEntryPrice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CurData</a:t>
            </a:r>
            <a:r>
              <a:rPr lang="en-US" altLang="zh-CN" dirty="0"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Stra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ighlight>
                  <a:srgbClr val="FFFF00"/>
                </a:highlight>
              </a:rPr>
              <a:t>ReNewAllTrade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CurData</a:t>
            </a:r>
            <a:r>
              <a:rPr lang="en-US" altLang="zh-CN" dirty="0"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Stra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Evaluation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CostFunction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Performance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Evaluate()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Add machine learning module here</a:t>
            </a:r>
          </a:p>
        </p:txBody>
      </p:sp>
    </p:spTree>
    <p:extLst>
      <p:ext uri="{BB962C8B-B14F-4D97-AF65-F5344CB8AC3E}">
        <p14:creationId xmlns:p14="http://schemas.microsoft.com/office/powerpoint/2010/main" val="403733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4C7F3-B72A-4B22-899E-40CDFEF6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Data source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6FAF2-A6B6-4CA1-B845-CB5CDC7D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From </a:t>
            </a:r>
            <a:r>
              <a:rPr lang="en-US" altLang="zh-Hans-HK" dirty="0" err="1"/>
              <a:t>FutuOpenAPI</a:t>
            </a:r>
            <a:endParaRPr lang="en-US" altLang="zh-Hans-HK" dirty="0"/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42398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081EF-C18E-4365-8CFD-D3AADA51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GUI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45565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3806</TotalTime>
  <Words>548</Words>
  <Application>Microsoft Office PowerPoint</Application>
  <PresentationFormat>Custom</PresentationFormat>
  <Paragraphs>104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主题​​</vt:lpstr>
      <vt:lpstr>Data Structure and UML Diagram of QuantPy</vt:lpstr>
      <vt:lpstr>PowerPoint Presentation</vt:lpstr>
      <vt:lpstr>Data structure</vt:lpstr>
      <vt:lpstr>Data structure</vt:lpstr>
      <vt:lpstr>Data structure</vt:lpstr>
      <vt:lpstr>Data source</vt:lpstr>
      <vt:lpstr>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QuantPy</dc:title>
  <dc:creator>GUO, Zhichao</dc:creator>
  <cp:lastModifiedBy>Guo, Charles</cp:lastModifiedBy>
  <cp:revision>82</cp:revision>
  <dcterms:created xsi:type="dcterms:W3CDTF">2020-10-08T02:31:00Z</dcterms:created>
  <dcterms:modified xsi:type="dcterms:W3CDTF">2022-02-22T15:27:52Z</dcterms:modified>
</cp:coreProperties>
</file>