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9">
  <p:sldMasterIdLst>
    <p:sldMasterId id="2147483651" r:id="rId1"/>
  </p:sldMasterIdLst>
  <p:notesMasterIdLst>
    <p:notesMasterId r:id="rId18"/>
  </p:notesMasterIdLst>
  <p:handoutMasterIdLst>
    <p:handoutMasterId r:id="rId19"/>
  </p:handoutMasterIdLst>
  <p:sldIdLst>
    <p:sldId id="5455" r:id="rId2"/>
    <p:sldId id="5461" r:id="rId3"/>
    <p:sldId id="5459" r:id="rId4"/>
    <p:sldId id="5460" r:id="rId5"/>
    <p:sldId id="5457" r:id="rId6"/>
    <p:sldId id="5462" r:id="rId7"/>
    <p:sldId id="5463" r:id="rId8"/>
    <p:sldId id="5465" r:id="rId9"/>
    <p:sldId id="5464" r:id="rId10"/>
    <p:sldId id="5466" r:id="rId11"/>
    <p:sldId id="5467" r:id="rId12"/>
    <p:sldId id="5470" r:id="rId13"/>
    <p:sldId id="5471" r:id="rId14"/>
    <p:sldId id="5472" r:id="rId15"/>
    <p:sldId id="5469" r:id="rId16"/>
    <p:sldId id="5468" r:id="rId17"/>
  </p:sldIdLst>
  <p:sldSz cx="9144000" cy="6858000" type="screen4x3"/>
  <p:notesSz cx="6797675" cy="9928225"/>
  <p:defaultTextStyle>
    <a:defPPr>
      <a:defRPr lang="zh-CN"/>
    </a:defPPr>
    <a:lvl1pPr algn="l" rtl="0" fontAlgn="base">
      <a:spcBef>
        <a:spcPct val="0"/>
      </a:spcBef>
      <a:spcAft>
        <a:spcPct val="0"/>
      </a:spcAft>
      <a:defRPr sz="20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0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0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0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000" b="1" kern="1200">
        <a:solidFill>
          <a:schemeClr val="tx1"/>
        </a:solidFill>
        <a:latin typeface="Arial" pitchFamily="34" charset="0"/>
        <a:ea typeface="宋体" pitchFamily="2" charset="-122"/>
        <a:cs typeface="+mn-cs"/>
      </a:defRPr>
    </a:lvl5pPr>
    <a:lvl6pPr marL="2286000" algn="l" defTabSz="914400" rtl="0" eaLnBrk="1" latinLnBrk="0" hangingPunct="1">
      <a:defRPr sz="2000" b="1" kern="1200">
        <a:solidFill>
          <a:schemeClr val="tx1"/>
        </a:solidFill>
        <a:latin typeface="Arial" pitchFamily="34" charset="0"/>
        <a:ea typeface="宋体" pitchFamily="2" charset="-122"/>
        <a:cs typeface="+mn-cs"/>
      </a:defRPr>
    </a:lvl6pPr>
    <a:lvl7pPr marL="2743200" algn="l" defTabSz="914400" rtl="0" eaLnBrk="1" latinLnBrk="0" hangingPunct="1">
      <a:defRPr sz="2000" b="1" kern="1200">
        <a:solidFill>
          <a:schemeClr val="tx1"/>
        </a:solidFill>
        <a:latin typeface="Arial" pitchFamily="34" charset="0"/>
        <a:ea typeface="宋体" pitchFamily="2" charset="-122"/>
        <a:cs typeface="+mn-cs"/>
      </a:defRPr>
    </a:lvl7pPr>
    <a:lvl8pPr marL="3200400" algn="l" defTabSz="914400" rtl="0" eaLnBrk="1" latinLnBrk="0" hangingPunct="1">
      <a:defRPr sz="2000" b="1" kern="1200">
        <a:solidFill>
          <a:schemeClr val="tx1"/>
        </a:solidFill>
        <a:latin typeface="Arial" pitchFamily="34" charset="0"/>
        <a:ea typeface="宋体" pitchFamily="2" charset="-122"/>
        <a:cs typeface="+mn-cs"/>
      </a:defRPr>
    </a:lvl8pPr>
    <a:lvl9pPr marL="3657600" algn="l" defTabSz="914400" rtl="0" eaLnBrk="1" latinLnBrk="0" hangingPunct="1">
      <a:defRPr sz="2000" b="1"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319">
          <p15:clr>
            <a:srgbClr val="A4A3A4"/>
          </p15:clr>
        </p15:guide>
        <p15:guide id="2" pos="1406">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王自国" initials="c"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819"/>
    <a:srgbClr val="0000FF"/>
    <a:srgbClr val="CCFF99"/>
    <a:srgbClr val="FF66FF"/>
    <a:srgbClr val="99FF99"/>
    <a:srgbClr val="FFCCFF"/>
    <a:srgbClr val="FFCCCC"/>
    <a:srgbClr val="FFFF99"/>
    <a:srgbClr val="FF99CC"/>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50" autoAdjust="0"/>
    <p:restoredTop sz="93904" autoAdjust="0"/>
  </p:normalViewPr>
  <p:slideViewPr>
    <p:cSldViewPr>
      <p:cViewPr varScale="1">
        <p:scale>
          <a:sx n="70" d="100"/>
          <a:sy n="70" d="100"/>
        </p:scale>
        <p:origin x="1458" y="48"/>
      </p:cViewPr>
      <p:guideLst>
        <p:guide orient="horz" pos="2319"/>
        <p:guide pos="140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88"/>
    </p:cViewPr>
  </p:sorterViewPr>
  <p:notesViewPr>
    <p:cSldViewPr>
      <p:cViewPr varScale="1">
        <p:scale>
          <a:sx n="47" d="100"/>
          <a:sy n="47" d="100"/>
        </p:scale>
        <p:origin x="-2964"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946400" cy="496412"/>
          </a:xfrm>
          <a:prstGeom prst="rect">
            <a:avLst/>
          </a:prstGeom>
          <a:noFill/>
          <a:ln w="9525">
            <a:noFill/>
            <a:miter lim="800000"/>
            <a:headEnd/>
            <a:tailEnd/>
          </a:ln>
          <a:effectLst/>
        </p:spPr>
        <p:txBody>
          <a:bodyPr vert="horz" wrap="square" lIns="91429" tIns="45715" rIns="91429" bIns="45715" numCol="1" anchor="t" anchorCtr="0" compatLnSpc="1">
            <a:prstTxWarp prst="textNoShape">
              <a:avLst/>
            </a:prstTxWarp>
          </a:bodyPr>
          <a:lstStyle>
            <a:lvl1pPr eaLnBrk="1" hangingPunct="1">
              <a:spcBef>
                <a:spcPct val="0"/>
              </a:spcBef>
              <a:buSzTx/>
              <a:buFontTx/>
              <a:buNone/>
              <a:defRPr kumimoji="1" sz="1200" b="0">
                <a:latin typeface="Times New Roman" pitchFamily="18" charset="0"/>
                <a:ea typeface="宋体" pitchFamily="2" charset="-122"/>
              </a:defRPr>
            </a:lvl1pPr>
          </a:lstStyle>
          <a:p>
            <a:pPr>
              <a:defRPr/>
            </a:pPr>
            <a:endParaRPr lang="en-US" dirty="0"/>
          </a:p>
        </p:txBody>
      </p:sp>
      <p:sp>
        <p:nvSpPr>
          <p:cNvPr id="215043" name="Rectangle 3"/>
          <p:cNvSpPr>
            <a:spLocks noGrp="1" noChangeArrowheads="1"/>
          </p:cNvSpPr>
          <p:nvPr>
            <p:ph type="dt" sz="quarter" idx="1"/>
          </p:nvPr>
        </p:nvSpPr>
        <p:spPr bwMode="auto">
          <a:xfrm>
            <a:off x="3849688" y="0"/>
            <a:ext cx="2946400" cy="496412"/>
          </a:xfrm>
          <a:prstGeom prst="rect">
            <a:avLst/>
          </a:prstGeom>
          <a:noFill/>
          <a:ln w="9525">
            <a:noFill/>
            <a:miter lim="800000"/>
            <a:headEnd/>
            <a:tailEnd/>
          </a:ln>
          <a:effectLst/>
        </p:spPr>
        <p:txBody>
          <a:bodyPr vert="horz" wrap="square" lIns="91429" tIns="45715" rIns="91429" bIns="45715" numCol="1" anchor="t" anchorCtr="0" compatLnSpc="1">
            <a:prstTxWarp prst="textNoShape">
              <a:avLst/>
            </a:prstTxWarp>
          </a:bodyPr>
          <a:lstStyle>
            <a:lvl1pPr algn="r" eaLnBrk="1" hangingPunct="1">
              <a:spcBef>
                <a:spcPct val="0"/>
              </a:spcBef>
              <a:buSzTx/>
              <a:buFontTx/>
              <a:buNone/>
              <a:defRPr kumimoji="1" sz="1200" b="0">
                <a:latin typeface="Times New Roman" pitchFamily="18" charset="0"/>
                <a:ea typeface="宋体" pitchFamily="2" charset="-122"/>
              </a:defRPr>
            </a:lvl1pPr>
          </a:lstStyle>
          <a:p>
            <a:pPr>
              <a:defRPr/>
            </a:pPr>
            <a:endParaRPr lang="en-US" dirty="0"/>
          </a:p>
        </p:txBody>
      </p:sp>
      <p:sp>
        <p:nvSpPr>
          <p:cNvPr id="215044" name="Rectangle 4"/>
          <p:cNvSpPr>
            <a:spLocks noGrp="1" noChangeArrowheads="1"/>
          </p:cNvSpPr>
          <p:nvPr>
            <p:ph type="ftr" sz="quarter" idx="2"/>
          </p:nvPr>
        </p:nvSpPr>
        <p:spPr bwMode="auto">
          <a:xfrm>
            <a:off x="0" y="9430218"/>
            <a:ext cx="2946400" cy="496412"/>
          </a:xfrm>
          <a:prstGeom prst="rect">
            <a:avLst/>
          </a:prstGeom>
          <a:noFill/>
          <a:ln w="9525">
            <a:noFill/>
            <a:miter lim="800000"/>
            <a:headEnd/>
            <a:tailEnd/>
          </a:ln>
          <a:effectLst/>
        </p:spPr>
        <p:txBody>
          <a:bodyPr vert="horz" wrap="square" lIns="91429" tIns="45715" rIns="91429" bIns="45715" numCol="1" anchor="b" anchorCtr="0" compatLnSpc="1">
            <a:prstTxWarp prst="textNoShape">
              <a:avLst/>
            </a:prstTxWarp>
          </a:bodyPr>
          <a:lstStyle>
            <a:lvl1pPr eaLnBrk="1" hangingPunct="1">
              <a:spcBef>
                <a:spcPct val="0"/>
              </a:spcBef>
              <a:buSzTx/>
              <a:buFontTx/>
              <a:buNone/>
              <a:defRPr kumimoji="1" sz="1200" b="0">
                <a:latin typeface="Times New Roman" pitchFamily="18" charset="0"/>
                <a:ea typeface="宋体" pitchFamily="2" charset="-122"/>
              </a:defRPr>
            </a:lvl1pPr>
          </a:lstStyle>
          <a:p>
            <a:pPr>
              <a:defRPr/>
            </a:pPr>
            <a:r>
              <a:rPr lang="en-US" altLang="zh-CN" dirty="0" smtClean="0"/>
              <a:t>-</a:t>
            </a:r>
            <a:r>
              <a:rPr lang="zh-CN" altLang="en-US" dirty="0" smtClean="0"/>
              <a:t>江汉油田</a:t>
            </a:r>
            <a:r>
              <a:rPr lang="zh-CN" altLang="en-US" dirty="0"/>
              <a:t>信息化工作专题汇报</a:t>
            </a:r>
            <a:endParaRPr lang="en-US" dirty="0"/>
          </a:p>
        </p:txBody>
      </p:sp>
      <p:sp>
        <p:nvSpPr>
          <p:cNvPr id="215045" name="Rectangle 5"/>
          <p:cNvSpPr>
            <a:spLocks noGrp="1" noChangeArrowheads="1"/>
          </p:cNvSpPr>
          <p:nvPr>
            <p:ph type="sldNum" sz="quarter" idx="3"/>
          </p:nvPr>
        </p:nvSpPr>
        <p:spPr bwMode="auto">
          <a:xfrm>
            <a:off x="3849688" y="9430218"/>
            <a:ext cx="2946400" cy="496412"/>
          </a:xfrm>
          <a:prstGeom prst="rect">
            <a:avLst/>
          </a:prstGeom>
          <a:noFill/>
          <a:ln w="9525">
            <a:noFill/>
            <a:miter lim="800000"/>
            <a:headEnd/>
            <a:tailEnd/>
          </a:ln>
          <a:effectLst/>
        </p:spPr>
        <p:txBody>
          <a:bodyPr vert="horz" wrap="square" lIns="91429" tIns="45715" rIns="91429" bIns="45715" numCol="1" anchor="b" anchorCtr="0" compatLnSpc="1">
            <a:prstTxWarp prst="textNoShape">
              <a:avLst/>
            </a:prstTxWarp>
          </a:bodyPr>
          <a:lstStyle>
            <a:lvl1pPr algn="r" eaLnBrk="1" hangingPunct="1">
              <a:spcBef>
                <a:spcPct val="0"/>
              </a:spcBef>
              <a:buSzTx/>
              <a:buFontTx/>
              <a:buNone/>
              <a:defRPr kumimoji="1" sz="1200" b="0">
                <a:latin typeface="Times New Roman" pitchFamily="18" charset="0"/>
                <a:ea typeface="宋体" pitchFamily="2" charset="-122"/>
              </a:defRPr>
            </a:lvl1pPr>
          </a:lstStyle>
          <a:p>
            <a:pPr>
              <a:defRPr/>
            </a:pPr>
            <a:fld id="{F90FADCB-3D04-437B-B4BD-820FAE9BBB0C}" type="slidenum">
              <a:rPr lang="en-US"/>
              <a:pPr>
                <a:defRPr/>
              </a:pPr>
              <a:t>‹#›</a:t>
            </a:fld>
            <a:endParaRPr lang="en-US" dirty="0"/>
          </a:p>
        </p:txBody>
      </p:sp>
    </p:spTree>
    <p:extLst>
      <p:ext uri="{BB962C8B-B14F-4D97-AF65-F5344CB8AC3E}">
        <p14:creationId xmlns:p14="http://schemas.microsoft.com/office/powerpoint/2010/main" val="30349039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46400" cy="496412"/>
          </a:xfrm>
          <a:prstGeom prst="rect">
            <a:avLst/>
          </a:prstGeom>
          <a:noFill/>
          <a:ln w="9525">
            <a:noFill/>
            <a:miter lim="800000"/>
            <a:headEnd/>
            <a:tailEnd/>
          </a:ln>
          <a:effectLst/>
        </p:spPr>
        <p:txBody>
          <a:bodyPr vert="horz" wrap="square" lIns="91429" tIns="45715" rIns="91429" bIns="45715" numCol="1" anchor="t" anchorCtr="0" compatLnSpc="1">
            <a:prstTxWarp prst="textNoShape">
              <a:avLst/>
            </a:prstTxWarp>
          </a:bodyPr>
          <a:lstStyle>
            <a:lvl1pPr eaLnBrk="1" hangingPunct="1">
              <a:spcBef>
                <a:spcPct val="0"/>
              </a:spcBef>
              <a:buSzTx/>
              <a:buFontTx/>
              <a:buNone/>
              <a:defRPr kumimoji="1" sz="1200" b="0">
                <a:latin typeface="Times New Roman" pitchFamily="18" charset="0"/>
                <a:ea typeface="宋体" pitchFamily="2" charset="-122"/>
              </a:defRPr>
            </a:lvl1pPr>
          </a:lstStyle>
          <a:p>
            <a:pPr>
              <a:defRPr/>
            </a:pPr>
            <a:endParaRPr lang="en-US" dirty="0"/>
          </a:p>
        </p:txBody>
      </p:sp>
      <p:sp>
        <p:nvSpPr>
          <p:cNvPr id="70659" name="Rectangle 3"/>
          <p:cNvSpPr>
            <a:spLocks noGrp="1" noChangeArrowheads="1"/>
          </p:cNvSpPr>
          <p:nvPr>
            <p:ph type="dt" idx="1"/>
          </p:nvPr>
        </p:nvSpPr>
        <p:spPr bwMode="auto">
          <a:xfrm>
            <a:off x="3849688" y="0"/>
            <a:ext cx="2946400" cy="496412"/>
          </a:xfrm>
          <a:prstGeom prst="rect">
            <a:avLst/>
          </a:prstGeom>
          <a:noFill/>
          <a:ln w="9525">
            <a:noFill/>
            <a:miter lim="800000"/>
            <a:headEnd/>
            <a:tailEnd/>
          </a:ln>
          <a:effectLst/>
        </p:spPr>
        <p:txBody>
          <a:bodyPr vert="horz" wrap="square" lIns="91429" tIns="45715" rIns="91429" bIns="45715" numCol="1" anchor="t" anchorCtr="0" compatLnSpc="1">
            <a:prstTxWarp prst="textNoShape">
              <a:avLst/>
            </a:prstTxWarp>
          </a:bodyPr>
          <a:lstStyle>
            <a:lvl1pPr algn="r" eaLnBrk="1" hangingPunct="1">
              <a:spcBef>
                <a:spcPct val="0"/>
              </a:spcBef>
              <a:buSzTx/>
              <a:buFontTx/>
              <a:buNone/>
              <a:defRPr kumimoji="1" sz="1200" b="0">
                <a:latin typeface="Times New Roman" pitchFamily="18" charset="0"/>
                <a:ea typeface="宋体" pitchFamily="2" charset="-122"/>
              </a:defRPr>
            </a:lvl1pPr>
          </a:lstStyle>
          <a:p>
            <a:pPr>
              <a:defRPr/>
            </a:pPr>
            <a:endParaRPr lang="en-US" dirty="0"/>
          </a:p>
        </p:txBody>
      </p:sp>
      <p:sp>
        <p:nvSpPr>
          <p:cNvPr id="46084" name="Rectangle 4"/>
          <p:cNvSpPr>
            <a:spLocks noGrp="1" noRot="1" noChangeAspect="1" noChangeArrowheads="1" noTextEdit="1"/>
          </p:cNvSpPr>
          <p:nvPr>
            <p:ph type="sldImg" idx="2"/>
          </p:nvPr>
        </p:nvSpPr>
        <p:spPr bwMode="auto">
          <a:xfrm>
            <a:off x="915988" y="742950"/>
            <a:ext cx="4965700" cy="3724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1" name="Rectangle 5"/>
          <p:cNvSpPr>
            <a:spLocks noGrp="1" noChangeArrowheads="1"/>
          </p:cNvSpPr>
          <p:nvPr>
            <p:ph type="body" sz="quarter" idx="3"/>
          </p:nvPr>
        </p:nvSpPr>
        <p:spPr bwMode="auto">
          <a:xfrm>
            <a:off x="681038" y="4716705"/>
            <a:ext cx="5435600" cy="4467701"/>
          </a:xfrm>
          <a:prstGeom prst="rect">
            <a:avLst/>
          </a:prstGeom>
          <a:noFill/>
          <a:ln w="9525">
            <a:noFill/>
            <a:miter lim="800000"/>
            <a:headEnd/>
            <a:tailEnd/>
          </a:ln>
          <a:effectLst/>
        </p:spPr>
        <p:txBody>
          <a:bodyPr vert="horz" wrap="square" lIns="91429" tIns="45715" rIns="91429" bIns="4571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0662" name="Rectangle 6"/>
          <p:cNvSpPr>
            <a:spLocks noGrp="1" noChangeArrowheads="1"/>
          </p:cNvSpPr>
          <p:nvPr>
            <p:ph type="ftr" sz="quarter" idx="4"/>
          </p:nvPr>
        </p:nvSpPr>
        <p:spPr bwMode="auto">
          <a:xfrm>
            <a:off x="0" y="9430218"/>
            <a:ext cx="2946400" cy="496412"/>
          </a:xfrm>
          <a:prstGeom prst="rect">
            <a:avLst/>
          </a:prstGeom>
          <a:noFill/>
          <a:ln w="9525">
            <a:noFill/>
            <a:miter lim="800000"/>
            <a:headEnd/>
            <a:tailEnd/>
          </a:ln>
          <a:effectLst/>
        </p:spPr>
        <p:txBody>
          <a:bodyPr vert="horz" wrap="square" lIns="91429" tIns="45715" rIns="91429" bIns="45715" numCol="1" anchor="b" anchorCtr="0" compatLnSpc="1">
            <a:prstTxWarp prst="textNoShape">
              <a:avLst/>
            </a:prstTxWarp>
          </a:bodyPr>
          <a:lstStyle>
            <a:lvl1pPr eaLnBrk="1" hangingPunct="1">
              <a:spcBef>
                <a:spcPct val="0"/>
              </a:spcBef>
              <a:buSzTx/>
              <a:buFontTx/>
              <a:buNone/>
              <a:defRPr kumimoji="1" sz="1200" b="0">
                <a:latin typeface="Times New Roman" pitchFamily="18" charset="0"/>
                <a:ea typeface="宋体" pitchFamily="2" charset="-122"/>
              </a:defRPr>
            </a:lvl1pPr>
          </a:lstStyle>
          <a:p>
            <a:pPr>
              <a:defRPr/>
            </a:pPr>
            <a:r>
              <a:rPr lang="en-US" altLang="zh-CN" dirty="0" smtClean="0"/>
              <a:t>-</a:t>
            </a:r>
            <a:r>
              <a:rPr lang="zh-CN" altLang="en-US" dirty="0" smtClean="0"/>
              <a:t>江汉油田</a:t>
            </a:r>
            <a:r>
              <a:rPr lang="zh-CN" altLang="en-US" dirty="0"/>
              <a:t>信息化工作专题汇报</a:t>
            </a:r>
            <a:endParaRPr lang="en-US" dirty="0"/>
          </a:p>
        </p:txBody>
      </p:sp>
      <p:sp>
        <p:nvSpPr>
          <p:cNvPr id="70663" name="Rectangle 7"/>
          <p:cNvSpPr>
            <a:spLocks noGrp="1" noChangeArrowheads="1"/>
          </p:cNvSpPr>
          <p:nvPr>
            <p:ph type="sldNum" sz="quarter" idx="5"/>
          </p:nvPr>
        </p:nvSpPr>
        <p:spPr bwMode="auto">
          <a:xfrm>
            <a:off x="3849688" y="9430218"/>
            <a:ext cx="2946400" cy="496412"/>
          </a:xfrm>
          <a:prstGeom prst="rect">
            <a:avLst/>
          </a:prstGeom>
          <a:noFill/>
          <a:ln w="9525">
            <a:noFill/>
            <a:miter lim="800000"/>
            <a:headEnd/>
            <a:tailEnd/>
          </a:ln>
          <a:effectLst/>
        </p:spPr>
        <p:txBody>
          <a:bodyPr vert="horz" wrap="square" lIns="91429" tIns="45715" rIns="91429" bIns="45715" numCol="1" anchor="b" anchorCtr="0" compatLnSpc="1">
            <a:prstTxWarp prst="textNoShape">
              <a:avLst/>
            </a:prstTxWarp>
          </a:bodyPr>
          <a:lstStyle>
            <a:lvl1pPr algn="r" eaLnBrk="1" hangingPunct="1">
              <a:spcBef>
                <a:spcPct val="0"/>
              </a:spcBef>
              <a:buSzTx/>
              <a:buFontTx/>
              <a:buNone/>
              <a:defRPr kumimoji="1" sz="1200" b="0">
                <a:latin typeface="Times New Roman" pitchFamily="18" charset="0"/>
                <a:ea typeface="宋体" pitchFamily="2" charset="-122"/>
              </a:defRPr>
            </a:lvl1pPr>
          </a:lstStyle>
          <a:p>
            <a:pPr>
              <a:defRPr/>
            </a:pPr>
            <a:fld id="{EFD1B8F7-6E8A-4436-BE63-F0FA71B1AEFC}" type="slidenum">
              <a:rPr lang="en-US"/>
              <a:pPr>
                <a:defRPr/>
              </a:pPr>
              <a:t>‹#›</a:t>
            </a:fld>
            <a:endParaRPr lang="en-US" dirty="0"/>
          </a:p>
        </p:txBody>
      </p:sp>
    </p:spTree>
    <p:extLst>
      <p:ext uri="{BB962C8B-B14F-4D97-AF65-F5344CB8AC3E}">
        <p14:creationId xmlns:p14="http://schemas.microsoft.com/office/powerpoint/2010/main" val="10330684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图片 16" descr="未标题-1.t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34200" y="0"/>
            <a:ext cx="22098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7" descr="zj.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23622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8" descr="sinopec"/>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162800" y="5334000"/>
            <a:ext cx="106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362200" y="0"/>
            <a:ext cx="2339975"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pic>
        <p:nvPicPr>
          <p:cNvPr id="8" name="Picture 1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r="3006"/>
          <a:stretch>
            <a:fillRect/>
          </a:stretch>
        </p:blipFill>
        <p:spPr bwMode="auto">
          <a:xfrm>
            <a:off x="4629150" y="0"/>
            <a:ext cx="230505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
        <p:nvSpPr>
          <p:cNvPr id="24592" name="Rectangle 16"/>
          <p:cNvSpPr>
            <a:spLocks noGrp="1" noChangeArrowheads="1"/>
          </p:cNvSpPr>
          <p:nvPr>
            <p:ph type="ctrTitle"/>
          </p:nvPr>
        </p:nvSpPr>
        <p:spPr>
          <a:xfrm>
            <a:off x="685800" y="3124200"/>
            <a:ext cx="7772400" cy="990600"/>
          </a:xfrm>
        </p:spPr>
        <p:txBody>
          <a:bodyPr/>
          <a:lstStyle>
            <a:lvl1pPr algn="ctr">
              <a:defRPr sz="2600">
                <a:solidFill>
                  <a:srgbClr val="000099"/>
                </a:solidFill>
              </a:defRPr>
            </a:lvl1pPr>
          </a:lstStyle>
          <a:p>
            <a:r>
              <a:rPr lang="en-US" altLang="zh-CN" dirty="0"/>
              <a:t>Click to edit Master title style</a:t>
            </a:r>
          </a:p>
        </p:txBody>
      </p:sp>
      <p:sp>
        <p:nvSpPr>
          <p:cNvPr id="24593" name="Rectangle 17"/>
          <p:cNvSpPr>
            <a:spLocks noGrp="1" noChangeArrowheads="1"/>
          </p:cNvSpPr>
          <p:nvPr>
            <p:ph type="subTitle" idx="1"/>
          </p:nvPr>
        </p:nvSpPr>
        <p:spPr>
          <a:xfrm>
            <a:off x="1371600" y="4419600"/>
            <a:ext cx="6400800" cy="838200"/>
          </a:xfrm>
        </p:spPr>
        <p:txBody>
          <a:bodyPr/>
          <a:lstStyle>
            <a:lvl1pPr marL="0" indent="0" algn="ctr">
              <a:buFont typeface="Wingdings" pitchFamily="2" charset="2"/>
              <a:buNone/>
              <a:defRPr sz="2600">
                <a:solidFill>
                  <a:srgbClr val="000099"/>
                </a:solidFill>
              </a:defRPr>
            </a:lvl1pPr>
          </a:lstStyle>
          <a:p>
            <a:r>
              <a:rPr lang="en-US" altLang="zh-CN" dirty="0"/>
              <a:t>Click to edit Master subtitle style</a:t>
            </a:r>
          </a:p>
        </p:txBody>
      </p:sp>
    </p:spTree>
    <p:extLst>
      <p:ext uri="{BB962C8B-B14F-4D97-AF65-F5344CB8AC3E}">
        <p14:creationId xmlns:p14="http://schemas.microsoft.com/office/powerpoint/2010/main" val="42122689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3_标题幻灯片">
    <p:spTree>
      <p:nvGrpSpPr>
        <p:cNvPr id="1" name=""/>
        <p:cNvGrpSpPr/>
        <p:nvPr/>
      </p:nvGrpSpPr>
      <p:grpSpPr>
        <a:xfrm>
          <a:off x="0" y="0"/>
          <a:ext cx="0" cy="0"/>
          <a:chOff x="0" y="0"/>
          <a:chExt cx="0" cy="0"/>
        </a:xfrm>
      </p:grpSpPr>
      <p:sp>
        <p:nvSpPr>
          <p:cNvPr id="13" name="矩形 21"/>
          <p:cNvSpPr/>
          <p:nvPr userDrawn="1"/>
        </p:nvSpPr>
        <p:spPr>
          <a:xfrm>
            <a:off x="6858000" y="6456363"/>
            <a:ext cx="2057400" cy="304800"/>
          </a:xfrm>
          <a:prstGeom prst="rect">
            <a:avLst/>
          </a:prstGeom>
          <a:gradFill>
            <a:gsLst>
              <a:gs pos="0">
                <a:schemeClr val="bg1">
                  <a:alpha val="0"/>
                </a:schemeClr>
              </a:gs>
              <a:gs pos="30000">
                <a:schemeClr val="bg1"/>
              </a:gs>
              <a:gs pos="8300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pic>
        <p:nvPicPr>
          <p:cNvPr id="14" name="Picture 1"/>
          <p:cNvPicPr>
            <a:picLocks noChangeAspect="1" noChangeArrowheads="1"/>
          </p:cNvPicPr>
          <p:nvPr userDrawn="1"/>
        </p:nvPicPr>
        <p:blipFill>
          <a:blip r:embed="rId2" cstate="print"/>
          <a:srcRect/>
          <a:stretch>
            <a:fillRect/>
          </a:stretch>
        </p:blipFill>
        <p:spPr bwMode="auto">
          <a:xfrm>
            <a:off x="0" y="0"/>
            <a:ext cx="9162510" cy="6858000"/>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5_空白">
    <p:spTree>
      <p:nvGrpSpPr>
        <p:cNvPr id="1" name=""/>
        <p:cNvGrpSpPr/>
        <p:nvPr/>
      </p:nvGrpSpPr>
      <p:grpSpPr>
        <a:xfrm>
          <a:off x="0" y="0"/>
          <a:ext cx="0" cy="0"/>
          <a:chOff x="0" y="0"/>
          <a:chExt cx="0" cy="0"/>
        </a:xfrm>
      </p:grpSpPr>
      <p:sp>
        <p:nvSpPr>
          <p:cNvPr id="2" name="标题 1"/>
          <p:cNvSpPr>
            <a:spLocks noGrp="1"/>
          </p:cNvSpPr>
          <p:nvPr>
            <p:ph type="title"/>
          </p:nvPr>
        </p:nvSpPr>
        <p:spPr>
          <a:xfrm>
            <a:off x="381001" y="115889"/>
            <a:ext cx="7646988" cy="576262"/>
          </a:xfrm>
        </p:spPr>
        <p:txBody>
          <a:body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11732804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66347930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仅标题">
    <p:spTree>
      <p:nvGrpSpPr>
        <p:cNvPr id="1" name=""/>
        <p:cNvGrpSpPr/>
        <p:nvPr/>
      </p:nvGrpSpPr>
      <p:grpSpPr>
        <a:xfrm>
          <a:off x="0" y="0"/>
          <a:ext cx="0" cy="0"/>
          <a:chOff x="0" y="0"/>
          <a:chExt cx="0" cy="0"/>
        </a:xfrm>
      </p:grpSpPr>
      <p:pic>
        <p:nvPicPr>
          <p:cNvPr id="2" name="图片 8" descr="sinope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7620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Line 5"/>
          <p:cNvSpPr>
            <a:spLocks noChangeShapeType="1"/>
          </p:cNvSpPr>
          <p:nvPr/>
        </p:nvSpPr>
        <p:spPr bwMode="auto">
          <a:xfrm flipV="1">
            <a:off x="381000" y="765175"/>
            <a:ext cx="8153400" cy="0"/>
          </a:xfrm>
          <a:prstGeom prst="line">
            <a:avLst/>
          </a:prstGeom>
          <a:noFill/>
          <a:ln w="28575">
            <a:solidFill>
              <a:srgbClr val="CC0000"/>
            </a:solidFill>
            <a:round/>
            <a:headEnd/>
            <a:tailEnd/>
          </a:ln>
          <a:effectLst/>
        </p:spPr>
        <p:txBody>
          <a:bodyPr/>
          <a:lstStyle/>
          <a:p>
            <a:pPr eaLnBrk="0" hangingPunct="0">
              <a:spcBef>
                <a:spcPct val="20000"/>
              </a:spcBef>
              <a:buSzPct val="80000"/>
              <a:buFont typeface="Wingdings" pitchFamily="2" charset="2"/>
              <a:buNone/>
              <a:defRPr/>
            </a:pPr>
            <a:endParaRPr lang="zh-CN" altLang="en-US"/>
          </a:p>
        </p:txBody>
      </p:sp>
      <p:sp>
        <p:nvSpPr>
          <p:cNvPr id="4" name="Rectangle 9"/>
          <p:cNvSpPr>
            <a:spLocks noChangeArrowheads="1"/>
          </p:cNvSpPr>
          <p:nvPr/>
        </p:nvSpPr>
        <p:spPr bwMode="auto">
          <a:xfrm>
            <a:off x="4191000" y="6503988"/>
            <a:ext cx="4648200" cy="277812"/>
          </a:xfrm>
          <a:prstGeom prst="rect">
            <a:avLst/>
          </a:prstGeom>
          <a:noFill/>
          <a:ln w="9525">
            <a:noFill/>
            <a:miter lim="800000"/>
            <a:headEnd/>
            <a:tailEnd/>
          </a:ln>
          <a:effectLst/>
        </p:spPr>
        <p:txBody>
          <a:bodyPr lIns="92075" tIns="46038" rIns="92075" bIns="46038">
            <a:spAutoFit/>
          </a:bodyPr>
          <a:lstStyle/>
          <a:p>
            <a:pPr algn="r" defTabSz="762000" eaLnBrk="0" hangingPunct="0">
              <a:defRPr/>
            </a:pPr>
            <a:r>
              <a:rPr kumimoji="1" lang="zh-CN" altLang="en-US" sz="1200" b="0" dirty="0" smtClean="0">
                <a:latin typeface="+mn-ea"/>
                <a:ea typeface="+mn-ea"/>
              </a:rPr>
              <a:t>江汉油田</a:t>
            </a:r>
            <a:r>
              <a:rPr kumimoji="1" lang="zh-CN" altLang="en-US" sz="1200" b="0" dirty="0">
                <a:latin typeface="+mn-ea"/>
                <a:ea typeface="+mn-ea"/>
              </a:rPr>
              <a:t>分公司</a:t>
            </a:r>
            <a:r>
              <a:rPr kumimoji="1" lang="zh-CN" altLang="en-US" sz="1200" b="0" dirty="0" smtClean="0">
                <a:latin typeface="+mn-ea"/>
                <a:ea typeface="+mn-ea"/>
              </a:rPr>
              <a:t>信息中心</a:t>
            </a:r>
            <a:r>
              <a:rPr kumimoji="1" lang="en-US" altLang="zh-TW" sz="1000" b="0" dirty="0" smtClean="0">
                <a:solidFill>
                  <a:schemeClr val="bg2">
                    <a:lumMod val="60000"/>
                    <a:lumOff val="40000"/>
                  </a:schemeClr>
                </a:solidFill>
                <a:latin typeface="+mn-ea"/>
                <a:ea typeface="+mn-ea"/>
              </a:rPr>
              <a:t>8</a:t>
            </a:r>
            <a:r>
              <a:rPr kumimoji="1" lang="en-US" altLang="zh-TW" sz="1000" b="0" dirty="0" smtClean="0">
                <a:solidFill>
                  <a:schemeClr val="bg1"/>
                </a:solidFill>
                <a:latin typeface="+mn-ea"/>
                <a:ea typeface="+mn-ea"/>
              </a:rPr>
              <a:t>long</a:t>
            </a:r>
            <a:endParaRPr kumimoji="1" lang="zh-TW" altLang="en-US" sz="1000" b="0" dirty="0">
              <a:solidFill>
                <a:schemeClr val="bg1"/>
              </a:solidFill>
              <a:latin typeface="+mn-ea"/>
              <a:ea typeface="+mn-ea"/>
            </a:endParaRPr>
          </a:p>
        </p:txBody>
      </p:sp>
      <p:sp>
        <p:nvSpPr>
          <p:cNvPr id="5" name="Line 10"/>
          <p:cNvSpPr>
            <a:spLocks noChangeShapeType="1"/>
          </p:cNvSpPr>
          <p:nvPr/>
        </p:nvSpPr>
        <p:spPr bwMode="auto">
          <a:xfrm flipV="1">
            <a:off x="381000" y="762000"/>
            <a:ext cx="8382000" cy="0"/>
          </a:xfrm>
          <a:prstGeom prst="line">
            <a:avLst/>
          </a:prstGeom>
          <a:noFill/>
          <a:ln w="38100">
            <a:solidFill>
              <a:srgbClr val="CC0000"/>
            </a:solidFill>
            <a:round/>
            <a:headEnd/>
            <a:tailEnd/>
          </a:ln>
          <a:effectLst/>
        </p:spPr>
        <p:txBody>
          <a:bodyPr lIns="71438" tIns="36512" rIns="71438" bIns="36512"/>
          <a:lstStyle/>
          <a:p>
            <a:pPr eaLnBrk="0" hangingPunct="0">
              <a:spcBef>
                <a:spcPct val="20000"/>
              </a:spcBef>
              <a:buSzPct val="80000"/>
              <a:buFont typeface="Wingdings" pitchFamily="2" charset="2"/>
              <a:buNone/>
              <a:defRPr/>
            </a:pPr>
            <a:endParaRPr lang="zh-CN" altLang="en-US"/>
          </a:p>
        </p:txBody>
      </p:sp>
      <p:sp>
        <p:nvSpPr>
          <p:cNvPr id="6" name="Line 11"/>
          <p:cNvSpPr>
            <a:spLocks noChangeShapeType="1"/>
          </p:cNvSpPr>
          <p:nvPr/>
        </p:nvSpPr>
        <p:spPr bwMode="auto">
          <a:xfrm>
            <a:off x="250825" y="6446838"/>
            <a:ext cx="8512175" cy="6350"/>
          </a:xfrm>
          <a:prstGeom prst="line">
            <a:avLst/>
          </a:prstGeom>
          <a:noFill/>
          <a:ln w="38100">
            <a:solidFill>
              <a:srgbClr val="993300"/>
            </a:solidFill>
            <a:round/>
            <a:headEnd/>
            <a:tailEnd/>
          </a:ln>
          <a:effectLst/>
        </p:spPr>
        <p:txBody>
          <a:bodyPr lIns="71438" tIns="36512" rIns="71438" bIns="36512"/>
          <a:lstStyle/>
          <a:p>
            <a:pPr eaLnBrk="0" hangingPunct="0">
              <a:spcBef>
                <a:spcPct val="20000"/>
              </a:spcBef>
              <a:buSzPct val="80000"/>
              <a:buFont typeface="Wingdings" pitchFamily="2" charset="2"/>
              <a:buNone/>
              <a:defRPr/>
            </a:pPr>
            <a:endParaRPr lang="zh-CN" altLang="en-US"/>
          </a:p>
        </p:txBody>
      </p:sp>
      <p:sp>
        <p:nvSpPr>
          <p:cNvPr id="7" name="Text Box 223"/>
          <p:cNvSpPr txBox="1">
            <a:spLocks noChangeArrowheads="1"/>
          </p:cNvSpPr>
          <p:nvPr/>
        </p:nvSpPr>
        <p:spPr bwMode="auto">
          <a:xfrm>
            <a:off x="0" y="6858000"/>
            <a:ext cx="9144000" cy="203200"/>
          </a:xfrm>
          <a:prstGeom prst="rect">
            <a:avLst/>
          </a:prstGeom>
          <a:noFill/>
          <a:ln w="9525">
            <a:noFill/>
            <a:miter lim="800000"/>
            <a:headEnd/>
            <a:tailEnd/>
          </a:ln>
          <a:effectLst/>
        </p:spPr>
        <p:txBody>
          <a:bodyPr lIns="9144" tIns="9144" rIns="9144" bIns="9144">
            <a:spAutoFit/>
          </a:bodyPr>
          <a:lstStyle/>
          <a:p>
            <a:pPr eaLnBrk="0" hangingPunct="0">
              <a:spcBef>
                <a:spcPct val="50000"/>
              </a:spcBef>
              <a:buSzPct val="80000"/>
              <a:buFont typeface="Wingdings" pitchFamily="2" charset="2"/>
              <a:buNone/>
              <a:defRPr/>
            </a:pPr>
            <a:r>
              <a:rPr lang="zh-CN" altLang="en-US" sz="1200" dirty="0">
                <a:solidFill>
                  <a:srgbClr val="CCFF99"/>
                </a:solidFill>
                <a:latin typeface="+mn-ea"/>
                <a:ea typeface="+mn-ea"/>
              </a:rPr>
              <a:t>模版版本</a:t>
            </a:r>
            <a:r>
              <a:rPr lang="en-US" altLang="en-US" sz="1200" dirty="0" smtClean="0">
                <a:solidFill>
                  <a:srgbClr val="CCFF99"/>
                </a:solidFill>
                <a:latin typeface="+mn-ea"/>
                <a:ea typeface="+mn-ea"/>
              </a:rPr>
              <a:t>:</a:t>
            </a:r>
            <a:r>
              <a:rPr lang="zh-CN" altLang="en-US" sz="1200" dirty="0" smtClean="0">
                <a:solidFill>
                  <a:srgbClr val="CCFF99"/>
                </a:solidFill>
                <a:latin typeface="+mn-ea"/>
                <a:ea typeface="+mn-ea"/>
              </a:rPr>
              <a:t>江汉油田</a:t>
            </a:r>
            <a:r>
              <a:rPr lang="zh-CN" altLang="en-US" sz="1200" dirty="0">
                <a:solidFill>
                  <a:srgbClr val="CCFF99"/>
                </a:solidFill>
                <a:latin typeface="+mn-ea"/>
                <a:ea typeface="+mn-ea"/>
              </a:rPr>
              <a:t>分公司</a:t>
            </a:r>
            <a:r>
              <a:rPr lang="zh-CN" altLang="en-US" sz="1200" dirty="0" smtClean="0">
                <a:solidFill>
                  <a:srgbClr val="CCFF99"/>
                </a:solidFill>
                <a:latin typeface="+mn-ea"/>
                <a:ea typeface="+mn-ea"/>
              </a:rPr>
              <a:t>信息中心</a:t>
            </a:r>
            <a:r>
              <a:rPr lang="en-US" altLang="zh-CN" sz="1200" dirty="0" smtClean="0">
                <a:solidFill>
                  <a:srgbClr val="CCFF99"/>
                </a:solidFill>
                <a:latin typeface="+mn-ea"/>
                <a:ea typeface="+mn-ea"/>
              </a:rPr>
              <a:t>Long</a:t>
            </a:r>
            <a:endParaRPr lang="en-US" altLang="en-US" sz="800" dirty="0">
              <a:solidFill>
                <a:schemeClr val="bg1">
                  <a:lumMod val="95000"/>
                </a:schemeClr>
              </a:solidFill>
              <a:latin typeface="+mn-ea"/>
              <a:ea typeface="+mn-ea"/>
            </a:endParaRPr>
          </a:p>
        </p:txBody>
      </p:sp>
      <p:sp>
        <p:nvSpPr>
          <p:cNvPr id="8" name="Text Box 211"/>
          <p:cNvSpPr txBox="1">
            <a:spLocks noChangeArrowheads="1"/>
          </p:cNvSpPr>
          <p:nvPr/>
        </p:nvSpPr>
        <p:spPr bwMode="auto">
          <a:xfrm>
            <a:off x="-1676400" y="304800"/>
            <a:ext cx="1447800" cy="979488"/>
          </a:xfrm>
          <a:prstGeom prst="rect">
            <a:avLst/>
          </a:prstGeom>
          <a:noFill/>
          <a:ln w="9525" algn="ctr">
            <a:noFill/>
            <a:miter lim="800000"/>
            <a:headEnd/>
            <a:tailEnd/>
          </a:ln>
          <a:effectLst/>
        </p:spPr>
        <p:txBody>
          <a:bodyPr/>
          <a:lstStyle/>
          <a:p>
            <a:pPr marL="122238" indent="-122238" eaLnBrk="0" hangingPunct="0">
              <a:lnSpc>
                <a:spcPct val="90000"/>
              </a:lnSpc>
              <a:spcBef>
                <a:spcPct val="20000"/>
              </a:spcBef>
              <a:spcAft>
                <a:spcPct val="25000"/>
              </a:spcAft>
              <a:buSzPct val="80000"/>
              <a:buFontTx/>
              <a:buChar char="•"/>
              <a:defRPr/>
            </a:pPr>
            <a:r>
              <a:rPr lang="zh-CN" altLang="en-US" sz="1200" dirty="0">
                <a:solidFill>
                  <a:srgbClr val="CCFF99"/>
                </a:solidFill>
              </a:rPr>
              <a:t>标题：</a:t>
            </a:r>
            <a:endParaRPr lang="en-US" altLang="zh-CN" sz="1200" dirty="0">
              <a:solidFill>
                <a:srgbClr val="CCFF99"/>
              </a:solidFill>
            </a:endParaRPr>
          </a:p>
          <a:p>
            <a:pPr marL="122238" indent="-122238" eaLnBrk="0" hangingPunct="0">
              <a:lnSpc>
                <a:spcPct val="90000"/>
              </a:lnSpc>
              <a:spcBef>
                <a:spcPct val="20000"/>
              </a:spcBef>
              <a:spcAft>
                <a:spcPct val="25000"/>
              </a:spcAft>
              <a:buSzPct val="80000"/>
              <a:defRPr/>
            </a:pPr>
            <a:r>
              <a:rPr lang="zh-CN" altLang="en-US" sz="1200" b="0" dirty="0" smtClean="0">
                <a:solidFill>
                  <a:srgbClr val="CCFF99"/>
                </a:solidFill>
              </a:rPr>
              <a:t>字号</a:t>
            </a:r>
            <a:r>
              <a:rPr lang="en-US" altLang="zh-CN" sz="1200" b="0" dirty="0" smtClean="0">
                <a:solidFill>
                  <a:srgbClr val="CCFF99"/>
                </a:solidFill>
              </a:rPr>
              <a:t>22</a:t>
            </a:r>
            <a:r>
              <a:rPr lang="en-US" altLang="en-US" sz="1200" b="0" dirty="0" smtClean="0">
                <a:solidFill>
                  <a:srgbClr val="CCFF99"/>
                </a:solidFill>
                <a:latin typeface="+mn-ea"/>
              </a:rPr>
              <a:t>pt,</a:t>
            </a:r>
            <a:r>
              <a:rPr lang="zh-CN" altLang="en-US" sz="1200" b="0" dirty="0" smtClean="0">
                <a:solidFill>
                  <a:srgbClr val="CCFF99"/>
                </a:solidFill>
                <a:latin typeface="+mn-ea"/>
              </a:rPr>
              <a:t>黑色</a:t>
            </a:r>
            <a:endParaRPr lang="en-US" altLang="zh-CN" sz="1200" b="0" dirty="0">
              <a:solidFill>
                <a:srgbClr val="CCFF99"/>
              </a:solidFill>
            </a:endParaRPr>
          </a:p>
          <a:p>
            <a:pPr marL="122238" indent="-122238" eaLnBrk="0" hangingPunct="0">
              <a:lnSpc>
                <a:spcPct val="90000"/>
              </a:lnSpc>
              <a:spcBef>
                <a:spcPct val="20000"/>
              </a:spcBef>
              <a:spcAft>
                <a:spcPct val="25000"/>
              </a:spcAft>
              <a:buSzPct val="80000"/>
              <a:defRPr/>
            </a:pPr>
            <a:r>
              <a:rPr lang="zh-CN" altLang="en-US" sz="1200" b="0" dirty="0" smtClean="0">
                <a:solidFill>
                  <a:srgbClr val="CCFF99"/>
                </a:solidFill>
              </a:rPr>
              <a:t>宋体</a:t>
            </a:r>
            <a:r>
              <a:rPr lang="zh-CN" altLang="en-US" sz="1200" b="0" dirty="0">
                <a:solidFill>
                  <a:srgbClr val="CCFF99"/>
                </a:solidFill>
              </a:rPr>
              <a:t>（标题）</a:t>
            </a:r>
            <a:r>
              <a:rPr lang="en-US" altLang="en-US" sz="1200" b="0" dirty="0">
                <a:solidFill>
                  <a:srgbClr val="CCFF99"/>
                </a:solidFill>
              </a:rPr>
              <a:t/>
            </a:r>
            <a:br>
              <a:rPr lang="en-US" altLang="en-US" sz="1200" b="0" dirty="0">
                <a:solidFill>
                  <a:srgbClr val="CCFF99"/>
                </a:solidFill>
              </a:rPr>
            </a:br>
            <a:endParaRPr lang="en-US" altLang="en-US" sz="1200" b="0" dirty="0">
              <a:solidFill>
                <a:srgbClr val="CCFF99"/>
              </a:solidFill>
            </a:endParaRPr>
          </a:p>
          <a:p>
            <a:pPr marL="122238" indent="-122238" eaLnBrk="0" hangingPunct="0">
              <a:lnSpc>
                <a:spcPct val="90000"/>
              </a:lnSpc>
              <a:spcBef>
                <a:spcPct val="20000"/>
              </a:spcBef>
              <a:spcAft>
                <a:spcPct val="25000"/>
              </a:spcAft>
              <a:buSzPct val="80000"/>
              <a:buFontTx/>
              <a:buChar char="•"/>
              <a:defRPr/>
            </a:pPr>
            <a:endParaRPr lang="en-US" altLang="en-US" sz="1200" b="0" dirty="0">
              <a:solidFill>
                <a:srgbClr val="CCFF99"/>
              </a:solidFill>
            </a:endParaRPr>
          </a:p>
          <a:p>
            <a:pPr marL="122238" indent="-122238" eaLnBrk="0" hangingPunct="0">
              <a:lnSpc>
                <a:spcPct val="90000"/>
              </a:lnSpc>
              <a:spcBef>
                <a:spcPct val="20000"/>
              </a:spcBef>
              <a:spcAft>
                <a:spcPct val="25000"/>
              </a:spcAft>
              <a:buSzPct val="80000"/>
              <a:buFontTx/>
              <a:buChar char="•"/>
              <a:defRPr/>
            </a:pPr>
            <a:endParaRPr lang="en-US" altLang="en-US" sz="1200" b="0" dirty="0">
              <a:solidFill>
                <a:srgbClr val="CCFF99"/>
              </a:solidFill>
            </a:endParaRPr>
          </a:p>
          <a:p>
            <a:pPr marL="122238" indent="-122238" eaLnBrk="0" hangingPunct="0">
              <a:lnSpc>
                <a:spcPct val="90000"/>
              </a:lnSpc>
              <a:spcBef>
                <a:spcPct val="20000"/>
              </a:spcBef>
              <a:spcAft>
                <a:spcPct val="25000"/>
              </a:spcAft>
              <a:buSzPct val="80000"/>
              <a:buFontTx/>
              <a:buChar char="•"/>
              <a:defRPr/>
            </a:pPr>
            <a:endParaRPr lang="en-US" altLang="en-US" sz="1200" b="0" dirty="0">
              <a:solidFill>
                <a:srgbClr val="CCFF99"/>
              </a:solidFill>
            </a:endParaRPr>
          </a:p>
          <a:p>
            <a:pPr marL="122238" indent="-122238" eaLnBrk="0" hangingPunct="0">
              <a:lnSpc>
                <a:spcPct val="90000"/>
              </a:lnSpc>
              <a:spcBef>
                <a:spcPct val="20000"/>
              </a:spcBef>
              <a:spcAft>
                <a:spcPct val="25000"/>
              </a:spcAft>
              <a:buSzPct val="80000"/>
              <a:buFontTx/>
              <a:buChar char="•"/>
              <a:defRPr/>
            </a:pPr>
            <a:endParaRPr lang="en-US" altLang="en-US" sz="1200" b="0" dirty="0">
              <a:solidFill>
                <a:srgbClr val="CCFF99"/>
              </a:solidFill>
            </a:endParaRPr>
          </a:p>
          <a:p>
            <a:pPr marL="122238" indent="-122238" eaLnBrk="0" hangingPunct="0">
              <a:lnSpc>
                <a:spcPct val="150000"/>
              </a:lnSpc>
              <a:spcBef>
                <a:spcPct val="20000"/>
              </a:spcBef>
              <a:spcAft>
                <a:spcPct val="25000"/>
              </a:spcAft>
              <a:buSzPct val="80000"/>
              <a:buFontTx/>
              <a:buChar char="•"/>
              <a:defRPr/>
            </a:pPr>
            <a:r>
              <a:rPr lang="zh-CN" altLang="en-US" sz="1200" dirty="0">
                <a:solidFill>
                  <a:srgbClr val="CCFF99"/>
                </a:solidFill>
                <a:latin typeface="+mn-ea"/>
                <a:ea typeface="+mn-ea"/>
              </a:rPr>
              <a:t>主题内容：</a:t>
            </a:r>
            <a:r>
              <a:rPr lang="en-US" altLang="en-US" sz="1200" b="0" dirty="0">
                <a:solidFill>
                  <a:srgbClr val="CCFF99"/>
                </a:solidFill>
                <a:latin typeface="+mn-ea"/>
                <a:ea typeface="+mn-ea"/>
              </a:rPr>
              <a:t/>
            </a:r>
            <a:br>
              <a:rPr lang="en-US" altLang="en-US" sz="1200" b="0" dirty="0">
                <a:solidFill>
                  <a:srgbClr val="CCFF99"/>
                </a:solidFill>
                <a:latin typeface="+mn-ea"/>
                <a:ea typeface="+mn-ea"/>
              </a:rPr>
            </a:br>
            <a:r>
              <a:rPr lang="zh-CN" altLang="en-US" sz="1200" b="0" dirty="0">
                <a:solidFill>
                  <a:srgbClr val="CCFF99"/>
                </a:solidFill>
                <a:latin typeface="+mn-ea"/>
                <a:ea typeface="+mn-ea"/>
              </a:rPr>
              <a:t>字号</a:t>
            </a:r>
            <a:r>
              <a:rPr lang="en-US" altLang="en-US" sz="1200" b="0" dirty="0">
                <a:solidFill>
                  <a:srgbClr val="CCFF99"/>
                </a:solidFill>
                <a:latin typeface="+mn-ea"/>
                <a:ea typeface="+mn-ea"/>
              </a:rPr>
              <a:t>18pt</a:t>
            </a:r>
            <a:r>
              <a:rPr lang="en-US" altLang="en-US" sz="1200" b="0" dirty="0" smtClean="0">
                <a:solidFill>
                  <a:srgbClr val="CCFF99"/>
                </a:solidFill>
                <a:latin typeface="+mn-ea"/>
                <a:ea typeface="+mn-ea"/>
              </a:rPr>
              <a:t>,</a:t>
            </a:r>
            <a:r>
              <a:rPr lang="zh-CN" altLang="en-US" sz="1200" b="0" dirty="0" smtClean="0">
                <a:solidFill>
                  <a:srgbClr val="CCFF99"/>
                </a:solidFill>
                <a:latin typeface="+mn-ea"/>
                <a:ea typeface="+mn-ea"/>
              </a:rPr>
              <a:t>黑色</a:t>
            </a:r>
            <a:endParaRPr lang="en-US" altLang="zh-CN" sz="1200" b="0" dirty="0">
              <a:solidFill>
                <a:srgbClr val="CCFF99"/>
              </a:solidFill>
              <a:latin typeface="+mn-ea"/>
              <a:ea typeface="+mn-ea"/>
            </a:endParaRPr>
          </a:p>
          <a:p>
            <a:pPr marL="122238" indent="-122238" eaLnBrk="0" hangingPunct="0">
              <a:lnSpc>
                <a:spcPct val="150000"/>
              </a:lnSpc>
              <a:spcBef>
                <a:spcPct val="20000"/>
              </a:spcBef>
              <a:spcAft>
                <a:spcPct val="25000"/>
              </a:spcAft>
              <a:buSzPct val="80000"/>
              <a:defRPr/>
            </a:pPr>
            <a:r>
              <a:rPr lang="zh-CN" altLang="en-US" sz="1200" b="0" dirty="0" smtClean="0">
                <a:solidFill>
                  <a:srgbClr val="CCFF99"/>
                </a:solidFill>
                <a:latin typeface="+mn-ea"/>
                <a:ea typeface="+mn-ea"/>
              </a:rPr>
              <a:t>宋体</a:t>
            </a:r>
            <a:r>
              <a:rPr lang="zh-CN" altLang="en-US" sz="1200" b="0" dirty="0">
                <a:solidFill>
                  <a:srgbClr val="CCFF99"/>
                </a:solidFill>
                <a:latin typeface="+mn-ea"/>
                <a:ea typeface="+mn-ea"/>
              </a:rPr>
              <a:t>（正文）</a:t>
            </a:r>
            <a:endParaRPr lang="en-US" altLang="zh-CN" sz="1200" b="0" dirty="0">
              <a:solidFill>
                <a:srgbClr val="CCFF99"/>
              </a:solidFill>
              <a:latin typeface="+mn-ea"/>
              <a:ea typeface="+mn-ea"/>
            </a:endParaRPr>
          </a:p>
        </p:txBody>
      </p:sp>
      <p:sp>
        <p:nvSpPr>
          <p:cNvPr id="9" name="Line 210"/>
          <p:cNvSpPr>
            <a:spLocks noChangeShapeType="1"/>
          </p:cNvSpPr>
          <p:nvPr/>
        </p:nvSpPr>
        <p:spPr bwMode="auto">
          <a:xfrm flipH="1">
            <a:off x="-1066800" y="457200"/>
            <a:ext cx="1001712" cy="0"/>
          </a:xfrm>
          <a:prstGeom prst="line">
            <a:avLst/>
          </a:prstGeom>
          <a:ln w="12700">
            <a:prstDash val="sysDash"/>
            <a:headEnd/>
            <a:tailEnd/>
          </a:ln>
        </p:spPr>
        <p:style>
          <a:lnRef idx="1">
            <a:schemeClr val="accent3"/>
          </a:lnRef>
          <a:fillRef idx="0">
            <a:schemeClr val="accent3"/>
          </a:fillRef>
          <a:effectRef idx="0">
            <a:schemeClr val="accent3"/>
          </a:effectRef>
          <a:fontRef idx="minor">
            <a:schemeClr val="tx1"/>
          </a:fontRef>
        </p:style>
        <p:txBody>
          <a:bodyPr/>
          <a:lstStyle/>
          <a:p>
            <a:pPr eaLnBrk="0" hangingPunct="0">
              <a:spcBef>
                <a:spcPct val="20000"/>
              </a:spcBef>
              <a:buSzPct val="80000"/>
              <a:buFont typeface="Wingdings" pitchFamily="2" charset="2"/>
              <a:buNone/>
              <a:defRPr/>
            </a:pPr>
            <a:endParaRPr lang="zh-CN" altLang="en-US"/>
          </a:p>
        </p:txBody>
      </p:sp>
      <p:sp>
        <p:nvSpPr>
          <p:cNvPr id="10" name="Text Box 202"/>
          <p:cNvSpPr txBox="1">
            <a:spLocks noChangeArrowheads="1"/>
          </p:cNvSpPr>
          <p:nvPr/>
        </p:nvSpPr>
        <p:spPr bwMode="auto">
          <a:xfrm>
            <a:off x="9296400" y="228600"/>
            <a:ext cx="1628775" cy="1917700"/>
          </a:xfrm>
          <a:prstGeom prst="rect">
            <a:avLst/>
          </a:prstGeom>
          <a:noFill/>
          <a:ln w="9525">
            <a:noFill/>
            <a:miter lim="800000"/>
            <a:headEnd/>
            <a:tailEnd/>
          </a:ln>
          <a:effectLst/>
        </p:spPr>
        <p:txBody>
          <a:bodyPr/>
          <a:lstStyle/>
          <a:p>
            <a:pPr marL="115888" indent="-115888" eaLnBrk="0" hangingPunct="0">
              <a:spcBef>
                <a:spcPct val="20000"/>
              </a:spcBef>
              <a:buSzPct val="80000"/>
              <a:buFontTx/>
              <a:buChar char="•"/>
              <a:defRPr/>
            </a:pPr>
            <a:endParaRPr lang="en-US" altLang="zh-CN" sz="1200" b="0" dirty="0">
              <a:solidFill>
                <a:schemeClr val="bg2"/>
              </a:solidFill>
            </a:endParaRPr>
          </a:p>
          <a:p>
            <a:pPr marL="115888" indent="-115888" eaLnBrk="0" hangingPunct="0">
              <a:spcBef>
                <a:spcPct val="20000"/>
              </a:spcBef>
              <a:buSzPct val="80000"/>
              <a:buFontTx/>
              <a:buChar char="•"/>
              <a:defRPr/>
            </a:pPr>
            <a:r>
              <a:rPr lang="zh-CN" altLang="en-US" sz="1200" b="0" dirty="0">
                <a:solidFill>
                  <a:schemeClr val="bg2">
                    <a:lumMod val="20000"/>
                    <a:lumOff val="80000"/>
                  </a:schemeClr>
                </a:solidFill>
              </a:rPr>
              <a:t>中</a:t>
            </a:r>
            <a:r>
              <a:rPr lang="zh-CN" altLang="en-US" sz="1200" b="0" dirty="0" smtClean="0">
                <a:solidFill>
                  <a:schemeClr val="bg2">
                    <a:lumMod val="20000"/>
                    <a:lumOff val="80000"/>
                  </a:schemeClr>
                </a:solidFill>
              </a:rPr>
              <a:t>石化</a:t>
            </a:r>
            <a:r>
              <a:rPr lang="en-US" altLang="en-US" sz="1200" b="0" dirty="0" smtClean="0">
                <a:solidFill>
                  <a:schemeClr val="bg2">
                    <a:lumMod val="20000"/>
                    <a:lumOff val="80000"/>
                  </a:schemeClr>
                </a:solidFill>
              </a:rPr>
              <a:t>logo</a:t>
            </a:r>
            <a:endParaRPr lang="en-US" altLang="en-US" sz="1200" b="0" dirty="0">
              <a:solidFill>
                <a:schemeClr val="bg2">
                  <a:lumMod val="20000"/>
                  <a:lumOff val="80000"/>
                </a:schemeClr>
              </a:solidFill>
            </a:endParaRPr>
          </a:p>
          <a:p>
            <a:pPr marL="115888" indent="-115888" eaLnBrk="0" hangingPunct="0">
              <a:spcBef>
                <a:spcPct val="20000"/>
              </a:spcBef>
              <a:buSzPct val="80000"/>
              <a:buFont typeface="Wingdings" pitchFamily="2" charset="2"/>
              <a:buNone/>
              <a:defRPr/>
            </a:pPr>
            <a:endParaRPr lang="en-US" altLang="en-US" sz="1200" b="0" dirty="0">
              <a:solidFill>
                <a:schemeClr val="bg2"/>
              </a:solidFill>
            </a:endParaRPr>
          </a:p>
          <a:p>
            <a:pPr marL="115888" indent="-115888" eaLnBrk="0" hangingPunct="0">
              <a:spcBef>
                <a:spcPct val="20000"/>
              </a:spcBef>
              <a:buSzPct val="80000"/>
              <a:buFont typeface="Wingdings" pitchFamily="2" charset="2"/>
              <a:buChar char="u"/>
              <a:defRPr/>
            </a:pPr>
            <a:r>
              <a:rPr lang="en-US" altLang="zh-CN" sz="1200" dirty="0" smtClean="0">
                <a:solidFill>
                  <a:schemeClr val="accent3">
                    <a:lumMod val="85000"/>
                  </a:schemeClr>
                </a:solidFill>
              </a:rPr>
              <a:t>PPT</a:t>
            </a:r>
            <a:r>
              <a:rPr lang="zh-CN" altLang="en-US" sz="1200" dirty="0">
                <a:solidFill>
                  <a:schemeClr val="accent3">
                    <a:lumMod val="85000"/>
                  </a:schemeClr>
                </a:solidFill>
              </a:rPr>
              <a:t>设计制作：</a:t>
            </a:r>
          </a:p>
          <a:p>
            <a:pPr marL="115888" indent="-115888" eaLnBrk="0" hangingPunct="0">
              <a:spcBef>
                <a:spcPct val="20000"/>
              </a:spcBef>
              <a:buSzPct val="80000"/>
              <a:buFontTx/>
              <a:buChar char="•"/>
              <a:defRPr/>
            </a:pPr>
            <a:r>
              <a:rPr lang="zh-CN" altLang="en-US" sz="1200" b="0" dirty="0">
                <a:solidFill>
                  <a:schemeClr val="accent3">
                    <a:lumMod val="85000"/>
                  </a:schemeClr>
                </a:solidFill>
              </a:rPr>
              <a:t>尽量用</a:t>
            </a:r>
            <a:r>
              <a:rPr lang="en-US" altLang="zh-CN" sz="1200" b="0" dirty="0">
                <a:solidFill>
                  <a:schemeClr val="accent3">
                    <a:lumMod val="85000"/>
                  </a:schemeClr>
                </a:solidFill>
              </a:rPr>
              <a:t>1</a:t>
            </a:r>
            <a:r>
              <a:rPr lang="zh-CN" altLang="en-US" sz="1200" b="0" dirty="0">
                <a:solidFill>
                  <a:schemeClr val="accent3">
                    <a:lumMod val="85000"/>
                  </a:schemeClr>
                </a:solidFill>
              </a:rPr>
              <a:t>种字体，最好不要超过</a:t>
            </a:r>
            <a:r>
              <a:rPr lang="en-US" altLang="zh-CN" sz="1200" b="0" dirty="0">
                <a:solidFill>
                  <a:schemeClr val="accent3">
                    <a:lumMod val="85000"/>
                  </a:schemeClr>
                </a:solidFill>
              </a:rPr>
              <a:t>3</a:t>
            </a:r>
            <a:r>
              <a:rPr lang="zh-CN" altLang="en-US" sz="1200" b="0" dirty="0">
                <a:solidFill>
                  <a:schemeClr val="accent3">
                    <a:lumMod val="85000"/>
                  </a:schemeClr>
                </a:solidFill>
              </a:rPr>
              <a:t>种</a:t>
            </a:r>
          </a:p>
          <a:p>
            <a:pPr marL="115888" indent="-115888" eaLnBrk="0" hangingPunct="0">
              <a:spcBef>
                <a:spcPct val="20000"/>
              </a:spcBef>
              <a:buSzPct val="80000"/>
              <a:buFontTx/>
              <a:buChar char="•"/>
              <a:defRPr/>
            </a:pPr>
            <a:r>
              <a:rPr lang="en-US" altLang="zh-CN" sz="1200" b="0" dirty="0" smtClean="0">
                <a:solidFill>
                  <a:schemeClr val="accent3">
                    <a:lumMod val="85000"/>
                  </a:schemeClr>
                </a:solidFill>
              </a:rPr>
              <a:t>Magic Seven</a:t>
            </a:r>
            <a:r>
              <a:rPr lang="zh-CN" altLang="en-US" sz="1200" b="0" dirty="0" smtClean="0">
                <a:solidFill>
                  <a:schemeClr val="accent3">
                    <a:lumMod val="85000"/>
                  </a:schemeClr>
                </a:solidFill>
              </a:rPr>
              <a:t>原则</a:t>
            </a:r>
            <a:r>
              <a:rPr lang="zh-CN" altLang="en-US" sz="1200" b="0" dirty="0">
                <a:solidFill>
                  <a:schemeClr val="accent3">
                    <a:lumMod val="85000"/>
                  </a:schemeClr>
                </a:solidFill>
              </a:rPr>
              <a:t>（</a:t>
            </a:r>
            <a:r>
              <a:rPr lang="en-US" altLang="zh-CN" sz="1200" b="0" dirty="0">
                <a:solidFill>
                  <a:schemeClr val="accent3">
                    <a:lumMod val="85000"/>
                  </a:schemeClr>
                </a:solidFill>
              </a:rPr>
              <a:t>7</a:t>
            </a:r>
            <a:r>
              <a:rPr lang="zh-CN" altLang="en-US" sz="1200" b="0" dirty="0">
                <a:solidFill>
                  <a:schemeClr val="accent3">
                    <a:lumMod val="85000"/>
                  </a:schemeClr>
                </a:solidFill>
              </a:rPr>
              <a:t>士</a:t>
            </a:r>
            <a:r>
              <a:rPr lang="en-US" altLang="zh-CN" sz="1200" b="0" dirty="0">
                <a:solidFill>
                  <a:schemeClr val="accent3">
                    <a:lumMod val="85000"/>
                  </a:schemeClr>
                </a:solidFill>
              </a:rPr>
              <a:t>2</a:t>
            </a:r>
            <a:r>
              <a:rPr lang="zh-CN" altLang="en-US" sz="1200" b="0" dirty="0">
                <a:solidFill>
                  <a:schemeClr val="accent3">
                    <a:lumMod val="85000"/>
                  </a:schemeClr>
                </a:solidFill>
              </a:rPr>
              <a:t>＝</a:t>
            </a:r>
            <a:r>
              <a:rPr lang="en-US" altLang="zh-CN" sz="1200" b="0" dirty="0">
                <a:solidFill>
                  <a:schemeClr val="accent3">
                    <a:lumMod val="85000"/>
                  </a:schemeClr>
                </a:solidFill>
              </a:rPr>
              <a:t>5</a:t>
            </a:r>
            <a:r>
              <a:rPr lang="zh-CN" altLang="en-US" sz="1200" b="0" dirty="0">
                <a:solidFill>
                  <a:schemeClr val="accent3">
                    <a:lumMod val="85000"/>
                  </a:schemeClr>
                </a:solidFill>
              </a:rPr>
              <a:t>～</a:t>
            </a:r>
            <a:r>
              <a:rPr lang="en-US" altLang="zh-CN" sz="1200" b="0" dirty="0">
                <a:solidFill>
                  <a:schemeClr val="accent3">
                    <a:lumMod val="85000"/>
                  </a:schemeClr>
                </a:solidFill>
              </a:rPr>
              <a:t>9</a:t>
            </a:r>
            <a:r>
              <a:rPr lang="zh-CN" altLang="en-US" sz="1200" b="0" dirty="0">
                <a:solidFill>
                  <a:schemeClr val="accent3">
                    <a:lumMod val="85000"/>
                  </a:schemeClr>
                </a:solidFill>
              </a:rPr>
              <a:t>）。每张幻灯片传达</a:t>
            </a:r>
            <a:r>
              <a:rPr lang="en-US" altLang="zh-CN" sz="1200" b="0" dirty="0">
                <a:solidFill>
                  <a:schemeClr val="accent3">
                    <a:lumMod val="85000"/>
                  </a:schemeClr>
                </a:solidFill>
              </a:rPr>
              <a:t>5</a:t>
            </a:r>
            <a:r>
              <a:rPr lang="zh-CN" altLang="en-US" sz="1200" b="0" dirty="0">
                <a:solidFill>
                  <a:schemeClr val="accent3">
                    <a:lumMod val="85000"/>
                  </a:schemeClr>
                </a:solidFill>
              </a:rPr>
              <a:t>个概念效果最好</a:t>
            </a:r>
            <a:r>
              <a:rPr lang="zh-CN" altLang="en-US" sz="1200" b="0" dirty="0" smtClean="0">
                <a:solidFill>
                  <a:schemeClr val="accent3">
                    <a:lumMod val="85000"/>
                  </a:schemeClr>
                </a:solidFill>
              </a:rPr>
              <a:t>。</a:t>
            </a:r>
            <a:r>
              <a:rPr lang="en-US" altLang="zh-CN" sz="1200" b="0" dirty="0" smtClean="0">
                <a:solidFill>
                  <a:schemeClr val="accent3">
                    <a:lumMod val="85000"/>
                  </a:schemeClr>
                </a:solidFill>
              </a:rPr>
              <a:t>7</a:t>
            </a:r>
            <a:r>
              <a:rPr lang="zh-CN" altLang="en-US" sz="1200" b="0" dirty="0">
                <a:solidFill>
                  <a:schemeClr val="accent3">
                    <a:lumMod val="85000"/>
                  </a:schemeClr>
                </a:solidFill>
              </a:rPr>
              <a:t>个概念人脑恰恰好可以处理</a:t>
            </a:r>
            <a:r>
              <a:rPr lang="en-US" altLang="zh-CN" sz="1200" b="0" dirty="0">
                <a:solidFill>
                  <a:schemeClr val="accent3">
                    <a:lumMod val="85000"/>
                  </a:schemeClr>
                </a:solidFill>
              </a:rPr>
              <a:t>,</a:t>
            </a:r>
            <a:r>
              <a:rPr lang="zh-CN" altLang="en-US" sz="1200" b="0" dirty="0">
                <a:solidFill>
                  <a:schemeClr val="accent3">
                    <a:lumMod val="85000"/>
                  </a:schemeClr>
                </a:solidFill>
              </a:rPr>
              <a:t>超过</a:t>
            </a:r>
            <a:r>
              <a:rPr lang="en-US" altLang="zh-CN" sz="1200" b="0" dirty="0">
                <a:solidFill>
                  <a:schemeClr val="accent3">
                    <a:lumMod val="85000"/>
                  </a:schemeClr>
                </a:solidFill>
              </a:rPr>
              <a:t>9</a:t>
            </a:r>
            <a:r>
              <a:rPr lang="zh-CN" altLang="en-US" sz="1200" b="0" dirty="0">
                <a:solidFill>
                  <a:schemeClr val="accent3">
                    <a:lumMod val="85000"/>
                  </a:schemeClr>
                </a:solidFill>
              </a:rPr>
              <a:t>个概念太多了，建议重新组织</a:t>
            </a:r>
            <a:endParaRPr lang="en-US" altLang="zh-CN" sz="1200" b="0" dirty="0">
              <a:solidFill>
                <a:schemeClr val="accent3">
                  <a:lumMod val="85000"/>
                </a:schemeClr>
              </a:solidFill>
            </a:endParaRPr>
          </a:p>
          <a:p>
            <a:pPr marL="115888" indent="-115888" eaLnBrk="0" hangingPunct="0">
              <a:spcBef>
                <a:spcPct val="20000"/>
              </a:spcBef>
              <a:buSzPct val="80000"/>
              <a:buFontTx/>
              <a:buChar char="•"/>
              <a:defRPr/>
            </a:pPr>
            <a:r>
              <a:rPr lang="en-US" altLang="zh-CN" sz="1200" b="0" dirty="0">
                <a:solidFill>
                  <a:schemeClr val="accent3">
                    <a:lumMod val="85000"/>
                  </a:schemeClr>
                </a:solidFill>
              </a:rPr>
              <a:t>PPT</a:t>
            </a:r>
            <a:r>
              <a:rPr lang="zh-CN" altLang="en-US" sz="1200" b="0" dirty="0">
                <a:solidFill>
                  <a:schemeClr val="accent3">
                    <a:lumMod val="85000"/>
                  </a:schemeClr>
                </a:solidFill>
              </a:rPr>
              <a:t>设计的</a:t>
            </a:r>
            <a:r>
              <a:rPr lang="en-US" altLang="zh-CN" sz="1200" b="0" dirty="0" smtClean="0">
                <a:solidFill>
                  <a:schemeClr val="accent3">
                    <a:lumMod val="85000"/>
                  </a:schemeClr>
                </a:solidFill>
              </a:rPr>
              <a:t>KISS(KeepItSimpleandStupid</a:t>
            </a:r>
            <a:r>
              <a:rPr lang="en-US" altLang="zh-CN" sz="1200" b="0" dirty="0">
                <a:solidFill>
                  <a:schemeClr val="accent3">
                    <a:lumMod val="85000"/>
                  </a:schemeClr>
                </a:solidFill>
              </a:rPr>
              <a:t>)</a:t>
            </a:r>
            <a:r>
              <a:rPr lang="zh-CN" altLang="en-US" sz="1200" b="0" dirty="0">
                <a:solidFill>
                  <a:schemeClr val="accent3">
                    <a:lumMod val="85000"/>
                  </a:schemeClr>
                </a:solidFill>
              </a:rPr>
              <a:t>，简明，留白天地宽</a:t>
            </a:r>
            <a:r>
              <a:rPr lang="en-US" altLang="zh-CN" sz="1200" b="0" dirty="0">
                <a:solidFill>
                  <a:schemeClr val="accent3">
                    <a:lumMod val="85000"/>
                  </a:schemeClr>
                </a:solidFill>
              </a:rPr>
              <a:t>。</a:t>
            </a:r>
          </a:p>
          <a:p>
            <a:pPr marL="115888" indent="-115888" eaLnBrk="0" hangingPunct="0">
              <a:spcBef>
                <a:spcPct val="20000"/>
              </a:spcBef>
              <a:buSzPct val="80000"/>
              <a:buFontTx/>
              <a:buChar char="•"/>
              <a:defRPr/>
            </a:pPr>
            <a:r>
              <a:rPr lang="en-US" altLang="zh-CN" sz="1200" b="0" dirty="0">
                <a:solidFill>
                  <a:schemeClr val="accent3">
                    <a:lumMod val="85000"/>
                  </a:schemeClr>
                </a:solidFill>
              </a:rPr>
              <a:t>3</a:t>
            </a:r>
            <a:r>
              <a:rPr lang="zh-CN" altLang="en-US" sz="1200" b="0" dirty="0">
                <a:solidFill>
                  <a:schemeClr val="accent3">
                    <a:lumMod val="85000"/>
                  </a:schemeClr>
                </a:solidFill>
              </a:rPr>
              <a:t>色原则：“不要超过</a:t>
            </a:r>
            <a:r>
              <a:rPr lang="en-US" altLang="zh-CN" sz="1200" b="0" dirty="0">
                <a:solidFill>
                  <a:schemeClr val="accent3">
                    <a:lumMod val="85000"/>
                  </a:schemeClr>
                </a:solidFill>
              </a:rPr>
              <a:t>3</a:t>
            </a:r>
            <a:r>
              <a:rPr lang="zh-CN" altLang="en-US" sz="1200" b="0" dirty="0">
                <a:solidFill>
                  <a:schemeClr val="accent3">
                    <a:lumMod val="85000"/>
                  </a:schemeClr>
                </a:solidFill>
              </a:rPr>
              <a:t>种色系”</a:t>
            </a:r>
          </a:p>
          <a:p>
            <a:pPr marL="115888" indent="-115888" eaLnBrk="0" hangingPunct="0">
              <a:spcBef>
                <a:spcPct val="20000"/>
              </a:spcBef>
              <a:buSzPct val="80000"/>
              <a:buFontTx/>
              <a:buChar char="•"/>
              <a:defRPr/>
            </a:pPr>
            <a:r>
              <a:rPr lang="en-US" altLang="zh-CN" sz="1200" b="0" dirty="0">
                <a:solidFill>
                  <a:schemeClr val="accent3">
                    <a:lumMod val="85000"/>
                  </a:schemeClr>
                </a:solidFill>
              </a:rPr>
              <a:t>6</a:t>
            </a:r>
            <a:r>
              <a:rPr lang="zh-CN" altLang="en-US" sz="1200" b="0" dirty="0">
                <a:solidFill>
                  <a:schemeClr val="accent3">
                    <a:lumMod val="85000"/>
                  </a:schemeClr>
                </a:solidFill>
              </a:rPr>
              <a:t>字解码：“大化小，小化图”</a:t>
            </a:r>
            <a:r>
              <a:rPr lang="en-US" altLang="zh-CN" sz="1200" b="0" dirty="0">
                <a:solidFill>
                  <a:schemeClr val="accent3">
                    <a:lumMod val="85000"/>
                  </a:schemeClr>
                </a:solidFill>
              </a:rPr>
              <a:t>—-</a:t>
            </a:r>
            <a:r>
              <a:rPr lang="zh-CN" altLang="en-US" sz="1200" b="0" dirty="0">
                <a:solidFill>
                  <a:schemeClr val="accent3">
                    <a:lumMod val="85000"/>
                  </a:schemeClr>
                </a:solidFill>
              </a:rPr>
              <a:t>提纲时，用逻辑树尽量将大问题分解成小问题，小问题用图表现。</a:t>
            </a:r>
          </a:p>
          <a:p>
            <a:pPr marL="115888" indent="-115888" eaLnBrk="0" hangingPunct="0">
              <a:spcBef>
                <a:spcPct val="20000"/>
              </a:spcBef>
              <a:buSzPct val="80000"/>
              <a:buFontTx/>
              <a:buChar char="•"/>
              <a:defRPr/>
            </a:pPr>
            <a:r>
              <a:rPr lang="en-US" altLang="zh-CN" sz="1200" b="0" dirty="0">
                <a:solidFill>
                  <a:schemeClr val="accent3">
                    <a:lumMod val="85000"/>
                  </a:schemeClr>
                </a:solidFill>
              </a:rPr>
              <a:t>12</a:t>
            </a:r>
            <a:r>
              <a:rPr lang="zh-CN" altLang="en-US" sz="1200" b="0" dirty="0">
                <a:solidFill>
                  <a:schemeClr val="accent3">
                    <a:lumMod val="85000"/>
                  </a:schemeClr>
                </a:solidFill>
              </a:rPr>
              <a:t>字真言：“能用图，不用表；能用表，不用字</a:t>
            </a:r>
            <a:r>
              <a:rPr lang="zh-CN" altLang="en-US" sz="1200" b="0" dirty="0" smtClean="0">
                <a:solidFill>
                  <a:schemeClr val="accent3">
                    <a:lumMod val="85000"/>
                  </a:schemeClr>
                </a:solidFill>
              </a:rPr>
              <a:t>”</a:t>
            </a:r>
            <a:endParaRPr lang="en-US" altLang="en-US" sz="1200" b="0" dirty="0">
              <a:solidFill>
                <a:schemeClr val="accent3">
                  <a:lumMod val="85000"/>
                </a:schemeClr>
              </a:solidFill>
            </a:endParaRPr>
          </a:p>
        </p:txBody>
      </p:sp>
      <p:sp>
        <p:nvSpPr>
          <p:cNvPr id="11" name="Line 207"/>
          <p:cNvSpPr>
            <a:spLocks noChangeShapeType="1"/>
          </p:cNvSpPr>
          <p:nvPr/>
        </p:nvSpPr>
        <p:spPr bwMode="auto">
          <a:xfrm flipH="1">
            <a:off x="9175750" y="636588"/>
            <a:ext cx="274638" cy="0"/>
          </a:xfrm>
          <a:prstGeom prst="line">
            <a:avLst/>
          </a:prstGeom>
          <a:noFill/>
          <a:ln w="9525">
            <a:solidFill>
              <a:schemeClr val="bg1"/>
            </a:solidFill>
            <a:prstDash val="dash"/>
            <a:round/>
            <a:headEnd/>
            <a:tailEnd/>
          </a:ln>
          <a:effectLst/>
        </p:spPr>
        <p:txBody>
          <a:bodyPr/>
          <a:lstStyle/>
          <a:p>
            <a:pPr eaLnBrk="0" hangingPunct="0">
              <a:spcBef>
                <a:spcPct val="20000"/>
              </a:spcBef>
              <a:buSzPct val="80000"/>
              <a:buFont typeface="Wingdings" pitchFamily="2" charset="2"/>
              <a:buNone/>
              <a:defRPr/>
            </a:pPr>
            <a:endParaRPr lang="zh-CN" altLang="en-US"/>
          </a:p>
        </p:txBody>
      </p:sp>
      <p:sp>
        <p:nvSpPr>
          <p:cNvPr id="12" name="Line 208"/>
          <p:cNvSpPr>
            <a:spLocks noChangeShapeType="1"/>
          </p:cNvSpPr>
          <p:nvPr/>
        </p:nvSpPr>
        <p:spPr bwMode="auto">
          <a:xfrm flipH="1">
            <a:off x="9144000" y="3124200"/>
            <a:ext cx="274638" cy="0"/>
          </a:xfrm>
          <a:prstGeom prst="line">
            <a:avLst/>
          </a:prstGeom>
          <a:noFill/>
          <a:ln w="9525">
            <a:solidFill>
              <a:schemeClr val="bg1"/>
            </a:solidFill>
            <a:prstDash val="dash"/>
            <a:round/>
            <a:headEnd/>
            <a:tailEnd/>
          </a:ln>
          <a:effectLst/>
        </p:spPr>
        <p:txBody>
          <a:bodyPr/>
          <a:lstStyle/>
          <a:p>
            <a:pPr eaLnBrk="0" hangingPunct="0">
              <a:spcBef>
                <a:spcPct val="20000"/>
              </a:spcBef>
              <a:buSzPct val="80000"/>
              <a:buFont typeface="Wingdings" pitchFamily="2" charset="2"/>
              <a:buNone/>
              <a:defRPr/>
            </a:pPr>
            <a:endParaRPr lang="zh-CN" altLang="en-US"/>
          </a:p>
        </p:txBody>
      </p:sp>
      <p:sp>
        <p:nvSpPr>
          <p:cNvPr id="13" name="标题 1"/>
          <p:cNvSpPr txBox="1">
            <a:spLocks/>
          </p:cNvSpPr>
          <p:nvPr userDrawn="1"/>
        </p:nvSpPr>
        <p:spPr bwMode="auto">
          <a:xfrm>
            <a:off x="1828800" y="2895600"/>
            <a:ext cx="4419600" cy="576263"/>
          </a:xfrm>
          <a:prstGeom prst="rect">
            <a:avLst/>
          </a:prstGeom>
          <a:noFill/>
          <a:ln w="9525">
            <a:noFill/>
            <a:miter lim="800000"/>
            <a:headEnd/>
            <a:tailEnd/>
          </a:ln>
          <a:effectLst/>
        </p:spPr>
        <p:txBody>
          <a:bodyPr anchor="ctr"/>
          <a:lstStyle/>
          <a:p>
            <a:pPr algn="ctr" eaLnBrk="0" hangingPunct="0">
              <a:defRPr/>
            </a:pPr>
            <a:r>
              <a:rPr lang="zh-CN" altLang="en-US" sz="4400" kern="0" dirty="0">
                <a:latin typeface="+mj-lt"/>
                <a:ea typeface="+mj-ea"/>
                <a:cs typeface="+mj-cs"/>
              </a:rPr>
              <a:t>汇报完毕</a:t>
            </a:r>
          </a:p>
        </p:txBody>
      </p:sp>
    </p:spTree>
    <p:extLst>
      <p:ext uri="{BB962C8B-B14F-4D97-AF65-F5344CB8AC3E}">
        <p14:creationId xmlns:p14="http://schemas.microsoft.com/office/powerpoint/2010/main" val="245282602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6_空白">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41603532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4_标题幻灯片">
    <p:spTree>
      <p:nvGrpSpPr>
        <p:cNvPr id="1" name=""/>
        <p:cNvGrpSpPr/>
        <p:nvPr/>
      </p:nvGrpSpPr>
      <p:grpSpPr>
        <a:xfrm>
          <a:off x="0" y="0"/>
          <a:ext cx="0" cy="0"/>
          <a:chOff x="0" y="0"/>
          <a:chExt cx="0" cy="0"/>
        </a:xfrm>
      </p:grpSpPr>
      <p:sp>
        <p:nvSpPr>
          <p:cNvPr id="13" name="矩形 21"/>
          <p:cNvSpPr/>
          <p:nvPr userDrawn="1"/>
        </p:nvSpPr>
        <p:spPr>
          <a:xfrm>
            <a:off x="6858000" y="6456363"/>
            <a:ext cx="2057400" cy="304800"/>
          </a:xfrm>
          <a:prstGeom prst="rect">
            <a:avLst/>
          </a:prstGeom>
          <a:gradFill>
            <a:gsLst>
              <a:gs pos="0">
                <a:schemeClr val="bg1">
                  <a:alpha val="0"/>
                </a:schemeClr>
              </a:gs>
              <a:gs pos="30000">
                <a:schemeClr val="bg1"/>
              </a:gs>
              <a:gs pos="8300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pic>
        <p:nvPicPr>
          <p:cNvPr id="14" name="Picture 1"/>
          <p:cNvPicPr>
            <a:picLocks noChangeAspect="1" noChangeArrowheads="1"/>
          </p:cNvPicPr>
          <p:nvPr userDrawn="1"/>
        </p:nvPicPr>
        <p:blipFill>
          <a:blip r:embed="rId2" cstate="print"/>
          <a:srcRect/>
          <a:stretch>
            <a:fillRect/>
          </a:stretch>
        </p:blipFill>
        <p:spPr bwMode="auto">
          <a:xfrm>
            <a:off x="0" y="0"/>
            <a:ext cx="9162510" cy="6858000"/>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7_空白">
    <p:spTree>
      <p:nvGrpSpPr>
        <p:cNvPr id="1" name=""/>
        <p:cNvGrpSpPr/>
        <p:nvPr/>
      </p:nvGrpSpPr>
      <p:grpSpPr>
        <a:xfrm>
          <a:off x="0" y="0"/>
          <a:ext cx="0" cy="0"/>
          <a:chOff x="0" y="0"/>
          <a:chExt cx="0" cy="0"/>
        </a:xfrm>
      </p:grpSpPr>
      <p:sp>
        <p:nvSpPr>
          <p:cNvPr id="2" name="标题 1"/>
          <p:cNvSpPr>
            <a:spLocks noGrp="1"/>
          </p:cNvSpPr>
          <p:nvPr>
            <p:ph type="title"/>
          </p:nvPr>
        </p:nvSpPr>
        <p:spPr>
          <a:xfrm>
            <a:off x="381001" y="115889"/>
            <a:ext cx="7646988" cy="576262"/>
          </a:xfrm>
        </p:spPr>
        <p:txBody>
          <a:body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11732804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663479303"/>
      </p:ext>
    </p:extLst>
  </p:cSld>
  <p:clrMapOvr>
    <a:masterClrMapping/>
  </p:clrMapOvr>
  <p:timing>
    <p:tnLst>
      <p:par>
        <p:cTn id="1" dur="indefinite" restart="never" nodeType="tmRoot"/>
      </p:par>
    </p:tnLst>
  </p:timing>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仅标题">
    <p:spTree>
      <p:nvGrpSpPr>
        <p:cNvPr id="1" name=""/>
        <p:cNvGrpSpPr/>
        <p:nvPr/>
      </p:nvGrpSpPr>
      <p:grpSpPr>
        <a:xfrm>
          <a:off x="0" y="0"/>
          <a:ext cx="0" cy="0"/>
          <a:chOff x="0" y="0"/>
          <a:chExt cx="0" cy="0"/>
        </a:xfrm>
      </p:grpSpPr>
      <p:pic>
        <p:nvPicPr>
          <p:cNvPr id="2" name="图片 8" descr="sinope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7620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Line 5"/>
          <p:cNvSpPr>
            <a:spLocks noChangeShapeType="1"/>
          </p:cNvSpPr>
          <p:nvPr/>
        </p:nvSpPr>
        <p:spPr bwMode="auto">
          <a:xfrm flipV="1">
            <a:off x="381000" y="765175"/>
            <a:ext cx="8153400" cy="0"/>
          </a:xfrm>
          <a:prstGeom prst="line">
            <a:avLst/>
          </a:prstGeom>
          <a:noFill/>
          <a:ln w="28575">
            <a:solidFill>
              <a:srgbClr val="CC0000"/>
            </a:solidFill>
            <a:round/>
            <a:headEnd/>
            <a:tailEnd/>
          </a:ln>
          <a:effectLst/>
        </p:spPr>
        <p:txBody>
          <a:bodyPr/>
          <a:lstStyle/>
          <a:p>
            <a:pPr eaLnBrk="0" hangingPunct="0">
              <a:spcBef>
                <a:spcPct val="20000"/>
              </a:spcBef>
              <a:buSzPct val="80000"/>
              <a:buFont typeface="Wingdings" pitchFamily="2" charset="2"/>
              <a:buNone/>
              <a:defRPr/>
            </a:pPr>
            <a:endParaRPr lang="zh-CN" altLang="en-US"/>
          </a:p>
        </p:txBody>
      </p:sp>
      <p:sp>
        <p:nvSpPr>
          <p:cNvPr id="4" name="Rectangle 9"/>
          <p:cNvSpPr>
            <a:spLocks noChangeArrowheads="1"/>
          </p:cNvSpPr>
          <p:nvPr/>
        </p:nvSpPr>
        <p:spPr bwMode="auto">
          <a:xfrm>
            <a:off x="4191000" y="6503988"/>
            <a:ext cx="4648200" cy="277812"/>
          </a:xfrm>
          <a:prstGeom prst="rect">
            <a:avLst/>
          </a:prstGeom>
          <a:noFill/>
          <a:ln w="9525">
            <a:noFill/>
            <a:miter lim="800000"/>
            <a:headEnd/>
            <a:tailEnd/>
          </a:ln>
          <a:effectLst/>
        </p:spPr>
        <p:txBody>
          <a:bodyPr lIns="92075" tIns="46038" rIns="92075" bIns="46038">
            <a:spAutoFit/>
          </a:bodyPr>
          <a:lstStyle/>
          <a:p>
            <a:pPr algn="r" defTabSz="762000" eaLnBrk="0" hangingPunct="0">
              <a:defRPr/>
            </a:pPr>
            <a:r>
              <a:rPr kumimoji="1" lang="zh-CN" altLang="en-US" sz="1200" b="0" dirty="0" smtClean="0">
                <a:latin typeface="+mn-ea"/>
                <a:ea typeface="+mn-ea"/>
              </a:rPr>
              <a:t>江汉油田</a:t>
            </a:r>
            <a:r>
              <a:rPr kumimoji="1" lang="zh-CN" altLang="en-US" sz="1200" b="0" dirty="0">
                <a:latin typeface="+mn-ea"/>
                <a:ea typeface="+mn-ea"/>
              </a:rPr>
              <a:t>分公司</a:t>
            </a:r>
            <a:r>
              <a:rPr kumimoji="1" lang="zh-CN" altLang="en-US" sz="1200" b="0" dirty="0" smtClean="0">
                <a:latin typeface="+mn-ea"/>
                <a:ea typeface="+mn-ea"/>
              </a:rPr>
              <a:t>信息中心</a:t>
            </a:r>
            <a:fld id="{B7C4FD5F-554A-49DA-AE74-32393CAA08C5}" type="slidenum">
              <a:rPr kumimoji="1" lang="en-US" altLang="zh-TW" sz="1000" b="0" smtClean="0">
                <a:latin typeface="+mn-ea"/>
                <a:ea typeface="+mn-ea"/>
              </a:rPr>
              <a:pPr algn="r" defTabSz="762000" eaLnBrk="0" hangingPunct="0">
                <a:defRPr/>
              </a:pPr>
              <a:t>‹#›</a:t>
            </a:fld>
            <a:r>
              <a:rPr kumimoji="1" lang="en-US" altLang="zh-TW" sz="1000" b="0" dirty="0" smtClean="0">
                <a:solidFill>
                  <a:schemeClr val="bg2">
                    <a:lumMod val="60000"/>
                    <a:lumOff val="40000"/>
                  </a:schemeClr>
                </a:solidFill>
                <a:latin typeface="+mn-ea"/>
                <a:ea typeface="+mn-ea"/>
              </a:rPr>
              <a:t>/88</a:t>
            </a:r>
            <a:r>
              <a:rPr kumimoji="1" lang="en-US" altLang="zh-TW" sz="1000" b="0" dirty="0" smtClean="0">
                <a:solidFill>
                  <a:schemeClr val="bg1"/>
                </a:solidFill>
                <a:latin typeface="+mn-ea"/>
                <a:ea typeface="+mn-ea"/>
              </a:rPr>
              <a:t>long</a:t>
            </a:r>
            <a:endParaRPr kumimoji="1" lang="zh-TW" altLang="en-US" sz="1000" b="0" dirty="0">
              <a:solidFill>
                <a:schemeClr val="bg1"/>
              </a:solidFill>
              <a:latin typeface="+mn-ea"/>
              <a:ea typeface="+mn-ea"/>
            </a:endParaRPr>
          </a:p>
        </p:txBody>
      </p:sp>
      <p:sp>
        <p:nvSpPr>
          <p:cNvPr id="5" name="Line 10"/>
          <p:cNvSpPr>
            <a:spLocks noChangeShapeType="1"/>
          </p:cNvSpPr>
          <p:nvPr/>
        </p:nvSpPr>
        <p:spPr bwMode="auto">
          <a:xfrm flipV="1">
            <a:off x="381000" y="762000"/>
            <a:ext cx="8382000" cy="0"/>
          </a:xfrm>
          <a:prstGeom prst="line">
            <a:avLst/>
          </a:prstGeom>
          <a:noFill/>
          <a:ln w="38100">
            <a:solidFill>
              <a:srgbClr val="CC0000"/>
            </a:solidFill>
            <a:round/>
            <a:headEnd/>
            <a:tailEnd/>
          </a:ln>
          <a:effectLst/>
        </p:spPr>
        <p:txBody>
          <a:bodyPr lIns="71438" tIns="36512" rIns="71438" bIns="36512"/>
          <a:lstStyle/>
          <a:p>
            <a:pPr eaLnBrk="0" hangingPunct="0">
              <a:spcBef>
                <a:spcPct val="20000"/>
              </a:spcBef>
              <a:buSzPct val="80000"/>
              <a:buFont typeface="Wingdings" pitchFamily="2" charset="2"/>
              <a:buNone/>
              <a:defRPr/>
            </a:pPr>
            <a:endParaRPr lang="zh-CN" altLang="en-US"/>
          </a:p>
        </p:txBody>
      </p:sp>
      <p:sp>
        <p:nvSpPr>
          <p:cNvPr id="6" name="Line 11"/>
          <p:cNvSpPr>
            <a:spLocks noChangeShapeType="1"/>
          </p:cNvSpPr>
          <p:nvPr/>
        </p:nvSpPr>
        <p:spPr bwMode="auto">
          <a:xfrm>
            <a:off x="250825" y="6446838"/>
            <a:ext cx="8512175" cy="6350"/>
          </a:xfrm>
          <a:prstGeom prst="line">
            <a:avLst/>
          </a:prstGeom>
          <a:noFill/>
          <a:ln w="38100">
            <a:solidFill>
              <a:srgbClr val="993300"/>
            </a:solidFill>
            <a:round/>
            <a:headEnd/>
            <a:tailEnd/>
          </a:ln>
          <a:effectLst/>
        </p:spPr>
        <p:txBody>
          <a:bodyPr lIns="71438" tIns="36512" rIns="71438" bIns="36512"/>
          <a:lstStyle/>
          <a:p>
            <a:pPr eaLnBrk="0" hangingPunct="0">
              <a:spcBef>
                <a:spcPct val="20000"/>
              </a:spcBef>
              <a:buSzPct val="80000"/>
              <a:buFont typeface="Wingdings" pitchFamily="2" charset="2"/>
              <a:buNone/>
              <a:defRPr/>
            </a:pPr>
            <a:endParaRPr lang="zh-CN" altLang="en-US"/>
          </a:p>
        </p:txBody>
      </p:sp>
      <p:sp>
        <p:nvSpPr>
          <p:cNvPr id="7" name="Text Box 223"/>
          <p:cNvSpPr txBox="1">
            <a:spLocks noChangeArrowheads="1"/>
          </p:cNvSpPr>
          <p:nvPr/>
        </p:nvSpPr>
        <p:spPr bwMode="auto">
          <a:xfrm>
            <a:off x="0" y="6858000"/>
            <a:ext cx="9144000" cy="203200"/>
          </a:xfrm>
          <a:prstGeom prst="rect">
            <a:avLst/>
          </a:prstGeom>
          <a:noFill/>
          <a:ln w="9525">
            <a:noFill/>
            <a:miter lim="800000"/>
            <a:headEnd/>
            <a:tailEnd/>
          </a:ln>
          <a:effectLst/>
        </p:spPr>
        <p:txBody>
          <a:bodyPr lIns="9144" tIns="9144" rIns="9144" bIns="9144">
            <a:spAutoFit/>
          </a:bodyPr>
          <a:lstStyle/>
          <a:p>
            <a:pPr eaLnBrk="0" hangingPunct="0">
              <a:spcBef>
                <a:spcPct val="50000"/>
              </a:spcBef>
              <a:buSzPct val="80000"/>
              <a:buFont typeface="Wingdings" pitchFamily="2" charset="2"/>
              <a:buNone/>
              <a:defRPr/>
            </a:pPr>
            <a:r>
              <a:rPr lang="zh-CN" altLang="en-US" sz="1200" dirty="0">
                <a:solidFill>
                  <a:srgbClr val="CCFF99"/>
                </a:solidFill>
                <a:latin typeface="+mn-ea"/>
                <a:ea typeface="+mn-ea"/>
              </a:rPr>
              <a:t>模版版本</a:t>
            </a:r>
            <a:r>
              <a:rPr lang="en-US" altLang="en-US" sz="1200" dirty="0" smtClean="0">
                <a:solidFill>
                  <a:srgbClr val="CCFF99"/>
                </a:solidFill>
                <a:latin typeface="+mn-ea"/>
                <a:ea typeface="+mn-ea"/>
              </a:rPr>
              <a:t>:</a:t>
            </a:r>
            <a:r>
              <a:rPr lang="zh-CN" altLang="en-US" sz="1200" dirty="0" smtClean="0">
                <a:solidFill>
                  <a:srgbClr val="CCFF99"/>
                </a:solidFill>
                <a:latin typeface="+mn-ea"/>
                <a:ea typeface="+mn-ea"/>
              </a:rPr>
              <a:t>江汉油田</a:t>
            </a:r>
            <a:r>
              <a:rPr lang="zh-CN" altLang="en-US" sz="1200" dirty="0">
                <a:solidFill>
                  <a:srgbClr val="CCFF99"/>
                </a:solidFill>
                <a:latin typeface="+mn-ea"/>
                <a:ea typeface="+mn-ea"/>
              </a:rPr>
              <a:t>分公司</a:t>
            </a:r>
            <a:r>
              <a:rPr lang="zh-CN" altLang="en-US" sz="1200" dirty="0" smtClean="0">
                <a:solidFill>
                  <a:srgbClr val="CCFF99"/>
                </a:solidFill>
                <a:latin typeface="+mn-ea"/>
                <a:ea typeface="+mn-ea"/>
              </a:rPr>
              <a:t>信息中心</a:t>
            </a:r>
            <a:r>
              <a:rPr lang="en-US" altLang="zh-CN" sz="1200" dirty="0" smtClean="0">
                <a:solidFill>
                  <a:srgbClr val="CCFF99"/>
                </a:solidFill>
                <a:latin typeface="+mn-ea"/>
                <a:ea typeface="+mn-ea"/>
              </a:rPr>
              <a:t>Long</a:t>
            </a:r>
            <a:endParaRPr lang="en-US" altLang="en-US" sz="800" dirty="0">
              <a:solidFill>
                <a:schemeClr val="bg1">
                  <a:lumMod val="95000"/>
                </a:schemeClr>
              </a:solidFill>
              <a:latin typeface="+mn-ea"/>
              <a:ea typeface="+mn-ea"/>
            </a:endParaRPr>
          </a:p>
        </p:txBody>
      </p:sp>
      <p:sp>
        <p:nvSpPr>
          <p:cNvPr id="8" name="Text Box 211"/>
          <p:cNvSpPr txBox="1">
            <a:spLocks noChangeArrowheads="1"/>
          </p:cNvSpPr>
          <p:nvPr/>
        </p:nvSpPr>
        <p:spPr bwMode="auto">
          <a:xfrm>
            <a:off x="-1676400" y="304800"/>
            <a:ext cx="1447800" cy="979488"/>
          </a:xfrm>
          <a:prstGeom prst="rect">
            <a:avLst/>
          </a:prstGeom>
          <a:noFill/>
          <a:ln w="9525" algn="ctr">
            <a:noFill/>
            <a:miter lim="800000"/>
            <a:headEnd/>
            <a:tailEnd/>
          </a:ln>
          <a:effectLst/>
        </p:spPr>
        <p:txBody>
          <a:bodyPr/>
          <a:lstStyle/>
          <a:p>
            <a:pPr marL="122238" indent="-122238" eaLnBrk="0" hangingPunct="0">
              <a:lnSpc>
                <a:spcPct val="90000"/>
              </a:lnSpc>
              <a:spcBef>
                <a:spcPct val="20000"/>
              </a:spcBef>
              <a:spcAft>
                <a:spcPct val="25000"/>
              </a:spcAft>
              <a:buSzPct val="80000"/>
              <a:buFontTx/>
              <a:buChar char="•"/>
              <a:defRPr/>
            </a:pPr>
            <a:r>
              <a:rPr lang="zh-CN" altLang="en-US" sz="1200" dirty="0">
                <a:solidFill>
                  <a:srgbClr val="CCFF99"/>
                </a:solidFill>
              </a:rPr>
              <a:t>标题：</a:t>
            </a:r>
            <a:endParaRPr lang="en-US" altLang="zh-CN" sz="1200" dirty="0">
              <a:solidFill>
                <a:srgbClr val="CCFF99"/>
              </a:solidFill>
            </a:endParaRPr>
          </a:p>
          <a:p>
            <a:pPr marL="122238" indent="-122238" eaLnBrk="0" hangingPunct="0">
              <a:lnSpc>
                <a:spcPct val="90000"/>
              </a:lnSpc>
              <a:spcBef>
                <a:spcPct val="20000"/>
              </a:spcBef>
              <a:spcAft>
                <a:spcPct val="25000"/>
              </a:spcAft>
              <a:buSzPct val="80000"/>
              <a:defRPr/>
            </a:pPr>
            <a:r>
              <a:rPr lang="zh-CN" altLang="en-US" sz="1200" b="0" dirty="0" smtClean="0">
                <a:solidFill>
                  <a:srgbClr val="CCFF99"/>
                </a:solidFill>
              </a:rPr>
              <a:t>字号</a:t>
            </a:r>
            <a:r>
              <a:rPr lang="en-US" altLang="zh-CN" sz="1200" b="0" dirty="0" smtClean="0">
                <a:solidFill>
                  <a:srgbClr val="CCFF99"/>
                </a:solidFill>
              </a:rPr>
              <a:t>22</a:t>
            </a:r>
            <a:r>
              <a:rPr lang="en-US" altLang="en-US" sz="1200" b="0" dirty="0" smtClean="0">
                <a:solidFill>
                  <a:srgbClr val="CCFF99"/>
                </a:solidFill>
                <a:latin typeface="+mn-ea"/>
              </a:rPr>
              <a:t>pt,</a:t>
            </a:r>
            <a:r>
              <a:rPr lang="zh-CN" altLang="en-US" sz="1200" b="0" dirty="0" smtClean="0">
                <a:solidFill>
                  <a:srgbClr val="CCFF99"/>
                </a:solidFill>
                <a:latin typeface="+mn-ea"/>
              </a:rPr>
              <a:t>黑色</a:t>
            </a:r>
            <a:endParaRPr lang="en-US" altLang="zh-CN" sz="1200" b="0" dirty="0">
              <a:solidFill>
                <a:srgbClr val="CCFF99"/>
              </a:solidFill>
            </a:endParaRPr>
          </a:p>
          <a:p>
            <a:pPr marL="122238" indent="-122238" eaLnBrk="0" hangingPunct="0">
              <a:lnSpc>
                <a:spcPct val="90000"/>
              </a:lnSpc>
              <a:spcBef>
                <a:spcPct val="20000"/>
              </a:spcBef>
              <a:spcAft>
                <a:spcPct val="25000"/>
              </a:spcAft>
              <a:buSzPct val="80000"/>
              <a:defRPr/>
            </a:pPr>
            <a:r>
              <a:rPr lang="zh-CN" altLang="en-US" sz="1200" b="0" dirty="0" smtClean="0">
                <a:solidFill>
                  <a:srgbClr val="CCFF99"/>
                </a:solidFill>
              </a:rPr>
              <a:t>宋体</a:t>
            </a:r>
            <a:r>
              <a:rPr lang="zh-CN" altLang="en-US" sz="1200" b="0" dirty="0">
                <a:solidFill>
                  <a:srgbClr val="CCFF99"/>
                </a:solidFill>
              </a:rPr>
              <a:t>（标题）</a:t>
            </a:r>
            <a:r>
              <a:rPr lang="en-US" altLang="en-US" sz="1200" b="0" dirty="0">
                <a:solidFill>
                  <a:srgbClr val="CCFF99"/>
                </a:solidFill>
              </a:rPr>
              <a:t/>
            </a:r>
            <a:br>
              <a:rPr lang="en-US" altLang="en-US" sz="1200" b="0" dirty="0">
                <a:solidFill>
                  <a:srgbClr val="CCFF99"/>
                </a:solidFill>
              </a:rPr>
            </a:br>
            <a:endParaRPr lang="en-US" altLang="en-US" sz="1200" b="0" dirty="0">
              <a:solidFill>
                <a:srgbClr val="CCFF99"/>
              </a:solidFill>
            </a:endParaRPr>
          </a:p>
          <a:p>
            <a:pPr marL="122238" indent="-122238" eaLnBrk="0" hangingPunct="0">
              <a:lnSpc>
                <a:spcPct val="90000"/>
              </a:lnSpc>
              <a:spcBef>
                <a:spcPct val="20000"/>
              </a:spcBef>
              <a:spcAft>
                <a:spcPct val="25000"/>
              </a:spcAft>
              <a:buSzPct val="80000"/>
              <a:buFontTx/>
              <a:buChar char="•"/>
              <a:defRPr/>
            </a:pPr>
            <a:endParaRPr lang="en-US" altLang="en-US" sz="1200" b="0" dirty="0">
              <a:solidFill>
                <a:srgbClr val="CCFF99"/>
              </a:solidFill>
            </a:endParaRPr>
          </a:p>
          <a:p>
            <a:pPr marL="122238" indent="-122238" eaLnBrk="0" hangingPunct="0">
              <a:lnSpc>
                <a:spcPct val="90000"/>
              </a:lnSpc>
              <a:spcBef>
                <a:spcPct val="20000"/>
              </a:spcBef>
              <a:spcAft>
                <a:spcPct val="25000"/>
              </a:spcAft>
              <a:buSzPct val="80000"/>
              <a:buFontTx/>
              <a:buChar char="•"/>
              <a:defRPr/>
            </a:pPr>
            <a:endParaRPr lang="en-US" altLang="en-US" sz="1200" b="0" dirty="0">
              <a:solidFill>
                <a:srgbClr val="CCFF99"/>
              </a:solidFill>
            </a:endParaRPr>
          </a:p>
          <a:p>
            <a:pPr marL="122238" indent="-122238" eaLnBrk="0" hangingPunct="0">
              <a:lnSpc>
                <a:spcPct val="90000"/>
              </a:lnSpc>
              <a:spcBef>
                <a:spcPct val="20000"/>
              </a:spcBef>
              <a:spcAft>
                <a:spcPct val="25000"/>
              </a:spcAft>
              <a:buSzPct val="80000"/>
              <a:buFontTx/>
              <a:buChar char="•"/>
              <a:defRPr/>
            </a:pPr>
            <a:endParaRPr lang="en-US" altLang="en-US" sz="1200" b="0" dirty="0">
              <a:solidFill>
                <a:srgbClr val="CCFF99"/>
              </a:solidFill>
            </a:endParaRPr>
          </a:p>
          <a:p>
            <a:pPr marL="122238" indent="-122238" eaLnBrk="0" hangingPunct="0">
              <a:lnSpc>
                <a:spcPct val="90000"/>
              </a:lnSpc>
              <a:spcBef>
                <a:spcPct val="20000"/>
              </a:spcBef>
              <a:spcAft>
                <a:spcPct val="25000"/>
              </a:spcAft>
              <a:buSzPct val="80000"/>
              <a:buFontTx/>
              <a:buChar char="•"/>
              <a:defRPr/>
            </a:pPr>
            <a:endParaRPr lang="en-US" altLang="en-US" sz="1200" b="0" dirty="0">
              <a:solidFill>
                <a:srgbClr val="CCFF99"/>
              </a:solidFill>
            </a:endParaRPr>
          </a:p>
          <a:p>
            <a:pPr marL="122238" indent="-122238" eaLnBrk="0" hangingPunct="0">
              <a:lnSpc>
                <a:spcPct val="150000"/>
              </a:lnSpc>
              <a:spcBef>
                <a:spcPct val="20000"/>
              </a:spcBef>
              <a:spcAft>
                <a:spcPct val="25000"/>
              </a:spcAft>
              <a:buSzPct val="80000"/>
              <a:buFontTx/>
              <a:buChar char="•"/>
              <a:defRPr/>
            </a:pPr>
            <a:r>
              <a:rPr lang="zh-CN" altLang="en-US" sz="1200" dirty="0">
                <a:solidFill>
                  <a:srgbClr val="CCFF99"/>
                </a:solidFill>
                <a:latin typeface="+mn-ea"/>
                <a:ea typeface="+mn-ea"/>
              </a:rPr>
              <a:t>主题内容：</a:t>
            </a:r>
            <a:r>
              <a:rPr lang="en-US" altLang="en-US" sz="1200" b="0" dirty="0">
                <a:solidFill>
                  <a:srgbClr val="CCFF99"/>
                </a:solidFill>
                <a:latin typeface="+mn-ea"/>
                <a:ea typeface="+mn-ea"/>
              </a:rPr>
              <a:t/>
            </a:r>
            <a:br>
              <a:rPr lang="en-US" altLang="en-US" sz="1200" b="0" dirty="0">
                <a:solidFill>
                  <a:srgbClr val="CCFF99"/>
                </a:solidFill>
                <a:latin typeface="+mn-ea"/>
                <a:ea typeface="+mn-ea"/>
              </a:rPr>
            </a:br>
            <a:r>
              <a:rPr lang="zh-CN" altLang="en-US" sz="1200" b="0" dirty="0">
                <a:solidFill>
                  <a:srgbClr val="CCFF99"/>
                </a:solidFill>
                <a:latin typeface="+mn-ea"/>
                <a:ea typeface="+mn-ea"/>
              </a:rPr>
              <a:t>字号</a:t>
            </a:r>
            <a:r>
              <a:rPr lang="en-US" altLang="en-US" sz="1200" b="0" dirty="0">
                <a:solidFill>
                  <a:srgbClr val="CCFF99"/>
                </a:solidFill>
                <a:latin typeface="+mn-ea"/>
                <a:ea typeface="+mn-ea"/>
              </a:rPr>
              <a:t>18pt</a:t>
            </a:r>
            <a:r>
              <a:rPr lang="en-US" altLang="en-US" sz="1200" b="0" dirty="0" smtClean="0">
                <a:solidFill>
                  <a:srgbClr val="CCFF99"/>
                </a:solidFill>
                <a:latin typeface="+mn-ea"/>
                <a:ea typeface="+mn-ea"/>
              </a:rPr>
              <a:t>,</a:t>
            </a:r>
            <a:r>
              <a:rPr lang="zh-CN" altLang="en-US" sz="1200" b="0" dirty="0" smtClean="0">
                <a:solidFill>
                  <a:srgbClr val="CCFF99"/>
                </a:solidFill>
                <a:latin typeface="+mn-ea"/>
                <a:ea typeface="+mn-ea"/>
              </a:rPr>
              <a:t>黑色</a:t>
            </a:r>
            <a:endParaRPr lang="en-US" altLang="zh-CN" sz="1200" b="0" dirty="0">
              <a:solidFill>
                <a:srgbClr val="CCFF99"/>
              </a:solidFill>
              <a:latin typeface="+mn-ea"/>
              <a:ea typeface="+mn-ea"/>
            </a:endParaRPr>
          </a:p>
          <a:p>
            <a:pPr marL="122238" indent="-122238" eaLnBrk="0" hangingPunct="0">
              <a:lnSpc>
                <a:spcPct val="150000"/>
              </a:lnSpc>
              <a:spcBef>
                <a:spcPct val="20000"/>
              </a:spcBef>
              <a:spcAft>
                <a:spcPct val="25000"/>
              </a:spcAft>
              <a:buSzPct val="80000"/>
              <a:defRPr/>
            </a:pPr>
            <a:r>
              <a:rPr lang="zh-CN" altLang="en-US" sz="1200" b="0" dirty="0" smtClean="0">
                <a:solidFill>
                  <a:srgbClr val="CCFF99"/>
                </a:solidFill>
                <a:latin typeface="+mn-ea"/>
                <a:ea typeface="+mn-ea"/>
              </a:rPr>
              <a:t>宋体</a:t>
            </a:r>
            <a:r>
              <a:rPr lang="zh-CN" altLang="en-US" sz="1200" b="0" dirty="0">
                <a:solidFill>
                  <a:srgbClr val="CCFF99"/>
                </a:solidFill>
                <a:latin typeface="+mn-ea"/>
                <a:ea typeface="+mn-ea"/>
              </a:rPr>
              <a:t>（正文）</a:t>
            </a:r>
            <a:endParaRPr lang="en-US" altLang="zh-CN" sz="1200" b="0" dirty="0">
              <a:solidFill>
                <a:srgbClr val="CCFF99"/>
              </a:solidFill>
              <a:latin typeface="+mn-ea"/>
              <a:ea typeface="+mn-ea"/>
            </a:endParaRPr>
          </a:p>
        </p:txBody>
      </p:sp>
      <p:sp>
        <p:nvSpPr>
          <p:cNvPr id="9" name="Line 210"/>
          <p:cNvSpPr>
            <a:spLocks noChangeShapeType="1"/>
          </p:cNvSpPr>
          <p:nvPr/>
        </p:nvSpPr>
        <p:spPr bwMode="auto">
          <a:xfrm flipH="1">
            <a:off x="-1066800" y="457200"/>
            <a:ext cx="1001712" cy="0"/>
          </a:xfrm>
          <a:prstGeom prst="line">
            <a:avLst/>
          </a:prstGeom>
          <a:ln w="12700">
            <a:prstDash val="sysDash"/>
            <a:headEnd/>
            <a:tailEnd/>
          </a:ln>
        </p:spPr>
        <p:style>
          <a:lnRef idx="1">
            <a:schemeClr val="accent3"/>
          </a:lnRef>
          <a:fillRef idx="0">
            <a:schemeClr val="accent3"/>
          </a:fillRef>
          <a:effectRef idx="0">
            <a:schemeClr val="accent3"/>
          </a:effectRef>
          <a:fontRef idx="minor">
            <a:schemeClr val="tx1"/>
          </a:fontRef>
        </p:style>
        <p:txBody>
          <a:bodyPr/>
          <a:lstStyle/>
          <a:p>
            <a:pPr eaLnBrk="0" hangingPunct="0">
              <a:spcBef>
                <a:spcPct val="20000"/>
              </a:spcBef>
              <a:buSzPct val="80000"/>
              <a:buFont typeface="Wingdings" pitchFamily="2" charset="2"/>
              <a:buNone/>
              <a:defRPr/>
            </a:pPr>
            <a:endParaRPr lang="zh-CN" altLang="en-US"/>
          </a:p>
        </p:txBody>
      </p:sp>
      <p:sp>
        <p:nvSpPr>
          <p:cNvPr id="10" name="Text Box 202"/>
          <p:cNvSpPr txBox="1">
            <a:spLocks noChangeArrowheads="1"/>
          </p:cNvSpPr>
          <p:nvPr/>
        </p:nvSpPr>
        <p:spPr bwMode="auto">
          <a:xfrm>
            <a:off x="9296400" y="228600"/>
            <a:ext cx="1628775" cy="1917700"/>
          </a:xfrm>
          <a:prstGeom prst="rect">
            <a:avLst/>
          </a:prstGeom>
          <a:noFill/>
          <a:ln w="9525">
            <a:noFill/>
            <a:miter lim="800000"/>
            <a:headEnd/>
            <a:tailEnd/>
          </a:ln>
          <a:effectLst/>
        </p:spPr>
        <p:txBody>
          <a:bodyPr/>
          <a:lstStyle/>
          <a:p>
            <a:pPr marL="115888" indent="-115888" eaLnBrk="0" hangingPunct="0">
              <a:spcBef>
                <a:spcPct val="20000"/>
              </a:spcBef>
              <a:buSzPct val="80000"/>
              <a:buFontTx/>
              <a:buChar char="•"/>
              <a:defRPr/>
            </a:pPr>
            <a:endParaRPr lang="en-US" altLang="zh-CN" sz="1200" b="0" dirty="0">
              <a:solidFill>
                <a:schemeClr val="bg2"/>
              </a:solidFill>
            </a:endParaRPr>
          </a:p>
          <a:p>
            <a:pPr marL="115888" indent="-115888" eaLnBrk="0" hangingPunct="0">
              <a:spcBef>
                <a:spcPct val="20000"/>
              </a:spcBef>
              <a:buSzPct val="80000"/>
              <a:buFontTx/>
              <a:buChar char="•"/>
              <a:defRPr/>
            </a:pPr>
            <a:r>
              <a:rPr lang="zh-CN" altLang="en-US" sz="1200" b="0" dirty="0">
                <a:solidFill>
                  <a:schemeClr val="bg2">
                    <a:lumMod val="20000"/>
                    <a:lumOff val="80000"/>
                  </a:schemeClr>
                </a:solidFill>
              </a:rPr>
              <a:t>中</a:t>
            </a:r>
            <a:r>
              <a:rPr lang="zh-CN" altLang="en-US" sz="1200" b="0" dirty="0" smtClean="0">
                <a:solidFill>
                  <a:schemeClr val="bg2">
                    <a:lumMod val="20000"/>
                    <a:lumOff val="80000"/>
                  </a:schemeClr>
                </a:solidFill>
              </a:rPr>
              <a:t>石化</a:t>
            </a:r>
            <a:r>
              <a:rPr lang="en-US" altLang="en-US" sz="1200" b="0" dirty="0" smtClean="0">
                <a:solidFill>
                  <a:schemeClr val="bg2">
                    <a:lumMod val="20000"/>
                    <a:lumOff val="80000"/>
                  </a:schemeClr>
                </a:solidFill>
              </a:rPr>
              <a:t>logo</a:t>
            </a:r>
            <a:endParaRPr lang="en-US" altLang="en-US" sz="1200" b="0" dirty="0">
              <a:solidFill>
                <a:schemeClr val="bg2">
                  <a:lumMod val="20000"/>
                  <a:lumOff val="80000"/>
                </a:schemeClr>
              </a:solidFill>
            </a:endParaRPr>
          </a:p>
          <a:p>
            <a:pPr marL="115888" indent="-115888" eaLnBrk="0" hangingPunct="0">
              <a:spcBef>
                <a:spcPct val="20000"/>
              </a:spcBef>
              <a:buSzPct val="80000"/>
              <a:buFont typeface="Wingdings" pitchFamily="2" charset="2"/>
              <a:buNone/>
              <a:defRPr/>
            </a:pPr>
            <a:endParaRPr lang="en-US" altLang="en-US" sz="1200" b="0" dirty="0">
              <a:solidFill>
                <a:schemeClr val="bg2"/>
              </a:solidFill>
            </a:endParaRPr>
          </a:p>
          <a:p>
            <a:pPr marL="115888" indent="-115888" eaLnBrk="0" hangingPunct="0">
              <a:spcBef>
                <a:spcPct val="20000"/>
              </a:spcBef>
              <a:buSzPct val="80000"/>
              <a:buFont typeface="Wingdings" pitchFamily="2" charset="2"/>
              <a:buChar char="u"/>
              <a:defRPr/>
            </a:pPr>
            <a:r>
              <a:rPr lang="en-US" altLang="zh-CN" sz="1200" dirty="0" smtClean="0">
                <a:solidFill>
                  <a:schemeClr val="accent3">
                    <a:lumMod val="85000"/>
                  </a:schemeClr>
                </a:solidFill>
              </a:rPr>
              <a:t>PPT</a:t>
            </a:r>
            <a:r>
              <a:rPr lang="zh-CN" altLang="en-US" sz="1200" dirty="0">
                <a:solidFill>
                  <a:schemeClr val="accent3">
                    <a:lumMod val="85000"/>
                  </a:schemeClr>
                </a:solidFill>
              </a:rPr>
              <a:t>设计制作：</a:t>
            </a:r>
          </a:p>
          <a:p>
            <a:pPr marL="115888" indent="-115888" eaLnBrk="0" hangingPunct="0">
              <a:spcBef>
                <a:spcPct val="20000"/>
              </a:spcBef>
              <a:buSzPct val="80000"/>
              <a:buFontTx/>
              <a:buChar char="•"/>
              <a:defRPr/>
            </a:pPr>
            <a:r>
              <a:rPr lang="zh-CN" altLang="en-US" sz="1200" b="0" dirty="0">
                <a:solidFill>
                  <a:schemeClr val="accent3">
                    <a:lumMod val="85000"/>
                  </a:schemeClr>
                </a:solidFill>
              </a:rPr>
              <a:t>尽量用</a:t>
            </a:r>
            <a:r>
              <a:rPr lang="en-US" altLang="zh-CN" sz="1200" b="0" dirty="0">
                <a:solidFill>
                  <a:schemeClr val="accent3">
                    <a:lumMod val="85000"/>
                  </a:schemeClr>
                </a:solidFill>
              </a:rPr>
              <a:t>1</a:t>
            </a:r>
            <a:r>
              <a:rPr lang="zh-CN" altLang="en-US" sz="1200" b="0" dirty="0">
                <a:solidFill>
                  <a:schemeClr val="accent3">
                    <a:lumMod val="85000"/>
                  </a:schemeClr>
                </a:solidFill>
              </a:rPr>
              <a:t>种字体，最好不要超过</a:t>
            </a:r>
            <a:r>
              <a:rPr lang="en-US" altLang="zh-CN" sz="1200" b="0" dirty="0">
                <a:solidFill>
                  <a:schemeClr val="accent3">
                    <a:lumMod val="85000"/>
                  </a:schemeClr>
                </a:solidFill>
              </a:rPr>
              <a:t>3</a:t>
            </a:r>
            <a:r>
              <a:rPr lang="zh-CN" altLang="en-US" sz="1200" b="0" dirty="0">
                <a:solidFill>
                  <a:schemeClr val="accent3">
                    <a:lumMod val="85000"/>
                  </a:schemeClr>
                </a:solidFill>
              </a:rPr>
              <a:t>种</a:t>
            </a:r>
          </a:p>
          <a:p>
            <a:pPr marL="115888" indent="-115888" eaLnBrk="0" hangingPunct="0">
              <a:spcBef>
                <a:spcPct val="20000"/>
              </a:spcBef>
              <a:buSzPct val="80000"/>
              <a:buFontTx/>
              <a:buChar char="•"/>
              <a:defRPr/>
            </a:pPr>
            <a:r>
              <a:rPr lang="en-US" altLang="zh-CN" sz="1200" b="0" dirty="0" smtClean="0">
                <a:solidFill>
                  <a:schemeClr val="accent3">
                    <a:lumMod val="85000"/>
                  </a:schemeClr>
                </a:solidFill>
              </a:rPr>
              <a:t>Magic Seven</a:t>
            </a:r>
            <a:r>
              <a:rPr lang="zh-CN" altLang="en-US" sz="1200" b="0" dirty="0" smtClean="0">
                <a:solidFill>
                  <a:schemeClr val="accent3">
                    <a:lumMod val="85000"/>
                  </a:schemeClr>
                </a:solidFill>
              </a:rPr>
              <a:t>原则</a:t>
            </a:r>
            <a:r>
              <a:rPr lang="zh-CN" altLang="en-US" sz="1200" b="0" dirty="0">
                <a:solidFill>
                  <a:schemeClr val="accent3">
                    <a:lumMod val="85000"/>
                  </a:schemeClr>
                </a:solidFill>
              </a:rPr>
              <a:t>（</a:t>
            </a:r>
            <a:r>
              <a:rPr lang="en-US" altLang="zh-CN" sz="1200" b="0" dirty="0">
                <a:solidFill>
                  <a:schemeClr val="accent3">
                    <a:lumMod val="85000"/>
                  </a:schemeClr>
                </a:solidFill>
              </a:rPr>
              <a:t>7</a:t>
            </a:r>
            <a:r>
              <a:rPr lang="zh-CN" altLang="en-US" sz="1200" b="0" dirty="0">
                <a:solidFill>
                  <a:schemeClr val="accent3">
                    <a:lumMod val="85000"/>
                  </a:schemeClr>
                </a:solidFill>
              </a:rPr>
              <a:t>士</a:t>
            </a:r>
            <a:r>
              <a:rPr lang="en-US" altLang="zh-CN" sz="1200" b="0" dirty="0">
                <a:solidFill>
                  <a:schemeClr val="accent3">
                    <a:lumMod val="85000"/>
                  </a:schemeClr>
                </a:solidFill>
              </a:rPr>
              <a:t>2</a:t>
            </a:r>
            <a:r>
              <a:rPr lang="zh-CN" altLang="en-US" sz="1200" b="0" dirty="0">
                <a:solidFill>
                  <a:schemeClr val="accent3">
                    <a:lumMod val="85000"/>
                  </a:schemeClr>
                </a:solidFill>
              </a:rPr>
              <a:t>＝</a:t>
            </a:r>
            <a:r>
              <a:rPr lang="en-US" altLang="zh-CN" sz="1200" b="0" dirty="0">
                <a:solidFill>
                  <a:schemeClr val="accent3">
                    <a:lumMod val="85000"/>
                  </a:schemeClr>
                </a:solidFill>
              </a:rPr>
              <a:t>5</a:t>
            </a:r>
            <a:r>
              <a:rPr lang="zh-CN" altLang="en-US" sz="1200" b="0" dirty="0">
                <a:solidFill>
                  <a:schemeClr val="accent3">
                    <a:lumMod val="85000"/>
                  </a:schemeClr>
                </a:solidFill>
              </a:rPr>
              <a:t>～</a:t>
            </a:r>
            <a:r>
              <a:rPr lang="en-US" altLang="zh-CN" sz="1200" b="0" dirty="0">
                <a:solidFill>
                  <a:schemeClr val="accent3">
                    <a:lumMod val="85000"/>
                  </a:schemeClr>
                </a:solidFill>
              </a:rPr>
              <a:t>9</a:t>
            </a:r>
            <a:r>
              <a:rPr lang="zh-CN" altLang="en-US" sz="1200" b="0" dirty="0">
                <a:solidFill>
                  <a:schemeClr val="accent3">
                    <a:lumMod val="85000"/>
                  </a:schemeClr>
                </a:solidFill>
              </a:rPr>
              <a:t>）。每张幻灯片传达</a:t>
            </a:r>
            <a:r>
              <a:rPr lang="en-US" altLang="zh-CN" sz="1200" b="0" dirty="0">
                <a:solidFill>
                  <a:schemeClr val="accent3">
                    <a:lumMod val="85000"/>
                  </a:schemeClr>
                </a:solidFill>
              </a:rPr>
              <a:t>5</a:t>
            </a:r>
            <a:r>
              <a:rPr lang="zh-CN" altLang="en-US" sz="1200" b="0" dirty="0">
                <a:solidFill>
                  <a:schemeClr val="accent3">
                    <a:lumMod val="85000"/>
                  </a:schemeClr>
                </a:solidFill>
              </a:rPr>
              <a:t>个概念效果最好</a:t>
            </a:r>
            <a:r>
              <a:rPr lang="zh-CN" altLang="en-US" sz="1200" b="0" dirty="0" smtClean="0">
                <a:solidFill>
                  <a:schemeClr val="accent3">
                    <a:lumMod val="85000"/>
                  </a:schemeClr>
                </a:solidFill>
              </a:rPr>
              <a:t>。</a:t>
            </a:r>
            <a:r>
              <a:rPr lang="en-US" altLang="zh-CN" sz="1200" b="0" dirty="0" smtClean="0">
                <a:solidFill>
                  <a:schemeClr val="accent3">
                    <a:lumMod val="85000"/>
                  </a:schemeClr>
                </a:solidFill>
              </a:rPr>
              <a:t>7</a:t>
            </a:r>
            <a:r>
              <a:rPr lang="zh-CN" altLang="en-US" sz="1200" b="0" dirty="0">
                <a:solidFill>
                  <a:schemeClr val="accent3">
                    <a:lumMod val="85000"/>
                  </a:schemeClr>
                </a:solidFill>
              </a:rPr>
              <a:t>个概念人脑恰恰好可以处理</a:t>
            </a:r>
            <a:r>
              <a:rPr lang="en-US" altLang="zh-CN" sz="1200" b="0" dirty="0">
                <a:solidFill>
                  <a:schemeClr val="accent3">
                    <a:lumMod val="85000"/>
                  </a:schemeClr>
                </a:solidFill>
              </a:rPr>
              <a:t>,</a:t>
            </a:r>
            <a:r>
              <a:rPr lang="zh-CN" altLang="en-US" sz="1200" b="0" dirty="0">
                <a:solidFill>
                  <a:schemeClr val="accent3">
                    <a:lumMod val="85000"/>
                  </a:schemeClr>
                </a:solidFill>
              </a:rPr>
              <a:t>超过</a:t>
            </a:r>
            <a:r>
              <a:rPr lang="en-US" altLang="zh-CN" sz="1200" b="0" dirty="0">
                <a:solidFill>
                  <a:schemeClr val="accent3">
                    <a:lumMod val="85000"/>
                  </a:schemeClr>
                </a:solidFill>
              </a:rPr>
              <a:t>9</a:t>
            </a:r>
            <a:r>
              <a:rPr lang="zh-CN" altLang="en-US" sz="1200" b="0" dirty="0">
                <a:solidFill>
                  <a:schemeClr val="accent3">
                    <a:lumMod val="85000"/>
                  </a:schemeClr>
                </a:solidFill>
              </a:rPr>
              <a:t>个概念太多了，建议重新组织</a:t>
            </a:r>
            <a:endParaRPr lang="en-US" altLang="zh-CN" sz="1200" b="0" dirty="0">
              <a:solidFill>
                <a:schemeClr val="accent3">
                  <a:lumMod val="85000"/>
                </a:schemeClr>
              </a:solidFill>
            </a:endParaRPr>
          </a:p>
          <a:p>
            <a:pPr marL="115888" indent="-115888" eaLnBrk="0" hangingPunct="0">
              <a:spcBef>
                <a:spcPct val="20000"/>
              </a:spcBef>
              <a:buSzPct val="80000"/>
              <a:buFontTx/>
              <a:buChar char="•"/>
              <a:defRPr/>
            </a:pPr>
            <a:r>
              <a:rPr lang="en-US" altLang="zh-CN" sz="1200" b="0" dirty="0">
                <a:solidFill>
                  <a:schemeClr val="accent3">
                    <a:lumMod val="85000"/>
                  </a:schemeClr>
                </a:solidFill>
              </a:rPr>
              <a:t>PPT</a:t>
            </a:r>
            <a:r>
              <a:rPr lang="zh-CN" altLang="en-US" sz="1200" b="0" dirty="0">
                <a:solidFill>
                  <a:schemeClr val="accent3">
                    <a:lumMod val="85000"/>
                  </a:schemeClr>
                </a:solidFill>
              </a:rPr>
              <a:t>设计的</a:t>
            </a:r>
            <a:r>
              <a:rPr lang="en-US" altLang="zh-CN" sz="1200" b="0" dirty="0" smtClean="0">
                <a:solidFill>
                  <a:schemeClr val="accent3">
                    <a:lumMod val="85000"/>
                  </a:schemeClr>
                </a:solidFill>
              </a:rPr>
              <a:t>KISS(KeepItSimpleandStupid</a:t>
            </a:r>
            <a:r>
              <a:rPr lang="en-US" altLang="zh-CN" sz="1200" b="0" dirty="0">
                <a:solidFill>
                  <a:schemeClr val="accent3">
                    <a:lumMod val="85000"/>
                  </a:schemeClr>
                </a:solidFill>
              </a:rPr>
              <a:t>)</a:t>
            </a:r>
            <a:r>
              <a:rPr lang="zh-CN" altLang="en-US" sz="1200" b="0" dirty="0">
                <a:solidFill>
                  <a:schemeClr val="accent3">
                    <a:lumMod val="85000"/>
                  </a:schemeClr>
                </a:solidFill>
              </a:rPr>
              <a:t>，简明，留白天地宽</a:t>
            </a:r>
            <a:r>
              <a:rPr lang="en-US" altLang="zh-CN" sz="1200" b="0" dirty="0">
                <a:solidFill>
                  <a:schemeClr val="accent3">
                    <a:lumMod val="85000"/>
                  </a:schemeClr>
                </a:solidFill>
              </a:rPr>
              <a:t>。</a:t>
            </a:r>
          </a:p>
          <a:p>
            <a:pPr marL="115888" indent="-115888" eaLnBrk="0" hangingPunct="0">
              <a:spcBef>
                <a:spcPct val="20000"/>
              </a:spcBef>
              <a:buSzPct val="80000"/>
              <a:buFontTx/>
              <a:buChar char="•"/>
              <a:defRPr/>
            </a:pPr>
            <a:r>
              <a:rPr lang="en-US" altLang="zh-CN" sz="1200" b="0" dirty="0">
                <a:solidFill>
                  <a:schemeClr val="accent3">
                    <a:lumMod val="85000"/>
                  </a:schemeClr>
                </a:solidFill>
              </a:rPr>
              <a:t>3</a:t>
            </a:r>
            <a:r>
              <a:rPr lang="zh-CN" altLang="en-US" sz="1200" b="0" dirty="0">
                <a:solidFill>
                  <a:schemeClr val="accent3">
                    <a:lumMod val="85000"/>
                  </a:schemeClr>
                </a:solidFill>
              </a:rPr>
              <a:t>色原则：“不要超过</a:t>
            </a:r>
            <a:r>
              <a:rPr lang="en-US" altLang="zh-CN" sz="1200" b="0" dirty="0">
                <a:solidFill>
                  <a:schemeClr val="accent3">
                    <a:lumMod val="85000"/>
                  </a:schemeClr>
                </a:solidFill>
              </a:rPr>
              <a:t>3</a:t>
            </a:r>
            <a:r>
              <a:rPr lang="zh-CN" altLang="en-US" sz="1200" b="0" dirty="0">
                <a:solidFill>
                  <a:schemeClr val="accent3">
                    <a:lumMod val="85000"/>
                  </a:schemeClr>
                </a:solidFill>
              </a:rPr>
              <a:t>种色系”</a:t>
            </a:r>
          </a:p>
          <a:p>
            <a:pPr marL="115888" indent="-115888" eaLnBrk="0" hangingPunct="0">
              <a:spcBef>
                <a:spcPct val="20000"/>
              </a:spcBef>
              <a:buSzPct val="80000"/>
              <a:buFontTx/>
              <a:buChar char="•"/>
              <a:defRPr/>
            </a:pPr>
            <a:r>
              <a:rPr lang="en-US" altLang="zh-CN" sz="1200" b="0" dirty="0">
                <a:solidFill>
                  <a:schemeClr val="accent3">
                    <a:lumMod val="85000"/>
                  </a:schemeClr>
                </a:solidFill>
              </a:rPr>
              <a:t>6</a:t>
            </a:r>
            <a:r>
              <a:rPr lang="zh-CN" altLang="en-US" sz="1200" b="0" dirty="0">
                <a:solidFill>
                  <a:schemeClr val="accent3">
                    <a:lumMod val="85000"/>
                  </a:schemeClr>
                </a:solidFill>
              </a:rPr>
              <a:t>字解码：“大化小，小化图”</a:t>
            </a:r>
            <a:r>
              <a:rPr lang="en-US" altLang="zh-CN" sz="1200" b="0" dirty="0">
                <a:solidFill>
                  <a:schemeClr val="accent3">
                    <a:lumMod val="85000"/>
                  </a:schemeClr>
                </a:solidFill>
              </a:rPr>
              <a:t>—-</a:t>
            </a:r>
            <a:r>
              <a:rPr lang="zh-CN" altLang="en-US" sz="1200" b="0" dirty="0">
                <a:solidFill>
                  <a:schemeClr val="accent3">
                    <a:lumMod val="85000"/>
                  </a:schemeClr>
                </a:solidFill>
              </a:rPr>
              <a:t>提纲时，用逻辑树尽量将大问题分解成小问题，小问题用图表现。</a:t>
            </a:r>
          </a:p>
          <a:p>
            <a:pPr marL="115888" indent="-115888" eaLnBrk="0" hangingPunct="0">
              <a:spcBef>
                <a:spcPct val="20000"/>
              </a:spcBef>
              <a:buSzPct val="80000"/>
              <a:buFontTx/>
              <a:buChar char="•"/>
              <a:defRPr/>
            </a:pPr>
            <a:r>
              <a:rPr lang="en-US" altLang="zh-CN" sz="1200" b="0" dirty="0">
                <a:solidFill>
                  <a:schemeClr val="accent3">
                    <a:lumMod val="85000"/>
                  </a:schemeClr>
                </a:solidFill>
              </a:rPr>
              <a:t>12</a:t>
            </a:r>
            <a:r>
              <a:rPr lang="zh-CN" altLang="en-US" sz="1200" b="0" dirty="0">
                <a:solidFill>
                  <a:schemeClr val="accent3">
                    <a:lumMod val="85000"/>
                  </a:schemeClr>
                </a:solidFill>
              </a:rPr>
              <a:t>字真言：“能用图，不用表；能用表，不用字</a:t>
            </a:r>
            <a:r>
              <a:rPr lang="zh-CN" altLang="en-US" sz="1200" b="0" dirty="0" smtClean="0">
                <a:solidFill>
                  <a:schemeClr val="accent3">
                    <a:lumMod val="85000"/>
                  </a:schemeClr>
                </a:solidFill>
              </a:rPr>
              <a:t>”</a:t>
            </a:r>
            <a:endParaRPr lang="en-US" altLang="en-US" sz="1200" b="0" dirty="0">
              <a:solidFill>
                <a:schemeClr val="accent3">
                  <a:lumMod val="85000"/>
                </a:schemeClr>
              </a:solidFill>
            </a:endParaRPr>
          </a:p>
        </p:txBody>
      </p:sp>
      <p:sp>
        <p:nvSpPr>
          <p:cNvPr id="11" name="Line 207"/>
          <p:cNvSpPr>
            <a:spLocks noChangeShapeType="1"/>
          </p:cNvSpPr>
          <p:nvPr/>
        </p:nvSpPr>
        <p:spPr bwMode="auto">
          <a:xfrm flipH="1">
            <a:off x="9175750" y="636588"/>
            <a:ext cx="274638" cy="0"/>
          </a:xfrm>
          <a:prstGeom prst="line">
            <a:avLst/>
          </a:prstGeom>
          <a:noFill/>
          <a:ln w="9525">
            <a:solidFill>
              <a:schemeClr val="bg1"/>
            </a:solidFill>
            <a:prstDash val="dash"/>
            <a:round/>
            <a:headEnd/>
            <a:tailEnd/>
          </a:ln>
          <a:effectLst/>
        </p:spPr>
        <p:txBody>
          <a:bodyPr/>
          <a:lstStyle/>
          <a:p>
            <a:pPr eaLnBrk="0" hangingPunct="0">
              <a:spcBef>
                <a:spcPct val="20000"/>
              </a:spcBef>
              <a:buSzPct val="80000"/>
              <a:buFont typeface="Wingdings" pitchFamily="2" charset="2"/>
              <a:buNone/>
              <a:defRPr/>
            </a:pPr>
            <a:endParaRPr lang="zh-CN" altLang="en-US"/>
          </a:p>
        </p:txBody>
      </p:sp>
      <p:sp>
        <p:nvSpPr>
          <p:cNvPr id="12" name="Line 208"/>
          <p:cNvSpPr>
            <a:spLocks noChangeShapeType="1"/>
          </p:cNvSpPr>
          <p:nvPr/>
        </p:nvSpPr>
        <p:spPr bwMode="auto">
          <a:xfrm flipH="1">
            <a:off x="9144000" y="3124200"/>
            <a:ext cx="274638" cy="0"/>
          </a:xfrm>
          <a:prstGeom prst="line">
            <a:avLst/>
          </a:prstGeom>
          <a:noFill/>
          <a:ln w="9525">
            <a:solidFill>
              <a:schemeClr val="bg1"/>
            </a:solidFill>
            <a:prstDash val="dash"/>
            <a:round/>
            <a:headEnd/>
            <a:tailEnd/>
          </a:ln>
          <a:effectLst/>
        </p:spPr>
        <p:txBody>
          <a:bodyPr/>
          <a:lstStyle/>
          <a:p>
            <a:pPr eaLnBrk="0" hangingPunct="0">
              <a:spcBef>
                <a:spcPct val="20000"/>
              </a:spcBef>
              <a:buSzPct val="80000"/>
              <a:buFont typeface="Wingdings" pitchFamily="2" charset="2"/>
              <a:buNone/>
              <a:defRPr/>
            </a:pPr>
            <a:endParaRPr lang="zh-CN" altLang="en-US"/>
          </a:p>
        </p:txBody>
      </p:sp>
      <p:sp>
        <p:nvSpPr>
          <p:cNvPr id="13" name="标题 1"/>
          <p:cNvSpPr txBox="1">
            <a:spLocks/>
          </p:cNvSpPr>
          <p:nvPr userDrawn="1"/>
        </p:nvSpPr>
        <p:spPr bwMode="auto">
          <a:xfrm>
            <a:off x="1828800" y="2895600"/>
            <a:ext cx="4419600" cy="576263"/>
          </a:xfrm>
          <a:prstGeom prst="rect">
            <a:avLst/>
          </a:prstGeom>
          <a:noFill/>
          <a:ln w="9525">
            <a:noFill/>
            <a:miter lim="800000"/>
            <a:headEnd/>
            <a:tailEnd/>
          </a:ln>
          <a:effectLst/>
        </p:spPr>
        <p:txBody>
          <a:bodyPr anchor="ctr"/>
          <a:lstStyle/>
          <a:p>
            <a:pPr algn="ctr" eaLnBrk="0" hangingPunct="0">
              <a:defRPr/>
            </a:pPr>
            <a:r>
              <a:rPr lang="zh-CN" altLang="en-US" sz="4400" kern="0" dirty="0">
                <a:latin typeface="+mj-lt"/>
                <a:ea typeface="+mj-ea"/>
                <a:cs typeface="+mj-cs"/>
              </a:rPr>
              <a:t>汇报完毕</a:t>
            </a:r>
          </a:p>
        </p:txBody>
      </p:sp>
    </p:spTree>
    <p:extLst>
      <p:ext uri="{BB962C8B-B14F-4D97-AF65-F5344CB8AC3E}">
        <p14:creationId xmlns:p14="http://schemas.microsoft.com/office/powerpoint/2010/main" val="245282602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8_空白">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4160353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2" name="标题 1"/>
          <p:cNvSpPr>
            <a:spLocks noGrp="1"/>
          </p:cNvSpPr>
          <p:nvPr>
            <p:ph type="title"/>
          </p:nvPr>
        </p:nvSpPr>
        <p:spPr>
          <a:xfrm>
            <a:off x="381001" y="115889"/>
            <a:ext cx="7646988" cy="576262"/>
          </a:xfrm>
        </p:spPr>
        <p:txBody>
          <a:body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11732804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169292"/>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27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4629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6634793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仅标题">
    <p:spTree>
      <p:nvGrpSpPr>
        <p:cNvPr id="1" name=""/>
        <p:cNvGrpSpPr/>
        <p:nvPr/>
      </p:nvGrpSpPr>
      <p:grpSpPr>
        <a:xfrm>
          <a:off x="0" y="0"/>
          <a:ext cx="0" cy="0"/>
          <a:chOff x="0" y="0"/>
          <a:chExt cx="0" cy="0"/>
        </a:xfrm>
      </p:grpSpPr>
      <p:pic>
        <p:nvPicPr>
          <p:cNvPr id="2" name="图片 8" descr="sinope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7620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Line 5"/>
          <p:cNvSpPr>
            <a:spLocks noChangeShapeType="1"/>
          </p:cNvSpPr>
          <p:nvPr/>
        </p:nvSpPr>
        <p:spPr bwMode="auto">
          <a:xfrm flipV="1">
            <a:off x="381000" y="765175"/>
            <a:ext cx="8153400" cy="0"/>
          </a:xfrm>
          <a:prstGeom prst="line">
            <a:avLst/>
          </a:prstGeom>
          <a:noFill/>
          <a:ln w="28575">
            <a:solidFill>
              <a:srgbClr val="CC0000"/>
            </a:solidFill>
            <a:round/>
            <a:headEnd/>
            <a:tailEnd/>
          </a:ln>
          <a:effectLst/>
        </p:spPr>
        <p:txBody>
          <a:bodyPr/>
          <a:lstStyle/>
          <a:p>
            <a:pPr eaLnBrk="0" hangingPunct="0">
              <a:spcBef>
                <a:spcPct val="20000"/>
              </a:spcBef>
              <a:buSzPct val="80000"/>
              <a:buFont typeface="Wingdings" pitchFamily="2" charset="2"/>
              <a:buNone/>
              <a:defRPr/>
            </a:pPr>
            <a:endParaRPr lang="zh-CN" altLang="en-US"/>
          </a:p>
        </p:txBody>
      </p:sp>
      <p:sp>
        <p:nvSpPr>
          <p:cNvPr id="4" name="Rectangle 9"/>
          <p:cNvSpPr>
            <a:spLocks noChangeArrowheads="1"/>
          </p:cNvSpPr>
          <p:nvPr userDrawn="1"/>
        </p:nvSpPr>
        <p:spPr bwMode="auto">
          <a:xfrm>
            <a:off x="4191000" y="6503988"/>
            <a:ext cx="4648200" cy="277812"/>
          </a:xfrm>
          <a:prstGeom prst="rect">
            <a:avLst/>
          </a:prstGeom>
          <a:noFill/>
          <a:ln w="9525">
            <a:noFill/>
            <a:miter lim="800000"/>
            <a:headEnd/>
            <a:tailEnd/>
          </a:ln>
          <a:effectLst/>
        </p:spPr>
        <p:txBody>
          <a:bodyPr lIns="92075" tIns="46038" rIns="92075" bIns="46038">
            <a:spAutoFit/>
          </a:bodyPr>
          <a:lstStyle/>
          <a:p>
            <a:pPr algn="r" defTabSz="762000" eaLnBrk="0" hangingPunct="0">
              <a:defRPr/>
            </a:pPr>
            <a:r>
              <a:rPr kumimoji="1" lang="zh-CN" altLang="en-US" sz="1200" b="0" dirty="0" smtClean="0">
                <a:latin typeface="+mn-ea"/>
                <a:ea typeface="+mn-ea"/>
              </a:rPr>
              <a:t>江汉油田</a:t>
            </a:r>
            <a:r>
              <a:rPr kumimoji="1" lang="zh-CN" altLang="en-US" sz="1200" b="0" dirty="0">
                <a:latin typeface="+mn-ea"/>
                <a:ea typeface="+mn-ea"/>
              </a:rPr>
              <a:t>分公司</a:t>
            </a:r>
            <a:r>
              <a:rPr kumimoji="1" lang="zh-CN" altLang="en-US" sz="1200" b="0" dirty="0" smtClean="0">
                <a:latin typeface="+mn-ea"/>
                <a:ea typeface="+mn-ea"/>
              </a:rPr>
              <a:t>信息中心</a:t>
            </a:r>
            <a:fld id="{B7C4FD5F-554A-49DA-AE74-32393CAA08C5}" type="slidenum">
              <a:rPr kumimoji="1" lang="en-US" altLang="zh-TW" sz="1000" b="0" smtClean="0">
                <a:latin typeface="+mn-ea"/>
                <a:ea typeface="+mn-ea"/>
              </a:rPr>
              <a:pPr algn="r" defTabSz="762000" eaLnBrk="0" hangingPunct="0">
                <a:defRPr/>
              </a:pPr>
              <a:t>‹#›</a:t>
            </a:fld>
            <a:r>
              <a:rPr kumimoji="1" lang="en-US" altLang="zh-TW" sz="1000" b="0" dirty="0" smtClean="0">
                <a:solidFill>
                  <a:schemeClr val="bg2">
                    <a:lumMod val="60000"/>
                    <a:lumOff val="40000"/>
                  </a:schemeClr>
                </a:solidFill>
                <a:latin typeface="+mn-ea"/>
                <a:ea typeface="+mn-ea"/>
              </a:rPr>
              <a:t>/88</a:t>
            </a:r>
            <a:r>
              <a:rPr kumimoji="1" lang="en-US" altLang="zh-TW" sz="1000" b="0" dirty="0" smtClean="0">
                <a:solidFill>
                  <a:schemeClr val="bg1"/>
                </a:solidFill>
                <a:latin typeface="+mn-ea"/>
                <a:ea typeface="+mn-ea"/>
              </a:rPr>
              <a:t>long</a:t>
            </a:r>
            <a:endParaRPr kumimoji="1" lang="zh-TW" altLang="en-US" sz="1000" b="0" dirty="0">
              <a:solidFill>
                <a:schemeClr val="bg1"/>
              </a:solidFill>
              <a:latin typeface="+mn-ea"/>
              <a:ea typeface="+mn-ea"/>
            </a:endParaRPr>
          </a:p>
        </p:txBody>
      </p:sp>
      <p:sp>
        <p:nvSpPr>
          <p:cNvPr id="5" name="Line 10"/>
          <p:cNvSpPr>
            <a:spLocks noChangeShapeType="1"/>
          </p:cNvSpPr>
          <p:nvPr/>
        </p:nvSpPr>
        <p:spPr bwMode="auto">
          <a:xfrm flipV="1">
            <a:off x="381000" y="762000"/>
            <a:ext cx="8382000" cy="0"/>
          </a:xfrm>
          <a:prstGeom prst="line">
            <a:avLst/>
          </a:prstGeom>
          <a:noFill/>
          <a:ln w="38100">
            <a:solidFill>
              <a:srgbClr val="CC0000"/>
            </a:solidFill>
            <a:round/>
            <a:headEnd/>
            <a:tailEnd/>
          </a:ln>
          <a:effectLst/>
        </p:spPr>
        <p:txBody>
          <a:bodyPr lIns="71438" tIns="36512" rIns="71438" bIns="36512"/>
          <a:lstStyle/>
          <a:p>
            <a:pPr eaLnBrk="0" hangingPunct="0">
              <a:spcBef>
                <a:spcPct val="20000"/>
              </a:spcBef>
              <a:buSzPct val="80000"/>
              <a:buFont typeface="Wingdings" pitchFamily="2" charset="2"/>
              <a:buNone/>
              <a:defRPr/>
            </a:pPr>
            <a:endParaRPr lang="zh-CN" altLang="en-US"/>
          </a:p>
        </p:txBody>
      </p:sp>
      <p:sp>
        <p:nvSpPr>
          <p:cNvPr id="6" name="Line 11"/>
          <p:cNvSpPr>
            <a:spLocks noChangeShapeType="1"/>
          </p:cNvSpPr>
          <p:nvPr/>
        </p:nvSpPr>
        <p:spPr bwMode="auto">
          <a:xfrm>
            <a:off x="250825" y="6446838"/>
            <a:ext cx="8512175" cy="6350"/>
          </a:xfrm>
          <a:prstGeom prst="line">
            <a:avLst/>
          </a:prstGeom>
          <a:noFill/>
          <a:ln w="38100">
            <a:solidFill>
              <a:srgbClr val="993300"/>
            </a:solidFill>
            <a:round/>
            <a:headEnd/>
            <a:tailEnd/>
          </a:ln>
          <a:effectLst/>
        </p:spPr>
        <p:txBody>
          <a:bodyPr lIns="71438" tIns="36512" rIns="71438" bIns="36512"/>
          <a:lstStyle/>
          <a:p>
            <a:pPr eaLnBrk="0" hangingPunct="0">
              <a:spcBef>
                <a:spcPct val="20000"/>
              </a:spcBef>
              <a:buSzPct val="80000"/>
              <a:buFont typeface="Wingdings" pitchFamily="2" charset="2"/>
              <a:buNone/>
              <a:defRPr/>
            </a:pPr>
            <a:endParaRPr lang="zh-CN" altLang="en-US"/>
          </a:p>
        </p:txBody>
      </p:sp>
      <p:sp>
        <p:nvSpPr>
          <p:cNvPr id="7" name="Text Box 223"/>
          <p:cNvSpPr txBox="1">
            <a:spLocks noChangeArrowheads="1"/>
          </p:cNvSpPr>
          <p:nvPr/>
        </p:nvSpPr>
        <p:spPr bwMode="auto">
          <a:xfrm>
            <a:off x="0" y="6858000"/>
            <a:ext cx="9144000" cy="203200"/>
          </a:xfrm>
          <a:prstGeom prst="rect">
            <a:avLst/>
          </a:prstGeom>
          <a:noFill/>
          <a:ln w="9525">
            <a:noFill/>
            <a:miter lim="800000"/>
            <a:headEnd/>
            <a:tailEnd/>
          </a:ln>
          <a:effectLst/>
        </p:spPr>
        <p:txBody>
          <a:bodyPr lIns="9144" tIns="9144" rIns="9144" bIns="9144">
            <a:spAutoFit/>
          </a:bodyPr>
          <a:lstStyle/>
          <a:p>
            <a:pPr eaLnBrk="0" hangingPunct="0">
              <a:spcBef>
                <a:spcPct val="50000"/>
              </a:spcBef>
              <a:buSzPct val="80000"/>
              <a:buFont typeface="Wingdings" pitchFamily="2" charset="2"/>
              <a:buNone/>
              <a:defRPr/>
            </a:pPr>
            <a:r>
              <a:rPr lang="zh-CN" altLang="en-US" sz="1200" dirty="0">
                <a:solidFill>
                  <a:srgbClr val="CCFF99"/>
                </a:solidFill>
                <a:latin typeface="+mn-ea"/>
                <a:ea typeface="+mn-ea"/>
              </a:rPr>
              <a:t>模版版本</a:t>
            </a:r>
            <a:r>
              <a:rPr lang="en-US" altLang="en-US" sz="1200" dirty="0" smtClean="0">
                <a:solidFill>
                  <a:srgbClr val="CCFF99"/>
                </a:solidFill>
                <a:latin typeface="+mn-ea"/>
                <a:ea typeface="+mn-ea"/>
              </a:rPr>
              <a:t>:</a:t>
            </a:r>
            <a:r>
              <a:rPr lang="zh-CN" altLang="en-US" sz="1200" dirty="0" smtClean="0">
                <a:solidFill>
                  <a:srgbClr val="CCFF99"/>
                </a:solidFill>
                <a:latin typeface="+mn-ea"/>
                <a:ea typeface="+mn-ea"/>
              </a:rPr>
              <a:t>江汉油田</a:t>
            </a:r>
            <a:r>
              <a:rPr lang="zh-CN" altLang="en-US" sz="1200" dirty="0">
                <a:solidFill>
                  <a:srgbClr val="CCFF99"/>
                </a:solidFill>
                <a:latin typeface="+mn-ea"/>
                <a:ea typeface="+mn-ea"/>
              </a:rPr>
              <a:t>分公司</a:t>
            </a:r>
            <a:r>
              <a:rPr lang="zh-CN" altLang="en-US" sz="1200" dirty="0" smtClean="0">
                <a:solidFill>
                  <a:srgbClr val="CCFF99"/>
                </a:solidFill>
                <a:latin typeface="+mn-ea"/>
                <a:ea typeface="+mn-ea"/>
              </a:rPr>
              <a:t>信息中心</a:t>
            </a:r>
            <a:r>
              <a:rPr lang="en-US" altLang="zh-CN" sz="1200" dirty="0" smtClean="0">
                <a:solidFill>
                  <a:srgbClr val="CCFF99"/>
                </a:solidFill>
                <a:latin typeface="+mn-ea"/>
                <a:ea typeface="+mn-ea"/>
              </a:rPr>
              <a:t>Long</a:t>
            </a:r>
            <a:endParaRPr lang="en-US" altLang="en-US" sz="800" dirty="0">
              <a:solidFill>
                <a:schemeClr val="bg1">
                  <a:lumMod val="95000"/>
                </a:schemeClr>
              </a:solidFill>
              <a:latin typeface="+mn-ea"/>
              <a:ea typeface="+mn-ea"/>
            </a:endParaRPr>
          </a:p>
        </p:txBody>
      </p:sp>
      <p:sp>
        <p:nvSpPr>
          <p:cNvPr id="8" name="Text Box 211"/>
          <p:cNvSpPr txBox="1">
            <a:spLocks noChangeArrowheads="1"/>
          </p:cNvSpPr>
          <p:nvPr/>
        </p:nvSpPr>
        <p:spPr bwMode="auto">
          <a:xfrm>
            <a:off x="-1676400" y="304800"/>
            <a:ext cx="1447800" cy="979488"/>
          </a:xfrm>
          <a:prstGeom prst="rect">
            <a:avLst/>
          </a:prstGeom>
          <a:noFill/>
          <a:ln w="9525" algn="ctr">
            <a:noFill/>
            <a:miter lim="800000"/>
            <a:headEnd/>
            <a:tailEnd/>
          </a:ln>
          <a:effectLst/>
        </p:spPr>
        <p:txBody>
          <a:bodyPr/>
          <a:lstStyle/>
          <a:p>
            <a:pPr marL="122238" indent="-122238" eaLnBrk="0" hangingPunct="0">
              <a:lnSpc>
                <a:spcPct val="90000"/>
              </a:lnSpc>
              <a:spcBef>
                <a:spcPct val="20000"/>
              </a:spcBef>
              <a:spcAft>
                <a:spcPct val="25000"/>
              </a:spcAft>
              <a:buSzPct val="80000"/>
              <a:buFontTx/>
              <a:buChar char="•"/>
              <a:defRPr/>
            </a:pPr>
            <a:r>
              <a:rPr lang="zh-CN" altLang="en-US" sz="1200" dirty="0">
                <a:solidFill>
                  <a:srgbClr val="CCFF99"/>
                </a:solidFill>
              </a:rPr>
              <a:t>标题：</a:t>
            </a:r>
            <a:endParaRPr lang="en-US" altLang="zh-CN" sz="1200" dirty="0">
              <a:solidFill>
                <a:srgbClr val="CCFF99"/>
              </a:solidFill>
            </a:endParaRPr>
          </a:p>
          <a:p>
            <a:pPr marL="122238" indent="-122238" eaLnBrk="0" hangingPunct="0">
              <a:lnSpc>
                <a:spcPct val="90000"/>
              </a:lnSpc>
              <a:spcBef>
                <a:spcPct val="20000"/>
              </a:spcBef>
              <a:spcAft>
                <a:spcPct val="25000"/>
              </a:spcAft>
              <a:buSzPct val="80000"/>
              <a:defRPr/>
            </a:pPr>
            <a:r>
              <a:rPr lang="zh-CN" altLang="en-US" sz="1200" b="0" dirty="0" smtClean="0">
                <a:solidFill>
                  <a:srgbClr val="CCFF99"/>
                </a:solidFill>
              </a:rPr>
              <a:t>字号</a:t>
            </a:r>
            <a:r>
              <a:rPr lang="en-US" altLang="zh-CN" sz="1200" b="0" dirty="0" smtClean="0">
                <a:solidFill>
                  <a:srgbClr val="CCFF99"/>
                </a:solidFill>
              </a:rPr>
              <a:t>22</a:t>
            </a:r>
            <a:r>
              <a:rPr lang="en-US" altLang="en-US" sz="1200" b="0" dirty="0" smtClean="0">
                <a:solidFill>
                  <a:srgbClr val="CCFF99"/>
                </a:solidFill>
                <a:latin typeface="+mn-ea"/>
              </a:rPr>
              <a:t>pt,</a:t>
            </a:r>
            <a:r>
              <a:rPr lang="zh-CN" altLang="en-US" sz="1200" b="0" dirty="0" smtClean="0">
                <a:solidFill>
                  <a:srgbClr val="CCFF99"/>
                </a:solidFill>
                <a:latin typeface="+mn-ea"/>
              </a:rPr>
              <a:t>黑色</a:t>
            </a:r>
            <a:endParaRPr lang="en-US" altLang="zh-CN" sz="1200" b="0" dirty="0">
              <a:solidFill>
                <a:srgbClr val="CCFF99"/>
              </a:solidFill>
            </a:endParaRPr>
          </a:p>
          <a:p>
            <a:pPr marL="122238" indent="-122238" eaLnBrk="0" hangingPunct="0">
              <a:lnSpc>
                <a:spcPct val="90000"/>
              </a:lnSpc>
              <a:spcBef>
                <a:spcPct val="20000"/>
              </a:spcBef>
              <a:spcAft>
                <a:spcPct val="25000"/>
              </a:spcAft>
              <a:buSzPct val="80000"/>
              <a:defRPr/>
            </a:pPr>
            <a:r>
              <a:rPr lang="zh-CN" altLang="en-US" sz="1200" b="0" dirty="0" smtClean="0">
                <a:solidFill>
                  <a:srgbClr val="CCFF99"/>
                </a:solidFill>
              </a:rPr>
              <a:t>宋体</a:t>
            </a:r>
            <a:r>
              <a:rPr lang="zh-CN" altLang="en-US" sz="1200" b="0" dirty="0">
                <a:solidFill>
                  <a:srgbClr val="CCFF99"/>
                </a:solidFill>
              </a:rPr>
              <a:t>（标题）</a:t>
            </a:r>
            <a:r>
              <a:rPr lang="en-US" altLang="en-US" sz="1200" b="0" dirty="0">
                <a:solidFill>
                  <a:srgbClr val="CCFF99"/>
                </a:solidFill>
              </a:rPr>
              <a:t/>
            </a:r>
            <a:br>
              <a:rPr lang="en-US" altLang="en-US" sz="1200" b="0" dirty="0">
                <a:solidFill>
                  <a:srgbClr val="CCFF99"/>
                </a:solidFill>
              </a:rPr>
            </a:br>
            <a:endParaRPr lang="en-US" altLang="en-US" sz="1200" b="0" dirty="0">
              <a:solidFill>
                <a:srgbClr val="CCFF99"/>
              </a:solidFill>
            </a:endParaRPr>
          </a:p>
          <a:p>
            <a:pPr marL="122238" indent="-122238" eaLnBrk="0" hangingPunct="0">
              <a:lnSpc>
                <a:spcPct val="90000"/>
              </a:lnSpc>
              <a:spcBef>
                <a:spcPct val="20000"/>
              </a:spcBef>
              <a:spcAft>
                <a:spcPct val="25000"/>
              </a:spcAft>
              <a:buSzPct val="80000"/>
              <a:buFontTx/>
              <a:buChar char="•"/>
              <a:defRPr/>
            </a:pPr>
            <a:endParaRPr lang="en-US" altLang="en-US" sz="1200" b="0" dirty="0">
              <a:solidFill>
                <a:srgbClr val="CCFF99"/>
              </a:solidFill>
            </a:endParaRPr>
          </a:p>
          <a:p>
            <a:pPr marL="122238" indent="-122238" eaLnBrk="0" hangingPunct="0">
              <a:lnSpc>
                <a:spcPct val="90000"/>
              </a:lnSpc>
              <a:spcBef>
                <a:spcPct val="20000"/>
              </a:spcBef>
              <a:spcAft>
                <a:spcPct val="25000"/>
              </a:spcAft>
              <a:buSzPct val="80000"/>
              <a:buFontTx/>
              <a:buChar char="•"/>
              <a:defRPr/>
            </a:pPr>
            <a:endParaRPr lang="en-US" altLang="en-US" sz="1200" b="0" dirty="0">
              <a:solidFill>
                <a:srgbClr val="CCFF99"/>
              </a:solidFill>
            </a:endParaRPr>
          </a:p>
          <a:p>
            <a:pPr marL="122238" indent="-122238" eaLnBrk="0" hangingPunct="0">
              <a:lnSpc>
                <a:spcPct val="90000"/>
              </a:lnSpc>
              <a:spcBef>
                <a:spcPct val="20000"/>
              </a:spcBef>
              <a:spcAft>
                <a:spcPct val="25000"/>
              </a:spcAft>
              <a:buSzPct val="80000"/>
              <a:buFontTx/>
              <a:buChar char="•"/>
              <a:defRPr/>
            </a:pPr>
            <a:endParaRPr lang="en-US" altLang="en-US" sz="1200" b="0" dirty="0">
              <a:solidFill>
                <a:srgbClr val="CCFF99"/>
              </a:solidFill>
            </a:endParaRPr>
          </a:p>
          <a:p>
            <a:pPr marL="122238" indent="-122238" eaLnBrk="0" hangingPunct="0">
              <a:lnSpc>
                <a:spcPct val="90000"/>
              </a:lnSpc>
              <a:spcBef>
                <a:spcPct val="20000"/>
              </a:spcBef>
              <a:spcAft>
                <a:spcPct val="25000"/>
              </a:spcAft>
              <a:buSzPct val="80000"/>
              <a:buFontTx/>
              <a:buChar char="•"/>
              <a:defRPr/>
            </a:pPr>
            <a:endParaRPr lang="en-US" altLang="en-US" sz="1200" b="0" dirty="0">
              <a:solidFill>
                <a:srgbClr val="CCFF99"/>
              </a:solidFill>
            </a:endParaRPr>
          </a:p>
          <a:p>
            <a:pPr marL="122238" indent="-122238" eaLnBrk="0" hangingPunct="0">
              <a:lnSpc>
                <a:spcPct val="150000"/>
              </a:lnSpc>
              <a:spcBef>
                <a:spcPct val="20000"/>
              </a:spcBef>
              <a:spcAft>
                <a:spcPct val="25000"/>
              </a:spcAft>
              <a:buSzPct val="80000"/>
              <a:buFontTx/>
              <a:buChar char="•"/>
              <a:defRPr/>
            </a:pPr>
            <a:r>
              <a:rPr lang="zh-CN" altLang="en-US" sz="1200" dirty="0">
                <a:solidFill>
                  <a:srgbClr val="CCFF99"/>
                </a:solidFill>
                <a:latin typeface="+mn-ea"/>
                <a:ea typeface="+mn-ea"/>
              </a:rPr>
              <a:t>主题内容：</a:t>
            </a:r>
            <a:r>
              <a:rPr lang="en-US" altLang="en-US" sz="1200" b="0" dirty="0">
                <a:solidFill>
                  <a:srgbClr val="CCFF99"/>
                </a:solidFill>
                <a:latin typeface="+mn-ea"/>
                <a:ea typeface="+mn-ea"/>
              </a:rPr>
              <a:t/>
            </a:r>
            <a:br>
              <a:rPr lang="en-US" altLang="en-US" sz="1200" b="0" dirty="0">
                <a:solidFill>
                  <a:srgbClr val="CCFF99"/>
                </a:solidFill>
                <a:latin typeface="+mn-ea"/>
                <a:ea typeface="+mn-ea"/>
              </a:rPr>
            </a:br>
            <a:r>
              <a:rPr lang="zh-CN" altLang="en-US" sz="1200" b="0" dirty="0">
                <a:solidFill>
                  <a:srgbClr val="CCFF99"/>
                </a:solidFill>
                <a:latin typeface="+mn-ea"/>
                <a:ea typeface="+mn-ea"/>
              </a:rPr>
              <a:t>字号</a:t>
            </a:r>
            <a:r>
              <a:rPr lang="en-US" altLang="en-US" sz="1200" b="0" dirty="0">
                <a:solidFill>
                  <a:srgbClr val="CCFF99"/>
                </a:solidFill>
                <a:latin typeface="+mn-ea"/>
                <a:ea typeface="+mn-ea"/>
              </a:rPr>
              <a:t>18pt</a:t>
            </a:r>
            <a:r>
              <a:rPr lang="en-US" altLang="en-US" sz="1200" b="0" dirty="0" smtClean="0">
                <a:solidFill>
                  <a:srgbClr val="CCFF99"/>
                </a:solidFill>
                <a:latin typeface="+mn-ea"/>
                <a:ea typeface="+mn-ea"/>
              </a:rPr>
              <a:t>,</a:t>
            </a:r>
            <a:r>
              <a:rPr lang="zh-CN" altLang="en-US" sz="1200" b="0" dirty="0" smtClean="0">
                <a:solidFill>
                  <a:srgbClr val="CCFF99"/>
                </a:solidFill>
                <a:latin typeface="+mn-ea"/>
                <a:ea typeface="+mn-ea"/>
              </a:rPr>
              <a:t>黑色</a:t>
            </a:r>
            <a:endParaRPr lang="en-US" altLang="zh-CN" sz="1200" b="0" dirty="0">
              <a:solidFill>
                <a:srgbClr val="CCFF99"/>
              </a:solidFill>
              <a:latin typeface="+mn-ea"/>
              <a:ea typeface="+mn-ea"/>
            </a:endParaRPr>
          </a:p>
          <a:p>
            <a:pPr marL="122238" indent="-122238" eaLnBrk="0" hangingPunct="0">
              <a:lnSpc>
                <a:spcPct val="150000"/>
              </a:lnSpc>
              <a:spcBef>
                <a:spcPct val="20000"/>
              </a:spcBef>
              <a:spcAft>
                <a:spcPct val="25000"/>
              </a:spcAft>
              <a:buSzPct val="80000"/>
              <a:defRPr/>
            </a:pPr>
            <a:r>
              <a:rPr lang="zh-CN" altLang="en-US" sz="1200" b="0" dirty="0" smtClean="0">
                <a:solidFill>
                  <a:srgbClr val="CCFF99"/>
                </a:solidFill>
                <a:latin typeface="+mn-ea"/>
                <a:ea typeface="+mn-ea"/>
              </a:rPr>
              <a:t>宋体</a:t>
            </a:r>
            <a:r>
              <a:rPr lang="zh-CN" altLang="en-US" sz="1200" b="0" dirty="0">
                <a:solidFill>
                  <a:srgbClr val="CCFF99"/>
                </a:solidFill>
                <a:latin typeface="+mn-ea"/>
                <a:ea typeface="+mn-ea"/>
              </a:rPr>
              <a:t>（正文）</a:t>
            </a:r>
            <a:endParaRPr lang="en-US" altLang="zh-CN" sz="1200" b="0" dirty="0">
              <a:solidFill>
                <a:srgbClr val="CCFF99"/>
              </a:solidFill>
              <a:latin typeface="+mn-ea"/>
              <a:ea typeface="+mn-ea"/>
            </a:endParaRPr>
          </a:p>
        </p:txBody>
      </p:sp>
      <p:sp>
        <p:nvSpPr>
          <p:cNvPr id="9" name="Line 210"/>
          <p:cNvSpPr>
            <a:spLocks noChangeShapeType="1"/>
          </p:cNvSpPr>
          <p:nvPr/>
        </p:nvSpPr>
        <p:spPr bwMode="auto">
          <a:xfrm flipH="1">
            <a:off x="-1066800" y="457200"/>
            <a:ext cx="1001712" cy="0"/>
          </a:xfrm>
          <a:prstGeom prst="line">
            <a:avLst/>
          </a:prstGeom>
          <a:ln w="12700">
            <a:prstDash val="sysDash"/>
            <a:headEnd/>
            <a:tailEnd/>
          </a:ln>
        </p:spPr>
        <p:style>
          <a:lnRef idx="1">
            <a:schemeClr val="accent3"/>
          </a:lnRef>
          <a:fillRef idx="0">
            <a:schemeClr val="accent3"/>
          </a:fillRef>
          <a:effectRef idx="0">
            <a:schemeClr val="accent3"/>
          </a:effectRef>
          <a:fontRef idx="minor">
            <a:schemeClr val="tx1"/>
          </a:fontRef>
        </p:style>
        <p:txBody>
          <a:bodyPr/>
          <a:lstStyle/>
          <a:p>
            <a:pPr eaLnBrk="0" hangingPunct="0">
              <a:spcBef>
                <a:spcPct val="20000"/>
              </a:spcBef>
              <a:buSzPct val="80000"/>
              <a:buFont typeface="Wingdings" pitchFamily="2" charset="2"/>
              <a:buNone/>
              <a:defRPr/>
            </a:pPr>
            <a:endParaRPr lang="zh-CN" altLang="en-US"/>
          </a:p>
        </p:txBody>
      </p:sp>
      <p:sp>
        <p:nvSpPr>
          <p:cNvPr id="10" name="Text Box 202"/>
          <p:cNvSpPr txBox="1">
            <a:spLocks noChangeArrowheads="1"/>
          </p:cNvSpPr>
          <p:nvPr/>
        </p:nvSpPr>
        <p:spPr bwMode="auto">
          <a:xfrm>
            <a:off x="9296400" y="228600"/>
            <a:ext cx="1628775" cy="1917700"/>
          </a:xfrm>
          <a:prstGeom prst="rect">
            <a:avLst/>
          </a:prstGeom>
          <a:noFill/>
          <a:ln w="9525">
            <a:noFill/>
            <a:miter lim="800000"/>
            <a:headEnd/>
            <a:tailEnd/>
          </a:ln>
          <a:effectLst/>
        </p:spPr>
        <p:txBody>
          <a:bodyPr/>
          <a:lstStyle/>
          <a:p>
            <a:pPr marL="115888" indent="-115888" eaLnBrk="0" hangingPunct="0">
              <a:spcBef>
                <a:spcPct val="20000"/>
              </a:spcBef>
              <a:buSzPct val="80000"/>
              <a:buFontTx/>
              <a:buChar char="•"/>
              <a:defRPr/>
            </a:pPr>
            <a:endParaRPr lang="en-US" altLang="zh-CN" sz="1200" b="0" dirty="0">
              <a:solidFill>
                <a:schemeClr val="bg2"/>
              </a:solidFill>
            </a:endParaRPr>
          </a:p>
          <a:p>
            <a:pPr marL="115888" indent="-115888" eaLnBrk="0" hangingPunct="0">
              <a:spcBef>
                <a:spcPct val="20000"/>
              </a:spcBef>
              <a:buSzPct val="80000"/>
              <a:buFontTx/>
              <a:buChar char="•"/>
              <a:defRPr/>
            </a:pPr>
            <a:r>
              <a:rPr lang="zh-CN" altLang="en-US" sz="1200" b="0" dirty="0">
                <a:solidFill>
                  <a:schemeClr val="bg2">
                    <a:lumMod val="20000"/>
                    <a:lumOff val="80000"/>
                  </a:schemeClr>
                </a:solidFill>
              </a:rPr>
              <a:t>中</a:t>
            </a:r>
            <a:r>
              <a:rPr lang="zh-CN" altLang="en-US" sz="1200" b="0" dirty="0" smtClean="0">
                <a:solidFill>
                  <a:schemeClr val="bg2">
                    <a:lumMod val="20000"/>
                    <a:lumOff val="80000"/>
                  </a:schemeClr>
                </a:solidFill>
              </a:rPr>
              <a:t>石化</a:t>
            </a:r>
            <a:r>
              <a:rPr lang="en-US" altLang="en-US" sz="1200" b="0" dirty="0" smtClean="0">
                <a:solidFill>
                  <a:schemeClr val="bg2">
                    <a:lumMod val="20000"/>
                    <a:lumOff val="80000"/>
                  </a:schemeClr>
                </a:solidFill>
              </a:rPr>
              <a:t>logo</a:t>
            </a:r>
            <a:endParaRPr lang="en-US" altLang="en-US" sz="1200" b="0" dirty="0">
              <a:solidFill>
                <a:schemeClr val="bg2">
                  <a:lumMod val="20000"/>
                  <a:lumOff val="80000"/>
                </a:schemeClr>
              </a:solidFill>
            </a:endParaRPr>
          </a:p>
          <a:p>
            <a:pPr marL="115888" indent="-115888" eaLnBrk="0" hangingPunct="0">
              <a:spcBef>
                <a:spcPct val="20000"/>
              </a:spcBef>
              <a:buSzPct val="80000"/>
              <a:buFont typeface="Wingdings" pitchFamily="2" charset="2"/>
              <a:buNone/>
              <a:defRPr/>
            </a:pPr>
            <a:endParaRPr lang="en-US" altLang="en-US" sz="1200" b="0" dirty="0">
              <a:solidFill>
                <a:schemeClr val="bg2"/>
              </a:solidFill>
            </a:endParaRPr>
          </a:p>
          <a:p>
            <a:pPr marL="115888" indent="-115888" eaLnBrk="0" hangingPunct="0">
              <a:spcBef>
                <a:spcPct val="20000"/>
              </a:spcBef>
              <a:buSzPct val="80000"/>
              <a:buFont typeface="Wingdings" pitchFamily="2" charset="2"/>
              <a:buChar char="u"/>
              <a:defRPr/>
            </a:pPr>
            <a:r>
              <a:rPr lang="en-US" altLang="zh-CN" sz="1200" dirty="0" smtClean="0">
                <a:solidFill>
                  <a:schemeClr val="accent3">
                    <a:lumMod val="85000"/>
                  </a:schemeClr>
                </a:solidFill>
              </a:rPr>
              <a:t>PPT</a:t>
            </a:r>
            <a:r>
              <a:rPr lang="zh-CN" altLang="en-US" sz="1200" dirty="0">
                <a:solidFill>
                  <a:schemeClr val="accent3">
                    <a:lumMod val="85000"/>
                  </a:schemeClr>
                </a:solidFill>
              </a:rPr>
              <a:t>设计制作：</a:t>
            </a:r>
          </a:p>
          <a:p>
            <a:pPr marL="115888" indent="-115888" eaLnBrk="0" hangingPunct="0">
              <a:spcBef>
                <a:spcPct val="20000"/>
              </a:spcBef>
              <a:buSzPct val="80000"/>
              <a:buFontTx/>
              <a:buChar char="•"/>
              <a:defRPr/>
            </a:pPr>
            <a:r>
              <a:rPr lang="zh-CN" altLang="en-US" sz="1200" b="0" dirty="0">
                <a:solidFill>
                  <a:schemeClr val="accent3">
                    <a:lumMod val="85000"/>
                  </a:schemeClr>
                </a:solidFill>
              </a:rPr>
              <a:t>尽量用</a:t>
            </a:r>
            <a:r>
              <a:rPr lang="en-US" altLang="zh-CN" sz="1200" b="0" dirty="0">
                <a:solidFill>
                  <a:schemeClr val="accent3">
                    <a:lumMod val="85000"/>
                  </a:schemeClr>
                </a:solidFill>
              </a:rPr>
              <a:t>1</a:t>
            </a:r>
            <a:r>
              <a:rPr lang="zh-CN" altLang="en-US" sz="1200" b="0" dirty="0">
                <a:solidFill>
                  <a:schemeClr val="accent3">
                    <a:lumMod val="85000"/>
                  </a:schemeClr>
                </a:solidFill>
              </a:rPr>
              <a:t>种字体，最好不要超过</a:t>
            </a:r>
            <a:r>
              <a:rPr lang="en-US" altLang="zh-CN" sz="1200" b="0" dirty="0">
                <a:solidFill>
                  <a:schemeClr val="accent3">
                    <a:lumMod val="85000"/>
                  </a:schemeClr>
                </a:solidFill>
              </a:rPr>
              <a:t>3</a:t>
            </a:r>
            <a:r>
              <a:rPr lang="zh-CN" altLang="en-US" sz="1200" b="0" dirty="0">
                <a:solidFill>
                  <a:schemeClr val="accent3">
                    <a:lumMod val="85000"/>
                  </a:schemeClr>
                </a:solidFill>
              </a:rPr>
              <a:t>种</a:t>
            </a:r>
          </a:p>
          <a:p>
            <a:pPr marL="115888" indent="-115888" eaLnBrk="0" hangingPunct="0">
              <a:spcBef>
                <a:spcPct val="20000"/>
              </a:spcBef>
              <a:buSzPct val="80000"/>
              <a:buFontTx/>
              <a:buChar char="•"/>
              <a:defRPr/>
            </a:pPr>
            <a:r>
              <a:rPr lang="en-US" altLang="zh-CN" sz="1200" b="0" dirty="0" smtClean="0">
                <a:solidFill>
                  <a:schemeClr val="accent3">
                    <a:lumMod val="85000"/>
                  </a:schemeClr>
                </a:solidFill>
              </a:rPr>
              <a:t>Magic Seven</a:t>
            </a:r>
            <a:r>
              <a:rPr lang="zh-CN" altLang="en-US" sz="1200" b="0" dirty="0" smtClean="0">
                <a:solidFill>
                  <a:schemeClr val="accent3">
                    <a:lumMod val="85000"/>
                  </a:schemeClr>
                </a:solidFill>
              </a:rPr>
              <a:t>原则</a:t>
            </a:r>
            <a:r>
              <a:rPr lang="zh-CN" altLang="en-US" sz="1200" b="0" dirty="0">
                <a:solidFill>
                  <a:schemeClr val="accent3">
                    <a:lumMod val="85000"/>
                  </a:schemeClr>
                </a:solidFill>
              </a:rPr>
              <a:t>（</a:t>
            </a:r>
            <a:r>
              <a:rPr lang="en-US" altLang="zh-CN" sz="1200" b="0" dirty="0">
                <a:solidFill>
                  <a:schemeClr val="accent3">
                    <a:lumMod val="85000"/>
                  </a:schemeClr>
                </a:solidFill>
              </a:rPr>
              <a:t>7</a:t>
            </a:r>
            <a:r>
              <a:rPr lang="zh-CN" altLang="en-US" sz="1200" b="0" dirty="0">
                <a:solidFill>
                  <a:schemeClr val="accent3">
                    <a:lumMod val="85000"/>
                  </a:schemeClr>
                </a:solidFill>
              </a:rPr>
              <a:t>士</a:t>
            </a:r>
            <a:r>
              <a:rPr lang="en-US" altLang="zh-CN" sz="1200" b="0" dirty="0">
                <a:solidFill>
                  <a:schemeClr val="accent3">
                    <a:lumMod val="85000"/>
                  </a:schemeClr>
                </a:solidFill>
              </a:rPr>
              <a:t>2</a:t>
            </a:r>
            <a:r>
              <a:rPr lang="zh-CN" altLang="en-US" sz="1200" b="0" dirty="0">
                <a:solidFill>
                  <a:schemeClr val="accent3">
                    <a:lumMod val="85000"/>
                  </a:schemeClr>
                </a:solidFill>
              </a:rPr>
              <a:t>＝</a:t>
            </a:r>
            <a:r>
              <a:rPr lang="en-US" altLang="zh-CN" sz="1200" b="0" dirty="0">
                <a:solidFill>
                  <a:schemeClr val="accent3">
                    <a:lumMod val="85000"/>
                  </a:schemeClr>
                </a:solidFill>
              </a:rPr>
              <a:t>5</a:t>
            </a:r>
            <a:r>
              <a:rPr lang="zh-CN" altLang="en-US" sz="1200" b="0" dirty="0">
                <a:solidFill>
                  <a:schemeClr val="accent3">
                    <a:lumMod val="85000"/>
                  </a:schemeClr>
                </a:solidFill>
              </a:rPr>
              <a:t>～</a:t>
            </a:r>
            <a:r>
              <a:rPr lang="en-US" altLang="zh-CN" sz="1200" b="0" dirty="0">
                <a:solidFill>
                  <a:schemeClr val="accent3">
                    <a:lumMod val="85000"/>
                  </a:schemeClr>
                </a:solidFill>
              </a:rPr>
              <a:t>9</a:t>
            </a:r>
            <a:r>
              <a:rPr lang="zh-CN" altLang="en-US" sz="1200" b="0" dirty="0">
                <a:solidFill>
                  <a:schemeClr val="accent3">
                    <a:lumMod val="85000"/>
                  </a:schemeClr>
                </a:solidFill>
              </a:rPr>
              <a:t>）。每张幻灯片传达</a:t>
            </a:r>
            <a:r>
              <a:rPr lang="en-US" altLang="zh-CN" sz="1200" b="0" dirty="0">
                <a:solidFill>
                  <a:schemeClr val="accent3">
                    <a:lumMod val="85000"/>
                  </a:schemeClr>
                </a:solidFill>
              </a:rPr>
              <a:t>5</a:t>
            </a:r>
            <a:r>
              <a:rPr lang="zh-CN" altLang="en-US" sz="1200" b="0" dirty="0">
                <a:solidFill>
                  <a:schemeClr val="accent3">
                    <a:lumMod val="85000"/>
                  </a:schemeClr>
                </a:solidFill>
              </a:rPr>
              <a:t>个概念效果最好</a:t>
            </a:r>
            <a:r>
              <a:rPr lang="zh-CN" altLang="en-US" sz="1200" b="0" dirty="0" smtClean="0">
                <a:solidFill>
                  <a:schemeClr val="accent3">
                    <a:lumMod val="85000"/>
                  </a:schemeClr>
                </a:solidFill>
              </a:rPr>
              <a:t>。</a:t>
            </a:r>
            <a:r>
              <a:rPr lang="en-US" altLang="zh-CN" sz="1200" b="0" dirty="0" smtClean="0">
                <a:solidFill>
                  <a:schemeClr val="accent3">
                    <a:lumMod val="85000"/>
                  </a:schemeClr>
                </a:solidFill>
              </a:rPr>
              <a:t>7</a:t>
            </a:r>
            <a:r>
              <a:rPr lang="zh-CN" altLang="en-US" sz="1200" b="0" dirty="0">
                <a:solidFill>
                  <a:schemeClr val="accent3">
                    <a:lumMod val="85000"/>
                  </a:schemeClr>
                </a:solidFill>
              </a:rPr>
              <a:t>个概念人脑恰恰好可以处理</a:t>
            </a:r>
            <a:r>
              <a:rPr lang="en-US" altLang="zh-CN" sz="1200" b="0" dirty="0">
                <a:solidFill>
                  <a:schemeClr val="accent3">
                    <a:lumMod val="85000"/>
                  </a:schemeClr>
                </a:solidFill>
              </a:rPr>
              <a:t>,</a:t>
            </a:r>
            <a:r>
              <a:rPr lang="zh-CN" altLang="en-US" sz="1200" b="0" dirty="0">
                <a:solidFill>
                  <a:schemeClr val="accent3">
                    <a:lumMod val="85000"/>
                  </a:schemeClr>
                </a:solidFill>
              </a:rPr>
              <a:t>超过</a:t>
            </a:r>
            <a:r>
              <a:rPr lang="en-US" altLang="zh-CN" sz="1200" b="0" dirty="0">
                <a:solidFill>
                  <a:schemeClr val="accent3">
                    <a:lumMod val="85000"/>
                  </a:schemeClr>
                </a:solidFill>
              </a:rPr>
              <a:t>9</a:t>
            </a:r>
            <a:r>
              <a:rPr lang="zh-CN" altLang="en-US" sz="1200" b="0" dirty="0">
                <a:solidFill>
                  <a:schemeClr val="accent3">
                    <a:lumMod val="85000"/>
                  </a:schemeClr>
                </a:solidFill>
              </a:rPr>
              <a:t>个概念太多了，建议重新组织</a:t>
            </a:r>
            <a:endParaRPr lang="en-US" altLang="zh-CN" sz="1200" b="0" dirty="0">
              <a:solidFill>
                <a:schemeClr val="accent3">
                  <a:lumMod val="85000"/>
                </a:schemeClr>
              </a:solidFill>
            </a:endParaRPr>
          </a:p>
          <a:p>
            <a:pPr marL="115888" indent="-115888" eaLnBrk="0" hangingPunct="0">
              <a:spcBef>
                <a:spcPct val="20000"/>
              </a:spcBef>
              <a:buSzPct val="80000"/>
              <a:buFontTx/>
              <a:buChar char="•"/>
              <a:defRPr/>
            </a:pPr>
            <a:r>
              <a:rPr lang="en-US" altLang="zh-CN" sz="1200" b="0" dirty="0">
                <a:solidFill>
                  <a:schemeClr val="accent3">
                    <a:lumMod val="85000"/>
                  </a:schemeClr>
                </a:solidFill>
              </a:rPr>
              <a:t>PPT</a:t>
            </a:r>
            <a:r>
              <a:rPr lang="zh-CN" altLang="en-US" sz="1200" b="0" dirty="0">
                <a:solidFill>
                  <a:schemeClr val="accent3">
                    <a:lumMod val="85000"/>
                  </a:schemeClr>
                </a:solidFill>
              </a:rPr>
              <a:t>设计的</a:t>
            </a:r>
            <a:r>
              <a:rPr lang="en-US" altLang="zh-CN" sz="1200" b="0" dirty="0" smtClean="0">
                <a:solidFill>
                  <a:schemeClr val="accent3">
                    <a:lumMod val="85000"/>
                  </a:schemeClr>
                </a:solidFill>
              </a:rPr>
              <a:t>KISS(KeepItSimpleandStupid</a:t>
            </a:r>
            <a:r>
              <a:rPr lang="en-US" altLang="zh-CN" sz="1200" b="0" dirty="0">
                <a:solidFill>
                  <a:schemeClr val="accent3">
                    <a:lumMod val="85000"/>
                  </a:schemeClr>
                </a:solidFill>
              </a:rPr>
              <a:t>)</a:t>
            </a:r>
            <a:r>
              <a:rPr lang="zh-CN" altLang="en-US" sz="1200" b="0" dirty="0">
                <a:solidFill>
                  <a:schemeClr val="accent3">
                    <a:lumMod val="85000"/>
                  </a:schemeClr>
                </a:solidFill>
              </a:rPr>
              <a:t>，简明，留白天地宽</a:t>
            </a:r>
            <a:r>
              <a:rPr lang="en-US" altLang="zh-CN" sz="1200" b="0" dirty="0">
                <a:solidFill>
                  <a:schemeClr val="accent3">
                    <a:lumMod val="85000"/>
                  </a:schemeClr>
                </a:solidFill>
              </a:rPr>
              <a:t>。</a:t>
            </a:r>
          </a:p>
          <a:p>
            <a:pPr marL="115888" indent="-115888" eaLnBrk="0" hangingPunct="0">
              <a:spcBef>
                <a:spcPct val="20000"/>
              </a:spcBef>
              <a:buSzPct val="80000"/>
              <a:buFontTx/>
              <a:buChar char="•"/>
              <a:defRPr/>
            </a:pPr>
            <a:r>
              <a:rPr lang="en-US" altLang="zh-CN" sz="1200" b="0" dirty="0">
                <a:solidFill>
                  <a:schemeClr val="accent3">
                    <a:lumMod val="85000"/>
                  </a:schemeClr>
                </a:solidFill>
              </a:rPr>
              <a:t>3</a:t>
            </a:r>
            <a:r>
              <a:rPr lang="zh-CN" altLang="en-US" sz="1200" b="0" dirty="0">
                <a:solidFill>
                  <a:schemeClr val="accent3">
                    <a:lumMod val="85000"/>
                  </a:schemeClr>
                </a:solidFill>
              </a:rPr>
              <a:t>色原则：“不要超过</a:t>
            </a:r>
            <a:r>
              <a:rPr lang="en-US" altLang="zh-CN" sz="1200" b="0" dirty="0">
                <a:solidFill>
                  <a:schemeClr val="accent3">
                    <a:lumMod val="85000"/>
                  </a:schemeClr>
                </a:solidFill>
              </a:rPr>
              <a:t>3</a:t>
            </a:r>
            <a:r>
              <a:rPr lang="zh-CN" altLang="en-US" sz="1200" b="0" dirty="0">
                <a:solidFill>
                  <a:schemeClr val="accent3">
                    <a:lumMod val="85000"/>
                  </a:schemeClr>
                </a:solidFill>
              </a:rPr>
              <a:t>种色系”</a:t>
            </a:r>
          </a:p>
          <a:p>
            <a:pPr marL="115888" indent="-115888" eaLnBrk="0" hangingPunct="0">
              <a:spcBef>
                <a:spcPct val="20000"/>
              </a:spcBef>
              <a:buSzPct val="80000"/>
              <a:buFontTx/>
              <a:buChar char="•"/>
              <a:defRPr/>
            </a:pPr>
            <a:r>
              <a:rPr lang="en-US" altLang="zh-CN" sz="1200" b="0" dirty="0">
                <a:solidFill>
                  <a:schemeClr val="accent3">
                    <a:lumMod val="85000"/>
                  </a:schemeClr>
                </a:solidFill>
              </a:rPr>
              <a:t>6</a:t>
            </a:r>
            <a:r>
              <a:rPr lang="zh-CN" altLang="en-US" sz="1200" b="0" dirty="0">
                <a:solidFill>
                  <a:schemeClr val="accent3">
                    <a:lumMod val="85000"/>
                  </a:schemeClr>
                </a:solidFill>
              </a:rPr>
              <a:t>字解码：“大化小，小化图”</a:t>
            </a:r>
            <a:r>
              <a:rPr lang="en-US" altLang="zh-CN" sz="1200" b="0" dirty="0">
                <a:solidFill>
                  <a:schemeClr val="accent3">
                    <a:lumMod val="85000"/>
                  </a:schemeClr>
                </a:solidFill>
              </a:rPr>
              <a:t>—-</a:t>
            </a:r>
            <a:r>
              <a:rPr lang="zh-CN" altLang="en-US" sz="1200" b="0" dirty="0">
                <a:solidFill>
                  <a:schemeClr val="accent3">
                    <a:lumMod val="85000"/>
                  </a:schemeClr>
                </a:solidFill>
              </a:rPr>
              <a:t>提纲时，用逻辑树尽量将大问题分解成小问题，小问题用图表现。</a:t>
            </a:r>
          </a:p>
          <a:p>
            <a:pPr marL="115888" indent="-115888" eaLnBrk="0" hangingPunct="0">
              <a:spcBef>
                <a:spcPct val="20000"/>
              </a:spcBef>
              <a:buSzPct val="80000"/>
              <a:buFontTx/>
              <a:buChar char="•"/>
              <a:defRPr/>
            </a:pPr>
            <a:r>
              <a:rPr lang="en-US" altLang="zh-CN" sz="1200" b="0" dirty="0">
                <a:solidFill>
                  <a:schemeClr val="accent3">
                    <a:lumMod val="85000"/>
                  </a:schemeClr>
                </a:solidFill>
              </a:rPr>
              <a:t>12</a:t>
            </a:r>
            <a:r>
              <a:rPr lang="zh-CN" altLang="en-US" sz="1200" b="0" dirty="0">
                <a:solidFill>
                  <a:schemeClr val="accent3">
                    <a:lumMod val="85000"/>
                  </a:schemeClr>
                </a:solidFill>
              </a:rPr>
              <a:t>字真言：“能用图，不用表；能用表，不用字</a:t>
            </a:r>
            <a:r>
              <a:rPr lang="zh-CN" altLang="en-US" sz="1200" b="0" dirty="0" smtClean="0">
                <a:solidFill>
                  <a:schemeClr val="accent3">
                    <a:lumMod val="85000"/>
                  </a:schemeClr>
                </a:solidFill>
              </a:rPr>
              <a:t>”</a:t>
            </a:r>
            <a:endParaRPr lang="en-US" altLang="en-US" sz="1200" b="0" dirty="0">
              <a:solidFill>
                <a:schemeClr val="accent3">
                  <a:lumMod val="85000"/>
                </a:schemeClr>
              </a:solidFill>
            </a:endParaRPr>
          </a:p>
        </p:txBody>
      </p:sp>
      <p:sp>
        <p:nvSpPr>
          <p:cNvPr id="11" name="Line 207"/>
          <p:cNvSpPr>
            <a:spLocks noChangeShapeType="1"/>
          </p:cNvSpPr>
          <p:nvPr/>
        </p:nvSpPr>
        <p:spPr bwMode="auto">
          <a:xfrm flipH="1">
            <a:off x="9175750" y="636588"/>
            <a:ext cx="274638" cy="0"/>
          </a:xfrm>
          <a:prstGeom prst="line">
            <a:avLst/>
          </a:prstGeom>
          <a:noFill/>
          <a:ln w="9525">
            <a:solidFill>
              <a:schemeClr val="bg1"/>
            </a:solidFill>
            <a:prstDash val="dash"/>
            <a:round/>
            <a:headEnd/>
            <a:tailEnd/>
          </a:ln>
          <a:effectLst/>
        </p:spPr>
        <p:txBody>
          <a:bodyPr/>
          <a:lstStyle/>
          <a:p>
            <a:pPr eaLnBrk="0" hangingPunct="0">
              <a:spcBef>
                <a:spcPct val="20000"/>
              </a:spcBef>
              <a:buSzPct val="80000"/>
              <a:buFont typeface="Wingdings" pitchFamily="2" charset="2"/>
              <a:buNone/>
              <a:defRPr/>
            </a:pPr>
            <a:endParaRPr lang="zh-CN" altLang="en-US"/>
          </a:p>
        </p:txBody>
      </p:sp>
      <p:sp>
        <p:nvSpPr>
          <p:cNvPr id="12" name="Line 208"/>
          <p:cNvSpPr>
            <a:spLocks noChangeShapeType="1"/>
          </p:cNvSpPr>
          <p:nvPr/>
        </p:nvSpPr>
        <p:spPr bwMode="auto">
          <a:xfrm flipH="1">
            <a:off x="9144000" y="3124200"/>
            <a:ext cx="274638" cy="0"/>
          </a:xfrm>
          <a:prstGeom prst="line">
            <a:avLst/>
          </a:prstGeom>
          <a:noFill/>
          <a:ln w="9525">
            <a:solidFill>
              <a:schemeClr val="bg1"/>
            </a:solidFill>
            <a:prstDash val="dash"/>
            <a:round/>
            <a:headEnd/>
            <a:tailEnd/>
          </a:ln>
          <a:effectLst/>
        </p:spPr>
        <p:txBody>
          <a:bodyPr/>
          <a:lstStyle/>
          <a:p>
            <a:pPr eaLnBrk="0" hangingPunct="0">
              <a:spcBef>
                <a:spcPct val="20000"/>
              </a:spcBef>
              <a:buSzPct val="80000"/>
              <a:buFont typeface="Wingdings" pitchFamily="2" charset="2"/>
              <a:buNone/>
              <a:defRPr/>
            </a:pPr>
            <a:endParaRPr lang="zh-CN" altLang="en-US"/>
          </a:p>
        </p:txBody>
      </p:sp>
      <p:sp>
        <p:nvSpPr>
          <p:cNvPr id="13" name="标题 1"/>
          <p:cNvSpPr txBox="1">
            <a:spLocks/>
          </p:cNvSpPr>
          <p:nvPr userDrawn="1"/>
        </p:nvSpPr>
        <p:spPr bwMode="auto">
          <a:xfrm>
            <a:off x="1828800" y="2895600"/>
            <a:ext cx="4419600" cy="576263"/>
          </a:xfrm>
          <a:prstGeom prst="rect">
            <a:avLst/>
          </a:prstGeom>
          <a:noFill/>
          <a:ln w="9525">
            <a:noFill/>
            <a:miter lim="800000"/>
            <a:headEnd/>
            <a:tailEnd/>
          </a:ln>
          <a:effectLst/>
        </p:spPr>
        <p:txBody>
          <a:bodyPr anchor="ctr"/>
          <a:lstStyle/>
          <a:p>
            <a:pPr algn="ctr" eaLnBrk="0" hangingPunct="0">
              <a:defRPr/>
            </a:pPr>
            <a:r>
              <a:rPr lang="zh-CN" altLang="en-US" sz="4400" kern="0" dirty="0">
                <a:latin typeface="+mj-lt"/>
                <a:ea typeface="+mj-ea"/>
                <a:cs typeface="+mj-cs"/>
              </a:rPr>
              <a:t>汇报完毕</a:t>
            </a:r>
          </a:p>
        </p:txBody>
      </p:sp>
    </p:spTree>
    <p:extLst>
      <p:ext uri="{BB962C8B-B14F-4D97-AF65-F5344CB8AC3E}">
        <p14:creationId xmlns:p14="http://schemas.microsoft.com/office/powerpoint/2010/main" val="24528260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pic>
        <p:nvPicPr>
          <p:cNvPr id="4" name="Picture 2" descr="oop2 拷贝"/>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050" y="0"/>
            <a:ext cx="91630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3"/>
          <p:cNvSpPr>
            <a:spLocks noGrp="1" noChangeArrowheads="1"/>
          </p:cNvSpPr>
          <p:nvPr>
            <p:ph type="ctrTitle"/>
          </p:nvPr>
        </p:nvSpPr>
        <p:spPr>
          <a:xfrm>
            <a:off x="0" y="2492376"/>
            <a:ext cx="7772400" cy="1470025"/>
          </a:xfrm>
        </p:spPr>
        <p:txBody>
          <a:bodyPr/>
          <a:lstStyle>
            <a:lvl1pPr>
              <a:defRPr sz="3600">
                <a:solidFill>
                  <a:schemeClr val="bg1"/>
                </a:solidFill>
                <a:latin typeface="+mj-ea"/>
                <a:ea typeface="+mj-ea"/>
              </a:defRPr>
            </a:lvl1pPr>
          </a:lstStyle>
          <a:p>
            <a:r>
              <a:rPr lang="zh-CN" altLang="en-US" dirty="0"/>
              <a:t>单击此处编辑母版标题样式</a:t>
            </a:r>
          </a:p>
        </p:txBody>
      </p:sp>
      <p:sp>
        <p:nvSpPr>
          <p:cNvPr id="26628" name="Rectangle 4"/>
          <p:cNvSpPr>
            <a:spLocks noGrp="1" noChangeArrowheads="1"/>
          </p:cNvSpPr>
          <p:nvPr>
            <p:ph type="subTitle" idx="1"/>
          </p:nvPr>
        </p:nvSpPr>
        <p:spPr>
          <a:xfrm>
            <a:off x="1258888" y="4652964"/>
            <a:ext cx="6400800" cy="1176337"/>
          </a:xfrm>
        </p:spPr>
        <p:txBody>
          <a:bodyPr/>
          <a:lstStyle>
            <a:lvl1pPr marL="0" indent="0" algn="ctr">
              <a:buFontTx/>
              <a:buNone/>
              <a:defRPr/>
            </a:lvl1pPr>
          </a:lstStyle>
          <a:p>
            <a:r>
              <a:rPr lang="zh-CN" altLang="en-US" smtClean="0"/>
              <a:t>单击此处编辑母版副标题样式</a:t>
            </a:r>
            <a:endParaRPr lang="zh-CN" altLang="en-US" dirty="0"/>
          </a:p>
        </p:txBody>
      </p:sp>
    </p:spTree>
    <p:extLst>
      <p:ext uri="{BB962C8B-B14F-4D97-AF65-F5344CB8AC3E}">
        <p14:creationId xmlns:p14="http://schemas.microsoft.com/office/powerpoint/2010/main" val="22769340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_空白">
    <p:spTree>
      <p:nvGrpSpPr>
        <p:cNvPr id="1" name=""/>
        <p:cNvGrpSpPr/>
        <p:nvPr/>
      </p:nvGrpSpPr>
      <p:grpSpPr>
        <a:xfrm>
          <a:off x="0" y="0"/>
          <a:ext cx="0" cy="0"/>
          <a:chOff x="0" y="0"/>
          <a:chExt cx="0" cy="0"/>
        </a:xfrm>
      </p:grpSpPr>
      <p:sp>
        <p:nvSpPr>
          <p:cNvPr id="2" name="标题 1"/>
          <p:cNvSpPr>
            <a:spLocks noGrp="1"/>
          </p:cNvSpPr>
          <p:nvPr>
            <p:ph type="title"/>
          </p:nvPr>
        </p:nvSpPr>
        <p:spPr>
          <a:xfrm>
            <a:off x="381001" y="115889"/>
            <a:ext cx="7646988" cy="576262"/>
          </a:xfrm>
        </p:spPr>
        <p:txBody>
          <a:body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11732804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6634793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仅标题">
    <p:spTree>
      <p:nvGrpSpPr>
        <p:cNvPr id="1" name=""/>
        <p:cNvGrpSpPr/>
        <p:nvPr/>
      </p:nvGrpSpPr>
      <p:grpSpPr>
        <a:xfrm>
          <a:off x="0" y="0"/>
          <a:ext cx="0" cy="0"/>
          <a:chOff x="0" y="0"/>
          <a:chExt cx="0" cy="0"/>
        </a:xfrm>
      </p:grpSpPr>
      <p:pic>
        <p:nvPicPr>
          <p:cNvPr id="2" name="图片 8" descr="sinope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7620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Line 5"/>
          <p:cNvSpPr>
            <a:spLocks noChangeShapeType="1"/>
          </p:cNvSpPr>
          <p:nvPr/>
        </p:nvSpPr>
        <p:spPr bwMode="auto">
          <a:xfrm flipV="1">
            <a:off x="381000" y="765175"/>
            <a:ext cx="8153400" cy="0"/>
          </a:xfrm>
          <a:prstGeom prst="line">
            <a:avLst/>
          </a:prstGeom>
          <a:noFill/>
          <a:ln w="28575">
            <a:solidFill>
              <a:srgbClr val="CC0000"/>
            </a:solidFill>
            <a:round/>
            <a:headEnd/>
            <a:tailEnd/>
          </a:ln>
          <a:effectLst/>
        </p:spPr>
        <p:txBody>
          <a:bodyPr/>
          <a:lstStyle/>
          <a:p>
            <a:pPr eaLnBrk="0" hangingPunct="0">
              <a:spcBef>
                <a:spcPct val="20000"/>
              </a:spcBef>
              <a:buSzPct val="80000"/>
              <a:buFont typeface="Wingdings" pitchFamily="2" charset="2"/>
              <a:buNone/>
              <a:defRPr/>
            </a:pPr>
            <a:endParaRPr lang="zh-CN" altLang="en-US"/>
          </a:p>
        </p:txBody>
      </p:sp>
      <p:sp>
        <p:nvSpPr>
          <p:cNvPr id="4" name="Rectangle 9"/>
          <p:cNvSpPr>
            <a:spLocks noChangeArrowheads="1"/>
          </p:cNvSpPr>
          <p:nvPr/>
        </p:nvSpPr>
        <p:spPr bwMode="auto">
          <a:xfrm>
            <a:off x="4191000" y="6503988"/>
            <a:ext cx="4648200" cy="277812"/>
          </a:xfrm>
          <a:prstGeom prst="rect">
            <a:avLst/>
          </a:prstGeom>
          <a:noFill/>
          <a:ln w="9525">
            <a:noFill/>
            <a:miter lim="800000"/>
            <a:headEnd/>
            <a:tailEnd/>
          </a:ln>
          <a:effectLst/>
        </p:spPr>
        <p:txBody>
          <a:bodyPr lIns="92075" tIns="46038" rIns="92075" bIns="46038">
            <a:spAutoFit/>
          </a:bodyPr>
          <a:lstStyle/>
          <a:p>
            <a:pPr algn="r" defTabSz="762000" eaLnBrk="0" hangingPunct="0">
              <a:defRPr/>
            </a:pPr>
            <a:r>
              <a:rPr kumimoji="1" lang="zh-CN" altLang="en-US" sz="1200" b="0" dirty="0" smtClean="0">
                <a:latin typeface="+mn-ea"/>
                <a:ea typeface="+mn-ea"/>
              </a:rPr>
              <a:t>江汉油田</a:t>
            </a:r>
            <a:r>
              <a:rPr kumimoji="1" lang="zh-CN" altLang="en-US" sz="1200" b="0" dirty="0">
                <a:latin typeface="+mn-ea"/>
                <a:ea typeface="+mn-ea"/>
              </a:rPr>
              <a:t>分公司</a:t>
            </a:r>
            <a:r>
              <a:rPr kumimoji="1" lang="zh-CN" altLang="en-US" sz="1200" b="0" dirty="0" smtClean="0">
                <a:latin typeface="+mn-ea"/>
                <a:ea typeface="+mn-ea"/>
              </a:rPr>
              <a:t>信息中心</a:t>
            </a:r>
            <a:fld id="{B7C4FD5F-554A-49DA-AE74-32393CAA08C5}" type="slidenum">
              <a:rPr kumimoji="1" lang="en-US" altLang="zh-TW" sz="1000" b="0" smtClean="0">
                <a:latin typeface="+mn-ea"/>
                <a:ea typeface="+mn-ea"/>
              </a:rPr>
              <a:pPr algn="r" defTabSz="762000" eaLnBrk="0" hangingPunct="0">
                <a:defRPr/>
              </a:pPr>
              <a:t>‹#›</a:t>
            </a:fld>
            <a:r>
              <a:rPr kumimoji="1" lang="en-US" altLang="zh-TW" sz="1000" b="0" dirty="0" smtClean="0">
                <a:solidFill>
                  <a:schemeClr val="bg2">
                    <a:lumMod val="60000"/>
                    <a:lumOff val="40000"/>
                  </a:schemeClr>
                </a:solidFill>
                <a:latin typeface="+mn-ea"/>
                <a:ea typeface="+mn-ea"/>
              </a:rPr>
              <a:t>/88</a:t>
            </a:r>
            <a:r>
              <a:rPr kumimoji="1" lang="en-US" altLang="zh-TW" sz="1000" b="0" dirty="0" smtClean="0">
                <a:solidFill>
                  <a:schemeClr val="bg1"/>
                </a:solidFill>
                <a:latin typeface="+mn-ea"/>
                <a:ea typeface="+mn-ea"/>
              </a:rPr>
              <a:t>long</a:t>
            </a:r>
            <a:endParaRPr kumimoji="1" lang="zh-TW" altLang="en-US" sz="1000" b="0" dirty="0">
              <a:solidFill>
                <a:schemeClr val="bg1"/>
              </a:solidFill>
              <a:latin typeface="+mn-ea"/>
              <a:ea typeface="+mn-ea"/>
            </a:endParaRPr>
          </a:p>
        </p:txBody>
      </p:sp>
      <p:sp>
        <p:nvSpPr>
          <p:cNvPr id="5" name="Line 10"/>
          <p:cNvSpPr>
            <a:spLocks noChangeShapeType="1"/>
          </p:cNvSpPr>
          <p:nvPr/>
        </p:nvSpPr>
        <p:spPr bwMode="auto">
          <a:xfrm flipV="1">
            <a:off x="381000" y="762000"/>
            <a:ext cx="8382000" cy="0"/>
          </a:xfrm>
          <a:prstGeom prst="line">
            <a:avLst/>
          </a:prstGeom>
          <a:noFill/>
          <a:ln w="38100">
            <a:solidFill>
              <a:srgbClr val="CC0000"/>
            </a:solidFill>
            <a:round/>
            <a:headEnd/>
            <a:tailEnd/>
          </a:ln>
          <a:effectLst/>
        </p:spPr>
        <p:txBody>
          <a:bodyPr lIns="71438" tIns="36512" rIns="71438" bIns="36512"/>
          <a:lstStyle/>
          <a:p>
            <a:pPr eaLnBrk="0" hangingPunct="0">
              <a:spcBef>
                <a:spcPct val="20000"/>
              </a:spcBef>
              <a:buSzPct val="80000"/>
              <a:buFont typeface="Wingdings" pitchFamily="2" charset="2"/>
              <a:buNone/>
              <a:defRPr/>
            </a:pPr>
            <a:endParaRPr lang="zh-CN" altLang="en-US"/>
          </a:p>
        </p:txBody>
      </p:sp>
      <p:sp>
        <p:nvSpPr>
          <p:cNvPr id="6" name="Line 11"/>
          <p:cNvSpPr>
            <a:spLocks noChangeShapeType="1"/>
          </p:cNvSpPr>
          <p:nvPr/>
        </p:nvSpPr>
        <p:spPr bwMode="auto">
          <a:xfrm>
            <a:off x="250825" y="6446838"/>
            <a:ext cx="8512175" cy="6350"/>
          </a:xfrm>
          <a:prstGeom prst="line">
            <a:avLst/>
          </a:prstGeom>
          <a:noFill/>
          <a:ln w="38100">
            <a:solidFill>
              <a:srgbClr val="993300"/>
            </a:solidFill>
            <a:round/>
            <a:headEnd/>
            <a:tailEnd/>
          </a:ln>
          <a:effectLst/>
        </p:spPr>
        <p:txBody>
          <a:bodyPr lIns="71438" tIns="36512" rIns="71438" bIns="36512"/>
          <a:lstStyle/>
          <a:p>
            <a:pPr eaLnBrk="0" hangingPunct="0">
              <a:spcBef>
                <a:spcPct val="20000"/>
              </a:spcBef>
              <a:buSzPct val="80000"/>
              <a:buFont typeface="Wingdings" pitchFamily="2" charset="2"/>
              <a:buNone/>
              <a:defRPr/>
            </a:pPr>
            <a:endParaRPr lang="zh-CN" altLang="en-US"/>
          </a:p>
        </p:txBody>
      </p:sp>
      <p:sp>
        <p:nvSpPr>
          <p:cNvPr id="7" name="Text Box 223"/>
          <p:cNvSpPr txBox="1">
            <a:spLocks noChangeArrowheads="1"/>
          </p:cNvSpPr>
          <p:nvPr/>
        </p:nvSpPr>
        <p:spPr bwMode="auto">
          <a:xfrm>
            <a:off x="0" y="6858000"/>
            <a:ext cx="9144000" cy="203200"/>
          </a:xfrm>
          <a:prstGeom prst="rect">
            <a:avLst/>
          </a:prstGeom>
          <a:noFill/>
          <a:ln w="9525">
            <a:noFill/>
            <a:miter lim="800000"/>
            <a:headEnd/>
            <a:tailEnd/>
          </a:ln>
          <a:effectLst/>
        </p:spPr>
        <p:txBody>
          <a:bodyPr lIns="9144" tIns="9144" rIns="9144" bIns="9144">
            <a:spAutoFit/>
          </a:bodyPr>
          <a:lstStyle/>
          <a:p>
            <a:pPr eaLnBrk="0" hangingPunct="0">
              <a:spcBef>
                <a:spcPct val="50000"/>
              </a:spcBef>
              <a:buSzPct val="80000"/>
              <a:buFont typeface="Wingdings" pitchFamily="2" charset="2"/>
              <a:buNone/>
              <a:defRPr/>
            </a:pPr>
            <a:r>
              <a:rPr lang="zh-CN" altLang="en-US" sz="1200" dirty="0">
                <a:solidFill>
                  <a:srgbClr val="CCFF99"/>
                </a:solidFill>
                <a:latin typeface="+mn-ea"/>
                <a:ea typeface="+mn-ea"/>
              </a:rPr>
              <a:t>模版版本</a:t>
            </a:r>
            <a:r>
              <a:rPr lang="en-US" altLang="en-US" sz="1200" dirty="0" smtClean="0">
                <a:solidFill>
                  <a:srgbClr val="CCFF99"/>
                </a:solidFill>
                <a:latin typeface="+mn-ea"/>
                <a:ea typeface="+mn-ea"/>
              </a:rPr>
              <a:t>:</a:t>
            </a:r>
            <a:r>
              <a:rPr lang="zh-CN" altLang="en-US" sz="1200" dirty="0" smtClean="0">
                <a:solidFill>
                  <a:srgbClr val="CCFF99"/>
                </a:solidFill>
                <a:latin typeface="+mn-ea"/>
                <a:ea typeface="+mn-ea"/>
              </a:rPr>
              <a:t>江汉油田</a:t>
            </a:r>
            <a:r>
              <a:rPr lang="zh-CN" altLang="en-US" sz="1200" dirty="0">
                <a:solidFill>
                  <a:srgbClr val="CCFF99"/>
                </a:solidFill>
                <a:latin typeface="+mn-ea"/>
                <a:ea typeface="+mn-ea"/>
              </a:rPr>
              <a:t>分公司</a:t>
            </a:r>
            <a:r>
              <a:rPr lang="zh-CN" altLang="en-US" sz="1200" dirty="0" smtClean="0">
                <a:solidFill>
                  <a:srgbClr val="CCFF99"/>
                </a:solidFill>
                <a:latin typeface="+mn-ea"/>
                <a:ea typeface="+mn-ea"/>
              </a:rPr>
              <a:t>信息中心</a:t>
            </a:r>
            <a:r>
              <a:rPr lang="en-US" altLang="zh-CN" sz="1200" dirty="0" smtClean="0">
                <a:solidFill>
                  <a:srgbClr val="CCFF99"/>
                </a:solidFill>
                <a:latin typeface="+mn-ea"/>
                <a:ea typeface="+mn-ea"/>
              </a:rPr>
              <a:t>Long</a:t>
            </a:r>
            <a:endParaRPr lang="en-US" altLang="en-US" sz="800" dirty="0">
              <a:solidFill>
                <a:schemeClr val="bg1">
                  <a:lumMod val="95000"/>
                </a:schemeClr>
              </a:solidFill>
              <a:latin typeface="+mn-ea"/>
              <a:ea typeface="+mn-ea"/>
            </a:endParaRPr>
          </a:p>
        </p:txBody>
      </p:sp>
      <p:sp>
        <p:nvSpPr>
          <p:cNvPr id="8" name="Text Box 211"/>
          <p:cNvSpPr txBox="1">
            <a:spLocks noChangeArrowheads="1"/>
          </p:cNvSpPr>
          <p:nvPr/>
        </p:nvSpPr>
        <p:spPr bwMode="auto">
          <a:xfrm>
            <a:off x="-1676400" y="304800"/>
            <a:ext cx="1447800" cy="979488"/>
          </a:xfrm>
          <a:prstGeom prst="rect">
            <a:avLst/>
          </a:prstGeom>
          <a:noFill/>
          <a:ln w="9525" algn="ctr">
            <a:noFill/>
            <a:miter lim="800000"/>
            <a:headEnd/>
            <a:tailEnd/>
          </a:ln>
          <a:effectLst/>
        </p:spPr>
        <p:txBody>
          <a:bodyPr/>
          <a:lstStyle/>
          <a:p>
            <a:pPr marL="122238" indent="-122238" eaLnBrk="0" hangingPunct="0">
              <a:lnSpc>
                <a:spcPct val="90000"/>
              </a:lnSpc>
              <a:spcBef>
                <a:spcPct val="20000"/>
              </a:spcBef>
              <a:spcAft>
                <a:spcPct val="25000"/>
              </a:spcAft>
              <a:buSzPct val="80000"/>
              <a:buFontTx/>
              <a:buChar char="•"/>
              <a:defRPr/>
            </a:pPr>
            <a:r>
              <a:rPr lang="zh-CN" altLang="en-US" sz="1200" dirty="0">
                <a:solidFill>
                  <a:srgbClr val="CCFF99"/>
                </a:solidFill>
              </a:rPr>
              <a:t>标题：</a:t>
            </a:r>
            <a:endParaRPr lang="en-US" altLang="zh-CN" sz="1200" dirty="0">
              <a:solidFill>
                <a:srgbClr val="CCFF99"/>
              </a:solidFill>
            </a:endParaRPr>
          </a:p>
          <a:p>
            <a:pPr marL="122238" indent="-122238" eaLnBrk="0" hangingPunct="0">
              <a:lnSpc>
                <a:spcPct val="90000"/>
              </a:lnSpc>
              <a:spcBef>
                <a:spcPct val="20000"/>
              </a:spcBef>
              <a:spcAft>
                <a:spcPct val="25000"/>
              </a:spcAft>
              <a:buSzPct val="80000"/>
              <a:defRPr/>
            </a:pPr>
            <a:r>
              <a:rPr lang="zh-CN" altLang="en-US" sz="1200" b="0" dirty="0" smtClean="0">
                <a:solidFill>
                  <a:srgbClr val="CCFF99"/>
                </a:solidFill>
              </a:rPr>
              <a:t>字号</a:t>
            </a:r>
            <a:r>
              <a:rPr lang="en-US" altLang="zh-CN" sz="1200" b="0" dirty="0" smtClean="0">
                <a:solidFill>
                  <a:srgbClr val="CCFF99"/>
                </a:solidFill>
              </a:rPr>
              <a:t>22</a:t>
            </a:r>
            <a:r>
              <a:rPr lang="en-US" altLang="en-US" sz="1200" b="0" dirty="0" smtClean="0">
                <a:solidFill>
                  <a:srgbClr val="CCFF99"/>
                </a:solidFill>
                <a:latin typeface="+mn-ea"/>
              </a:rPr>
              <a:t>pt,</a:t>
            </a:r>
            <a:r>
              <a:rPr lang="zh-CN" altLang="en-US" sz="1200" b="0" dirty="0" smtClean="0">
                <a:solidFill>
                  <a:srgbClr val="CCFF99"/>
                </a:solidFill>
                <a:latin typeface="+mn-ea"/>
              </a:rPr>
              <a:t>黑色</a:t>
            </a:r>
            <a:endParaRPr lang="en-US" altLang="zh-CN" sz="1200" b="0" dirty="0">
              <a:solidFill>
                <a:srgbClr val="CCFF99"/>
              </a:solidFill>
            </a:endParaRPr>
          </a:p>
          <a:p>
            <a:pPr marL="122238" indent="-122238" eaLnBrk="0" hangingPunct="0">
              <a:lnSpc>
                <a:spcPct val="90000"/>
              </a:lnSpc>
              <a:spcBef>
                <a:spcPct val="20000"/>
              </a:spcBef>
              <a:spcAft>
                <a:spcPct val="25000"/>
              </a:spcAft>
              <a:buSzPct val="80000"/>
              <a:defRPr/>
            </a:pPr>
            <a:r>
              <a:rPr lang="zh-CN" altLang="en-US" sz="1200" b="0" dirty="0" smtClean="0">
                <a:solidFill>
                  <a:srgbClr val="CCFF99"/>
                </a:solidFill>
              </a:rPr>
              <a:t>宋体</a:t>
            </a:r>
            <a:r>
              <a:rPr lang="zh-CN" altLang="en-US" sz="1200" b="0" dirty="0">
                <a:solidFill>
                  <a:srgbClr val="CCFF99"/>
                </a:solidFill>
              </a:rPr>
              <a:t>（标题）</a:t>
            </a:r>
            <a:r>
              <a:rPr lang="en-US" altLang="en-US" sz="1200" b="0" dirty="0">
                <a:solidFill>
                  <a:srgbClr val="CCFF99"/>
                </a:solidFill>
              </a:rPr>
              <a:t/>
            </a:r>
            <a:br>
              <a:rPr lang="en-US" altLang="en-US" sz="1200" b="0" dirty="0">
                <a:solidFill>
                  <a:srgbClr val="CCFF99"/>
                </a:solidFill>
              </a:rPr>
            </a:br>
            <a:endParaRPr lang="en-US" altLang="en-US" sz="1200" b="0" dirty="0">
              <a:solidFill>
                <a:srgbClr val="CCFF99"/>
              </a:solidFill>
            </a:endParaRPr>
          </a:p>
          <a:p>
            <a:pPr marL="122238" indent="-122238" eaLnBrk="0" hangingPunct="0">
              <a:lnSpc>
                <a:spcPct val="90000"/>
              </a:lnSpc>
              <a:spcBef>
                <a:spcPct val="20000"/>
              </a:spcBef>
              <a:spcAft>
                <a:spcPct val="25000"/>
              </a:spcAft>
              <a:buSzPct val="80000"/>
              <a:buFontTx/>
              <a:buChar char="•"/>
              <a:defRPr/>
            </a:pPr>
            <a:endParaRPr lang="en-US" altLang="en-US" sz="1200" b="0" dirty="0">
              <a:solidFill>
                <a:srgbClr val="CCFF99"/>
              </a:solidFill>
            </a:endParaRPr>
          </a:p>
          <a:p>
            <a:pPr marL="122238" indent="-122238" eaLnBrk="0" hangingPunct="0">
              <a:lnSpc>
                <a:spcPct val="90000"/>
              </a:lnSpc>
              <a:spcBef>
                <a:spcPct val="20000"/>
              </a:spcBef>
              <a:spcAft>
                <a:spcPct val="25000"/>
              </a:spcAft>
              <a:buSzPct val="80000"/>
              <a:buFontTx/>
              <a:buChar char="•"/>
              <a:defRPr/>
            </a:pPr>
            <a:endParaRPr lang="en-US" altLang="en-US" sz="1200" b="0" dirty="0">
              <a:solidFill>
                <a:srgbClr val="CCFF99"/>
              </a:solidFill>
            </a:endParaRPr>
          </a:p>
          <a:p>
            <a:pPr marL="122238" indent="-122238" eaLnBrk="0" hangingPunct="0">
              <a:lnSpc>
                <a:spcPct val="90000"/>
              </a:lnSpc>
              <a:spcBef>
                <a:spcPct val="20000"/>
              </a:spcBef>
              <a:spcAft>
                <a:spcPct val="25000"/>
              </a:spcAft>
              <a:buSzPct val="80000"/>
              <a:buFontTx/>
              <a:buChar char="•"/>
              <a:defRPr/>
            </a:pPr>
            <a:endParaRPr lang="en-US" altLang="en-US" sz="1200" b="0" dirty="0">
              <a:solidFill>
                <a:srgbClr val="CCFF99"/>
              </a:solidFill>
            </a:endParaRPr>
          </a:p>
          <a:p>
            <a:pPr marL="122238" indent="-122238" eaLnBrk="0" hangingPunct="0">
              <a:lnSpc>
                <a:spcPct val="90000"/>
              </a:lnSpc>
              <a:spcBef>
                <a:spcPct val="20000"/>
              </a:spcBef>
              <a:spcAft>
                <a:spcPct val="25000"/>
              </a:spcAft>
              <a:buSzPct val="80000"/>
              <a:buFontTx/>
              <a:buChar char="•"/>
              <a:defRPr/>
            </a:pPr>
            <a:endParaRPr lang="en-US" altLang="en-US" sz="1200" b="0" dirty="0">
              <a:solidFill>
                <a:srgbClr val="CCFF99"/>
              </a:solidFill>
            </a:endParaRPr>
          </a:p>
          <a:p>
            <a:pPr marL="122238" indent="-122238" eaLnBrk="0" hangingPunct="0">
              <a:lnSpc>
                <a:spcPct val="150000"/>
              </a:lnSpc>
              <a:spcBef>
                <a:spcPct val="20000"/>
              </a:spcBef>
              <a:spcAft>
                <a:spcPct val="25000"/>
              </a:spcAft>
              <a:buSzPct val="80000"/>
              <a:buFontTx/>
              <a:buChar char="•"/>
              <a:defRPr/>
            </a:pPr>
            <a:r>
              <a:rPr lang="zh-CN" altLang="en-US" sz="1200" dirty="0">
                <a:solidFill>
                  <a:srgbClr val="CCFF99"/>
                </a:solidFill>
                <a:latin typeface="+mn-ea"/>
                <a:ea typeface="+mn-ea"/>
              </a:rPr>
              <a:t>主题内容：</a:t>
            </a:r>
            <a:r>
              <a:rPr lang="en-US" altLang="en-US" sz="1200" b="0" dirty="0">
                <a:solidFill>
                  <a:srgbClr val="CCFF99"/>
                </a:solidFill>
                <a:latin typeface="+mn-ea"/>
                <a:ea typeface="+mn-ea"/>
              </a:rPr>
              <a:t/>
            </a:r>
            <a:br>
              <a:rPr lang="en-US" altLang="en-US" sz="1200" b="0" dirty="0">
                <a:solidFill>
                  <a:srgbClr val="CCFF99"/>
                </a:solidFill>
                <a:latin typeface="+mn-ea"/>
                <a:ea typeface="+mn-ea"/>
              </a:rPr>
            </a:br>
            <a:r>
              <a:rPr lang="zh-CN" altLang="en-US" sz="1200" b="0" dirty="0">
                <a:solidFill>
                  <a:srgbClr val="CCFF99"/>
                </a:solidFill>
                <a:latin typeface="+mn-ea"/>
                <a:ea typeface="+mn-ea"/>
              </a:rPr>
              <a:t>字号</a:t>
            </a:r>
            <a:r>
              <a:rPr lang="en-US" altLang="en-US" sz="1200" b="0" dirty="0">
                <a:solidFill>
                  <a:srgbClr val="CCFF99"/>
                </a:solidFill>
                <a:latin typeface="+mn-ea"/>
                <a:ea typeface="+mn-ea"/>
              </a:rPr>
              <a:t>18pt</a:t>
            </a:r>
            <a:r>
              <a:rPr lang="en-US" altLang="en-US" sz="1200" b="0" dirty="0" smtClean="0">
                <a:solidFill>
                  <a:srgbClr val="CCFF99"/>
                </a:solidFill>
                <a:latin typeface="+mn-ea"/>
                <a:ea typeface="+mn-ea"/>
              </a:rPr>
              <a:t>,</a:t>
            </a:r>
            <a:r>
              <a:rPr lang="zh-CN" altLang="en-US" sz="1200" b="0" dirty="0" smtClean="0">
                <a:solidFill>
                  <a:srgbClr val="CCFF99"/>
                </a:solidFill>
                <a:latin typeface="+mn-ea"/>
                <a:ea typeface="+mn-ea"/>
              </a:rPr>
              <a:t>黑色</a:t>
            </a:r>
            <a:endParaRPr lang="en-US" altLang="zh-CN" sz="1200" b="0" dirty="0">
              <a:solidFill>
                <a:srgbClr val="CCFF99"/>
              </a:solidFill>
              <a:latin typeface="+mn-ea"/>
              <a:ea typeface="+mn-ea"/>
            </a:endParaRPr>
          </a:p>
          <a:p>
            <a:pPr marL="122238" indent="-122238" eaLnBrk="0" hangingPunct="0">
              <a:lnSpc>
                <a:spcPct val="150000"/>
              </a:lnSpc>
              <a:spcBef>
                <a:spcPct val="20000"/>
              </a:spcBef>
              <a:spcAft>
                <a:spcPct val="25000"/>
              </a:spcAft>
              <a:buSzPct val="80000"/>
              <a:defRPr/>
            </a:pPr>
            <a:r>
              <a:rPr lang="zh-CN" altLang="en-US" sz="1200" b="0" dirty="0" smtClean="0">
                <a:solidFill>
                  <a:srgbClr val="CCFF99"/>
                </a:solidFill>
                <a:latin typeface="+mn-ea"/>
                <a:ea typeface="+mn-ea"/>
              </a:rPr>
              <a:t>宋体</a:t>
            </a:r>
            <a:r>
              <a:rPr lang="zh-CN" altLang="en-US" sz="1200" b="0" dirty="0">
                <a:solidFill>
                  <a:srgbClr val="CCFF99"/>
                </a:solidFill>
                <a:latin typeface="+mn-ea"/>
                <a:ea typeface="+mn-ea"/>
              </a:rPr>
              <a:t>（正文）</a:t>
            </a:r>
            <a:endParaRPr lang="en-US" altLang="zh-CN" sz="1200" b="0" dirty="0">
              <a:solidFill>
                <a:srgbClr val="CCFF99"/>
              </a:solidFill>
              <a:latin typeface="+mn-ea"/>
              <a:ea typeface="+mn-ea"/>
            </a:endParaRPr>
          </a:p>
        </p:txBody>
      </p:sp>
      <p:sp>
        <p:nvSpPr>
          <p:cNvPr id="9" name="Line 210"/>
          <p:cNvSpPr>
            <a:spLocks noChangeShapeType="1"/>
          </p:cNvSpPr>
          <p:nvPr/>
        </p:nvSpPr>
        <p:spPr bwMode="auto">
          <a:xfrm flipH="1">
            <a:off x="-1066800" y="457200"/>
            <a:ext cx="1001712" cy="0"/>
          </a:xfrm>
          <a:prstGeom prst="line">
            <a:avLst/>
          </a:prstGeom>
          <a:ln w="12700">
            <a:prstDash val="sysDash"/>
            <a:headEnd/>
            <a:tailEnd/>
          </a:ln>
        </p:spPr>
        <p:style>
          <a:lnRef idx="1">
            <a:schemeClr val="accent3"/>
          </a:lnRef>
          <a:fillRef idx="0">
            <a:schemeClr val="accent3"/>
          </a:fillRef>
          <a:effectRef idx="0">
            <a:schemeClr val="accent3"/>
          </a:effectRef>
          <a:fontRef idx="minor">
            <a:schemeClr val="tx1"/>
          </a:fontRef>
        </p:style>
        <p:txBody>
          <a:bodyPr/>
          <a:lstStyle/>
          <a:p>
            <a:pPr eaLnBrk="0" hangingPunct="0">
              <a:spcBef>
                <a:spcPct val="20000"/>
              </a:spcBef>
              <a:buSzPct val="80000"/>
              <a:buFont typeface="Wingdings" pitchFamily="2" charset="2"/>
              <a:buNone/>
              <a:defRPr/>
            </a:pPr>
            <a:endParaRPr lang="zh-CN" altLang="en-US"/>
          </a:p>
        </p:txBody>
      </p:sp>
      <p:sp>
        <p:nvSpPr>
          <p:cNvPr id="10" name="Text Box 202"/>
          <p:cNvSpPr txBox="1">
            <a:spLocks noChangeArrowheads="1"/>
          </p:cNvSpPr>
          <p:nvPr/>
        </p:nvSpPr>
        <p:spPr bwMode="auto">
          <a:xfrm>
            <a:off x="9296400" y="228600"/>
            <a:ext cx="1628775" cy="1917700"/>
          </a:xfrm>
          <a:prstGeom prst="rect">
            <a:avLst/>
          </a:prstGeom>
          <a:noFill/>
          <a:ln w="9525">
            <a:noFill/>
            <a:miter lim="800000"/>
            <a:headEnd/>
            <a:tailEnd/>
          </a:ln>
          <a:effectLst/>
        </p:spPr>
        <p:txBody>
          <a:bodyPr/>
          <a:lstStyle/>
          <a:p>
            <a:pPr marL="115888" indent="-115888" eaLnBrk="0" hangingPunct="0">
              <a:spcBef>
                <a:spcPct val="20000"/>
              </a:spcBef>
              <a:buSzPct val="80000"/>
              <a:buFontTx/>
              <a:buChar char="•"/>
              <a:defRPr/>
            </a:pPr>
            <a:endParaRPr lang="en-US" altLang="zh-CN" sz="1200" b="0" dirty="0">
              <a:solidFill>
                <a:schemeClr val="bg2"/>
              </a:solidFill>
            </a:endParaRPr>
          </a:p>
          <a:p>
            <a:pPr marL="115888" indent="-115888" eaLnBrk="0" hangingPunct="0">
              <a:spcBef>
                <a:spcPct val="20000"/>
              </a:spcBef>
              <a:buSzPct val="80000"/>
              <a:buFontTx/>
              <a:buChar char="•"/>
              <a:defRPr/>
            </a:pPr>
            <a:r>
              <a:rPr lang="zh-CN" altLang="en-US" sz="1200" b="0" dirty="0">
                <a:solidFill>
                  <a:schemeClr val="bg2">
                    <a:lumMod val="20000"/>
                    <a:lumOff val="80000"/>
                  </a:schemeClr>
                </a:solidFill>
              </a:rPr>
              <a:t>中</a:t>
            </a:r>
            <a:r>
              <a:rPr lang="zh-CN" altLang="en-US" sz="1200" b="0" dirty="0" smtClean="0">
                <a:solidFill>
                  <a:schemeClr val="bg2">
                    <a:lumMod val="20000"/>
                    <a:lumOff val="80000"/>
                  </a:schemeClr>
                </a:solidFill>
              </a:rPr>
              <a:t>石化</a:t>
            </a:r>
            <a:r>
              <a:rPr lang="en-US" altLang="en-US" sz="1200" b="0" dirty="0" smtClean="0">
                <a:solidFill>
                  <a:schemeClr val="bg2">
                    <a:lumMod val="20000"/>
                    <a:lumOff val="80000"/>
                  </a:schemeClr>
                </a:solidFill>
              </a:rPr>
              <a:t>logo</a:t>
            </a:r>
            <a:endParaRPr lang="en-US" altLang="en-US" sz="1200" b="0" dirty="0">
              <a:solidFill>
                <a:schemeClr val="bg2">
                  <a:lumMod val="20000"/>
                  <a:lumOff val="80000"/>
                </a:schemeClr>
              </a:solidFill>
            </a:endParaRPr>
          </a:p>
          <a:p>
            <a:pPr marL="115888" indent="-115888" eaLnBrk="0" hangingPunct="0">
              <a:spcBef>
                <a:spcPct val="20000"/>
              </a:spcBef>
              <a:buSzPct val="80000"/>
              <a:buFont typeface="Wingdings" pitchFamily="2" charset="2"/>
              <a:buNone/>
              <a:defRPr/>
            </a:pPr>
            <a:endParaRPr lang="en-US" altLang="en-US" sz="1200" b="0" dirty="0">
              <a:solidFill>
                <a:schemeClr val="bg2"/>
              </a:solidFill>
            </a:endParaRPr>
          </a:p>
          <a:p>
            <a:pPr marL="115888" indent="-115888" eaLnBrk="0" hangingPunct="0">
              <a:spcBef>
                <a:spcPct val="20000"/>
              </a:spcBef>
              <a:buSzPct val="80000"/>
              <a:buFont typeface="Wingdings" pitchFamily="2" charset="2"/>
              <a:buChar char="u"/>
              <a:defRPr/>
            </a:pPr>
            <a:r>
              <a:rPr lang="en-US" altLang="zh-CN" sz="1200" dirty="0" smtClean="0">
                <a:solidFill>
                  <a:schemeClr val="accent3">
                    <a:lumMod val="85000"/>
                  </a:schemeClr>
                </a:solidFill>
              </a:rPr>
              <a:t>PPT</a:t>
            </a:r>
            <a:r>
              <a:rPr lang="zh-CN" altLang="en-US" sz="1200" dirty="0">
                <a:solidFill>
                  <a:schemeClr val="accent3">
                    <a:lumMod val="85000"/>
                  </a:schemeClr>
                </a:solidFill>
              </a:rPr>
              <a:t>设计制作：</a:t>
            </a:r>
          </a:p>
          <a:p>
            <a:pPr marL="115888" indent="-115888" eaLnBrk="0" hangingPunct="0">
              <a:spcBef>
                <a:spcPct val="20000"/>
              </a:spcBef>
              <a:buSzPct val="80000"/>
              <a:buFontTx/>
              <a:buChar char="•"/>
              <a:defRPr/>
            </a:pPr>
            <a:r>
              <a:rPr lang="zh-CN" altLang="en-US" sz="1200" b="0" dirty="0">
                <a:solidFill>
                  <a:schemeClr val="accent3">
                    <a:lumMod val="85000"/>
                  </a:schemeClr>
                </a:solidFill>
              </a:rPr>
              <a:t>尽量用</a:t>
            </a:r>
            <a:r>
              <a:rPr lang="en-US" altLang="zh-CN" sz="1200" b="0" dirty="0">
                <a:solidFill>
                  <a:schemeClr val="accent3">
                    <a:lumMod val="85000"/>
                  </a:schemeClr>
                </a:solidFill>
              </a:rPr>
              <a:t>1</a:t>
            </a:r>
            <a:r>
              <a:rPr lang="zh-CN" altLang="en-US" sz="1200" b="0" dirty="0">
                <a:solidFill>
                  <a:schemeClr val="accent3">
                    <a:lumMod val="85000"/>
                  </a:schemeClr>
                </a:solidFill>
              </a:rPr>
              <a:t>种字体，最好不要超过</a:t>
            </a:r>
            <a:r>
              <a:rPr lang="en-US" altLang="zh-CN" sz="1200" b="0" dirty="0">
                <a:solidFill>
                  <a:schemeClr val="accent3">
                    <a:lumMod val="85000"/>
                  </a:schemeClr>
                </a:solidFill>
              </a:rPr>
              <a:t>3</a:t>
            </a:r>
            <a:r>
              <a:rPr lang="zh-CN" altLang="en-US" sz="1200" b="0" dirty="0">
                <a:solidFill>
                  <a:schemeClr val="accent3">
                    <a:lumMod val="85000"/>
                  </a:schemeClr>
                </a:solidFill>
              </a:rPr>
              <a:t>种</a:t>
            </a:r>
          </a:p>
          <a:p>
            <a:pPr marL="115888" indent="-115888" eaLnBrk="0" hangingPunct="0">
              <a:spcBef>
                <a:spcPct val="20000"/>
              </a:spcBef>
              <a:buSzPct val="80000"/>
              <a:buFontTx/>
              <a:buChar char="•"/>
              <a:defRPr/>
            </a:pPr>
            <a:r>
              <a:rPr lang="en-US" altLang="zh-CN" sz="1200" b="0" dirty="0" smtClean="0">
                <a:solidFill>
                  <a:schemeClr val="accent3">
                    <a:lumMod val="85000"/>
                  </a:schemeClr>
                </a:solidFill>
              </a:rPr>
              <a:t>Magic Seven</a:t>
            </a:r>
            <a:r>
              <a:rPr lang="zh-CN" altLang="en-US" sz="1200" b="0" dirty="0" smtClean="0">
                <a:solidFill>
                  <a:schemeClr val="accent3">
                    <a:lumMod val="85000"/>
                  </a:schemeClr>
                </a:solidFill>
              </a:rPr>
              <a:t>原则</a:t>
            </a:r>
            <a:r>
              <a:rPr lang="zh-CN" altLang="en-US" sz="1200" b="0" dirty="0">
                <a:solidFill>
                  <a:schemeClr val="accent3">
                    <a:lumMod val="85000"/>
                  </a:schemeClr>
                </a:solidFill>
              </a:rPr>
              <a:t>（</a:t>
            </a:r>
            <a:r>
              <a:rPr lang="en-US" altLang="zh-CN" sz="1200" b="0" dirty="0">
                <a:solidFill>
                  <a:schemeClr val="accent3">
                    <a:lumMod val="85000"/>
                  </a:schemeClr>
                </a:solidFill>
              </a:rPr>
              <a:t>7</a:t>
            </a:r>
            <a:r>
              <a:rPr lang="zh-CN" altLang="en-US" sz="1200" b="0" dirty="0">
                <a:solidFill>
                  <a:schemeClr val="accent3">
                    <a:lumMod val="85000"/>
                  </a:schemeClr>
                </a:solidFill>
              </a:rPr>
              <a:t>士</a:t>
            </a:r>
            <a:r>
              <a:rPr lang="en-US" altLang="zh-CN" sz="1200" b="0" dirty="0">
                <a:solidFill>
                  <a:schemeClr val="accent3">
                    <a:lumMod val="85000"/>
                  </a:schemeClr>
                </a:solidFill>
              </a:rPr>
              <a:t>2</a:t>
            </a:r>
            <a:r>
              <a:rPr lang="zh-CN" altLang="en-US" sz="1200" b="0" dirty="0">
                <a:solidFill>
                  <a:schemeClr val="accent3">
                    <a:lumMod val="85000"/>
                  </a:schemeClr>
                </a:solidFill>
              </a:rPr>
              <a:t>＝</a:t>
            </a:r>
            <a:r>
              <a:rPr lang="en-US" altLang="zh-CN" sz="1200" b="0" dirty="0">
                <a:solidFill>
                  <a:schemeClr val="accent3">
                    <a:lumMod val="85000"/>
                  </a:schemeClr>
                </a:solidFill>
              </a:rPr>
              <a:t>5</a:t>
            </a:r>
            <a:r>
              <a:rPr lang="zh-CN" altLang="en-US" sz="1200" b="0" dirty="0">
                <a:solidFill>
                  <a:schemeClr val="accent3">
                    <a:lumMod val="85000"/>
                  </a:schemeClr>
                </a:solidFill>
              </a:rPr>
              <a:t>～</a:t>
            </a:r>
            <a:r>
              <a:rPr lang="en-US" altLang="zh-CN" sz="1200" b="0" dirty="0">
                <a:solidFill>
                  <a:schemeClr val="accent3">
                    <a:lumMod val="85000"/>
                  </a:schemeClr>
                </a:solidFill>
              </a:rPr>
              <a:t>9</a:t>
            </a:r>
            <a:r>
              <a:rPr lang="zh-CN" altLang="en-US" sz="1200" b="0" dirty="0">
                <a:solidFill>
                  <a:schemeClr val="accent3">
                    <a:lumMod val="85000"/>
                  </a:schemeClr>
                </a:solidFill>
              </a:rPr>
              <a:t>）。每张幻灯片传达</a:t>
            </a:r>
            <a:r>
              <a:rPr lang="en-US" altLang="zh-CN" sz="1200" b="0" dirty="0">
                <a:solidFill>
                  <a:schemeClr val="accent3">
                    <a:lumMod val="85000"/>
                  </a:schemeClr>
                </a:solidFill>
              </a:rPr>
              <a:t>5</a:t>
            </a:r>
            <a:r>
              <a:rPr lang="zh-CN" altLang="en-US" sz="1200" b="0" dirty="0">
                <a:solidFill>
                  <a:schemeClr val="accent3">
                    <a:lumMod val="85000"/>
                  </a:schemeClr>
                </a:solidFill>
              </a:rPr>
              <a:t>个概念效果最好</a:t>
            </a:r>
            <a:r>
              <a:rPr lang="zh-CN" altLang="en-US" sz="1200" b="0" dirty="0" smtClean="0">
                <a:solidFill>
                  <a:schemeClr val="accent3">
                    <a:lumMod val="85000"/>
                  </a:schemeClr>
                </a:solidFill>
              </a:rPr>
              <a:t>。</a:t>
            </a:r>
            <a:r>
              <a:rPr lang="en-US" altLang="zh-CN" sz="1200" b="0" dirty="0" smtClean="0">
                <a:solidFill>
                  <a:schemeClr val="accent3">
                    <a:lumMod val="85000"/>
                  </a:schemeClr>
                </a:solidFill>
              </a:rPr>
              <a:t>7</a:t>
            </a:r>
            <a:r>
              <a:rPr lang="zh-CN" altLang="en-US" sz="1200" b="0" dirty="0">
                <a:solidFill>
                  <a:schemeClr val="accent3">
                    <a:lumMod val="85000"/>
                  </a:schemeClr>
                </a:solidFill>
              </a:rPr>
              <a:t>个概念人脑恰恰好可以处理</a:t>
            </a:r>
            <a:r>
              <a:rPr lang="en-US" altLang="zh-CN" sz="1200" b="0" dirty="0">
                <a:solidFill>
                  <a:schemeClr val="accent3">
                    <a:lumMod val="85000"/>
                  </a:schemeClr>
                </a:solidFill>
              </a:rPr>
              <a:t>,</a:t>
            </a:r>
            <a:r>
              <a:rPr lang="zh-CN" altLang="en-US" sz="1200" b="0" dirty="0">
                <a:solidFill>
                  <a:schemeClr val="accent3">
                    <a:lumMod val="85000"/>
                  </a:schemeClr>
                </a:solidFill>
              </a:rPr>
              <a:t>超过</a:t>
            </a:r>
            <a:r>
              <a:rPr lang="en-US" altLang="zh-CN" sz="1200" b="0" dirty="0">
                <a:solidFill>
                  <a:schemeClr val="accent3">
                    <a:lumMod val="85000"/>
                  </a:schemeClr>
                </a:solidFill>
              </a:rPr>
              <a:t>9</a:t>
            </a:r>
            <a:r>
              <a:rPr lang="zh-CN" altLang="en-US" sz="1200" b="0" dirty="0">
                <a:solidFill>
                  <a:schemeClr val="accent3">
                    <a:lumMod val="85000"/>
                  </a:schemeClr>
                </a:solidFill>
              </a:rPr>
              <a:t>个概念太多了，建议重新组织</a:t>
            </a:r>
            <a:endParaRPr lang="en-US" altLang="zh-CN" sz="1200" b="0" dirty="0">
              <a:solidFill>
                <a:schemeClr val="accent3">
                  <a:lumMod val="85000"/>
                </a:schemeClr>
              </a:solidFill>
            </a:endParaRPr>
          </a:p>
          <a:p>
            <a:pPr marL="115888" indent="-115888" eaLnBrk="0" hangingPunct="0">
              <a:spcBef>
                <a:spcPct val="20000"/>
              </a:spcBef>
              <a:buSzPct val="80000"/>
              <a:buFontTx/>
              <a:buChar char="•"/>
              <a:defRPr/>
            </a:pPr>
            <a:r>
              <a:rPr lang="en-US" altLang="zh-CN" sz="1200" b="0" dirty="0">
                <a:solidFill>
                  <a:schemeClr val="accent3">
                    <a:lumMod val="85000"/>
                  </a:schemeClr>
                </a:solidFill>
              </a:rPr>
              <a:t>PPT</a:t>
            </a:r>
            <a:r>
              <a:rPr lang="zh-CN" altLang="en-US" sz="1200" b="0" dirty="0">
                <a:solidFill>
                  <a:schemeClr val="accent3">
                    <a:lumMod val="85000"/>
                  </a:schemeClr>
                </a:solidFill>
              </a:rPr>
              <a:t>设计的</a:t>
            </a:r>
            <a:r>
              <a:rPr lang="en-US" altLang="zh-CN" sz="1200" b="0" dirty="0" smtClean="0">
                <a:solidFill>
                  <a:schemeClr val="accent3">
                    <a:lumMod val="85000"/>
                  </a:schemeClr>
                </a:solidFill>
              </a:rPr>
              <a:t>KISS(KeepItSimpleandStupid</a:t>
            </a:r>
            <a:r>
              <a:rPr lang="en-US" altLang="zh-CN" sz="1200" b="0" dirty="0">
                <a:solidFill>
                  <a:schemeClr val="accent3">
                    <a:lumMod val="85000"/>
                  </a:schemeClr>
                </a:solidFill>
              </a:rPr>
              <a:t>)</a:t>
            </a:r>
            <a:r>
              <a:rPr lang="zh-CN" altLang="en-US" sz="1200" b="0" dirty="0">
                <a:solidFill>
                  <a:schemeClr val="accent3">
                    <a:lumMod val="85000"/>
                  </a:schemeClr>
                </a:solidFill>
              </a:rPr>
              <a:t>，简明，留白天地宽</a:t>
            </a:r>
            <a:r>
              <a:rPr lang="en-US" altLang="zh-CN" sz="1200" b="0" dirty="0">
                <a:solidFill>
                  <a:schemeClr val="accent3">
                    <a:lumMod val="85000"/>
                  </a:schemeClr>
                </a:solidFill>
              </a:rPr>
              <a:t>。</a:t>
            </a:r>
          </a:p>
          <a:p>
            <a:pPr marL="115888" indent="-115888" eaLnBrk="0" hangingPunct="0">
              <a:spcBef>
                <a:spcPct val="20000"/>
              </a:spcBef>
              <a:buSzPct val="80000"/>
              <a:buFontTx/>
              <a:buChar char="•"/>
              <a:defRPr/>
            </a:pPr>
            <a:r>
              <a:rPr lang="en-US" altLang="zh-CN" sz="1200" b="0" dirty="0">
                <a:solidFill>
                  <a:schemeClr val="accent3">
                    <a:lumMod val="85000"/>
                  </a:schemeClr>
                </a:solidFill>
              </a:rPr>
              <a:t>3</a:t>
            </a:r>
            <a:r>
              <a:rPr lang="zh-CN" altLang="en-US" sz="1200" b="0" dirty="0">
                <a:solidFill>
                  <a:schemeClr val="accent3">
                    <a:lumMod val="85000"/>
                  </a:schemeClr>
                </a:solidFill>
              </a:rPr>
              <a:t>色原则：“不要超过</a:t>
            </a:r>
            <a:r>
              <a:rPr lang="en-US" altLang="zh-CN" sz="1200" b="0" dirty="0">
                <a:solidFill>
                  <a:schemeClr val="accent3">
                    <a:lumMod val="85000"/>
                  </a:schemeClr>
                </a:solidFill>
              </a:rPr>
              <a:t>3</a:t>
            </a:r>
            <a:r>
              <a:rPr lang="zh-CN" altLang="en-US" sz="1200" b="0" dirty="0">
                <a:solidFill>
                  <a:schemeClr val="accent3">
                    <a:lumMod val="85000"/>
                  </a:schemeClr>
                </a:solidFill>
              </a:rPr>
              <a:t>种色系”</a:t>
            </a:r>
          </a:p>
          <a:p>
            <a:pPr marL="115888" indent="-115888" eaLnBrk="0" hangingPunct="0">
              <a:spcBef>
                <a:spcPct val="20000"/>
              </a:spcBef>
              <a:buSzPct val="80000"/>
              <a:buFontTx/>
              <a:buChar char="•"/>
              <a:defRPr/>
            </a:pPr>
            <a:r>
              <a:rPr lang="en-US" altLang="zh-CN" sz="1200" b="0" dirty="0">
                <a:solidFill>
                  <a:schemeClr val="accent3">
                    <a:lumMod val="85000"/>
                  </a:schemeClr>
                </a:solidFill>
              </a:rPr>
              <a:t>6</a:t>
            </a:r>
            <a:r>
              <a:rPr lang="zh-CN" altLang="en-US" sz="1200" b="0" dirty="0">
                <a:solidFill>
                  <a:schemeClr val="accent3">
                    <a:lumMod val="85000"/>
                  </a:schemeClr>
                </a:solidFill>
              </a:rPr>
              <a:t>字解码：“大化小，小化图”</a:t>
            </a:r>
            <a:r>
              <a:rPr lang="en-US" altLang="zh-CN" sz="1200" b="0" dirty="0">
                <a:solidFill>
                  <a:schemeClr val="accent3">
                    <a:lumMod val="85000"/>
                  </a:schemeClr>
                </a:solidFill>
              </a:rPr>
              <a:t>—-</a:t>
            </a:r>
            <a:r>
              <a:rPr lang="zh-CN" altLang="en-US" sz="1200" b="0" dirty="0">
                <a:solidFill>
                  <a:schemeClr val="accent3">
                    <a:lumMod val="85000"/>
                  </a:schemeClr>
                </a:solidFill>
              </a:rPr>
              <a:t>提纲时，用逻辑树尽量将大问题分解成小问题，小问题用图表现。</a:t>
            </a:r>
          </a:p>
          <a:p>
            <a:pPr marL="115888" indent="-115888" eaLnBrk="0" hangingPunct="0">
              <a:spcBef>
                <a:spcPct val="20000"/>
              </a:spcBef>
              <a:buSzPct val="80000"/>
              <a:buFontTx/>
              <a:buChar char="•"/>
              <a:defRPr/>
            </a:pPr>
            <a:r>
              <a:rPr lang="en-US" altLang="zh-CN" sz="1200" b="0" dirty="0">
                <a:solidFill>
                  <a:schemeClr val="accent3">
                    <a:lumMod val="85000"/>
                  </a:schemeClr>
                </a:solidFill>
              </a:rPr>
              <a:t>12</a:t>
            </a:r>
            <a:r>
              <a:rPr lang="zh-CN" altLang="en-US" sz="1200" b="0" dirty="0">
                <a:solidFill>
                  <a:schemeClr val="accent3">
                    <a:lumMod val="85000"/>
                  </a:schemeClr>
                </a:solidFill>
              </a:rPr>
              <a:t>字真言：“能用图，不用表；能用表，不用字</a:t>
            </a:r>
            <a:r>
              <a:rPr lang="zh-CN" altLang="en-US" sz="1200" b="0" dirty="0" smtClean="0">
                <a:solidFill>
                  <a:schemeClr val="accent3">
                    <a:lumMod val="85000"/>
                  </a:schemeClr>
                </a:solidFill>
              </a:rPr>
              <a:t>”</a:t>
            </a:r>
            <a:endParaRPr lang="en-US" altLang="en-US" sz="1200" b="0" dirty="0">
              <a:solidFill>
                <a:schemeClr val="accent3">
                  <a:lumMod val="85000"/>
                </a:schemeClr>
              </a:solidFill>
            </a:endParaRPr>
          </a:p>
        </p:txBody>
      </p:sp>
      <p:sp>
        <p:nvSpPr>
          <p:cNvPr id="11" name="Line 207"/>
          <p:cNvSpPr>
            <a:spLocks noChangeShapeType="1"/>
          </p:cNvSpPr>
          <p:nvPr/>
        </p:nvSpPr>
        <p:spPr bwMode="auto">
          <a:xfrm flipH="1">
            <a:off x="9175750" y="636588"/>
            <a:ext cx="274638" cy="0"/>
          </a:xfrm>
          <a:prstGeom prst="line">
            <a:avLst/>
          </a:prstGeom>
          <a:noFill/>
          <a:ln w="9525">
            <a:solidFill>
              <a:schemeClr val="bg1"/>
            </a:solidFill>
            <a:prstDash val="dash"/>
            <a:round/>
            <a:headEnd/>
            <a:tailEnd/>
          </a:ln>
          <a:effectLst/>
        </p:spPr>
        <p:txBody>
          <a:bodyPr/>
          <a:lstStyle/>
          <a:p>
            <a:pPr eaLnBrk="0" hangingPunct="0">
              <a:spcBef>
                <a:spcPct val="20000"/>
              </a:spcBef>
              <a:buSzPct val="80000"/>
              <a:buFont typeface="Wingdings" pitchFamily="2" charset="2"/>
              <a:buNone/>
              <a:defRPr/>
            </a:pPr>
            <a:endParaRPr lang="zh-CN" altLang="en-US"/>
          </a:p>
        </p:txBody>
      </p:sp>
      <p:sp>
        <p:nvSpPr>
          <p:cNvPr id="12" name="Line 208"/>
          <p:cNvSpPr>
            <a:spLocks noChangeShapeType="1"/>
          </p:cNvSpPr>
          <p:nvPr/>
        </p:nvSpPr>
        <p:spPr bwMode="auto">
          <a:xfrm flipH="1">
            <a:off x="9144000" y="3124200"/>
            <a:ext cx="274638" cy="0"/>
          </a:xfrm>
          <a:prstGeom prst="line">
            <a:avLst/>
          </a:prstGeom>
          <a:noFill/>
          <a:ln w="9525">
            <a:solidFill>
              <a:schemeClr val="bg1"/>
            </a:solidFill>
            <a:prstDash val="dash"/>
            <a:round/>
            <a:headEnd/>
            <a:tailEnd/>
          </a:ln>
          <a:effectLst/>
        </p:spPr>
        <p:txBody>
          <a:bodyPr/>
          <a:lstStyle/>
          <a:p>
            <a:pPr eaLnBrk="0" hangingPunct="0">
              <a:spcBef>
                <a:spcPct val="20000"/>
              </a:spcBef>
              <a:buSzPct val="80000"/>
              <a:buFont typeface="Wingdings" pitchFamily="2" charset="2"/>
              <a:buNone/>
              <a:defRPr/>
            </a:pPr>
            <a:endParaRPr lang="zh-CN" altLang="en-US"/>
          </a:p>
        </p:txBody>
      </p:sp>
      <p:sp>
        <p:nvSpPr>
          <p:cNvPr id="13" name="标题 1"/>
          <p:cNvSpPr txBox="1">
            <a:spLocks/>
          </p:cNvSpPr>
          <p:nvPr userDrawn="1"/>
        </p:nvSpPr>
        <p:spPr bwMode="auto">
          <a:xfrm>
            <a:off x="1828800" y="2895600"/>
            <a:ext cx="4419600" cy="576263"/>
          </a:xfrm>
          <a:prstGeom prst="rect">
            <a:avLst/>
          </a:prstGeom>
          <a:noFill/>
          <a:ln w="9525">
            <a:noFill/>
            <a:miter lim="800000"/>
            <a:headEnd/>
            <a:tailEnd/>
          </a:ln>
          <a:effectLst/>
        </p:spPr>
        <p:txBody>
          <a:bodyPr anchor="ctr"/>
          <a:lstStyle/>
          <a:p>
            <a:pPr algn="ctr" eaLnBrk="0" hangingPunct="0">
              <a:defRPr/>
            </a:pPr>
            <a:r>
              <a:rPr lang="zh-CN" altLang="en-US" sz="4400" kern="0" dirty="0">
                <a:latin typeface="+mj-lt"/>
                <a:ea typeface="+mj-ea"/>
                <a:cs typeface="+mj-cs"/>
              </a:rPr>
              <a:t>汇报完毕</a:t>
            </a:r>
          </a:p>
        </p:txBody>
      </p:sp>
    </p:spTree>
    <p:extLst>
      <p:ext uri="{BB962C8B-B14F-4D97-AF65-F5344CB8AC3E}">
        <p14:creationId xmlns:p14="http://schemas.microsoft.com/office/powerpoint/2010/main" val="2452826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3_空白">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416035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图片 8" descr="sinopec"/>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8001000" y="7620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381000" y="115888"/>
            <a:ext cx="764698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TW" smtClean="0"/>
              <a:t>Click to edit Master title style</a:t>
            </a:r>
          </a:p>
        </p:txBody>
      </p:sp>
      <p:sp>
        <p:nvSpPr>
          <p:cNvPr id="2052" name="Rectangle 3"/>
          <p:cNvSpPr>
            <a:spLocks noGrp="1" noChangeArrowheads="1"/>
          </p:cNvSpPr>
          <p:nvPr>
            <p:ph type="body" idx="1"/>
          </p:nvPr>
        </p:nvSpPr>
        <p:spPr bwMode="auto">
          <a:xfrm>
            <a:off x="381000" y="914400"/>
            <a:ext cx="8382000" cy="546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p:txBody>
      </p:sp>
      <p:sp>
        <p:nvSpPr>
          <p:cNvPr id="23557" name="Line 5"/>
          <p:cNvSpPr>
            <a:spLocks noChangeShapeType="1"/>
          </p:cNvSpPr>
          <p:nvPr/>
        </p:nvSpPr>
        <p:spPr bwMode="auto">
          <a:xfrm flipV="1">
            <a:off x="381000" y="765175"/>
            <a:ext cx="8153400" cy="0"/>
          </a:xfrm>
          <a:prstGeom prst="line">
            <a:avLst/>
          </a:prstGeom>
          <a:noFill/>
          <a:ln w="28575">
            <a:solidFill>
              <a:srgbClr val="CC0000"/>
            </a:solidFill>
            <a:round/>
            <a:headEnd/>
            <a:tailEnd/>
          </a:ln>
          <a:effectLst/>
        </p:spPr>
        <p:txBody>
          <a:bodyPr/>
          <a:lstStyle/>
          <a:p>
            <a:pPr eaLnBrk="0" hangingPunct="0">
              <a:spcBef>
                <a:spcPct val="20000"/>
              </a:spcBef>
              <a:buSzPct val="80000"/>
              <a:buFont typeface="Wingdings" pitchFamily="2" charset="2"/>
              <a:buNone/>
              <a:defRPr/>
            </a:pPr>
            <a:endParaRPr lang="zh-CN" altLang="en-US"/>
          </a:p>
        </p:txBody>
      </p:sp>
      <p:sp>
        <p:nvSpPr>
          <p:cNvPr id="23561" name="Rectangle 9"/>
          <p:cNvSpPr>
            <a:spLocks noChangeArrowheads="1"/>
          </p:cNvSpPr>
          <p:nvPr/>
        </p:nvSpPr>
        <p:spPr bwMode="auto">
          <a:xfrm>
            <a:off x="3962400" y="6503988"/>
            <a:ext cx="4648200" cy="279180"/>
          </a:xfrm>
          <a:prstGeom prst="rect">
            <a:avLst/>
          </a:prstGeom>
          <a:noFill/>
          <a:ln w="9525">
            <a:noFill/>
            <a:miter lim="800000"/>
            <a:headEnd/>
            <a:tailEnd/>
          </a:ln>
          <a:effectLst/>
        </p:spPr>
        <p:txBody>
          <a:bodyPr lIns="92075" tIns="46038" rIns="92075" bIns="46038">
            <a:spAutoFit/>
          </a:bodyPr>
          <a:lstStyle/>
          <a:p>
            <a:pPr algn="r" defTabSz="762000" eaLnBrk="0" hangingPunct="0">
              <a:defRPr/>
            </a:pPr>
            <a:fld id="{BFA2FC60-D17B-409F-BF17-AEBBA6099735}" type="slidenum">
              <a:rPr kumimoji="1" lang="en-US" altLang="zh-TW" sz="1200" b="0" i="0" baseline="0" smtClean="0">
                <a:latin typeface="微软雅黑" pitchFamily="34" charset="-122"/>
                <a:ea typeface="微软雅黑" pitchFamily="34" charset="-122"/>
              </a:rPr>
              <a:pPr algn="r" defTabSz="762000" eaLnBrk="0" hangingPunct="0">
                <a:defRPr/>
              </a:pPr>
              <a:t>‹#›</a:t>
            </a:fld>
            <a:r>
              <a:rPr kumimoji="1" lang="en-US" altLang="zh-TW" sz="1200" b="0" i="0" baseline="0" dirty="0" smtClean="0">
                <a:latin typeface="微软雅黑" pitchFamily="34" charset="-122"/>
                <a:ea typeface="微软雅黑" pitchFamily="34" charset="-122"/>
              </a:rPr>
              <a:t>/97</a:t>
            </a:r>
            <a:endParaRPr kumimoji="1" lang="zh-TW" altLang="en-US" sz="1200" b="0" i="0" baseline="0" dirty="0">
              <a:latin typeface="微软雅黑" pitchFamily="34" charset="-122"/>
              <a:ea typeface="微软雅黑" pitchFamily="34" charset="-122"/>
            </a:endParaRPr>
          </a:p>
        </p:txBody>
      </p:sp>
      <p:sp>
        <p:nvSpPr>
          <p:cNvPr id="23562" name="Line 10"/>
          <p:cNvSpPr>
            <a:spLocks noChangeShapeType="1"/>
          </p:cNvSpPr>
          <p:nvPr/>
        </p:nvSpPr>
        <p:spPr bwMode="auto">
          <a:xfrm flipV="1">
            <a:off x="381000" y="762000"/>
            <a:ext cx="8382000" cy="0"/>
          </a:xfrm>
          <a:prstGeom prst="line">
            <a:avLst/>
          </a:prstGeom>
          <a:noFill/>
          <a:ln w="38100">
            <a:solidFill>
              <a:srgbClr val="CC0000"/>
            </a:solidFill>
            <a:round/>
            <a:headEnd/>
            <a:tailEnd/>
          </a:ln>
          <a:effectLst/>
        </p:spPr>
        <p:txBody>
          <a:bodyPr lIns="71438" tIns="36512" rIns="71438" bIns="36512"/>
          <a:lstStyle/>
          <a:p>
            <a:pPr eaLnBrk="0" hangingPunct="0">
              <a:spcBef>
                <a:spcPct val="20000"/>
              </a:spcBef>
              <a:buSzPct val="80000"/>
              <a:buFont typeface="Wingdings" pitchFamily="2" charset="2"/>
              <a:buNone/>
              <a:defRPr/>
            </a:pPr>
            <a:endParaRPr lang="zh-CN" altLang="en-US"/>
          </a:p>
        </p:txBody>
      </p:sp>
      <p:sp>
        <p:nvSpPr>
          <p:cNvPr id="23563" name="Line 11"/>
          <p:cNvSpPr>
            <a:spLocks noChangeShapeType="1"/>
          </p:cNvSpPr>
          <p:nvPr/>
        </p:nvSpPr>
        <p:spPr bwMode="auto">
          <a:xfrm>
            <a:off x="250825" y="6446838"/>
            <a:ext cx="8512175" cy="0"/>
          </a:xfrm>
          <a:prstGeom prst="line">
            <a:avLst/>
          </a:prstGeom>
          <a:noFill/>
          <a:ln w="38100">
            <a:solidFill>
              <a:srgbClr val="993300"/>
            </a:solidFill>
            <a:round/>
            <a:headEnd/>
            <a:tailEnd/>
          </a:ln>
          <a:effectLst/>
        </p:spPr>
        <p:txBody>
          <a:bodyPr lIns="71438" tIns="36512" rIns="71438" bIns="36512"/>
          <a:lstStyle/>
          <a:p>
            <a:pPr eaLnBrk="0" hangingPunct="0">
              <a:spcBef>
                <a:spcPct val="20000"/>
              </a:spcBef>
              <a:buSzPct val="80000"/>
              <a:buFont typeface="Wingdings" pitchFamily="2" charset="2"/>
              <a:buNone/>
              <a:defRPr/>
            </a:pPr>
            <a:endParaRPr lang="zh-CN" altLang="en-US"/>
          </a:p>
        </p:txBody>
      </p:sp>
    </p:spTree>
  </p:cSld>
  <p:clrMap bg1="lt1" tx1="dk1" bg2="lt2" tx2="dk2" accent1="accent1" accent2="accent2" accent3="accent3" accent4="accent4" accent5="accent5" accent6="accent6" hlink="hlink" folHlink="folHlink"/>
  <p:sldLayoutIdLst>
    <p:sldLayoutId id="2147483748" r:id="rId1"/>
    <p:sldLayoutId id="2147483744" r:id="rId2"/>
    <p:sldLayoutId id="2147483746" r:id="rId3"/>
    <p:sldLayoutId id="2147483749" r:id="rId4"/>
    <p:sldLayoutId id="2147483750" r:id="rId5"/>
    <p:sldLayoutId id="2147483772" r:id="rId6"/>
    <p:sldLayoutId id="2147483773" r:id="rId7"/>
    <p:sldLayoutId id="2147483774" r:id="rId8"/>
    <p:sldLayoutId id="2147483776" r:id="rId9"/>
    <p:sldLayoutId id="2147483777" r:id="rId10"/>
    <p:sldLayoutId id="2147483790" r:id="rId11"/>
    <p:sldLayoutId id="2147483791" r:id="rId12"/>
    <p:sldLayoutId id="2147483792" r:id="rId13"/>
    <p:sldLayoutId id="2147483794" r:id="rId14"/>
    <p:sldLayoutId id="2147483795" r:id="rId15"/>
    <p:sldLayoutId id="2147483780" r:id="rId16"/>
    <p:sldLayoutId id="2147483781" r:id="rId17"/>
    <p:sldLayoutId id="2147483782" r:id="rId18"/>
    <p:sldLayoutId id="2147483784" r:id="rId19"/>
    <p:sldLayoutId id="2147483785" r:id="rId20"/>
    <p:sldLayoutId id="2147483897" r:id="rId21"/>
  </p:sldLayoutIdLst>
  <p:timing>
    <p:tnLst>
      <p:par>
        <p:cTn id="1" dur="indefinite" restart="never" nodeType="tmRoot"/>
      </p:par>
    </p:tnLst>
  </p:timing>
  <p:hf hdr="0" ftr="0" dt="0"/>
  <p:txStyles>
    <p:titleStyle>
      <a:lvl1pPr algn="l" rtl="0" eaLnBrk="0" fontAlgn="base" hangingPunct="0">
        <a:spcBef>
          <a:spcPct val="0"/>
        </a:spcBef>
        <a:spcAft>
          <a:spcPct val="0"/>
        </a:spcAft>
        <a:defRPr sz="2200" b="1">
          <a:solidFill>
            <a:schemeClr val="tx1"/>
          </a:solidFill>
          <a:latin typeface="+mj-lt"/>
          <a:ea typeface="+mj-ea"/>
          <a:cs typeface="+mj-cs"/>
        </a:defRPr>
      </a:lvl1pPr>
      <a:lvl2pPr algn="l" rtl="0" eaLnBrk="0" fontAlgn="base" hangingPunct="0">
        <a:spcBef>
          <a:spcPct val="0"/>
        </a:spcBef>
        <a:spcAft>
          <a:spcPct val="0"/>
        </a:spcAft>
        <a:defRPr sz="2200" b="1">
          <a:solidFill>
            <a:schemeClr val="tx1"/>
          </a:solidFill>
          <a:latin typeface="宋体" pitchFamily="2" charset="-122"/>
          <a:ea typeface="宋体" pitchFamily="2" charset="-122"/>
        </a:defRPr>
      </a:lvl2pPr>
      <a:lvl3pPr algn="l" rtl="0" eaLnBrk="0" fontAlgn="base" hangingPunct="0">
        <a:spcBef>
          <a:spcPct val="0"/>
        </a:spcBef>
        <a:spcAft>
          <a:spcPct val="0"/>
        </a:spcAft>
        <a:defRPr sz="2200" b="1">
          <a:solidFill>
            <a:schemeClr val="tx1"/>
          </a:solidFill>
          <a:latin typeface="宋体" pitchFamily="2" charset="-122"/>
          <a:ea typeface="宋体" pitchFamily="2" charset="-122"/>
        </a:defRPr>
      </a:lvl3pPr>
      <a:lvl4pPr algn="l" rtl="0" eaLnBrk="0" fontAlgn="base" hangingPunct="0">
        <a:spcBef>
          <a:spcPct val="0"/>
        </a:spcBef>
        <a:spcAft>
          <a:spcPct val="0"/>
        </a:spcAft>
        <a:defRPr sz="2200" b="1">
          <a:solidFill>
            <a:schemeClr val="tx1"/>
          </a:solidFill>
          <a:latin typeface="宋体" pitchFamily="2" charset="-122"/>
          <a:ea typeface="宋体" pitchFamily="2" charset="-122"/>
        </a:defRPr>
      </a:lvl4pPr>
      <a:lvl5pPr algn="l" rtl="0" eaLnBrk="0" fontAlgn="base" hangingPunct="0">
        <a:spcBef>
          <a:spcPct val="0"/>
        </a:spcBef>
        <a:spcAft>
          <a:spcPct val="0"/>
        </a:spcAft>
        <a:defRPr sz="2200" b="1">
          <a:solidFill>
            <a:schemeClr val="tx1"/>
          </a:solidFill>
          <a:latin typeface="宋体" pitchFamily="2" charset="-122"/>
          <a:ea typeface="宋体" pitchFamily="2" charset="-122"/>
        </a:defRPr>
      </a:lvl5pPr>
      <a:lvl6pPr marL="457200" algn="l" rtl="0" eaLnBrk="0" fontAlgn="base" hangingPunct="0">
        <a:spcBef>
          <a:spcPct val="0"/>
        </a:spcBef>
        <a:spcAft>
          <a:spcPct val="0"/>
        </a:spcAft>
        <a:defRPr sz="2200" b="1">
          <a:solidFill>
            <a:schemeClr val="tx1"/>
          </a:solidFill>
          <a:latin typeface="宋体" pitchFamily="2" charset="-122"/>
          <a:ea typeface="宋体" pitchFamily="2" charset="-122"/>
        </a:defRPr>
      </a:lvl6pPr>
      <a:lvl7pPr marL="914400" algn="l" rtl="0" eaLnBrk="0" fontAlgn="base" hangingPunct="0">
        <a:spcBef>
          <a:spcPct val="0"/>
        </a:spcBef>
        <a:spcAft>
          <a:spcPct val="0"/>
        </a:spcAft>
        <a:defRPr sz="2200" b="1">
          <a:solidFill>
            <a:schemeClr val="tx1"/>
          </a:solidFill>
          <a:latin typeface="宋体" pitchFamily="2" charset="-122"/>
          <a:ea typeface="宋体" pitchFamily="2" charset="-122"/>
        </a:defRPr>
      </a:lvl7pPr>
      <a:lvl8pPr marL="1371600" algn="l" rtl="0" eaLnBrk="0" fontAlgn="base" hangingPunct="0">
        <a:spcBef>
          <a:spcPct val="0"/>
        </a:spcBef>
        <a:spcAft>
          <a:spcPct val="0"/>
        </a:spcAft>
        <a:defRPr sz="2200" b="1">
          <a:solidFill>
            <a:schemeClr val="tx1"/>
          </a:solidFill>
          <a:latin typeface="宋体" pitchFamily="2" charset="-122"/>
          <a:ea typeface="宋体" pitchFamily="2" charset="-122"/>
        </a:defRPr>
      </a:lvl8pPr>
      <a:lvl9pPr marL="1828800" algn="l" rtl="0" eaLnBrk="0" fontAlgn="base" hangingPunct="0">
        <a:spcBef>
          <a:spcPct val="0"/>
        </a:spcBef>
        <a:spcAft>
          <a:spcPct val="0"/>
        </a:spcAft>
        <a:defRPr sz="2200" b="1">
          <a:solidFill>
            <a:schemeClr val="tx1"/>
          </a:solidFill>
          <a:latin typeface="宋体" pitchFamily="2" charset="-122"/>
          <a:ea typeface="宋体" pitchFamily="2" charset="-122"/>
        </a:defRPr>
      </a:lvl9pPr>
    </p:titleStyle>
    <p:bodyStyle>
      <a:lvl1pPr marL="342900" indent="-342900" algn="l" rtl="0" eaLnBrk="0" fontAlgn="base" hangingPunct="0">
        <a:lnSpc>
          <a:spcPct val="120000"/>
        </a:lnSpc>
        <a:spcBef>
          <a:spcPct val="20000"/>
        </a:spcBef>
        <a:spcAft>
          <a:spcPct val="0"/>
        </a:spcAft>
        <a:buSzPct val="80000"/>
        <a:buFont typeface="Wingdings" pitchFamily="2" charset="2"/>
        <a:buChar char="q"/>
        <a:defRPr sz="2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SzPct val="60000"/>
        <a:buFont typeface="Wingdings" pitchFamily="2" charset="2"/>
        <a:buChar char="Ø"/>
        <a:defRPr sz="2000" b="1">
          <a:solidFill>
            <a:schemeClr val="accent2"/>
          </a:solidFill>
          <a:latin typeface="+mn-lt"/>
          <a:ea typeface="+mn-ea"/>
        </a:defRPr>
      </a:lvl2pPr>
      <a:lvl3pPr marL="1143000" indent="-228600" algn="l" rtl="0" eaLnBrk="0" fontAlgn="base" hangingPunct="0">
        <a:lnSpc>
          <a:spcPct val="120000"/>
        </a:lnSpc>
        <a:spcBef>
          <a:spcPct val="20000"/>
        </a:spcBef>
        <a:spcAft>
          <a:spcPct val="0"/>
        </a:spcAft>
        <a:buSzPct val="60000"/>
        <a:buFont typeface="Wingdings" pitchFamily="2" charset="2"/>
        <a:buChar char="v"/>
        <a:defRPr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SzPct val="60000"/>
        <a:buFont typeface="Webdings" pitchFamily="18" charset="2"/>
        <a:buChar char="&lt;"/>
        <a:defRPr sz="1600">
          <a:solidFill>
            <a:schemeClr val="tx1"/>
          </a:solidFill>
          <a:latin typeface="+mn-lt"/>
          <a:ea typeface="+mn-ea"/>
        </a:defRPr>
      </a:lvl4pPr>
      <a:lvl5pPr marL="2057400" indent="-228600" algn="l" rtl="0" eaLnBrk="0" fontAlgn="base" hangingPunct="0">
        <a:spcBef>
          <a:spcPct val="20000"/>
        </a:spcBef>
        <a:spcAft>
          <a:spcPct val="0"/>
        </a:spcAft>
        <a:buSzPct val="60000"/>
        <a:buFont typeface="Webdings" pitchFamily="18" charset="2"/>
        <a:buChar char="&lt;"/>
        <a:defRPr sz="1200" b="1">
          <a:solidFill>
            <a:schemeClr val="tx1"/>
          </a:solidFill>
          <a:latin typeface="Lucida Sans Unicode" pitchFamily="34" charset="0"/>
          <a:ea typeface="新宋体" pitchFamily="49" charset="-122"/>
        </a:defRPr>
      </a:lvl5pPr>
      <a:lvl6pPr marL="2514600" indent="-228600" algn="l" rtl="0" eaLnBrk="0" fontAlgn="base" hangingPunct="0">
        <a:spcBef>
          <a:spcPct val="20000"/>
        </a:spcBef>
        <a:spcAft>
          <a:spcPct val="0"/>
        </a:spcAft>
        <a:buSzPct val="60000"/>
        <a:buFont typeface="Webdings" pitchFamily="18" charset="2"/>
        <a:buChar char="&lt;"/>
        <a:defRPr sz="1200" b="1">
          <a:solidFill>
            <a:schemeClr val="tx1"/>
          </a:solidFill>
          <a:latin typeface="Lucida Sans Unicode" pitchFamily="34" charset="0"/>
          <a:ea typeface="新宋体" pitchFamily="49" charset="-122"/>
        </a:defRPr>
      </a:lvl6pPr>
      <a:lvl7pPr marL="2971800" indent="-228600" algn="l" rtl="0" eaLnBrk="0" fontAlgn="base" hangingPunct="0">
        <a:spcBef>
          <a:spcPct val="20000"/>
        </a:spcBef>
        <a:spcAft>
          <a:spcPct val="0"/>
        </a:spcAft>
        <a:buSzPct val="60000"/>
        <a:buFont typeface="Webdings" pitchFamily="18" charset="2"/>
        <a:buChar char="&lt;"/>
        <a:defRPr sz="1200" b="1">
          <a:solidFill>
            <a:schemeClr val="tx1"/>
          </a:solidFill>
          <a:latin typeface="Lucida Sans Unicode" pitchFamily="34" charset="0"/>
          <a:ea typeface="新宋体" pitchFamily="49" charset="-122"/>
        </a:defRPr>
      </a:lvl7pPr>
      <a:lvl8pPr marL="3429000" indent="-228600" algn="l" rtl="0" eaLnBrk="0" fontAlgn="base" hangingPunct="0">
        <a:spcBef>
          <a:spcPct val="20000"/>
        </a:spcBef>
        <a:spcAft>
          <a:spcPct val="0"/>
        </a:spcAft>
        <a:buSzPct val="60000"/>
        <a:buFont typeface="Webdings" pitchFamily="18" charset="2"/>
        <a:buChar char="&lt;"/>
        <a:defRPr sz="1200" b="1">
          <a:solidFill>
            <a:schemeClr val="tx1"/>
          </a:solidFill>
          <a:latin typeface="Lucida Sans Unicode" pitchFamily="34" charset="0"/>
          <a:ea typeface="新宋体" pitchFamily="49" charset="-122"/>
        </a:defRPr>
      </a:lvl8pPr>
      <a:lvl9pPr marL="3886200" indent="-228600" algn="l" rtl="0" eaLnBrk="0" fontAlgn="base" hangingPunct="0">
        <a:spcBef>
          <a:spcPct val="20000"/>
        </a:spcBef>
        <a:spcAft>
          <a:spcPct val="0"/>
        </a:spcAft>
        <a:buSzPct val="60000"/>
        <a:buFont typeface="Webdings" pitchFamily="18" charset="2"/>
        <a:buChar char="&lt;"/>
        <a:defRPr sz="1200" b="1">
          <a:solidFill>
            <a:schemeClr val="tx1"/>
          </a:solidFill>
          <a:latin typeface="Lucida Sans Unicode" pitchFamily="34" charset="0"/>
          <a:ea typeface="新宋体"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img.bimg.126.net/photo/NrWeUotf8b5_MDAfVi5PNQ==/4856287773189738026.jpg" TargetMode="External"/><Relationship Id="rId1" Type="http://schemas.openxmlformats.org/officeDocument/2006/relationships/slideLayout" Target="../slideLayouts/slideLayout21.xml"/><Relationship Id="rId5" Type="http://schemas.openxmlformats.org/officeDocument/2006/relationships/image" Target="../media/image11.jpeg"/><Relationship Id="rId4" Type="http://schemas.openxmlformats.org/officeDocument/2006/relationships/image" Target="../media/image10.jpeg"/></Relationships>
</file>

<file path=ppt/slides/_rels/slide1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1.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 name="标题 1"/>
          <p:cNvSpPr txBox="1">
            <a:spLocks/>
          </p:cNvSpPr>
          <p:nvPr/>
        </p:nvSpPr>
        <p:spPr>
          <a:xfrm>
            <a:off x="381000" y="188442"/>
            <a:ext cx="7647384" cy="576262"/>
          </a:xfrm>
          <a:prstGeom prst="rect">
            <a:avLst/>
          </a:prstGeom>
        </p:spPr>
        <p:txBody>
          <a:bodyPr/>
          <a:lstStyle/>
          <a:p>
            <a:pPr lvl="0" eaLnBrk="0" hangingPunct="0">
              <a:defRPr/>
            </a:pPr>
            <a:r>
              <a:rPr kumimoji="1" lang="en-US" altLang="zh-CN" sz="2400" kern="0" dirty="0" smtClean="0">
                <a:solidFill>
                  <a:prstClr val="black"/>
                </a:solidFill>
                <a:effectLst>
                  <a:outerShdw blurRad="38100" dist="38100" dir="2700000" algn="tl">
                    <a:srgbClr val="C0C0C0"/>
                  </a:outerShdw>
                </a:effectLst>
                <a:latin typeface="微软雅黑" pitchFamily="34" charset="-122"/>
                <a:ea typeface="微软雅黑" pitchFamily="34" charset="-122"/>
              </a:rPr>
              <a:t>1</a:t>
            </a:r>
            <a:r>
              <a:rPr kumimoji="1" lang="zh-CN" altLang="en-US" sz="2400" kern="0" dirty="0" smtClean="0">
                <a:solidFill>
                  <a:prstClr val="black"/>
                </a:solidFill>
                <a:effectLst>
                  <a:outerShdw blurRad="38100" dist="38100" dir="2700000" algn="tl">
                    <a:srgbClr val="C0C0C0"/>
                  </a:outerShdw>
                </a:effectLst>
                <a:latin typeface="微软雅黑" pitchFamily="34" charset="-122"/>
                <a:ea typeface="微软雅黑" pitchFamily="34" charset="-122"/>
              </a:rPr>
              <a:t>、一对</a:t>
            </a:r>
            <a:r>
              <a:rPr kumimoji="1" lang="zh-CN" altLang="en-US" sz="2400" kern="0" dirty="0">
                <a:solidFill>
                  <a:prstClr val="black"/>
                </a:solidFill>
                <a:effectLst>
                  <a:outerShdw blurRad="38100" dist="38100" dir="2700000" algn="tl">
                    <a:srgbClr val="C0C0C0"/>
                  </a:outerShdw>
                </a:effectLst>
                <a:latin typeface="微软雅黑" pitchFamily="34" charset="-122"/>
                <a:ea typeface="微软雅黑" pitchFamily="34" charset="-122"/>
              </a:rPr>
              <a:t>多，多对多的场景，和标准结构。</a:t>
            </a:r>
          </a:p>
        </p:txBody>
      </p:sp>
      <p:pic>
        <p:nvPicPr>
          <p:cNvPr id="1026" name="Picture 2" descr="总结一下数据库的 一对多、多对一、一对一、多对多 关系  - 菜鸟学软件 - 我的博客">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628800"/>
            <a:ext cx="4572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25" name="Text Box 21"/>
          <p:cNvSpPr txBox="1">
            <a:spLocks noChangeArrowheads="1"/>
          </p:cNvSpPr>
          <p:nvPr/>
        </p:nvSpPr>
        <p:spPr bwMode="auto">
          <a:xfrm>
            <a:off x="467544" y="908720"/>
            <a:ext cx="6283664" cy="9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2000" tIns="0" rIns="0" bIns="0" anchor="t">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300"/>
              </a:spcAft>
              <a:buClr>
                <a:schemeClr val="tx2"/>
              </a:buClr>
            </a:pPr>
            <a:r>
              <a:rPr lang="zh-CN" altLang="en-US" sz="1400" b="0" dirty="0">
                <a:latin typeface="Hiragino Sans GB W3"/>
              </a:rPr>
              <a:t>存在最普遍的映射关系，简单来讲就如球员与球队的关系</a:t>
            </a:r>
            <a:endParaRPr lang="en-US" altLang="zh-CN" sz="1300" b="0" dirty="0" smtClean="0">
              <a:latin typeface="微软雅黑" panose="020B0503020204020204" pitchFamily="34" charset="-122"/>
              <a:ea typeface="微软雅黑" panose="020B0503020204020204" pitchFamily="34" charset="-122"/>
              <a:cs typeface="Arial" panose="020B0604020202020204" pitchFamily="34" charset="0"/>
            </a:endParaRPr>
          </a:p>
          <a:p>
            <a:pPr marL="285750" indent="-285750" eaLnBrk="1" hangingPunct="1">
              <a:spcAft>
                <a:spcPts val="300"/>
              </a:spcAft>
              <a:buClr>
                <a:schemeClr val="tx2"/>
              </a:buClr>
              <a:buFont typeface="Wingdings" panose="05000000000000000000" pitchFamily="2" charset="2"/>
              <a:buChar char="u"/>
            </a:pPr>
            <a:r>
              <a:rPr lang="zh-CN" altLang="en-US" sz="1400" b="0" dirty="0" smtClean="0">
                <a:latin typeface="Hiragino Sans GB W3"/>
              </a:rPr>
              <a:t>一对</a:t>
            </a:r>
            <a:r>
              <a:rPr lang="zh-CN" altLang="en-US" sz="1400" b="0" dirty="0">
                <a:latin typeface="Hiragino Sans GB W3"/>
              </a:rPr>
              <a:t>多：从球队角度来说一个球队拥有多个球员 即为一对</a:t>
            </a:r>
            <a:r>
              <a:rPr lang="zh-CN" altLang="en-US" sz="1400" b="0" dirty="0" smtClean="0">
                <a:latin typeface="Hiragino Sans GB W3"/>
              </a:rPr>
              <a:t>多</a:t>
            </a:r>
            <a:endParaRPr lang="en-US" altLang="zh-CN" sz="1300" b="0" dirty="0" smtClean="0">
              <a:latin typeface="微软雅黑" panose="020B0503020204020204" pitchFamily="34" charset="-122"/>
              <a:ea typeface="微软雅黑" panose="020B0503020204020204" pitchFamily="34" charset="-122"/>
              <a:cs typeface="Arial" panose="020B0604020202020204" pitchFamily="34" charset="0"/>
            </a:endParaRPr>
          </a:p>
          <a:p>
            <a:pPr marL="285750" indent="-285750" eaLnBrk="1" hangingPunct="1">
              <a:spcAft>
                <a:spcPts val="300"/>
              </a:spcAft>
              <a:buClr>
                <a:schemeClr val="tx2"/>
              </a:buClr>
              <a:buFont typeface="Wingdings" panose="05000000000000000000" pitchFamily="2" charset="2"/>
              <a:buChar char="u"/>
            </a:pPr>
            <a:r>
              <a:rPr lang="zh-CN" altLang="en-US" sz="1400" b="0" dirty="0" smtClean="0">
                <a:latin typeface="Hiragino Sans GB W3"/>
              </a:rPr>
              <a:t>多</a:t>
            </a:r>
            <a:r>
              <a:rPr lang="zh-CN" altLang="en-US" sz="1400" b="0" dirty="0">
                <a:latin typeface="Hiragino Sans GB W3"/>
              </a:rPr>
              <a:t>对一：从球员角度来说多个球员属于一个球队 即为多对一</a:t>
            </a:r>
          </a:p>
          <a:p>
            <a:pPr marL="285750" indent="-285750" eaLnBrk="1" hangingPunct="1">
              <a:spcAft>
                <a:spcPts val="300"/>
              </a:spcAft>
              <a:buClr>
                <a:schemeClr val="tx2"/>
              </a:buClr>
              <a:buFont typeface="Wingdings" panose="05000000000000000000" pitchFamily="2" charset="2"/>
              <a:buChar char="u"/>
            </a:pPr>
            <a:endParaRPr lang="en-US" altLang="zh-CN" sz="1300" b="0" dirty="0" smtClean="0">
              <a:latin typeface="微软雅黑" panose="020B0503020204020204" pitchFamily="34" charset="-122"/>
              <a:ea typeface="微软雅黑" panose="020B0503020204020204" pitchFamily="34" charset="-122"/>
              <a:cs typeface="Arial" panose="020B0604020202020204" pitchFamily="34" charset="0"/>
            </a:endParaRPr>
          </a:p>
          <a:p>
            <a:pPr marL="285750" indent="-285750" eaLnBrk="1" hangingPunct="1">
              <a:spcAft>
                <a:spcPts val="300"/>
              </a:spcAft>
              <a:buClr>
                <a:schemeClr val="tx2"/>
              </a:buClr>
              <a:buFont typeface="Wingdings" panose="05000000000000000000" pitchFamily="2" charset="2"/>
              <a:buChar char="u"/>
            </a:pPr>
            <a:endParaRPr lang="en-US" altLang="zh-CN" sz="1300" b="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矩形 3"/>
          <p:cNvSpPr/>
          <p:nvPr/>
        </p:nvSpPr>
        <p:spPr>
          <a:xfrm>
            <a:off x="419354" y="2780928"/>
            <a:ext cx="9144000" cy="807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2000" tIns="0" rIns="0" bIns="0" anchor="t">
            <a:noAutofit/>
          </a:bodyPr>
          <a:lstStyle/>
          <a:p>
            <a:pPr>
              <a:spcAft>
                <a:spcPts val="300"/>
              </a:spcAft>
              <a:buClr>
                <a:schemeClr val="tx2"/>
              </a:buClr>
            </a:pPr>
            <a:r>
              <a:rPr lang="zh-CN" altLang="en-US" sz="1400" b="0" dirty="0">
                <a:latin typeface="Hiragino Sans GB W3"/>
              </a:rPr>
              <a:t>关联映射：一对一</a:t>
            </a:r>
          </a:p>
          <a:p>
            <a:pPr marL="285750" indent="-285750">
              <a:spcAft>
                <a:spcPts val="300"/>
              </a:spcAft>
              <a:buClr>
                <a:schemeClr val="tx2"/>
              </a:buClr>
              <a:buFont typeface="Wingdings" panose="05000000000000000000" pitchFamily="2" charset="2"/>
              <a:buChar char="u"/>
            </a:pPr>
            <a:r>
              <a:rPr lang="zh-CN" altLang="en-US" sz="1400" b="0" dirty="0" smtClean="0">
                <a:latin typeface="Hiragino Sans GB W3"/>
              </a:rPr>
              <a:t>一对一</a:t>
            </a:r>
            <a:r>
              <a:rPr lang="zh-CN" altLang="en-US" sz="1400" b="0" dirty="0">
                <a:latin typeface="Hiragino Sans GB W3"/>
              </a:rPr>
              <a:t>关系就如球队与球队所在地址之间的关系，一支球队仅有一个地址，而一个地址区也仅有一支</a:t>
            </a:r>
            <a:r>
              <a:rPr lang="zh-CN" altLang="en-US" sz="1400" b="0" dirty="0" smtClean="0">
                <a:latin typeface="Hiragino Sans GB W3"/>
              </a:rPr>
              <a:t>球队</a:t>
            </a:r>
            <a:endParaRPr lang="zh-CN" altLang="en-US" sz="1400" b="0" dirty="0">
              <a:latin typeface="Hiragino Sans GB W3"/>
            </a:endParaRPr>
          </a:p>
          <a:p>
            <a:pPr marL="285750" indent="-285750">
              <a:spcAft>
                <a:spcPts val="300"/>
              </a:spcAft>
              <a:buClr>
                <a:schemeClr val="tx2"/>
              </a:buClr>
              <a:buFont typeface="Wingdings" panose="05000000000000000000" pitchFamily="2" charset="2"/>
              <a:buChar char="u"/>
            </a:pPr>
            <a:r>
              <a:rPr lang="zh-CN" altLang="en-US" sz="1400" b="0" dirty="0">
                <a:latin typeface="Hiragino Sans GB W3"/>
              </a:rPr>
              <a:t>数据表间一对一关系的表现有两种，一种是外键关联，一种是主键关联</a:t>
            </a:r>
            <a:r>
              <a:rPr lang="zh-CN" altLang="en-US" sz="1400" b="0" dirty="0" smtClean="0">
                <a:latin typeface="Hiragino Sans GB W3"/>
              </a:rPr>
              <a:t>。</a:t>
            </a:r>
            <a:endParaRPr lang="zh-CN" altLang="en-US" sz="1400" b="0" dirty="0">
              <a:latin typeface="Hiragino Sans GB W3"/>
            </a:endParaRPr>
          </a:p>
        </p:txBody>
      </p:sp>
      <p:pic>
        <p:nvPicPr>
          <p:cNvPr id="1028" name="Picture 4" descr="总结一下数据库的 一对多、多对一、一对一、多对多 关系  - 菜鸟学软件 - 我的博客"/>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072" y="3555478"/>
            <a:ext cx="4572000" cy="809626"/>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377231" y="4293096"/>
            <a:ext cx="8763000" cy="1031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2000" tIns="0" rIns="0" bIns="0" anchor="t">
            <a:noAutofit/>
          </a:bodyPr>
          <a:lstStyle/>
          <a:p>
            <a:pPr>
              <a:spcAft>
                <a:spcPts val="300"/>
              </a:spcAft>
              <a:buClr>
                <a:schemeClr val="tx2"/>
              </a:buClr>
            </a:pPr>
            <a:r>
              <a:rPr lang="zh-CN" altLang="en-US" sz="1400" b="0" dirty="0">
                <a:latin typeface="Hiragino Sans GB W3"/>
              </a:rPr>
              <a:t>关联映射：多对多</a:t>
            </a:r>
          </a:p>
          <a:p>
            <a:pPr marL="285750" indent="-285750">
              <a:spcAft>
                <a:spcPts val="300"/>
              </a:spcAft>
              <a:buClr>
                <a:schemeClr val="tx2"/>
              </a:buClr>
              <a:buFont typeface="Wingdings" panose="05000000000000000000" pitchFamily="2" charset="2"/>
              <a:buChar char="u"/>
            </a:pPr>
            <a:r>
              <a:rPr lang="zh-CN" altLang="en-US" sz="1400" b="0" dirty="0">
                <a:latin typeface="Hiragino Sans GB W3"/>
              </a:rPr>
              <a:t>多对多关系也很常见，例如学生与选修课之间的关系，一个学生可以选择多门选修课，而每个选修课又可以被多名学生选择。</a:t>
            </a:r>
          </a:p>
          <a:p>
            <a:pPr marL="285750" indent="-285750">
              <a:spcAft>
                <a:spcPts val="300"/>
              </a:spcAft>
              <a:buClr>
                <a:schemeClr val="tx2"/>
              </a:buClr>
              <a:buFont typeface="Wingdings" panose="05000000000000000000" pitchFamily="2" charset="2"/>
              <a:buChar char="u"/>
            </a:pPr>
            <a:r>
              <a:rPr lang="zh-CN" altLang="en-US" sz="1400" b="0" dirty="0">
                <a:latin typeface="Hiragino Sans GB W3"/>
              </a:rPr>
              <a:t>数据库中的多对多关联关系一般需采用中间表的方式处理，将多对多转化为两个一对多。</a:t>
            </a:r>
          </a:p>
        </p:txBody>
      </p:sp>
      <p:pic>
        <p:nvPicPr>
          <p:cNvPr id="1032" name="Picture 8" descr="总结一下数据库的 一对多、多对一、一对一、多对多 关系  - 菜鸟学软件 - 我的博客"/>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4" y="5301208"/>
            <a:ext cx="4572000" cy="1457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4516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4884" y="116632"/>
            <a:ext cx="4608512" cy="1600438"/>
          </a:xfrm>
          <a:prstGeom prst="rect">
            <a:avLst/>
          </a:prstGeom>
        </p:spPr>
        <p:txBody>
          <a:bodyPr wrap="square">
            <a:spAutoFit/>
          </a:bodyPr>
          <a:lstStyle/>
          <a:p>
            <a:r>
              <a:rPr lang="en-US" altLang="zh-CN" sz="1400" dirty="0" err="1" smtClean="0"/>
              <a:t>Mysql</a:t>
            </a:r>
            <a:r>
              <a:rPr lang="en-US" altLang="zh-CN" sz="1400" dirty="0" smtClean="0"/>
              <a:t>:</a:t>
            </a:r>
            <a:r>
              <a:rPr lang="zh-CN" altLang="en-US" sz="1400" dirty="0" smtClean="0"/>
              <a:t>测试环境</a:t>
            </a:r>
            <a:r>
              <a:rPr lang="en-US" altLang="zh-CN" sz="1400" dirty="0" smtClean="0"/>
              <a:t>,</a:t>
            </a:r>
            <a:r>
              <a:rPr lang="zh-CN" altLang="en-US" sz="1400" dirty="0" smtClean="0"/>
              <a:t>双核奔腾</a:t>
            </a:r>
            <a:r>
              <a:rPr lang="en-US" altLang="zh-CN" sz="1400" dirty="0" smtClean="0"/>
              <a:t>E5800,3.2GHZ,</a:t>
            </a:r>
            <a:r>
              <a:rPr lang="zh-CN" altLang="en-US" sz="1400" dirty="0" smtClean="0"/>
              <a:t>内存</a:t>
            </a:r>
            <a:r>
              <a:rPr lang="en-US" altLang="zh-CN" sz="1400" dirty="0" smtClean="0"/>
              <a:t>4G </a:t>
            </a:r>
            <a:br>
              <a:rPr lang="en-US" altLang="zh-CN" sz="1400" dirty="0" smtClean="0"/>
            </a:br>
            <a:r>
              <a:rPr lang="zh-CN" altLang="en-US" sz="1400" dirty="0" smtClean="0"/>
              <a:t>测试报告</a:t>
            </a:r>
            <a:r>
              <a:rPr lang="en-US" altLang="zh-CN" sz="1400" dirty="0" smtClean="0"/>
              <a:t>: 1000</a:t>
            </a:r>
            <a:r>
              <a:rPr lang="zh-CN" altLang="en-US" sz="1400" dirty="0" smtClean="0"/>
              <a:t>条数据</a:t>
            </a:r>
            <a:r>
              <a:rPr lang="en-US" altLang="zh-CN" sz="1400" dirty="0" smtClean="0"/>
              <a:t>,</a:t>
            </a:r>
            <a:br>
              <a:rPr lang="en-US" altLang="zh-CN" sz="1400" dirty="0" smtClean="0"/>
            </a:br>
            <a:r>
              <a:rPr lang="zh-CN" altLang="en-US" sz="1400" dirty="0" smtClean="0"/>
              <a:t>插入</a:t>
            </a:r>
            <a:r>
              <a:rPr lang="en-US" altLang="zh-CN" sz="1400" dirty="0" smtClean="0"/>
              <a:t>1s,</a:t>
            </a:r>
            <a:r>
              <a:rPr lang="zh-CN" altLang="en-US" sz="1400" dirty="0" smtClean="0"/>
              <a:t>删除小于</a:t>
            </a:r>
            <a:r>
              <a:rPr lang="en-US" altLang="zh-CN" sz="1400" dirty="0" smtClean="0"/>
              <a:t>1s,</a:t>
            </a:r>
            <a:r>
              <a:rPr lang="zh-CN" altLang="en-US" sz="1400" dirty="0" smtClean="0"/>
              <a:t>查询小于</a:t>
            </a:r>
            <a:r>
              <a:rPr lang="en-US" altLang="zh-CN" sz="1400" dirty="0" smtClean="0"/>
              <a:t>1s</a:t>
            </a:r>
            <a:br>
              <a:rPr lang="en-US" altLang="zh-CN" sz="1400" dirty="0" smtClean="0"/>
            </a:br>
            <a:r>
              <a:rPr lang="zh-CN" altLang="en-US" sz="1400" dirty="0" smtClean="0"/>
              <a:t>测试报告</a:t>
            </a:r>
            <a:r>
              <a:rPr lang="en-US" altLang="zh-CN" sz="1400" dirty="0" smtClean="0"/>
              <a:t>: 10000</a:t>
            </a:r>
            <a:r>
              <a:rPr lang="zh-CN" altLang="en-US" sz="1400" dirty="0" smtClean="0"/>
              <a:t>条数据</a:t>
            </a:r>
            <a:r>
              <a:rPr lang="en-US" altLang="zh-CN" sz="1400" dirty="0" smtClean="0"/>
              <a:t>,</a:t>
            </a:r>
            <a:br>
              <a:rPr lang="en-US" altLang="zh-CN" sz="1400" dirty="0" smtClean="0"/>
            </a:br>
            <a:r>
              <a:rPr lang="zh-CN" altLang="en-US" sz="1400" dirty="0" smtClean="0"/>
              <a:t>插入</a:t>
            </a:r>
            <a:r>
              <a:rPr lang="en-US" altLang="zh-CN" sz="1400" dirty="0" smtClean="0"/>
              <a:t>2s,</a:t>
            </a:r>
            <a:r>
              <a:rPr lang="zh-CN" altLang="en-US" sz="1400" dirty="0" smtClean="0"/>
              <a:t>删除</a:t>
            </a:r>
            <a:r>
              <a:rPr lang="en-US" altLang="zh-CN" sz="1400" dirty="0" smtClean="0"/>
              <a:t>2s,</a:t>
            </a:r>
            <a:r>
              <a:rPr lang="zh-CN" altLang="en-US" sz="1400" dirty="0" smtClean="0"/>
              <a:t>查询</a:t>
            </a:r>
            <a:r>
              <a:rPr lang="en-US" altLang="zh-CN" sz="1400" dirty="0" smtClean="0"/>
              <a:t>1s</a:t>
            </a:r>
            <a:br>
              <a:rPr lang="en-US" altLang="zh-CN" sz="1400" dirty="0" smtClean="0"/>
            </a:br>
            <a:r>
              <a:rPr lang="zh-CN" altLang="en-US" sz="1400" dirty="0" smtClean="0"/>
              <a:t>测试报告</a:t>
            </a:r>
            <a:r>
              <a:rPr lang="en-US" altLang="zh-CN" sz="1400" dirty="0" smtClean="0"/>
              <a:t>: 10w</a:t>
            </a:r>
            <a:r>
              <a:rPr lang="zh-CN" altLang="en-US" sz="1400" dirty="0" smtClean="0"/>
              <a:t>条数据</a:t>
            </a:r>
            <a:r>
              <a:rPr lang="en-US" altLang="zh-CN" sz="1400" dirty="0" smtClean="0"/>
              <a:t>,</a:t>
            </a:r>
            <a:br>
              <a:rPr lang="en-US" altLang="zh-CN" sz="1400" dirty="0" smtClean="0"/>
            </a:br>
            <a:r>
              <a:rPr lang="zh-CN" altLang="en-US" sz="1400" dirty="0" smtClean="0"/>
              <a:t>插入</a:t>
            </a:r>
            <a:r>
              <a:rPr lang="en-US" altLang="zh-CN" sz="1400" dirty="0" smtClean="0"/>
              <a:t>15s,</a:t>
            </a:r>
            <a:r>
              <a:rPr lang="zh-CN" altLang="en-US" sz="1400" dirty="0" smtClean="0"/>
              <a:t>删除</a:t>
            </a:r>
            <a:r>
              <a:rPr lang="en-US" altLang="zh-CN" sz="1400" dirty="0" smtClean="0"/>
              <a:t>16s,</a:t>
            </a:r>
            <a:r>
              <a:rPr lang="zh-CN" altLang="en-US" sz="1400" dirty="0" smtClean="0"/>
              <a:t>查询</a:t>
            </a:r>
            <a:r>
              <a:rPr lang="en-US" altLang="zh-CN" sz="1400" dirty="0" smtClean="0"/>
              <a:t>21s</a:t>
            </a:r>
            <a:endParaRPr lang="zh-CN" altLang="en-US" sz="1400" dirty="0"/>
          </a:p>
        </p:txBody>
      </p:sp>
      <p:sp>
        <p:nvSpPr>
          <p:cNvPr id="8" name="矩形 7"/>
          <p:cNvSpPr/>
          <p:nvPr/>
        </p:nvSpPr>
        <p:spPr>
          <a:xfrm>
            <a:off x="4535488" y="117973"/>
            <a:ext cx="4608512" cy="1169551"/>
          </a:xfrm>
          <a:prstGeom prst="rect">
            <a:avLst/>
          </a:prstGeom>
        </p:spPr>
        <p:txBody>
          <a:bodyPr wrap="square">
            <a:spAutoFit/>
          </a:bodyPr>
          <a:lstStyle/>
          <a:p>
            <a:r>
              <a:rPr lang="en-US" altLang="zh-CN" sz="1400" dirty="0" err="1" smtClean="0"/>
              <a:t>redis</a:t>
            </a:r>
            <a:r>
              <a:rPr lang="en-US" altLang="zh-CN" sz="1400" dirty="0" smtClean="0"/>
              <a:t>:</a:t>
            </a:r>
            <a:r>
              <a:rPr lang="zh-CN" altLang="en-US" sz="1400" dirty="0" smtClean="0"/>
              <a:t>测试环境</a:t>
            </a:r>
            <a:r>
              <a:rPr lang="en-US" altLang="zh-CN" sz="1400" dirty="0" smtClean="0"/>
              <a:t>,</a:t>
            </a:r>
            <a:r>
              <a:rPr lang="zh-CN" altLang="en-US" sz="1400" dirty="0" smtClean="0"/>
              <a:t>双核奔腾</a:t>
            </a:r>
            <a:r>
              <a:rPr lang="en-US" altLang="zh-CN" sz="1400" dirty="0" smtClean="0"/>
              <a:t>E5800,3.2GHZ,</a:t>
            </a:r>
            <a:r>
              <a:rPr lang="zh-CN" altLang="en-US" sz="1400" dirty="0" smtClean="0"/>
              <a:t>内存</a:t>
            </a:r>
            <a:r>
              <a:rPr lang="en-US" altLang="zh-CN" sz="1400" dirty="0" smtClean="0"/>
              <a:t>4G </a:t>
            </a:r>
            <a:br>
              <a:rPr lang="en-US" altLang="zh-CN" sz="1400" dirty="0" smtClean="0"/>
            </a:br>
            <a:r>
              <a:rPr lang="zh-CN" altLang="en-US" sz="1400" dirty="0"/>
              <a:t>测试环境</a:t>
            </a:r>
            <a:r>
              <a:rPr lang="en-US" altLang="zh-CN" sz="1400" dirty="0"/>
              <a:t>,</a:t>
            </a:r>
            <a:r>
              <a:rPr lang="zh-CN" altLang="en-US" sz="1400" dirty="0"/>
              <a:t>双核奔腾</a:t>
            </a:r>
            <a:r>
              <a:rPr lang="en-US" altLang="zh-CN" sz="1400" dirty="0"/>
              <a:t>E5800,3.2GHZ, </a:t>
            </a:r>
            <a:r>
              <a:rPr lang="zh-CN" altLang="en-US" sz="1400" dirty="0"/>
              <a:t>内存</a:t>
            </a:r>
            <a:r>
              <a:rPr lang="en-US" altLang="zh-CN" sz="1400" dirty="0"/>
              <a:t>4G</a:t>
            </a:r>
            <a:br>
              <a:rPr lang="en-US" altLang="zh-CN" sz="1400" dirty="0"/>
            </a:br>
            <a:r>
              <a:rPr lang="zh-CN" altLang="en-US" sz="1400" dirty="0"/>
              <a:t>测试</a:t>
            </a:r>
            <a:r>
              <a:rPr lang="en-US" altLang="zh-CN" sz="1400" dirty="0"/>
              <a:t>set 10w</a:t>
            </a:r>
            <a:r>
              <a:rPr lang="zh-CN" altLang="en-US" sz="1400" dirty="0"/>
              <a:t>条不同</a:t>
            </a:r>
            <a:r>
              <a:rPr lang="en-US" altLang="zh-CN" sz="1400" dirty="0"/>
              <a:t>key</a:t>
            </a:r>
            <a:r>
              <a:rPr lang="zh-CN" altLang="en-US" sz="1400" dirty="0"/>
              <a:t>，不同</a:t>
            </a:r>
            <a:r>
              <a:rPr lang="en-US" altLang="zh-CN" sz="1400" dirty="0"/>
              <a:t>value</a:t>
            </a:r>
            <a:r>
              <a:rPr lang="zh-CN" altLang="en-US" sz="1400" dirty="0"/>
              <a:t>数据需要</a:t>
            </a:r>
            <a:r>
              <a:rPr lang="en-US" altLang="zh-CN" sz="1400" dirty="0"/>
              <a:t>5s</a:t>
            </a:r>
            <a:br>
              <a:rPr lang="en-US" altLang="zh-CN" sz="1400" dirty="0"/>
            </a:br>
            <a:r>
              <a:rPr lang="zh-CN" altLang="en-US" sz="1400" dirty="0"/>
              <a:t>测试 </a:t>
            </a:r>
            <a:r>
              <a:rPr lang="en-US" altLang="zh-CN" sz="1400" dirty="0"/>
              <a:t>get 10w</a:t>
            </a:r>
            <a:r>
              <a:rPr lang="zh-CN" altLang="en-US" sz="1400" dirty="0"/>
              <a:t>条不同</a:t>
            </a:r>
            <a:r>
              <a:rPr lang="en-US" altLang="zh-CN" sz="1400" dirty="0" err="1"/>
              <a:t>key,value</a:t>
            </a:r>
            <a:r>
              <a:rPr lang="zh-CN" altLang="en-US" sz="1400" dirty="0"/>
              <a:t>的数据需要</a:t>
            </a:r>
            <a:r>
              <a:rPr lang="en-US" altLang="zh-CN" sz="1400" dirty="0"/>
              <a:t>4s</a:t>
            </a:r>
            <a:br>
              <a:rPr lang="en-US" altLang="zh-CN" sz="1400" dirty="0"/>
            </a:br>
            <a:r>
              <a:rPr lang="zh-CN" altLang="en-US" sz="1400" dirty="0"/>
              <a:t>测试</a:t>
            </a:r>
            <a:r>
              <a:rPr lang="en-US" altLang="zh-CN" sz="1400" dirty="0"/>
              <a:t>delete 10w</a:t>
            </a:r>
            <a:r>
              <a:rPr lang="zh-CN" altLang="en-US" sz="1400" dirty="0"/>
              <a:t>条不同</a:t>
            </a:r>
            <a:r>
              <a:rPr lang="en-US" altLang="zh-CN" sz="1400" dirty="0"/>
              <a:t>key</a:t>
            </a:r>
            <a:r>
              <a:rPr lang="zh-CN" altLang="en-US" sz="1400" dirty="0"/>
              <a:t>，不同</a:t>
            </a:r>
            <a:r>
              <a:rPr lang="en-US" altLang="zh-CN" sz="1400" dirty="0"/>
              <a:t>value</a:t>
            </a:r>
            <a:r>
              <a:rPr lang="zh-CN" altLang="en-US" sz="1400" dirty="0"/>
              <a:t>数据需要</a:t>
            </a:r>
            <a:r>
              <a:rPr lang="en-US" altLang="zh-CN" sz="1400" dirty="0"/>
              <a:t>4s</a:t>
            </a:r>
            <a:endParaRPr lang="zh-CN" altLang="en-US" sz="1400" dirty="0"/>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3047333"/>
            <a:ext cx="4495800" cy="3590925"/>
          </a:xfrm>
          <a:prstGeom prst="rect">
            <a:avLst/>
          </a:prstGeom>
        </p:spPr>
      </p:pic>
      <p:sp>
        <p:nvSpPr>
          <p:cNvPr id="10" name="矩形 9"/>
          <p:cNvSpPr/>
          <p:nvPr/>
        </p:nvSpPr>
        <p:spPr>
          <a:xfrm>
            <a:off x="359024" y="1708657"/>
            <a:ext cx="8352928" cy="1323439"/>
          </a:xfrm>
          <a:prstGeom prst="rect">
            <a:avLst/>
          </a:prstGeom>
        </p:spPr>
        <p:txBody>
          <a:bodyPr wrap="square">
            <a:spAutoFit/>
          </a:bodyPr>
          <a:lstStyle/>
          <a:p>
            <a:r>
              <a:rPr lang="zh-CN" altLang="en-US" dirty="0"/>
              <a:t>使用缓存改善网站性能：</a:t>
            </a:r>
            <a:r>
              <a:rPr lang="en-US" altLang="zh-CN" dirty="0"/>
              <a:t>3+X</a:t>
            </a:r>
            <a:r>
              <a:rPr lang="zh-CN" altLang="en-US" dirty="0"/>
              <a:t>的</a:t>
            </a:r>
            <a:r>
              <a:rPr lang="en-US" altLang="zh-CN" dirty="0"/>
              <a:t>Server</a:t>
            </a:r>
            <a:r>
              <a:rPr lang="zh-CN" altLang="en-US" dirty="0"/>
              <a:t>模式</a:t>
            </a:r>
            <a:r>
              <a:rPr lang="en-US" altLang="zh-CN" dirty="0"/>
              <a:t>—</a:t>
            </a:r>
            <a:r>
              <a:rPr lang="zh-CN" altLang="en-US" dirty="0"/>
              <a:t>减少数据库访问压力，提高网站的数据访问速度。缓存又可以分为：本地缓存和远程缓存（可以是分布式的），本地缓存访问速度快，但数据量有限；远程分布式缓存可以集群，因此容量不受限制；</a:t>
            </a:r>
          </a:p>
        </p:txBody>
      </p:sp>
    </p:spTree>
    <p:extLst>
      <p:ext uri="{BB962C8B-B14F-4D97-AF65-F5344CB8AC3E}">
        <p14:creationId xmlns:p14="http://schemas.microsoft.com/office/powerpoint/2010/main" val="1682201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88640"/>
            <a:ext cx="8640960" cy="2862322"/>
          </a:xfrm>
          <a:prstGeom prst="rect">
            <a:avLst/>
          </a:prstGeom>
        </p:spPr>
        <p:txBody>
          <a:bodyPr wrap="square">
            <a:spAutoFit/>
          </a:bodyPr>
          <a:lstStyle/>
          <a:p>
            <a:r>
              <a:rPr lang="zh-CN" altLang="en-US" dirty="0" smtClean="0"/>
              <a:t>负载分流方案：</a:t>
            </a:r>
            <a:endParaRPr lang="en-US" altLang="zh-CN" dirty="0" smtClean="0"/>
          </a:p>
          <a:p>
            <a:r>
              <a:rPr lang="en-US" altLang="zh-CN" b="0" dirty="0" smtClean="0"/>
              <a:t>1</a:t>
            </a:r>
            <a:r>
              <a:rPr lang="zh-CN" altLang="en-US" b="0" dirty="0" smtClean="0"/>
              <a:t>，网站</a:t>
            </a:r>
            <a:r>
              <a:rPr lang="zh-CN" altLang="en-US" b="0" dirty="0"/>
              <a:t>入口通过分站链接负载（</a:t>
            </a:r>
            <a:r>
              <a:rPr lang="zh-CN" altLang="en-US" b="0" dirty="0" smtClean="0"/>
              <a:t>天空，华</a:t>
            </a:r>
            <a:r>
              <a:rPr lang="zh-CN" altLang="en-US" b="0" dirty="0"/>
              <a:t>军软件</a:t>
            </a:r>
            <a:r>
              <a:rPr lang="zh-CN" altLang="en-US" b="0" dirty="0" smtClean="0"/>
              <a:t>园，杰格新闻客户端等）</a:t>
            </a:r>
            <a:endParaRPr lang="en-US" altLang="zh-CN" b="0" dirty="0" smtClean="0"/>
          </a:p>
          <a:p>
            <a:r>
              <a:rPr lang="en-US" altLang="zh-CN" b="0" dirty="0" smtClean="0"/>
              <a:t>2</a:t>
            </a:r>
            <a:r>
              <a:rPr lang="zh-CN" altLang="en-US" b="0" dirty="0" smtClean="0"/>
              <a:t>，</a:t>
            </a:r>
            <a:r>
              <a:rPr lang="en-US" altLang="zh-CN" b="0" dirty="0" smtClean="0"/>
              <a:t>DNS</a:t>
            </a:r>
            <a:r>
              <a:rPr lang="zh-CN" altLang="en-US" b="0" dirty="0" smtClean="0"/>
              <a:t>轮询</a:t>
            </a:r>
            <a:endParaRPr lang="en-US" altLang="zh-CN" b="0" dirty="0"/>
          </a:p>
          <a:p>
            <a:r>
              <a:rPr lang="en-US" altLang="zh-CN" b="0" dirty="0" smtClean="0"/>
              <a:t>3</a:t>
            </a:r>
            <a:r>
              <a:rPr lang="zh-CN" altLang="en-US" b="0" dirty="0" smtClean="0"/>
              <a:t>，</a:t>
            </a:r>
            <a:r>
              <a:rPr lang="en-US" altLang="zh-CN" b="0" dirty="0" smtClean="0"/>
              <a:t>F5</a:t>
            </a:r>
            <a:r>
              <a:rPr lang="zh-CN" altLang="en-US" b="0" dirty="0"/>
              <a:t>物理设备</a:t>
            </a:r>
          </a:p>
          <a:p>
            <a:r>
              <a:rPr lang="en-US" altLang="zh-CN" b="0" dirty="0" smtClean="0"/>
              <a:t>4</a:t>
            </a:r>
            <a:r>
              <a:rPr lang="zh-CN" altLang="en-US" b="0" dirty="0" smtClean="0"/>
              <a:t>，</a:t>
            </a:r>
            <a:r>
              <a:rPr lang="en-US" altLang="zh-CN" b="0" dirty="0" err="1" smtClean="0"/>
              <a:t>Nginx</a:t>
            </a:r>
            <a:r>
              <a:rPr lang="zh-CN" altLang="en-US" b="0" dirty="0" smtClean="0"/>
              <a:t>，</a:t>
            </a:r>
            <a:r>
              <a:rPr lang="en-US" altLang="zh-CN" b="0" dirty="0" err="1" smtClean="0"/>
              <a:t>lvs</a:t>
            </a:r>
            <a:r>
              <a:rPr lang="zh-CN" altLang="en-US" b="0" dirty="0" smtClean="0"/>
              <a:t>等</a:t>
            </a:r>
            <a:r>
              <a:rPr lang="zh-CN" altLang="en-US" b="0" dirty="0"/>
              <a:t>轻量级</a:t>
            </a:r>
            <a:r>
              <a:rPr lang="zh-CN" altLang="en-US" b="0" dirty="0" smtClean="0"/>
              <a:t>架构</a:t>
            </a:r>
            <a:endParaRPr lang="en-US" altLang="zh-CN" b="0" dirty="0" smtClean="0"/>
          </a:p>
          <a:p>
            <a:endParaRPr lang="en-US" altLang="zh-CN" b="0" dirty="0" smtClean="0"/>
          </a:p>
          <a:p>
            <a:r>
              <a:rPr lang="zh-CN" altLang="en-US" dirty="0"/>
              <a:t>负载均衡之</a:t>
            </a:r>
            <a:r>
              <a:rPr lang="en-US" altLang="zh-CN" dirty="0"/>
              <a:t>DNS</a:t>
            </a:r>
            <a:r>
              <a:rPr lang="zh-CN" altLang="en-US" dirty="0" smtClean="0"/>
              <a:t>轮询：</a:t>
            </a:r>
            <a:r>
              <a:rPr lang="zh-CN" altLang="en-US" b="0" dirty="0"/>
              <a:t>大多数域名注册商都支持对统一主机添加多条</a:t>
            </a:r>
            <a:r>
              <a:rPr lang="en-US" altLang="zh-CN" b="0" dirty="0"/>
              <a:t>A</a:t>
            </a:r>
            <a:r>
              <a:rPr lang="zh-CN" altLang="en-US" b="0" dirty="0"/>
              <a:t>记录，这就是</a:t>
            </a:r>
            <a:r>
              <a:rPr lang="en-US" altLang="zh-CN" b="0" dirty="0"/>
              <a:t>DNS</a:t>
            </a:r>
            <a:r>
              <a:rPr lang="zh-CN" altLang="en-US" b="0" dirty="0"/>
              <a:t>轮询，</a:t>
            </a:r>
            <a:r>
              <a:rPr lang="en-US" altLang="zh-CN" b="0" dirty="0"/>
              <a:t>DNS</a:t>
            </a:r>
            <a:r>
              <a:rPr lang="zh-CN" altLang="en-US" b="0" dirty="0"/>
              <a:t>服务器将解析请求按照</a:t>
            </a:r>
            <a:r>
              <a:rPr lang="en-US" altLang="zh-CN" b="0" dirty="0"/>
              <a:t>A</a:t>
            </a:r>
            <a:r>
              <a:rPr lang="zh-CN" altLang="en-US" b="0" dirty="0"/>
              <a:t>记录的顺序，随机分配到不同的</a:t>
            </a:r>
            <a:r>
              <a:rPr lang="en-US" altLang="zh-CN" b="0" dirty="0"/>
              <a:t>IP</a:t>
            </a:r>
            <a:r>
              <a:rPr lang="zh-CN" altLang="en-US" b="0" dirty="0"/>
              <a:t>上，这样就完成了简单的负载均衡</a:t>
            </a:r>
            <a:r>
              <a:rPr lang="zh-CN" altLang="en-US" b="0" dirty="0" smtClean="0"/>
              <a:t>。</a:t>
            </a:r>
            <a:endParaRPr lang="en-US" altLang="zh-CN" b="0" dirty="0" smtClean="0"/>
          </a:p>
        </p:txBody>
      </p:sp>
      <p:pic>
        <p:nvPicPr>
          <p:cNvPr id="5" name="Picture 2" descr="d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068960"/>
            <a:ext cx="4762500" cy="1971676"/>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323528" y="5040636"/>
            <a:ext cx="8640960" cy="1631216"/>
          </a:xfrm>
          <a:prstGeom prst="rect">
            <a:avLst/>
          </a:prstGeom>
        </p:spPr>
        <p:txBody>
          <a:bodyPr wrap="square">
            <a:spAutoFit/>
          </a:bodyPr>
          <a:lstStyle/>
          <a:p>
            <a:r>
              <a:rPr lang="zh-CN" altLang="en-US" dirty="0"/>
              <a:t>优点</a:t>
            </a:r>
            <a:r>
              <a:rPr lang="zh-CN" altLang="en-US" dirty="0" smtClean="0"/>
              <a:t>：</a:t>
            </a:r>
            <a:r>
              <a:rPr lang="zh-CN" altLang="en-US" b="0" dirty="0"/>
              <a:t>零</a:t>
            </a:r>
            <a:r>
              <a:rPr lang="zh-CN" altLang="en-US" b="0" dirty="0" smtClean="0"/>
              <a:t>成本，</a:t>
            </a:r>
            <a:r>
              <a:rPr lang="zh-CN" altLang="en-US" b="0" dirty="0"/>
              <a:t>部署</a:t>
            </a:r>
            <a:r>
              <a:rPr lang="zh-CN" altLang="en-US" b="0" dirty="0" smtClean="0"/>
              <a:t>简单</a:t>
            </a:r>
            <a:endParaRPr lang="en-US" altLang="zh-CN" b="0" dirty="0" smtClean="0"/>
          </a:p>
          <a:p>
            <a:r>
              <a:rPr lang="zh-CN" altLang="en-US" dirty="0"/>
              <a:t>缺点</a:t>
            </a:r>
            <a:r>
              <a:rPr lang="zh-CN" altLang="en-US" dirty="0" smtClean="0"/>
              <a:t>：</a:t>
            </a:r>
            <a:r>
              <a:rPr lang="en-US" altLang="zh-CN" dirty="0" smtClean="0"/>
              <a:t>1</a:t>
            </a:r>
            <a:r>
              <a:rPr lang="zh-CN" altLang="en-US" dirty="0" smtClean="0"/>
              <a:t>，</a:t>
            </a:r>
            <a:r>
              <a:rPr lang="zh-CN" altLang="en-US" b="0" dirty="0" smtClean="0"/>
              <a:t>可靠性低，</a:t>
            </a:r>
            <a:r>
              <a:rPr lang="zh-CN" altLang="en-US" b="0" dirty="0"/>
              <a:t>假设一个域名</a:t>
            </a:r>
            <a:r>
              <a:rPr lang="en-US" altLang="zh-CN" b="0" dirty="0"/>
              <a:t>DNS</a:t>
            </a:r>
            <a:r>
              <a:rPr lang="zh-CN" altLang="en-US" b="0" dirty="0"/>
              <a:t>轮询多台服务器，如果其中的一台服务器发生故障，那么所有的访问该服务器的请求将不会有所回应</a:t>
            </a:r>
            <a:r>
              <a:rPr lang="zh-CN" altLang="en-US" b="0" dirty="0" smtClean="0"/>
              <a:t>，。</a:t>
            </a:r>
            <a:r>
              <a:rPr lang="zh-CN" altLang="en-US" b="0" dirty="0"/>
              <a:t>即使从</a:t>
            </a:r>
            <a:r>
              <a:rPr lang="en-US" altLang="zh-CN" b="0" dirty="0"/>
              <a:t>DNS</a:t>
            </a:r>
            <a:r>
              <a:rPr lang="zh-CN" altLang="en-US" b="0" dirty="0"/>
              <a:t>中去掉该服务器的</a:t>
            </a:r>
            <a:r>
              <a:rPr lang="en-US" altLang="zh-CN" b="0" dirty="0"/>
              <a:t>IP</a:t>
            </a:r>
            <a:r>
              <a:rPr lang="zh-CN" altLang="en-US" b="0" dirty="0"/>
              <a:t>，但在</a:t>
            </a:r>
            <a:r>
              <a:rPr lang="en-US" altLang="zh-CN" b="0" dirty="0"/>
              <a:t>Internet</a:t>
            </a:r>
            <a:r>
              <a:rPr lang="zh-CN" altLang="en-US" b="0" dirty="0"/>
              <a:t>上，各地区电信、网通等宽带接入商将众多的</a:t>
            </a:r>
            <a:r>
              <a:rPr lang="en-US" altLang="zh-CN" b="0" dirty="0"/>
              <a:t>DNS</a:t>
            </a:r>
            <a:r>
              <a:rPr lang="zh-CN" altLang="en-US" b="0" dirty="0"/>
              <a:t>存放在缓存</a:t>
            </a:r>
            <a:r>
              <a:rPr lang="zh-CN" altLang="en-US" b="0" dirty="0" smtClean="0"/>
              <a:t>中。</a:t>
            </a:r>
            <a:r>
              <a:rPr lang="en-US" altLang="zh-CN" b="0" dirty="0" smtClean="0"/>
              <a:t>2</a:t>
            </a:r>
            <a:r>
              <a:rPr lang="zh-CN" altLang="en-US" b="0" dirty="0" smtClean="0"/>
              <a:t>，负载</a:t>
            </a:r>
            <a:r>
              <a:rPr lang="zh-CN" altLang="en-US" b="0" dirty="0"/>
              <a:t>分配不均匀</a:t>
            </a:r>
            <a:endParaRPr lang="en-US" altLang="zh-CN" b="0" dirty="0" smtClean="0"/>
          </a:p>
        </p:txBody>
      </p:sp>
    </p:spTree>
    <p:extLst>
      <p:ext uri="{BB962C8B-B14F-4D97-AF65-F5344CB8AC3E}">
        <p14:creationId xmlns:p14="http://schemas.microsoft.com/office/powerpoint/2010/main" val="1539863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88640"/>
            <a:ext cx="8640960" cy="5324535"/>
          </a:xfrm>
          <a:prstGeom prst="rect">
            <a:avLst/>
          </a:prstGeom>
        </p:spPr>
        <p:txBody>
          <a:bodyPr wrap="square">
            <a:spAutoFit/>
          </a:bodyPr>
          <a:lstStyle/>
          <a:p>
            <a:r>
              <a:rPr lang="en-US" altLang="zh-CN" dirty="0" err="1" smtClean="0"/>
              <a:t>Nginx</a:t>
            </a:r>
            <a:r>
              <a:rPr lang="zh-CN" altLang="en-US" dirty="0" smtClean="0"/>
              <a:t>反向代理负载</a:t>
            </a:r>
            <a:r>
              <a:rPr lang="zh-CN" altLang="en-US" dirty="0"/>
              <a:t>均衡的解决方案</a:t>
            </a:r>
            <a:r>
              <a:rPr lang="zh-CN" altLang="en-US" dirty="0" smtClean="0"/>
              <a:t>：</a:t>
            </a:r>
            <a:r>
              <a:rPr lang="zh-CN" altLang="en-US" b="0" dirty="0"/>
              <a:t>代理服务器 </a:t>
            </a:r>
            <a:r>
              <a:rPr lang="en-US" altLang="zh-CN" b="0" dirty="0"/>
              <a:t>: </a:t>
            </a:r>
            <a:r>
              <a:rPr lang="zh-CN" altLang="en-US" b="0" dirty="0"/>
              <a:t>一般是指局域网内部的机器通过代理服务器发送请求到互联网上的服务器 </a:t>
            </a:r>
            <a:r>
              <a:rPr lang="en-US" altLang="zh-CN" b="0" dirty="0"/>
              <a:t>, </a:t>
            </a:r>
            <a:r>
              <a:rPr lang="zh-CN" altLang="en-US" b="0" dirty="0"/>
              <a:t>代理服务器一般作用在客户端。应用比如： </a:t>
            </a:r>
            <a:r>
              <a:rPr lang="en-US" altLang="zh-CN" b="0" dirty="0" err="1"/>
              <a:t>GoAgent</a:t>
            </a:r>
            <a:r>
              <a:rPr lang="en-US" altLang="zh-CN" b="0" dirty="0"/>
              <a:t> </a:t>
            </a:r>
            <a:r>
              <a:rPr lang="zh-CN" altLang="en-US" b="0" dirty="0"/>
              <a:t>，翻墙神器 </a:t>
            </a:r>
            <a:r>
              <a:rPr lang="en-US" altLang="zh-CN" b="0" dirty="0" smtClean="0"/>
              <a:t>.</a:t>
            </a:r>
          </a:p>
          <a:p>
            <a:endParaRPr lang="en-US" altLang="zh-CN" b="0" dirty="0"/>
          </a:p>
          <a:p>
            <a:endParaRPr lang="en-US" altLang="zh-CN" b="0" dirty="0" smtClean="0"/>
          </a:p>
          <a:p>
            <a:endParaRPr lang="en-US" altLang="zh-CN" b="0" dirty="0"/>
          </a:p>
          <a:p>
            <a:endParaRPr lang="en-US" altLang="zh-CN" b="0" dirty="0" smtClean="0"/>
          </a:p>
          <a:p>
            <a:endParaRPr lang="en-US" altLang="zh-CN" b="0" dirty="0"/>
          </a:p>
          <a:p>
            <a:endParaRPr lang="en-US" altLang="zh-CN" dirty="0" smtClean="0"/>
          </a:p>
          <a:p>
            <a:r>
              <a:rPr lang="zh-CN" altLang="en-US" b="0" dirty="0"/>
              <a:t>正向代理 是一个位于客户端和原始服务器 </a:t>
            </a:r>
            <a:r>
              <a:rPr lang="en-US" altLang="zh-CN" b="0" dirty="0"/>
              <a:t>(origin server) </a:t>
            </a:r>
            <a:r>
              <a:rPr lang="zh-CN" altLang="en-US" b="0" dirty="0"/>
              <a:t>之间的服务器，为了从原始服务器取得内容，客户端向代理发送一个请求并指定目标 </a:t>
            </a:r>
            <a:r>
              <a:rPr lang="en-US" altLang="zh-CN" b="0" dirty="0"/>
              <a:t>( </a:t>
            </a:r>
            <a:r>
              <a:rPr lang="zh-CN" altLang="en-US" b="0" dirty="0"/>
              <a:t>原始服务器 </a:t>
            </a:r>
            <a:r>
              <a:rPr lang="en-US" altLang="zh-CN" b="0" dirty="0"/>
              <a:t>) </a:t>
            </a:r>
            <a:r>
              <a:rPr lang="zh-CN" altLang="en-US" b="0" dirty="0"/>
              <a:t>，然后代理向原始服务器转交请求并将获得的内容返回给客户端。客户端必须要进行一些特别的设置才能使用正向代理。</a:t>
            </a:r>
          </a:p>
          <a:p>
            <a:r>
              <a:rPr lang="zh-CN" altLang="en-US" b="0" dirty="0"/>
              <a:t>反向代理服务器：在服务器端接受客户端的请求，然后把请求分发给具体的服务器进行处理，然后再将服务器的响应结果反馈给客户端。 </a:t>
            </a:r>
            <a:r>
              <a:rPr lang="en-US" altLang="zh-CN" b="0" dirty="0" err="1"/>
              <a:t>Nginx</a:t>
            </a:r>
            <a:r>
              <a:rPr lang="en-US" altLang="zh-CN" b="0" dirty="0"/>
              <a:t> </a:t>
            </a:r>
            <a:r>
              <a:rPr lang="zh-CN" altLang="en-US" b="0" dirty="0"/>
              <a:t>就是其中的一种反向代理服务器软件</a:t>
            </a:r>
            <a:r>
              <a:rPr lang="zh-CN" altLang="en-US" b="0" dirty="0" smtClean="0"/>
              <a:t>。</a:t>
            </a:r>
            <a:endParaRPr lang="en-US" altLang="zh-CN" b="0" dirty="0" smtClean="0"/>
          </a:p>
          <a:p>
            <a:endParaRPr lang="en-US" altLang="zh-CN" dirty="0" smtClean="0"/>
          </a:p>
        </p:txBody>
      </p:sp>
      <p:pic>
        <p:nvPicPr>
          <p:cNvPr id="2050" name="Picture 2" descr="http://img1.tuicool.com/BBB7Z3.png!we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124744"/>
            <a:ext cx="5238750" cy="18478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img1.tuicool.com/QJFZVr.png!we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103" y="5230889"/>
            <a:ext cx="5238750" cy="1552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752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88640"/>
            <a:ext cx="8640960" cy="3170099"/>
          </a:xfrm>
          <a:prstGeom prst="rect">
            <a:avLst/>
          </a:prstGeom>
        </p:spPr>
        <p:txBody>
          <a:bodyPr wrap="square">
            <a:spAutoFit/>
          </a:bodyPr>
          <a:lstStyle/>
          <a:p>
            <a:r>
              <a:rPr lang="en-US" altLang="zh-CN" b="0" dirty="0"/>
              <a:t>1</a:t>
            </a:r>
            <a:r>
              <a:rPr lang="zh-CN" altLang="en-US" b="0" dirty="0"/>
              <a:t>、轮询（默认）每个请求按时间顺序逐一分配到不同的后端服务器，如果后端服务器</a:t>
            </a:r>
            <a:r>
              <a:rPr lang="en-US" altLang="zh-CN" b="0" dirty="0"/>
              <a:t>down</a:t>
            </a:r>
            <a:r>
              <a:rPr lang="zh-CN" altLang="en-US" b="0" dirty="0"/>
              <a:t>掉，能自动剔除。</a:t>
            </a:r>
            <a:r>
              <a:rPr lang="zh-CN" altLang="en-US" dirty="0"/>
              <a:t/>
            </a:r>
            <a:br>
              <a:rPr lang="zh-CN" altLang="en-US" dirty="0"/>
            </a:br>
            <a:r>
              <a:rPr lang="en-US" altLang="zh-CN" b="0" dirty="0"/>
              <a:t>2</a:t>
            </a:r>
            <a:r>
              <a:rPr lang="zh-CN" altLang="en-US" b="0" dirty="0"/>
              <a:t>、</a:t>
            </a:r>
            <a:r>
              <a:rPr lang="en-US" altLang="zh-CN" b="0" dirty="0"/>
              <a:t>weight</a:t>
            </a:r>
            <a:r>
              <a:rPr lang="zh-CN" altLang="en-US" b="0" dirty="0"/>
              <a:t>指定轮询几率，权重轮询，</a:t>
            </a:r>
            <a:r>
              <a:rPr lang="en-US" altLang="zh-CN" b="0" dirty="0"/>
              <a:t>weight</a:t>
            </a:r>
            <a:r>
              <a:rPr lang="zh-CN" altLang="en-US" b="0" dirty="0"/>
              <a:t>和访问比率成正比，用于后端服务器性能不均的情况。</a:t>
            </a:r>
            <a:r>
              <a:rPr lang="zh-CN" altLang="en-US" dirty="0"/>
              <a:t/>
            </a:r>
            <a:br>
              <a:rPr lang="zh-CN" altLang="en-US" dirty="0"/>
            </a:br>
            <a:r>
              <a:rPr lang="en-US" altLang="zh-CN" b="0" dirty="0"/>
              <a:t>2</a:t>
            </a:r>
            <a:r>
              <a:rPr lang="zh-CN" altLang="en-US" b="0" dirty="0"/>
              <a:t>、</a:t>
            </a:r>
            <a:r>
              <a:rPr lang="en-US" altLang="zh-CN" b="0" dirty="0" err="1"/>
              <a:t>ip_hash</a:t>
            </a:r>
            <a:r>
              <a:rPr lang="zh-CN" altLang="en-US" dirty="0"/>
              <a:t>，</a:t>
            </a:r>
            <a:r>
              <a:rPr lang="zh-CN" altLang="en-US" b="0" dirty="0"/>
              <a:t>每个请求按访问</a:t>
            </a:r>
            <a:r>
              <a:rPr lang="en-US" altLang="zh-CN" b="0" dirty="0" err="1"/>
              <a:t>ip</a:t>
            </a:r>
            <a:r>
              <a:rPr lang="zh-CN" altLang="en-US" b="0" dirty="0"/>
              <a:t>的</a:t>
            </a:r>
            <a:r>
              <a:rPr lang="en-US" altLang="zh-CN" b="0" dirty="0"/>
              <a:t>hash</a:t>
            </a:r>
            <a:r>
              <a:rPr lang="zh-CN" altLang="en-US" b="0" dirty="0"/>
              <a:t>结果分配，这样每个访客固定访问一个后端服务器，可以解决</a:t>
            </a:r>
            <a:r>
              <a:rPr lang="en-US" altLang="zh-CN" b="0" dirty="0"/>
              <a:t>session</a:t>
            </a:r>
            <a:r>
              <a:rPr lang="zh-CN" altLang="en-US" b="0" dirty="0"/>
              <a:t>的问题。</a:t>
            </a:r>
            <a:r>
              <a:rPr lang="zh-CN" altLang="en-US" dirty="0"/>
              <a:t/>
            </a:r>
            <a:br>
              <a:rPr lang="zh-CN" altLang="en-US" dirty="0"/>
            </a:br>
            <a:r>
              <a:rPr lang="en-US" altLang="zh-CN" b="0" dirty="0"/>
              <a:t>3</a:t>
            </a:r>
            <a:r>
              <a:rPr lang="zh-CN" altLang="en-US" b="0" dirty="0"/>
              <a:t>、</a:t>
            </a:r>
            <a:r>
              <a:rPr lang="en-US" altLang="zh-CN" b="0" dirty="0"/>
              <a:t>fair</a:t>
            </a:r>
            <a:r>
              <a:rPr lang="zh-CN" altLang="en-US" b="0" dirty="0"/>
              <a:t>（第三方）按后端服务器的响应时间来分配请求，响应时间短的优先分配。</a:t>
            </a:r>
            <a:r>
              <a:rPr lang="zh-CN" altLang="en-US" dirty="0"/>
              <a:t/>
            </a:r>
            <a:br>
              <a:rPr lang="zh-CN" altLang="en-US" dirty="0"/>
            </a:br>
            <a:r>
              <a:rPr lang="en-US" altLang="zh-CN" b="0" dirty="0"/>
              <a:t>4</a:t>
            </a:r>
            <a:r>
              <a:rPr lang="zh-CN" altLang="en-US" b="0" dirty="0"/>
              <a:t>、</a:t>
            </a:r>
            <a:r>
              <a:rPr lang="en-US" altLang="zh-CN" b="0" dirty="0" err="1"/>
              <a:t>url_hash</a:t>
            </a:r>
            <a:r>
              <a:rPr lang="zh-CN" altLang="en-US" b="0" dirty="0"/>
              <a:t>（第三方）按访问</a:t>
            </a:r>
            <a:r>
              <a:rPr lang="en-US" altLang="zh-CN" b="0" dirty="0" err="1"/>
              <a:t>url</a:t>
            </a:r>
            <a:r>
              <a:rPr lang="zh-CN" altLang="en-US" b="0" dirty="0"/>
              <a:t>的</a:t>
            </a:r>
            <a:r>
              <a:rPr lang="en-US" altLang="zh-CN" b="0" dirty="0"/>
              <a:t>hash</a:t>
            </a:r>
            <a:r>
              <a:rPr lang="zh-CN" altLang="en-US" b="0" dirty="0"/>
              <a:t>结果来分配请求，使每个</a:t>
            </a:r>
            <a:r>
              <a:rPr lang="en-US" altLang="zh-CN" b="0" dirty="0" err="1"/>
              <a:t>url</a:t>
            </a:r>
            <a:r>
              <a:rPr lang="zh-CN" altLang="en-US" b="0" dirty="0"/>
              <a:t>定向到同一个后端服务器，后端服务器为缓存时比较有效。</a:t>
            </a:r>
            <a:endParaRPr lang="en-US" altLang="zh-CN" b="0" dirty="0"/>
          </a:p>
        </p:txBody>
      </p:sp>
      <p:pic>
        <p:nvPicPr>
          <p:cNvPr id="4100" name="Picture 4" descr="http://stblog.baidu-tech.com/wp-content/uploads/wp-display-data.php?filename=13433621041.JPG&amp;type=image%2Fjpeg&amp;width=288&amp;height=2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666441"/>
            <a:ext cx="2743200" cy="2762251"/>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stblog.baidu-tech.com/wp-content/uploads/wp-display-data.php?filename=13433676191.JPG&amp;type=image%2Fjpeg&amp;width=315&amp;height=3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3428316"/>
            <a:ext cx="3000375" cy="3000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842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88640"/>
            <a:ext cx="8640960" cy="1015663"/>
          </a:xfrm>
          <a:prstGeom prst="rect">
            <a:avLst/>
          </a:prstGeom>
        </p:spPr>
        <p:txBody>
          <a:bodyPr wrap="square">
            <a:spAutoFit/>
          </a:bodyPr>
          <a:lstStyle/>
          <a:p>
            <a:r>
              <a:rPr lang="zh-CN" altLang="en-US" dirty="0"/>
              <a:t>均衡性</a:t>
            </a:r>
            <a:r>
              <a:rPr lang="zh-CN" altLang="en-US" b="0" dirty="0"/>
              <a:t>：是否能够将请求均匀的发送给后端</a:t>
            </a:r>
          </a:p>
          <a:p>
            <a:r>
              <a:rPr lang="zh-CN" altLang="en-US" dirty="0"/>
              <a:t>一致性</a:t>
            </a:r>
            <a:r>
              <a:rPr lang="zh-CN" altLang="en-US" b="0" dirty="0"/>
              <a:t>：同一个</a:t>
            </a:r>
            <a:r>
              <a:rPr lang="en-US" altLang="zh-CN" b="0" dirty="0"/>
              <a:t>key</a:t>
            </a:r>
            <a:r>
              <a:rPr lang="zh-CN" altLang="en-US" b="0" dirty="0"/>
              <a:t>的请求，是否能落到同一台机器</a:t>
            </a:r>
          </a:p>
          <a:p>
            <a:r>
              <a:rPr lang="zh-CN" altLang="en-US" dirty="0"/>
              <a:t>容灾性</a:t>
            </a:r>
            <a:r>
              <a:rPr lang="zh-CN" altLang="en-US" b="0" dirty="0"/>
              <a:t>：当部分后端机器挂掉时，是否能够正常工作</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196752"/>
            <a:ext cx="6819900" cy="1600200"/>
          </a:xfrm>
          <a:prstGeom prst="rect">
            <a:avLst/>
          </a:prstGeom>
        </p:spPr>
      </p:pic>
      <p:sp>
        <p:nvSpPr>
          <p:cNvPr id="4" name="矩形 3"/>
          <p:cNvSpPr/>
          <p:nvPr/>
        </p:nvSpPr>
        <p:spPr>
          <a:xfrm>
            <a:off x="330155" y="2852936"/>
            <a:ext cx="8640960" cy="4401205"/>
          </a:xfrm>
          <a:prstGeom prst="rect">
            <a:avLst/>
          </a:prstGeom>
        </p:spPr>
        <p:txBody>
          <a:bodyPr wrap="square">
            <a:spAutoFit/>
          </a:bodyPr>
          <a:lstStyle/>
          <a:p>
            <a:r>
              <a:rPr lang="en-US" altLang="zh-CN" b="0" dirty="0"/>
              <a:t>Session</a:t>
            </a:r>
            <a:r>
              <a:rPr lang="zh-CN" altLang="en-US" b="0" dirty="0" smtClean="0"/>
              <a:t>问题：</a:t>
            </a:r>
            <a:r>
              <a:rPr lang="zh-CN" altLang="en-US" b="0" dirty="0"/>
              <a:t>当我们确定一系列负载的服务器后，那我们的</a:t>
            </a:r>
            <a:r>
              <a:rPr lang="en-US" altLang="zh-CN" b="0" dirty="0"/>
              <a:t>WEB</a:t>
            </a:r>
            <a:r>
              <a:rPr lang="zh-CN" altLang="en-US" b="0" dirty="0"/>
              <a:t>站点会分布到这些服务器上。这个时候如果</a:t>
            </a:r>
            <a:r>
              <a:rPr lang="zh-CN" altLang="en-US" b="0" dirty="0" smtClean="0"/>
              <a:t>采用每</a:t>
            </a:r>
            <a:r>
              <a:rPr lang="zh-CN" altLang="en-US" b="0" dirty="0"/>
              <a:t>一次请求随机访问任何一台服务器上，这样导致你访问</a:t>
            </a:r>
            <a:r>
              <a:rPr lang="en-US" altLang="zh-CN" b="0" dirty="0"/>
              <a:t>A</a:t>
            </a:r>
            <a:r>
              <a:rPr lang="zh-CN" altLang="en-US" b="0" dirty="0"/>
              <a:t>服务器后，下一次请求又突然转到</a:t>
            </a:r>
            <a:r>
              <a:rPr lang="en-US" altLang="zh-CN" b="0" dirty="0"/>
              <a:t>B</a:t>
            </a:r>
            <a:r>
              <a:rPr lang="zh-CN" altLang="en-US" b="0" dirty="0"/>
              <a:t>服务器上。这个时候与</a:t>
            </a:r>
            <a:r>
              <a:rPr lang="en-US" altLang="zh-CN" b="0" dirty="0"/>
              <a:t>A</a:t>
            </a:r>
            <a:r>
              <a:rPr lang="zh-CN" altLang="en-US" b="0" dirty="0"/>
              <a:t>服务器建立的</a:t>
            </a:r>
            <a:r>
              <a:rPr lang="en-US" altLang="zh-CN" b="0" dirty="0"/>
              <a:t>Session</a:t>
            </a:r>
            <a:r>
              <a:rPr lang="zh-CN" altLang="en-US" b="0" dirty="0"/>
              <a:t>，传到</a:t>
            </a:r>
            <a:r>
              <a:rPr lang="en-US" altLang="zh-CN" b="0" dirty="0"/>
              <a:t>B</a:t>
            </a:r>
            <a:r>
              <a:rPr lang="zh-CN" altLang="en-US" b="0" dirty="0"/>
              <a:t>站点服务器肯定是无法正常响应的</a:t>
            </a:r>
            <a:r>
              <a:rPr lang="zh-CN" altLang="en-US" b="0" dirty="0" smtClean="0"/>
              <a:t>。</a:t>
            </a:r>
            <a:endParaRPr lang="en-US" altLang="zh-CN" b="0" dirty="0" smtClean="0"/>
          </a:p>
          <a:p>
            <a:r>
              <a:rPr lang="en-US" altLang="zh-CN" b="0" dirty="0" smtClean="0"/>
              <a:t>1</a:t>
            </a:r>
            <a:r>
              <a:rPr lang="zh-CN" altLang="en-US" b="0" dirty="0" smtClean="0"/>
              <a:t>，</a:t>
            </a:r>
            <a:r>
              <a:rPr lang="en-US" altLang="zh-CN" b="0" dirty="0" smtClean="0"/>
              <a:t>Session</a:t>
            </a:r>
            <a:r>
              <a:rPr lang="zh-CN" altLang="en-US" b="0" dirty="0"/>
              <a:t>或凭据缓存到独立的</a:t>
            </a:r>
            <a:r>
              <a:rPr lang="zh-CN" altLang="en-US" b="0" dirty="0" smtClean="0"/>
              <a:t>服务器</a:t>
            </a:r>
            <a:r>
              <a:rPr lang="en-US" altLang="zh-CN" b="0" dirty="0" smtClean="0"/>
              <a:t>,</a:t>
            </a:r>
          </a:p>
          <a:p>
            <a:r>
              <a:rPr lang="en-US" altLang="zh-CN" b="0" dirty="0" smtClean="0"/>
              <a:t>2</a:t>
            </a:r>
            <a:r>
              <a:rPr lang="zh-CN" altLang="en-US" b="0" dirty="0" smtClean="0"/>
              <a:t>，</a:t>
            </a:r>
            <a:r>
              <a:rPr lang="en-US" altLang="zh-CN" b="0" dirty="0" smtClean="0"/>
              <a:t>Session</a:t>
            </a:r>
            <a:r>
              <a:rPr lang="zh-CN" altLang="en-US" b="0" dirty="0"/>
              <a:t>或凭据保存数据库中</a:t>
            </a:r>
          </a:p>
          <a:p>
            <a:r>
              <a:rPr lang="en-US" altLang="zh-CN" b="0" dirty="0" smtClean="0"/>
              <a:t>3</a:t>
            </a:r>
            <a:r>
              <a:rPr lang="zh-CN" altLang="en-US" b="0" dirty="0" smtClean="0"/>
              <a:t>，</a:t>
            </a:r>
            <a:r>
              <a:rPr lang="en-US" altLang="zh-CN" b="0" dirty="0" err="1" smtClean="0"/>
              <a:t>nginx</a:t>
            </a:r>
            <a:r>
              <a:rPr lang="en-US" altLang="zh-CN" b="0" dirty="0" smtClean="0"/>
              <a:t> </a:t>
            </a:r>
            <a:r>
              <a:rPr lang="en-US" altLang="zh-CN" b="0" dirty="0" err="1"/>
              <a:t>ip_hash</a:t>
            </a:r>
            <a:r>
              <a:rPr lang="en-US" altLang="zh-CN" b="0" dirty="0"/>
              <a:t> </a:t>
            </a:r>
            <a:r>
              <a:rPr lang="zh-CN" altLang="en-US" b="0" dirty="0"/>
              <a:t>保持同一</a:t>
            </a:r>
            <a:r>
              <a:rPr lang="en-US" altLang="zh-CN" b="0" dirty="0"/>
              <a:t>IP</a:t>
            </a:r>
            <a:r>
              <a:rPr lang="zh-CN" altLang="en-US" b="0" dirty="0"/>
              <a:t>的请求都是指定到固定的一台</a:t>
            </a:r>
            <a:r>
              <a:rPr lang="zh-CN" altLang="en-US" b="0" dirty="0" smtClean="0"/>
              <a:t>服务器</a:t>
            </a:r>
            <a:endParaRPr lang="en-US" altLang="zh-CN" b="0" dirty="0" smtClean="0"/>
          </a:p>
          <a:p>
            <a:r>
              <a:rPr lang="zh-CN" altLang="en-US" b="0" dirty="0"/>
              <a:t>第一种缓存的方式比较理想，缓存的效率也比较高。但是每一台请求服务器都去访问</a:t>
            </a:r>
            <a:r>
              <a:rPr lang="en-US" altLang="zh-CN" b="0" dirty="0"/>
              <a:t>Session</a:t>
            </a:r>
            <a:r>
              <a:rPr lang="zh-CN" altLang="en-US" b="0" dirty="0"/>
              <a:t>会话服务器，那不是加载重了这台</a:t>
            </a:r>
            <a:r>
              <a:rPr lang="en-US" altLang="zh-CN" b="0" dirty="0"/>
              <a:t>Session</a:t>
            </a:r>
            <a:r>
              <a:rPr lang="zh-CN" altLang="en-US" b="0" dirty="0"/>
              <a:t>服务器的负担吗？</a:t>
            </a:r>
          </a:p>
          <a:p>
            <a:r>
              <a:rPr lang="zh-CN" altLang="en-US" b="0" dirty="0"/>
              <a:t>第二种保存到数据库中，除了要控制</a:t>
            </a:r>
            <a:r>
              <a:rPr lang="en-US" altLang="zh-CN" b="0" dirty="0"/>
              <a:t>Session</a:t>
            </a:r>
            <a:r>
              <a:rPr lang="zh-CN" altLang="en-US" b="0" dirty="0"/>
              <a:t>的有效期，同时加重了数据库的</a:t>
            </a:r>
            <a:r>
              <a:rPr lang="zh-CN" altLang="en-US" b="0" dirty="0" smtClean="0"/>
              <a:t>负担。</a:t>
            </a:r>
            <a:endParaRPr lang="zh-CN" altLang="en-US" b="0" dirty="0"/>
          </a:p>
          <a:p>
            <a:r>
              <a:rPr lang="zh-CN" altLang="en-US" b="0" dirty="0"/>
              <a:t>第三种通过</a:t>
            </a:r>
            <a:r>
              <a:rPr lang="en-US" altLang="zh-CN" b="0" dirty="0" err="1"/>
              <a:t>nginx</a:t>
            </a:r>
            <a:r>
              <a:rPr lang="en-US" altLang="zh-CN" b="0" dirty="0"/>
              <a:t> </a:t>
            </a:r>
            <a:r>
              <a:rPr lang="en-US" altLang="zh-CN" b="0" dirty="0" err="1"/>
              <a:t>ip_hash</a:t>
            </a:r>
            <a:r>
              <a:rPr lang="zh-CN" altLang="en-US" b="0" dirty="0"/>
              <a:t>负载保持对同一服务器的会话，这种看起来最方便，最轻量。</a:t>
            </a:r>
          </a:p>
          <a:p>
            <a:endParaRPr lang="zh-CN" altLang="en-US" b="0" dirty="0"/>
          </a:p>
        </p:txBody>
      </p:sp>
    </p:spTree>
    <p:extLst>
      <p:ext uri="{BB962C8B-B14F-4D97-AF65-F5344CB8AC3E}">
        <p14:creationId xmlns:p14="http://schemas.microsoft.com/office/powerpoint/2010/main" val="89702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88640"/>
            <a:ext cx="8640960" cy="4708981"/>
          </a:xfrm>
          <a:prstGeom prst="rect">
            <a:avLst/>
          </a:prstGeom>
        </p:spPr>
        <p:txBody>
          <a:bodyPr wrap="square">
            <a:spAutoFit/>
          </a:bodyPr>
          <a:lstStyle/>
          <a:p>
            <a:r>
              <a:rPr lang="zh-CN" altLang="en-US" dirty="0"/>
              <a:t>硬件负载均衡解决方案</a:t>
            </a:r>
            <a:r>
              <a:rPr lang="zh-CN" altLang="en-US" dirty="0" smtClean="0"/>
              <a:t>：</a:t>
            </a:r>
            <a:r>
              <a:rPr lang="zh-CN" altLang="en-US" b="0" dirty="0"/>
              <a:t>直接在服务器和外部网络间安装负载均衡设备，这种设备我们通常称之为负载</a:t>
            </a:r>
            <a:r>
              <a:rPr lang="zh-CN" altLang="en-US" b="0" dirty="0" smtClean="0"/>
              <a:t>均衡器。</a:t>
            </a:r>
            <a:r>
              <a:rPr lang="zh-CN" altLang="en-US" b="0" dirty="0"/>
              <a:t>硬件负载均衡在功能、性能上优于软件方式，不过成本昂贵，比如最常见的就是</a:t>
            </a:r>
            <a:r>
              <a:rPr lang="en-US" altLang="zh-CN" b="0" dirty="0"/>
              <a:t>F5</a:t>
            </a:r>
            <a:r>
              <a:rPr lang="zh-CN" altLang="en-US" b="0" dirty="0"/>
              <a:t>负载均衡器</a:t>
            </a:r>
            <a:r>
              <a:rPr lang="zh-CN" altLang="en-US" b="0" dirty="0" smtClean="0"/>
              <a:t>。</a:t>
            </a:r>
            <a:endParaRPr lang="en-US" altLang="zh-CN" b="0" dirty="0" smtClean="0"/>
          </a:p>
          <a:p>
            <a:r>
              <a:rPr lang="zh-CN" altLang="en-US" b="0" dirty="0"/>
              <a:t>①、</a:t>
            </a:r>
            <a:r>
              <a:rPr lang="en-US" altLang="zh-CN" b="0" dirty="0"/>
              <a:t>F5 BIG-IP</a:t>
            </a:r>
            <a:r>
              <a:rPr lang="zh-CN" altLang="en-US" b="0" dirty="0"/>
              <a:t>提供</a:t>
            </a:r>
            <a:r>
              <a:rPr lang="en-US" altLang="zh-CN" b="0" dirty="0"/>
              <a:t>12</a:t>
            </a:r>
            <a:r>
              <a:rPr lang="zh-CN" altLang="en-US" b="0" dirty="0"/>
              <a:t>种灵活的算法将所有流量均衡的分配到各个服务器，而面对用户，只是一台虚拟服务器。</a:t>
            </a:r>
          </a:p>
          <a:p>
            <a:r>
              <a:rPr lang="zh-CN" altLang="en-US" b="0" dirty="0" smtClean="0"/>
              <a:t>②</a:t>
            </a:r>
            <a:r>
              <a:rPr lang="zh-CN" altLang="en-US" b="0" dirty="0"/>
              <a:t>、</a:t>
            </a:r>
            <a:r>
              <a:rPr lang="en-US" altLang="zh-CN" b="0" dirty="0"/>
              <a:t>F5 BIG-IP</a:t>
            </a:r>
            <a:r>
              <a:rPr lang="zh-CN" altLang="en-US" b="0" dirty="0"/>
              <a:t>可以确认应用程序能否对请求返回对应的数据。假如</a:t>
            </a:r>
            <a:r>
              <a:rPr lang="en-US" altLang="zh-CN" b="0" dirty="0"/>
              <a:t>F5 BIG-IP</a:t>
            </a:r>
            <a:r>
              <a:rPr lang="zh-CN" altLang="en-US" b="0" dirty="0"/>
              <a:t>后面的某一台服务器发生服务停止、死机等故障，</a:t>
            </a:r>
            <a:r>
              <a:rPr lang="en-US" altLang="zh-CN" b="0" dirty="0"/>
              <a:t>F5</a:t>
            </a:r>
            <a:r>
              <a:rPr lang="zh-CN" altLang="en-US" b="0" dirty="0"/>
              <a:t>会检查出来并将该服务器标识为宕机，从而不将用户的访问请求传送到该台发生故障的服务器上。这样，只要其它的服务器正常，用户的访问就不会受到影响。宕机一旦修复，</a:t>
            </a:r>
            <a:r>
              <a:rPr lang="en-US" altLang="zh-CN" b="0" dirty="0"/>
              <a:t>F5 BIG-IP</a:t>
            </a:r>
            <a:r>
              <a:rPr lang="zh-CN" altLang="en-US" b="0" dirty="0"/>
              <a:t>就会自动查证应用已能对客户请求作出正确响应并恢复向该服务器传送。</a:t>
            </a:r>
          </a:p>
          <a:p>
            <a:r>
              <a:rPr lang="zh-CN" altLang="en-US" b="0" dirty="0" smtClean="0"/>
              <a:t>③</a:t>
            </a:r>
            <a:r>
              <a:rPr lang="zh-CN" altLang="en-US" b="0" dirty="0"/>
              <a:t>、</a:t>
            </a:r>
            <a:r>
              <a:rPr lang="en-US" altLang="zh-CN" b="0" dirty="0"/>
              <a:t>F5 BIG-IP</a:t>
            </a:r>
            <a:r>
              <a:rPr lang="zh-CN" altLang="en-US" b="0" dirty="0"/>
              <a:t>具有动态</a:t>
            </a:r>
            <a:r>
              <a:rPr lang="en-US" altLang="zh-CN" b="0" dirty="0"/>
              <a:t>Session</a:t>
            </a:r>
            <a:r>
              <a:rPr lang="zh-CN" altLang="en-US" b="0" dirty="0"/>
              <a:t>的会话保持功能。</a:t>
            </a:r>
          </a:p>
          <a:p>
            <a:r>
              <a:rPr lang="zh-CN" altLang="en-US" b="0" dirty="0" smtClean="0"/>
              <a:t>④</a:t>
            </a:r>
            <a:r>
              <a:rPr lang="zh-CN" altLang="en-US" b="0" dirty="0"/>
              <a:t>、</a:t>
            </a:r>
            <a:r>
              <a:rPr lang="en-US" altLang="zh-CN" b="0" dirty="0"/>
              <a:t>F5 BIG-IP</a:t>
            </a:r>
            <a:r>
              <a:rPr lang="zh-CN" altLang="en-US" b="0" dirty="0"/>
              <a:t>的</a:t>
            </a:r>
            <a:r>
              <a:rPr lang="en-US" altLang="zh-CN" b="0" dirty="0" err="1"/>
              <a:t>iRules</a:t>
            </a:r>
            <a:r>
              <a:rPr lang="zh-CN" altLang="en-US" b="0" dirty="0"/>
              <a:t>功能可以做</a:t>
            </a:r>
            <a:r>
              <a:rPr lang="en-US" altLang="zh-CN" b="0" dirty="0"/>
              <a:t>HTTP</a:t>
            </a:r>
            <a:r>
              <a:rPr lang="zh-CN" altLang="en-US" b="0" dirty="0"/>
              <a:t>内容过滤，根据不同的域名、</a:t>
            </a:r>
            <a:r>
              <a:rPr lang="en-US" altLang="zh-CN" b="0" dirty="0"/>
              <a:t>URL</a:t>
            </a:r>
            <a:r>
              <a:rPr lang="zh-CN" altLang="en-US" b="0" dirty="0"/>
              <a:t>，将访问请求传送到不同的服务器。</a:t>
            </a:r>
          </a:p>
          <a:p>
            <a:endParaRPr lang="en-US" altLang="zh-CN" b="0" dirty="0" smtClean="0"/>
          </a:p>
        </p:txBody>
      </p:sp>
      <p:sp>
        <p:nvSpPr>
          <p:cNvPr id="7" name="矩形 6"/>
          <p:cNvSpPr/>
          <p:nvPr/>
        </p:nvSpPr>
        <p:spPr>
          <a:xfrm>
            <a:off x="323528" y="4581128"/>
            <a:ext cx="8640960" cy="1631216"/>
          </a:xfrm>
          <a:prstGeom prst="rect">
            <a:avLst/>
          </a:prstGeom>
        </p:spPr>
        <p:txBody>
          <a:bodyPr wrap="square">
            <a:spAutoFit/>
          </a:bodyPr>
          <a:lstStyle/>
          <a:p>
            <a:r>
              <a:rPr lang="zh-CN" altLang="en-US" dirty="0"/>
              <a:t>优点</a:t>
            </a:r>
            <a:r>
              <a:rPr lang="zh-CN" altLang="en-US" dirty="0" smtClean="0"/>
              <a:t>：</a:t>
            </a:r>
            <a:r>
              <a:rPr lang="zh-CN" altLang="en-US" b="0" dirty="0"/>
              <a:t>能够直接通过智能交换机实现，处理能力更强，而且与系统无关，负载性能强更适用于一大堆设备、大访问量、简单</a:t>
            </a:r>
            <a:r>
              <a:rPr lang="zh-CN" altLang="en-US" b="0" dirty="0" smtClean="0"/>
              <a:t>应用</a:t>
            </a:r>
            <a:endParaRPr lang="en-US" altLang="zh-CN" b="0" dirty="0" smtClean="0"/>
          </a:p>
          <a:p>
            <a:r>
              <a:rPr lang="zh-CN" altLang="en-US" dirty="0" smtClean="0"/>
              <a:t>缺点：</a:t>
            </a:r>
            <a:r>
              <a:rPr lang="zh-CN" altLang="en-US" b="0" dirty="0"/>
              <a:t>成本高，除设备价格高昂，而且配置冗余．很难想象后面服务器做一个集群，但最关键的负载均衡设备却是单点配置；无法有效掌握服务器及应用状态</a:t>
            </a:r>
            <a:r>
              <a:rPr lang="en-US" altLang="zh-CN" b="0" dirty="0"/>
              <a:t>.</a:t>
            </a:r>
            <a:endParaRPr lang="en-US" altLang="zh-CN" b="0" dirty="0" smtClean="0"/>
          </a:p>
        </p:txBody>
      </p:sp>
    </p:spTree>
    <p:extLst>
      <p:ext uri="{BB962C8B-B14F-4D97-AF65-F5344CB8AC3E}">
        <p14:creationId xmlns:p14="http://schemas.microsoft.com/office/powerpoint/2010/main" val="2546392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88640"/>
            <a:ext cx="8640960" cy="1323439"/>
          </a:xfrm>
          <a:prstGeom prst="rect">
            <a:avLst/>
          </a:prstGeom>
        </p:spPr>
        <p:txBody>
          <a:bodyPr wrap="square">
            <a:spAutoFit/>
          </a:bodyPr>
          <a:lstStyle/>
          <a:p>
            <a:r>
              <a:rPr lang="zh-CN" altLang="en-US" dirty="0"/>
              <a:t>使用应用服务器集群改善网站并发处理能力：集群</a:t>
            </a:r>
            <a:r>
              <a:rPr lang="en-US" altLang="zh-CN" dirty="0"/>
              <a:t>—</a:t>
            </a:r>
            <a:r>
              <a:rPr lang="zh-CN" altLang="en-US" dirty="0"/>
              <a:t>解决高并发、海量数据问题的常用手段，实现系统的可伸缩性。通过负载均衡调度器，可将用户访问分发到集群中的某台</a:t>
            </a:r>
            <a:r>
              <a:rPr lang="en-US" altLang="zh-CN" dirty="0"/>
              <a:t>Server</a:t>
            </a:r>
            <a:r>
              <a:rPr lang="zh-CN" altLang="en-US" dirty="0"/>
              <a:t>上，应用服务器的负载压力不再成为整个网站的瓶颈。</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4608" y="2348880"/>
            <a:ext cx="5638800" cy="3590925"/>
          </a:xfrm>
          <a:prstGeom prst="rect">
            <a:avLst/>
          </a:prstGeom>
        </p:spPr>
      </p:pic>
    </p:spTree>
    <p:extLst>
      <p:ext uri="{BB962C8B-B14F-4D97-AF65-F5344CB8AC3E}">
        <p14:creationId xmlns:p14="http://schemas.microsoft.com/office/powerpoint/2010/main" val="2040252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 name="标题 1"/>
          <p:cNvSpPr txBox="1">
            <a:spLocks/>
          </p:cNvSpPr>
          <p:nvPr/>
        </p:nvSpPr>
        <p:spPr>
          <a:xfrm>
            <a:off x="381000" y="188442"/>
            <a:ext cx="7647384" cy="576262"/>
          </a:xfrm>
          <a:prstGeom prst="rect">
            <a:avLst/>
          </a:prstGeom>
        </p:spPr>
        <p:txBody>
          <a:bodyPr/>
          <a:lstStyle/>
          <a:p>
            <a:pPr lvl="0" eaLnBrk="0" hangingPunct="0">
              <a:defRPr/>
            </a:pPr>
            <a:r>
              <a:rPr kumimoji="1" lang="en-US" altLang="zh-CN" sz="2400" kern="0" dirty="0" smtClean="0">
                <a:solidFill>
                  <a:prstClr val="black"/>
                </a:solidFill>
                <a:effectLst>
                  <a:outerShdw blurRad="38100" dist="38100" dir="2700000" algn="tl">
                    <a:srgbClr val="C0C0C0"/>
                  </a:outerShdw>
                </a:effectLst>
                <a:latin typeface="微软雅黑" pitchFamily="34" charset="-122"/>
                <a:ea typeface="微软雅黑" pitchFamily="34" charset="-122"/>
              </a:rPr>
              <a:t>1</a:t>
            </a:r>
            <a:r>
              <a:rPr kumimoji="1" lang="zh-CN" altLang="en-US" sz="2400" kern="0" dirty="0" smtClean="0">
                <a:solidFill>
                  <a:prstClr val="black"/>
                </a:solidFill>
                <a:effectLst>
                  <a:outerShdw blurRad="38100" dist="38100" dir="2700000" algn="tl">
                    <a:srgbClr val="C0C0C0"/>
                  </a:outerShdw>
                </a:effectLst>
                <a:latin typeface="微软雅黑" pitchFamily="34" charset="-122"/>
                <a:ea typeface="微软雅黑" pitchFamily="34" charset="-122"/>
              </a:rPr>
              <a:t>、多</a:t>
            </a:r>
            <a:r>
              <a:rPr kumimoji="1" lang="zh-CN" altLang="en-US" sz="2400" kern="0" dirty="0">
                <a:solidFill>
                  <a:prstClr val="black"/>
                </a:solidFill>
                <a:effectLst>
                  <a:outerShdw blurRad="38100" dist="38100" dir="2700000" algn="tl">
                    <a:srgbClr val="C0C0C0"/>
                  </a:outerShdw>
                </a:effectLst>
                <a:latin typeface="微软雅黑" pitchFamily="34" charset="-122"/>
                <a:ea typeface="微软雅黑" pitchFamily="34" charset="-122"/>
              </a:rPr>
              <a:t>对多的</a:t>
            </a:r>
            <a:r>
              <a:rPr kumimoji="1" lang="zh-CN" altLang="en-US" sz="2400" kern="0" dirty="0" smtClean="0">
                <a:solidFill>
                  <a:prstClr val="black"/>
                </a:solidFill>
                <a:effectLst>
                  <a:outerShdw blurRad="38100" dist="38100" dir="2700000" algn="tl">
                    <a:srgbClr val="C0C0C0"/>
                  </a:outerShdw>
                </a:effectLst>
                <a:latin typeface="微软雅黑" pitchFamily="34" charset="-122"/>
                <a:ea typeface="微软雅黑" pitchFamily="34" charset="-122"/>
              </a:rPr>
              <a:t>场景，基于</a:t>
            </a:r>
            <a:r>
              <a:rPr kumimoji="1" lang="en-US" altLang="zh-CN" sz="2400" kern="0" dirty="0" err="1" smtClean="0">
                <a:solidFill>
                  <a:prstClr val="black"/>
                </a:solidFill>
                <a:effectLst>
                  <a:outerShdw blurRad="38100" dist="38100" dir="2700000" algn="tl">
                    <a:srgbClr val="C0C0C0"/>
                  </a:outerShdw>
                </a:effectLst>
                <a:latin typeface="微软雅黑" pitchFamily="34" charset="-122"/>
                <a:ea typeface="微软雅黑" pitchFamily="34" charset="-122"/>
              </a:rPr>
              <a:t>rabc</a:t>
            </a:r>
            <a:r>
              <a:rPr kumimoji="1" lang="zh-CN" altLang="en-US" sz="2400" kern="0" dirty="0" smtClean="0">
                <a:solidFill>
                  <a:prstClr val="black"/>
                </a:solidFill>
                <a:effectLst>
                  <a:outerShdw blurRad="38100" dist="38100" dir="2700000" algn="tl">
                    <a:srgbClr val="C0C0C0"/>
                  </a:outerShdw>
                </a:effectLst>
                <a:latin typeface="微软雅黑" pitchFamily="34" charset="-122"/>
                <a:ea typeface="微软雅黑" pitchFamily="34" charset="-122"/>
              </a:rPr>
              <a:t>用户权限的。</a:t>
            </a:r>
            <a:endParaRPr kumimoji="1" lang="zh-CN" altLang="en-US" sz="2400" kern="0" dirty="0">
              <a:solidFill>
                <a:prstClr val="black"/>
              </a:solidFill>
              <a:effectLst>
                <a:outerShdw blurRad="38100" dist="38100" dir="2700000" algn="tl">
                  <a:srgbClr val="C0C0C0"/>
                </a:outerShdw>
              </a:effectLst>
              <a:latin typeface="微软雅黑" pitchFamily="34" charset="-122"/>
              <a:ea typeface="微软雅黑" pitchFamily="34" charset="-122"/>
            </a:endParaRPr>
          </a:p>
        </p:txBody>
      </p:sp>
      <p:sp>
        <p:nvSpPr>
          <p:cNvPr id="25" name="Text Box 21"/>
          <p:cNvSpPr txBox="1">
            <a:spLocks noChangeArrowheads="1"/>
          </p:cNvSpPr>
          <p:nvPr/>
        </p:nvSpPr>
        <p:spPr bwMode="auto">
          <a:xfrm>
            <a:off x="467544" y="908720"/>
            <a:ext cx="8352928"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2000" tIns="0" rIns="0" bIns="0" anchor="t">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300"/>
              </a:spcAft>
              <a:buClr>
                <a:schemeClr val="tx2"/>
              </a:buClr>
            </a:pPr>
            <a:r>
              <a:rPr lang="en-US" altLang="zh-CN" sz="1400" b="0" dirty="0"/>
              <a:t>RBAC</a:t>
            </a:r>
            <a:r>
              <a:rPr lang="zh-CN" altLang="en-US" sz="1400" b="0" dirty="0"/>
              <a:t>（</a:t>
            </a:r>
            <a:r>
              <a:rPr lang="en-US" altLang="zh-CN" sz="1400" b="0" dirty="0"/>
              <a:t>Role-Based Access Control</a:t>
            </a:r>
            <a:r>
              <a:rPr lang="zh-CN" altLang="en-US" sz="1400" b="0" dirty="0"/>
              <a:t>，基于角色的访问控制），就是用户通过角色与权限进行关联。简单地说，一个用户拥有若干角色，每一个角色拥有若干权限。这样，就构造成“用户</a:t>
            </a:r>
            <a:r>
              <a:rPr lang="en-US" altLang="zh-CN" sz="1400" b="0" dirty="0"/>
              <a:t>-</a:t>
            </a:r>
            <a:r>
              <a:rPr lang="zh-CN" altLang="en-US" sz="1400" b="0" dirty="0"/>
              <a:t>角色</a:t>
            </a:r>
            <a:r>
              <a:rPr lang="en-US" altLang="zh-CN" sz="1400" b="0" dirty="0"/>
              <a:t>-</a:t>
            </a:r>
            <a:r>
              <a:rPr lang="zh-CN" altLang="en-US" sz="1400" b="0" dirty="0"/>
              <a:t>权限”的授权模型。在这种模型中，用户与角色之间，角色与权限之间，一般者是多对多的关系。（如下图</a:t>
            </a:r>
            <a:r>
              <a:rPr lang="zh-CN" altLang="en-US" sz="1400" b="0" dirty="0" smtClean="0"/>
              <a:t>）</a:t>
            </a:r>
            <a:endParaRPr lang="en-US" altLang="zh-CN" sz="1300" b="0" dirty="0" smtClean="0">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矩形 1"/>
          <p:cNvSpPr/>
          <p:nvPr/>
        </p:nvSpPr>
        <p:spPr>
          <a:xfrm>
            <a:off x="2286000" y="3075057"/>
            <a:ext cx="4572000" cy="707886"/>
          </a:xfrm>
          <a:prstGeom prst="rect">
            <a:avLst/>
          </a:prstGeom>
        </p:spPr>
        <p:txBody>
          <a:bodyPr>
            <a:spAutoFit/>
          </a:bodyPr>
          <a:lstStyle/>
          <a:p>
            <a:r>
              <a:rPr lang="zh-CN" altLang="en-US" dirty="0"/>
              <a:t/>
            </a:r>
            <a:br>
              <a:rPr lang="zh-CN" altLang="en-US" dirty="0"/>
            </a:br>
            <a:endParaRPr lang="zh-CN" altLang="en-US" dirty="0"/>
          </a:p>
        </p:txBody>
      </p:sp>
      <p:pic>
        <p:nvPicPr>
          <p:cNvPr id="3" name="图片 2"/>
          <p:cNvPicPr>
            <a:picLocks noChangeAspect="1"/>
          </p:cNvPicPr>
          <p:nvPr/>
        </p:nvPicPr>
        <p:blipFill>
          <a:blip r:embed="rId2"/>
          <a:stretch>
            <a:fillRect/>
          </a:stretch>
        </p:blipFill>
        <p:spPr>
          <a:xfrm>
            <a:off x="1204317" y="1844824"/>
            <a:ext cx="6000750" cy="3324225"/>
          </a:xfrm>
          <a:prstGeom prst="rect">
            <a:avLst/>
          </a:prstGeom>
        </p:spPr>
      </p:pic>
      <p:sp>
        <p:nvSpPr>
          <p:cNvPr id="11" name="Text Box 21"/>
          <p:cNvSpPr txBox="1">
            <a:spLocks noChangeArrowheads="1"/>
          </p:cNvSpPr>
          <p:nvPr/>
        </p:nvSpPr>
        <p:spPr bwMode="auto">
          <a:xfrm>
            <a:off x="484712" y="5464914"/>
            <a:ext cx="8352928"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2000" tIns="0" rIns="0" bIns="0" anchor="t">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300"/>
              </a:spcAft>
              <a:buClr>
                <a:schemeClr val="tx2"/>
              </a:buClr>
            </a:pPr>
            <a:r>
              <a:rPr lang="zh-CN" altLang="en-US" sz="1400" b="0" dirty="0" smtClean="0"/>
              <a:t>延伸下，对</a:t>
            </a:r>
            <a:r>
              <a:rPr lang="zh-CN" altLang="en-US" sz="1400" b="0" dirty="0"/>
              <a:t>功能模块的操作</a:t>
            </a:r>
            <a:r>
              <a:rPr lang="zh-CN" altLang="en-US" sz="1400" b="0" dirty="0" smtClean="0"/>
              <a:t>，菜单</a:t>
            </a:r>
            <a:r>
              <a:rPr lang="zh-CN" altLang="en-US" sz="1400" b="0" dirty="0"/>
              <a:t>的访问，甚至页面上某个按钮、某个图片的可见性控制，都可属于权限的范畴。有些权限设计，会把功能操作作为一类，而</a:t>
            </a:r>
            <a:r>
              <a:rPr lang="zh-CN" altLang="en-US" sz="1400" b="0" dirty="0" smtClean="0"/>
              <a:t>把菜单</a:t>
            </a:r>
            <a:r>
              <a:rPr lang="zh-CN" altLang="en-US" sz="1400" b="0" dirty="0"/>
              <a:t>、页面元素等作为另一类，这样构成“用户</a:t>
            </a:r>
            <a:r>
              <a:rPr lang="en-US" altLang="zh-CN" sz="1400" b="0" dirty="0"/>
              <a:t>-</a:t>
            </a:r>
            <a:r>
              <a:rPr lang="zh-CN" altLang="en-US" sz="1400" b="0" dirty="0"/>
              <a:t>角色</a:t>
            </a:r>
            <a:r>
              <a:rPr lang="en-US" altLang="zh-CN" sz="1400" b="0" dirty="0"/>
              <a:t>-</a:t>
            </a:r>
            <a:r>
              <a:rPr lang="zh-CN" altLang="en-US" sz="1400" b="0" dirty="0"/>
              <a:t>权限</a:t>
            </a:r>
            <a:r>
              <a:rPr lang="en-US" altLang="zh-CN" sz="1400" b="0" dirty="0"/>
              <a:t>-</a:t>
            </a:r>
            <a:r>
              <a:rPr lang="zh-CN" altLang="en-US" sz="1400" b="0" dirty="0"/>
              <a:t>资源”的授权</a:t>
            </a:r>
            <a:r>
              <a:rPr lang="zh-CN" altLang="en-US" sz="1400" b="0" dirty="0" smtClean="0"/>
              <a:t>模型，怎么设计？</a:t>
            </a:r>
            <a:endParaRPr lang="en-US" altLang="zh-CN" sz="1300" b="0" dirty="0" smtClean="0">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7246957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81000" y="188442"/>
            <a:ext cx="7431360" cy="576262"/>
          </a:xfrm>
          <a:prstGeom prst="rect">
            <a:avLst/>
          </a:prstGeom>
        </p:spPr>
        <p:txBody>
          <a:bodyPr/>
          <a:lstStyle/>
          <a:p>
            <a:pPr lvl="0" eaLnBrk="0" hangingPunct="0">
              <a:defRPr/>
            </a:pPr>
            <a:r>
              <a:rPr kumimoji="1" lang="en-US" altLang="zh-CN" sz="2400" kern="0" dirty="0" smtClean="0">
                <a:solidFill>
                  <a:prstClr val="black"/>
                </a:solidFill>
                <a:effectLst>
                  <a:outerShdw blurRad="38100" dist="38100" dir="2700000" algn="tl">
                    <a:srgbClr val="C0C0C0"/>
                  </a:outerShdw>
                </a:effectLst>
                <a:latin typeface="微软雅黑" pitchFamily="34" charset="-122"/>
                <a:ea typeface="微软雅黑" pitchFamily="34" charset="-122"/>
              </a:rPr>
              <a:t>2</a:t>
            </a:r>
            <a:r>
              <a:rPr kumimoji="1" lang="zh-CN" altLang="en-US" sz="2400" kern="0" dirty="0" smtClean="0">
                <a:solidFill>
                  <a:prstClr val="black"/>
                </a:solidFill>
                <a:effectLst>
                  <a:outerShdw blurRad="38100" dist="38100" dir="2700000" algn="tl">
                    <a:srgbClr val="C0C0C0"/>
                  </a:outerShdw>
                </a:effectLst>
                <a:latin typeface="微软雅黑" pitchFamily="34" charset="-122"/>
                <a:ea typeface="微软雅黑" pitchFamily="34" charset="-122"/>
              </a:rPr>
              <a:t>、三大范式。</a:t>
            </a:r>
            <a:endParaRPr kumimoji="1" lang="zh-CN" altLang="en-US" sz="2400" kern="0" dirty="0">
              <a:solidFill>
                <a:prstClr val="black"/>
              </a:solidFill>
              <a:effectLst>
                <a:outerShdw blurRad="38100" dist="38100" dir="2700000" algn="tl">
                  <a:srgbClr val="C0C0C0"/>
                </a:outerShdw>
              </a:effectLst>
              <a:latin typeface="微软雅黑" pitchFamily="34" charset="-122"/>
              <a:ea typeface="微软雅黑" pitchFamily="34" charset="-122"/>
            </a:endParaRPr>
          </a:p>
        </p:txBody>
      </p:sp>
      <p:sp>
        <p:nvSpPr>
          <p:cNvPr id="4" name="灯片编号占位符 1"/>
          <p:cNvSpPr txBox="1">
            <a:spLocks/>
          </p:cNvSpPr>
          <p:nvPr/>
        </p:nvSpPr>
        <p:spPr bwMode="auto">
          <a:xfrm>
            <a:off x="3662536" y="7097340"/>
            <a:ext cx="213360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marL="0" algn="ctr" defTabSz="914400" rtl="0" eaLnBrk="1" latinLnBrk="0" hangingPunct="1">
              <a:defRPr sz="1000" b="1" kern="1200">
                <a:solidFill>
                  <a:srgbClr val="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50482EF0-5CD6-45AA-8EDB-EA6CC1DE171F}" type="slidenum">
              <a:rPr lang="zh-CN" altLang="en-US" smtClean="0">
                <a:latin typeface="Arial"/>
              </a:rPr>
              <a:pPr fontAlgn="auto">
                <a:spcBef>
                  <a:spcPts val="0"/>
                </a:spcBef>
                <a:spcAft>
                  <a:spcPts val="0"/>
                </a:spcAft>
                <a:defRPr/>
              </a:pPr>
              <a:t>3</a:t>
            </a:fld>
            <a:endParaRPr lang="en-US" altLang="zh-CN" dirty="0">
              <a:latin typeface="Arial"/>
            </a:endParaRPr>
          </a:p>
        </p:txBody>
      </p:sp>
      <p:sp>
        <p:nvSpPr>
          <p:cNvPr id="26" name="矩形 25"/>
          <p:cNvSpPr/>
          <p:nvPr/>
        </p:nvSpPr>
        <p:spPr>
          <a:xfrm>
            <a:off x="381000" y="774619"/>
            <a:ext cx="8511480" cy="954107"/>
          </a:xfrm>
          <a:prstGeom prst="rect">
            <a:avLst/>
          </a:prstGeom>
        </p:spPr>
        <p:txBody>
          <a:bodyPr wrap="square">
            <a:spAutoFit/>
          </a:bodyPr>
          <a:lstStyle/>
          <a:p>
            <a:r>
              <a:rPr lang="en-US" altLang="zh-CN" sz="1400" dirty="0" smtClean="0"/>
              <a:t>1</a:t>
            </a:r>
            <a:r>
              <a:rPr lang="zh-CN" altLang="en-US" sz="1400" dirty="0"/>
              <a:t>．第一范式</a:t>
            </a:r>
            <a:r>
              <a:rPr lang="en-US" altLang="zh-CN" sz="1400" dirty="0"/>
              <a:t>(</a:t>
            </a:r>
            <a:r>
              <a:rPr lang="zh-CN" altLang="en-US" sz="1400" dirty="0"/>
              <a:t>确保每列保持原子性</a:t>
            </a:r>
            <a:r>
              <a:rPr lang="en-US" altLang="zh-CN" sz="1400" dirty="0"/>
              <a:t>)</a:t>
            </a:r>
            <a:endParaRPr lang="zh-CN" altLang="en-US" sz="1400" b="0" dirty="0"/>
          </a:p>
          <a:p>
            <a:r>
              <a:rPr lang="zh-CN" altLang="en-US" sz="1400" b="0" dirty="0" smtClean="0"/>
              <a:t>比如</a:t>
            </a:r>
            <a:r>
              <a:rPr lang="zh-CN" altLang="en-US" sz="1400" b="0" dirty="0"/>
              <a:t>某些数据库系统中需要用到“地址”这个属性，本来直接将“地址”属性设计成一个数据库表的字段就行。但是如果系统经常会访问“地址”属性中的“城市”部分，那么就非要将“地址”这个属性重新拆分为省份、城市、详细地址等多个部分进行</a:t>
            </a:r>
            <a:r>
              <a:rPr lang="zh-CN" altLang="en-US" sz="1400" b="0" dirty="0" smtClean="0"/>
              <a:t>存储。</a:t>
            </a:r>
            <a:endParaRPr lang="zh-CN" altLang="en-US" sz="1400" b="0" dirty="0"/>
          </a:p>
        </p:txBody>
      </p:sp>
      <p:pic>
        <p:nvPicPr>
          <p:cNvPr id="27" name="图片 26"/>
          <p:cNvPicPr>
            <a:picLocks noChangeAspect="1"/>
          </p:cNvPicPr>
          <p:nvPr/>
        </p:nvPicPr>
        <p:blipFill>
          <a:blip r:embed="rId2"/>
          <a:stretch>
            <a:fillRect/>
          </a:stretch>
        </p:blipFill>
        <p:spPr>
          <a:xfrm>
            <a:off x="381000" y="1717061"/>
            <a:ext cx="6153150" cy="1390650"/>
          </a:xfrm>
          <a:prstGeom prst="rect">
            <a:avLst/>
          </a:prstGeom>
        </p:spPr>
      </p:pic>
      <p:sp>
        <p:nvSpPr>
          <p:cNvPr id="29" name="矩形 28"/>
          <p:cNvSpPr/>
          <p:nvPr/>
        </p:nvSpPr>
        <p:spPr>
          <a:xfrm>
            <a:off x="381000" y="3107711"/>
            <a:ext cx="8511480" cy="1384995"/>
          </a:xfrm>
          <a:prstGeom prst="rect">
            <a:avLst/>
          </a:prstGeom>
        </p:spPr>
        <p:txBody>
          <a:bodyPr wrap="square">
            <a:spAutoFit/>
          </a:bodyPr>
          <a:lstStyle/>
          <a:p>
            <a:r>
              <a:rPr lang="en-US" altLang="zh-CN" sz="1400" dirty="0"/>
              <a:t>2</a:t>
            </a:r>
            <a:r>
              <a:rPr lang="zh-CN" altLang="en-US" sz="1400" dirty="0"/>
              <a:t>．第二范式</a:t>
            </a:r>
            <a:r>
              <a:rPr lang="en-US" altLang="zh-CN" sz="1400" dirty="0"/>
              <a:t>(</a:t>
            </a:r>
            <a:r>
              <a:rPr lang="zh-CN" altLang="en-US" sz="1400" dirty="0"/>
              <a:t>确保表中的每列都和主键相关</a:t>
            </a:r>
            <a:r>
              <a:rPr lang="en-US" altLang="zh-CN" sz="1400" dirty="0"/>
              <a:t>)</a:t>
            </a:r>
            <a:endParaRPr lang="zh-CN" altLang="en-US" sz="1400" b="0" dirty="0"/>
          </a:p>
          <a:p>
            <a:r>
              <a:rPr lang="zh-CN" altLang="en-US" sz="1400" b="0" dirty="0"/>
              <a:t>第二范式在第一范式的基础之上更进一层。第二范式需要确保数据库表中的每一列都和主键相关，而不能只与主键的某一部分相关（主要针对联合主键而言）。也就是说在一个数据库表中，一个表中只能保存一种数据，不可以把多种数据保存在同一张数据库表中。</a:t>
            </a:r>
          </a:p>
          <a:p>
            <a:r>
              <a:rPr lang="zh-CN" altLang="en-US" sz="1400" b="0" dirty="0"/>
              <a:t>比如要设计一个订单信息表，因为订单中可能会有多种商品，所以要将订单编号和商品编号作为数据库表的联合主键，如下表所示。</a:t>
            </a:r>
          </a:p>
        </p:txBody>
      </p:sp>
      <p:pic>
        <p:nvPicPr>
          <p:cNvPr id="30" name="图片 29"/>
          <p:cNvPicPr>
            <a:picLocks noChangeAspect="1"/>
          </p:cNvPicPr>
          <p:nvPr/>
        </p:nvPicPr>
        <p:blipFill>
          <a:blip r:embed="rId3"/>
          <a:stretch>
            <a:fillRect/>
          </a:stretch>
        </p:blipFill>
        <p:spPr>
          <a:xfrm>
            <a:off x="374373" y="4442941"/>
            <a:ext cx="6553200" cy="1428750"/>
          </a:xfrm>
          <a:prstGeom prst="rect">
            <a:avLst/>
          </a:prstGeom>
        </p:spPr>
      </p:pic>
    </p:spTree>
    <p:extLst>
      <p:ext uri="{BB962C8B-B14F-4D97-AF65-F5344CB8AC3E}">
        <p14:creationId xmlns:p14="http://schemas.microsoft.com/office/powerpoint/2010/main" val="1249241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81000" y="188442"/>
            <a:ext cx="7431360" cy="576262"/>
          </a:xfrm>
          <a:prstGeom prst="rect">
            <a:avLst/>
          </a:prstGeom>
        </p:spPr>
        <p:txBody>
          <a:bodyPr/>
          <a:lstStyle/>
          <a:p>
            <a:pPr lvl="0" eaLnBrk="0" hangingPunct="0">
              <a:defRPr/>
            </a:pPr>
            <a:r>
              <a:rPr kumimoji="1" lang="en-US" altLang="zh-CN" sz="2400" kern="0" dirty="0" smtClean="0">
                <a:solidFill>
                  <a:prstClr val="black"/>
                </a:solidFill>
                <a:effectLst>
                  <a:outerShdw blurRad="38100" dist="38100" dir="2700000" algn="tl">
                    <a:srgbClr val="C0C0C0"/>
                  </a:outerShdw>
                </a:effectLst>
                <a:latin typeface="微软雅黑" pitchFamily="34" charset="-122"/>
                <a:ea typeface="微软雅黑" pitchFamily="34" charset="-122"/>
              </a:rPr>
              <a:t>2</a:t>
            </a:r>
            <a:r>
              <a:rPr kumimoji="1" lang="zh-CN" altLang="en-US" sz="2400" kern="0" dirty="0" smtClean="0">
                <a:solidFill>
                  <a:prstClr val="black"/>
                </a:solidFill>
                <a:effectLst>
                  <a:outerShdw blurRad="38100" dist="38100" dir="2700000" algn="tl">
                    <a:srgbClr val="C0C0C0"/>
                  </a:outerShdw>
                </a:effectLst>
                <a:latin typeface="微软雅黑" pitchFamily="34" charset="-122"/>
                <a:ea typeface="微软雅黑" pitchFamily="34" charset="-122"/>
              </a:rPr>
              <a:t>、三大范式。</a:t>
            </a:r>
            <a:endParaRPr kumimoji="1" lang="zh-CN" altLang="en-US" sz="2400" kern="0" dirty="0">
              <a:solidFill>
                <a:prstClr val="black"/>
              </a:solidFill>
              <a:effectLst>
                <a:outerShdw blurRad="38100" dist="38100" dir="2700000" algn="tl">
                  <a:srgbClr val="C0C0C0"/>
                </a:outerShdw>
              </a:effectLst>
              <a:latin typeface="微软雅黑" pitchFamily="34" charset="-122"/>
              <a:ea typeface="微软雅黑" pitchFamily="34" charset="-122"/>
            </a:endParaRPr>
          </a:p>
        </p:txBody>
      </p:sp>
      <p:sp>
        <p:nvSpPr>
          <p:cNvPr id="4" name="灯片编号占位符 1"/>
          <p:cNvSpPr txBox="1">
            <a:spLocks/>
          </p:cNvSpPr>
          <p:nvPr/>
        </p:nvSpPr>
        <p:spPr bwMode="auto">
          <a:xfrm>
            <a:off x="3662536" y="7097340"/>
            <a:ext cx="213360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marL="0" algn="ctr" defTabSz="914400" rtl="0" eaLnBrk="1" latinLnBrk="0" hangingPunct="1">
              <a:defRPr sz="1000" b="1" kern="1200">
                <a:solidFill>
                  <a:srgbClr val="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50482EF0-5CD6-45AA-8EDB-EA6CC1DE171F}" type="slidenum">
              <a:rPr lang="zh-CN" altLang="en-US" smtClean="0">
                <a:latin typeface="Arial"/>
              </a:rPr>
              <a:pPr fontAlgn="auto">
                <a:spcBef>
                  <a:spcPts val="0"/>
                </a:spcBef>
                <a:spcAft>
                  <a:spcPts val="0"/>
                </a:spcAft>
                <a:defRPr/>
              </a:pPr>
              <a:t>4</a:t>
            </a:fld>
            <a:endParaRPr lang="en-US" altLang="zh-CN" dirty="0">
              <a:latin typeface="Arial"/>
            </a:endParaRPr>
          </a:p>
        </p:txBody>
      </p:sp>
      <p:sp>
        <p:nvSpPr>
          <p:cNvPr id="26" name="矩形 25"/>
          <p:cNvSpPr/>
          <p:nvPr/>
        </p:nvSpPr>
        <p:spPr>
          <a:xfrm>
            <a:off x="381000" y="774619"/>
            <a:ext cx="8511480" cy="954107"/>
          </a:xfrm>
          <a:prstGeom prst="rect">
            <a:avLst/>
          </a:prstGeom>
        </p:spPr>
        <p:txBody>
          <a:bodyPr wrap="square">
            <a:spAutoFit/>
          </a:bodyPr>
          <a:lstStyle/>
          <a:p>
            <a:r>
              <a:rPr lang="en-US" altLang="zh-CN" sz="1400" dirty="0"/>
              <a:t>3</a:t>
            </a:r>
            <a:r>
              <a:rPr lang="zh-CN" altLang="en-US" sz="1400" dirty="0" smtClean="0"/>
              <a:t>．</a:t>
            </a:r>
            <a:r>
              <a:rPr lang="zh-CN" altLang="en-US" sz="1400" dirty="0"/>
              <a:t>第三范式</a:t>
            </a:r>
            <a:r>
              <a:rPr lang="en-US" altLang="zh-CN" sz="1400" dirty="0"/>
              <a:t>(</a:t>
            </a:r>
            <a:r>
              <a:rPr lang="zh-CN" altLang="en-US" sz="1400" dirty="0"/>
              <a:t>确保每列都和主键列直接相关</a:t>
            </a:r>
            <a:r>
              <a:rPr lang="en-US" altLang="zh-CN" sz="1400" dirty="0"/>
              <a:t>,</a:t>
            </a:r>
            <a:r>
              <a:rPr lang="zh-CN" altLang="en-US" sz="1400" dirty="0"/>
              <a:t>而不是间接相关</a:t>
            </a:r>
            <a:r>
              <a:rPr lang="en-US" altLang="zh-CN" sz="1400" dirty="0" smtClean="0"/>
              <a:t>)</a:t>
            </a:r>
          </a:p>
          <a:p>
            <a:r>
              <a:rPr lang="zh-CN" altLang="en-US" sz="1400" b="0" dirty="0"/>
              <a:t>比如在设计一个订单数据表的时候，可以将客户编号作为一个外键和订单表建立相应的关系。而不可以在订单表中添加关于客户其它信息（比如姓名、所属公司等）的字段。如下面这两个表所示的设计就是一个满足第三范式的数据库表。</a:t>
            </a:r>
          </a:p>
        </p:txBody>
      </p:sp>
      <p:pic>
        <p:nvPicPr>
          <p:cNvPr id="3" name="图片 2"/>
          <p:cNvPicPr>
            <a:picLocks noChangeAspect="1"/>
          </p:cNvPicPr>
          <p:nvPr/>
        </p:nvPicPr>
        <p:blipFill>
          <a:blip r:embed="rId2"/>
          <a:stretch>
            <a:fillRect/>
          </a:stretch>
        </p:blipFill>
        <p:spPr>
          <a:xfrm>
            <a:off x="539552" y="1728726"/>
            <a:ext cx="5648325" cy="3429000"/>
          </a:xfrm>
          <a:prstGeom prst="rect">
            <a:avLst/>
          </a:prstGeom>
        </p:spPr>
      </p:pic>
    </p:spTree>
    <p:extLst>
      <p:ext uri="{BB962C8B-B14F-4D97-AF65-F5344CB8AC3E}">
        <p14:creationId xmlns:p14="http://schemas.microsoft.com/office/powerpoint/2010/main" val="4094530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 name="标题 1"/>
          <p:cNvSpPr txBox="1">
            <a:spLocks/>
          </p:cNvSpPr>
          <p:nvPr/>
        </p:nvSpPr>
        <p:spPr>
          <a:xfrm>
            <a:off x="381000" y="188442"/>
            <a:ext cx="7431360" cy="576262"/>
          </a:xfrm>
          <a:prstGeom prst="rect">
            <a:avLst/>
          </a:prstGeom>
        </p:spPr>
        <p:txBody>
          <a:bodyPr/>
          <a:lstStyle/>
          <a:p>
            <a:pPr lvl="0" eaLnBrk="0" hangingPunct="0">
              <a:defRPr/>
            </a:pPr>
            <a:r>
              <a:rPr kumimoji="1" lang="en-US" altLang="zh-CN" sz="2400" kern="0" dirty="0">
                <a:solidFill>
                  <a:prstClr val="black"/>
                </a:solidFill>
                <a:effectLst>
                  <a:outerShdw blurRad="38100" dist="38100" dir="2700000" algn="tl">
                    <a:srgbClr val="C0C0C0"/>
                  </a:outerShdw>
                </a:effectLst>
                <a:latin typeface="微软雅黑" pitchFamily="34" charset="-122"/>
                <a:ea typeface="微软雅黑" pitchFamily="34" charset="-122"/>
              </a:rPr>
              <a:t>3</a:t>
            </a:r>
            <a:r>
              <a:rPr kumimoji="1" lang="zh-CN" altLang="en-US" sz="2400" kern="0" dirty="0" smtClean="0">
                <a:solidFill>
                  <a:prstClr val="black"/>
                </a:solidFill>
                <a:effectLst>
                  <a:outerShdw blurRad="38100" dist="38100" dir="2700000" algn="tl">
                    <a:srgbClr val="C0C0C0"/>
                  </a:outerShdw>
                </a:effectLst>
                <a:latin typeface="微软雅黑" pitchFamily="34" charset="-122"/>
                <a:ea typeface="微软雅黑" pitchFamily="34" charset="-122"/>
              </a:rPr>
              <a:t>、数据库</a:t>
            </a:r>
            <a:r>
              <a:rPr kumimoji="1" lang="zh-CN" altLang="en-US" sz="2400" kern="0" dirty="0">
                <a:solidFill>
                  <a:prstClr val="black"/>
                </a:solidFill>
                <a:effectLst>
                  <a:outerShdw blurRad="38100" dist="38100" dir="2700000" algn="tl">
                    <a:srgbClr val="C0C0C0"/>
                  </a:outerShdw>
                </a:effectLst>
                <a:latin typeface="微软雅黑" pitchFamily="34" charset="-122"/>
                <a:ea typeface="微软雅黑" pitchFamily="34" charset="-122"/>
              </a:rPr>
              <a:t>冗余设计的场景，好处，问题。</a:t>
            </a:r>
          </a:p>
        </p:txBody>
      </p:sp>
      <p:sp>
        <p:nvSpPr>
          <p:cNvPr id="138" name="灯片编号占位符 1"/>
          <p:cNvSpPr txBox="1">
            <a:spLocks/>
          </p:cNvSpPr>
          <p:nvPr/>
        </p:nvSpPr>
        <p:spPr bwMode="auto">
          <a:xfrm>
            <a:off x="3662536" y="7097340"/>
            <a:ext cx="213360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marL="0" algn="ctr" defTabSz="914400" rtl="0" eaLnBrk="1" latinLnBrk="0" hangingPunct="1">
              <a:defRPr sz="1000" b="1" kern="1200">
                <a:solidFill>
                  <a:srgbClr val="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50482EF0-5CD6-45AA-8EDB-EA6CC1DE171F}" type="slidenum">
              <a:rPr lang="zh-CN" altLang="en-US" smtClean="0">
                <a:latin typeface="Arial"/>
              </a:rPr>
              <a:pPr fontAlgn="auto">
                <a:spcBef>
                  <a:spcPts val="0"/>
                </a:spcBef>
                <a:spcAft>
                  <a:spcPts val="0"/>
                </a:spcAft>
                <a:defRPr/>
              </a:pPr>
              <a:t>5</a:t>
            </a:fld>
            <a:endParaRPr lang="en-US" altLang="zh-CN" dirty="0">
              <a:latin typeface="Arial"/>
            </a:endParaRPr>
          </a:p>
        </p:txBody>
      </p:sp>
      <p:sp>
        <p:nvSpPr>
          <p:cNvPr id="26" name="矩形 25"/>
          <p:cNvSpPr/>
          <p:nvPr/>
        </p:nvSpPr>
        <p:spPr>
          <a:xfrm>
            <a:off x="381000" y="774619"/>
            <a:ext cx="8511480" cy="523220"/>
          </a:xfrm>
          <a:prstGeom prst="rect">
            <a:avLst/>
          </a:prstGeom>
        </p:spPr>
        <p:txBody>
          <a:bodyPr wrap="square">
            <a:spAutoFit/>
          </a:bodyPr>
          <a:lstStyle/>
          <a:p>
            <a:r>
              <a:rPr lang="en-US" altLang="zh-CN" sz="1400" dirty="0"/>
              <a:t> </a:t>
            </a:r>
            <a:r>
              <a:rPr lang="en-US" altLang="zh-CN" sz="1400" dirty="0" smtClean="0"/>
              <a:t>      </a:t>
            </a:r>
            <a:r>
              <a:rPr lang="zh-CN" altLang="en-US" sz="1400" dirty="0" smtClean="0"/>
              <a:t>假设</a:t>
            </a:r>
            <a:r>
              <a:rPr lang="zh-CN" altLang="en-US" sz="1400" dirty="0"/>
              <a:t>京</a:t>
            </a:r>
            <a:r>
              <a:rPr lang="zh-CN" altLang="en-US" sz="1400" dirty="0" smtClean="0"/>
              <a:t>东</a:t>
            </a:r>
            <a:r>
              <a:rPr lang="en-US" altLang="zh-CN" sz="1400" dirty="0" smtClean="0"/>
              <a:t>618</a:t>
            </a:r>
            <a:r>
              <a:rPr lang="zh-CN" altLang="en-US" sz="1400" dirty="0" smtClean="0"/>
              <a:t>这天产生了</a:t>
            </a:r>
            <a:r>
              <a:rPr lang="en-US" altLang="zh-CN" sz="1400" dirty="0" smtClean="0"/>
              <a:t>10</a:t>
            </a:r>
            <a:r>
              <a:rPr lang="zh-CN" altLang="en-US" sz="1400" dirty="0" smtClean="0"/>
              <a:t>万订单，</a:t>
            </a:r>
            <a:r>
              <a:rPr lang="zh-CN" altLang="en-US" sz="1400" dirty="0"/>
              <a:t>京</a:t>
            </a:r>
            <a:r>
              <a:rPr lang="zh-CN" altLang="en-US" sz="1400" dirty="0" smtClean="0"/>
              <a:t>东目前有</a:t>
            </a:r>
            <a:r>
              <a:rPr lang="en-US" altLang="zh-CN" sz="1400" dirty="0" smtClean="0"/>
              <a:t>2</a:t>
            </a:r>
            <a:r>
              <a:rPr lang="zh-CN" altLang="en-US" sz="1400" dirty="0" smtClean="0"/>
              <a:t>亿注册用户，现在我们要查询</a:t>
            </a:r>
            <a:r>
              <a:rPr lang="en-US" altLang="zh-CN" sz="1400" dirty="0" smtClean="0"/>
              <a:t>618</a:t>
            </a:r>
            <a:r>
              <a:rPr lang="zh-CN" altLang="en-US" sz="1400" dirty="0" smtClean="0"/>
              <a:t>这天购买</a:t>
            </a:r>
            <a:r>
              <a:rPr lang="en-US" altLang="zh-CN" sz="1400" dirty="0" smtClean="0"/>
              <a:t>iphone6</a:t>
            </a:r>
            <a:r>
              <a:rPr lang="zh-CN" altLang="en-US" sz="1400" dirty="0" smtClean="0"/>
              <a:t>的用户基本信息。对比一下结构设计</a:t>
            </a:r>
            <a:endParaRPr lang="zh-CN" altLang="en-US" sz="1400" b="0" dirty="0"/>
          </a:p>
        </p:txBody>
      </p:sp>
      <p:sp>
        <p:nvSpPr>
          <p:cNvPr id="28" name="矩形 27"/>
          <p:cNvSpPr/>
          <p:nvPr/>
        </p:nvSpPr>
        <p:spPr>
          <a:xfrm>
            <a:off x="407158" y="3585395"/>
            <a:ext cx="1368152" cy="338554"/>
          </a:xfrm>
          <a:prstGeom prst="rect">
            <a:avLst/>
          </a:prstGeom>
        </p:spPr>
        <p:txBody>
          <a:bodyPr wrap="square">
            <a:spAutoFit/>
          </a:bodyPr>
          <a:lstStyle/>
          <a:p>
            <a:r>
              <a:rPr lang="en-US" altLang="zh-CN" sz="1600" dirty="0"/>
              <a:t> </a:t>
            </a:r>
            <a:r>
              <a:rPr lang="en-US" altLang="zh-CN" sz="1600" dirty="0" smtClean="0"/>
              <a:t>      </a:t>
            </a:r>
            <a:r>
              <a:rPr lang="zh-CN" altLang="en-US" sz="1600" dirty="0" smtClean="0"/>
              <a:t>设计二</a:t>
            </a:r>
            <a:endParaRPr lang="zh-CN" altLang="en-US" sz="1600" b="0" dirty="0"/>
          </a:p>
        </p:txBody>
      </p:sp>
      <p:sp>
        <p:nvSpPr>
          <p:cNvPr id="29" name="矩形 28"/>
          <p:cNvSpPr/>
          <p:nvPr/>
        </p:nvSpPr>
        <p:spPr>
          <a:xfrm>
            <a:off x="403920" y="1450239"/>
            <a:ext cx="1368152" cy="338554"/>
          </a:xfrm>
          <a:prstGeom prst="rect">
            <a:avLst/>
          </a:prstGeom>
        </p:spPr>
        <p:txBody>
          <a:bodyPr wrap="square">
            <a:spAutoFit/>
          </a:bodyPr>
          <a:lstStyle/>
          <a:p>
            <a:r>
              <a:rPr lang="en-US" altLang="zh-CN" sz="1600" dirty="0"/>
              <a:t> </a:t>
            </a:r>
            <a:r>
              <a:rPr lang="en-US" altLang="zh-CN" sz="1600" dirty="0" smtClean="0"/>
              <a:t>      </a:t>
            </a:r>
            <a:r>
              <a:rPr lang="zh-CN" altLang="en-US" sz="1600" dirty="0" smtClean="0"/>
              <a:t>设计一</a:t>
            </a:r>
            <a:endParaRPr lang="zh-CN" altLang="en-US" sz="1600" b="0" dirty="0"/>
          </a:p>
        </p:txBody>
      </p:sp>
      <p:pic>
        <p:nvPicPr>
          <p:cNvPr id="3" name="图片 2"/>
          <p:cNvPicPr>
            <a:picLocks noChangeAspect="1"/>
          </p:cNvPicPr>
          <p:nvPr/>
        </p:nvPicPr>
        <p:blipFill>
          <a:blip r:embed="rId2"/>
          <a:stretch>
            <a:fillRect/>
          </a:stretch>
        </p:blipFill>
        <p:spPr>
          <a:xfrm>
            <a:off x="1772072" y="1297839"/>
            <a:ext cx="5343525" cy="2276475"/>
          </a:xfrm>
          <a:prstGeom prst="rect">
            <a:avLst/>
          </a:prstGeom>
        </p:spPr>
      </p:pic>
      <p:pic>
        <p:nvPicPr>
          <p:cNvPr id="5" name="图片 4"/>
          <p:cNvPicPr>
            <a:picLocks noChangeAspect="1"/>
          </p:cNvPicPr>
          <p:nvPr/>
        </p:nvPicPr>
        <p:blipFill>
          <a:blip r:embed="rId3"/>
          <a:stretch>
            <a:fillRect/>
          </a:stretch>
        </p:blipFill>
        <p:spPr>
          <a:xfrm>
            <a:off x="1619672" y="3718818"/>
            <a:ext cx="6715125" cy="923925"/>
          </a:xfrm>
          <a:prstGeom prst="rect">
            <a:avLst/>
          </a:prstGeom>
        </p:spPr>
      </p:pic>
      <p:sp>
        <p:nvSpPr>
          <p:cNvPr id="48" name="矩形 47"/>
          <p:cNvSpPr/>
          <p:nvPr/>
        </p:nvSpPr>
        <p:spPr>
          <a:xfrm>
            <a:off x="414979" y="4787247"/>
            <a:ext cx="1368152" cy="338554"/>
          </a:xfrm>
          <a:prstGeom prst="rect">
            <a:avLst/>
          </a:prstGeom>
        </p:spPr>
        <p:txBody>
          <a:bodyPr wrap="square">
            <a:spAutoFit/>
          </a:bodyPr>
          <a:lstStyle/>
          <a:p>
            <a:r>
              <a:rPr lang="en-US" altLang="zh-CN" sz="1600" dirty="0"/>
              <a:t> </a:t>
            </a:r>
            <a:r>
              <a:rPr lang="en-US" altLang="zh-CN" sz="1600" dirty="0" smtClean="0"/>
              <a:t>      </a:t>
            </a:r>
            <a:r>
              <a:rPr lang="zh-CN" altLang="en-US" sz="1600" dirty="0" smtClean="0"/>
              <a:t>设计三</a:t>
            </a:r>
            <a:endParaRPr lang="zh-CN" altLang="en-US" sz="1600" b="0" dirty="0"/>
          </a:p>
        </p:txBody>
      </p:sp>
      <p:pic>
        <p:nvPicPr>
          <p:cNvPr id="6" name="图片 5"/>
          <p:cNvPicPr>
            <a:picLocks noChangeAspect="1"/>
          </p:cNvPicPr>
          <p:nvPr/>
        </p:nvPicPr>
        <p:blipFill>
          <a:blip r:embed="rId4"/>
          <a:stretch>
            <a:fillRect/>
          </a:stretch>
        </p:blipFill>
        <p:spPr>
          <a:xfrm>
            <a:off x="1616814" y="4734713"/>
            <a:ext cx="7486650" cy="1971675"/>
          </a:xfrm>
          <a:prstGeom prst="rect">
            <a:avLst/>
          </a:prstGeom>
        </p:spPr>
      </p:pic>
    </p:spTree>
    <p:extLst>
      <p:ext uri="{BB962C8B-B14F-4D97-AF65-F5344CB8AC3E}">
        <p14:creationId xmlns:p14="http://schemas.microsoft.com/office/powerpoint/2010/main" val="37873877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1"/>
          <p:cNvSpPr txBox="1">
            <a:spLocks/>
          </p:cNvSpPr>
          <p:nvPr/>
        </p:nvSpPr>
        <p:spPr>
          <a:xfrm>
            <a:off x="381000" y="188442"/>
            <a:ext cx="7431360" cy="576262"/>
          </a:xfrm>
          <a:prstGeom prst="rect">
            <a:avLst/>
          </a:prstGeom>
        </p:spPr>
        <p:txBody>
          <a:bodyPr/>
          <a:lstStyle/>
          <a:p>
            <a:pPr lvl="0" eaLnBrk="0" hangingPunct="0">
              <a:defRPr/>
            </a:pPr>
            <a:r>
              <a:rPr kumimoji="1" lang="en-US" altLang="zh-CN" sz="2400" kern="0" dirty="0">
                <a:solidFill>
                  <a:prstClr val="black"/>
                </a:solidFill>
                <a:effectLst>
                  <a:outerShdw blurRad="38100" dist="38100" dir="2700000" algn="tl">
                    <a:srgbClr val="C0C0C0"/>
                  </a:outerShdw>
                </a:effectLst>
                <a:latin typeface="微软雅黑" pitchFamily="34" charset="-122"/>
                <a:ea typeface="微软雅黑" pitchFamily="34" charset="-122"/>
              </a:rPr>
              <a:t>3</a:t>
            </a:r>
            <a:r>
              <a:rPr kumimoji="1" lang="zh-CN" altLang="en-US" sz="2400" kern="0" dirty="0" smtClean="0">
                <a:solidFill>
                  <a:prstClr val="black"/>
                </a:solidFill>
                <a:effectLst>
                  <a:outerShdw blurRad="38100" dist="38100" dir="2700000" algn="tl">
                    <a:srgbClr val="C0C0C0"/>
                  </a:outerShdw>
                </a:effectLst>
                <a:latin typeface="微软雅黑" pitchFamily="34" charset="-122"/>
                <a:ea typeface="微软雅黑" pitchFamily="34" charset="-122"/>
              </a:rPr>
              <a:t>、数据库</a:t>
            </a:r>
            <a:r>
              <a:rPr kumimoji="1" lang="zh-CN" altLang="en-US" sz="2400" kern="0" dirty="0">
                <a:solidFill>
                  <a:prstClr val="black"/>
                </a:solidFill>
                <a:effectLst>
                  <a:outerShdw blurRad="38100" dist="38100" dir="2700000" algn="tl">
                    <a:srgbClr val="C0C0C0"/>
                  </a:outerShdw>
                </a:effectLst>
                <a:latin typeface="微软雅黑" pitchFamily="34" charset="-122"/>
                <a:ea typeface="微软雅黑" pitchFamily="34" charset="-122"/>
              </a:rPr>
              <a:t>冗余</a:t>
            </a:r>
            <a:r>
              <a:rPr kumimoji="1" lang="zh-CN" altLang="en-US" sz="2400" kern="0" dirty="0" smtClean="0">
                <a:solidFill>
                  <a:prstClr val="black"/>
                </a:solidFill>
                <a:effectLst>
                  <a:outerShdw blurRad="38100" dist="38100" dir="2700000" algn="tl">
                    <a:srgbClr val="C0C0C0"/>
                  </a:outerShdw>
                </a:effectLst>
                <a:latin typeface="微软雅黑" pitchFamily="34" charset="-122"/>
                <a:ea typeface="微软雅黑" pitchFamily="34" charset="-122"/>
              </a:rPr>
              <a:t>设计</a:t>
            </a:r>
            <a:r>
              <a:rPr kumimoji="1" lang="en-US" altLang="zh-CN" sz="2400" kern="0" dirty="0" smtClean="0">
                <a:solidFill>
                  <a:prstClr val="black"/>
                </a:solidFill>
                <a:effectLst>
                  <a:outerShdw blurRad="38100" dist="38100" dir="2700000" algn="tl">
                    <a:srgbClr val="C0C0C0"/>
                  </a:outerShdw>
                </a:effectLst>
                <a:latin typeface="微软雅黑" pitchFamily="34" charset="-122"/>
                <a:ea typeface="微软雅黑" pitchFamily="34" charset="-122"/>
              </a:rPr>
              <a:t>——</a:t>
            </a:r>
            <a:r>
              <a:rPr kumimoji="1" lang="zh-CN" altLang="en-US" sz="2400" kern="0" dirty="0" smtClean="0">
                <a:solidFill>
                  <a:prstClr val="black"/>
                </a:solidFill>
                <a:effectLst>
                  <a:outerShdw blurRad="38100" dist="38100" dir="2700000" algn="tl">
                    <a:srgbClr val="C0C0C0"/>
                  </a:outerShdw>
                </a:effectLst>
                <a:latin typeface="微软雅黑" pitchFamily="34" charset="-122"/>
                <a:ea typeface="微软雅黑" pitchFamily="34" charset="-122"/>
              </a:rPr>
              <a:t>传销组织。</a:t>
            </a:r>
            <a:endParaRPr kumimoji="1" lang="zh-CN" altLang="en-US" sz="2400" kern="0" dirty="0">
              <a:solidFill>
                <a:prstClr val="black"/>
              </a:solidFill>
              <a:effectLst>
                <a:outerShdw blurRad="38100" dist="38100" dir="2700000" algn="tl">
                  <a:srgbClr val="C0C0C0"/>
                </a:outerShdw>
              </a:effectLst>
              <a:latin typeface="微软雅黑" pitchFamily="34" charset="-122"/>
              <a:ea typeface="微软雅黑" pitchFamily="34" charset="-122"/>
            </a:endParaRPr>
          </a:p>
        </p:txBody>
      </p:sp>
      <p:sp>
        <p:nvSpPr>
          <p:cNvPr id="138" name="灯片编号占位符 1"/>
          <p:cNvSpPr txBox="1">
            <a:spLocks/>
          </p:cNvSpPr>
          <p:nvPr/>
        </p:nvSpPr>
        <p:spPr bwMode="auto">
          <a:xfrm>
            <a:off x="3662536" y="7097340"/>
            <a:ext cx="213360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marL="0" algn="ctr" defTabSz="914400" rtl="0" eaLnBrk="1" latinLnBrk="0" hangingPunct="1">
              <a:defRPr sz="1000" b="1" kern="1200">
                <a:solidFill>
                  <a:srgbClr val="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50482EF0-5CD6-45AA-8EDB-EA6CC1DE171F}" type="slidenum">
              <a:rPr lang="zh-CN" altLang="en-US" smtClean="0">
                <a:latin typeface="Arial"/>
              </a:rPr>
              <a:pPr fontAlgn="auto">
                <a:spcBef>
                  <a:spcPts val="0"/>
                </a:spcBef>
                <a:spcAft>
                  <a:spcPts val="0"/>
                </a:spcAft>
                <a:defRPr/>
              </a:pPr>
              <a:t>6</a:t>
            </a:fld>
            <a:endParaRPr lang="en-US" altLang="zh-CN" dirty="0">
              <a:latin typeface="Arial"/>
            </a:endParaRPr>
          </a:p>
        </p:txBody>
      </p:sp>
      <p:sp>
        <p:nvSpPr>
          <p:cNvPr id="26" name="矩形 25"/>
          <p:cNvSpPr/>
          <p:nvPr/>
        </p:nvSpPr>
        <p:spPr>
          <a:xfrm>
            <a:off x="381000" y="774619"/>
            <a:ext cx="8511480" cy="523220"/>
          </a:xfrm>
          <a:prstGeom prst="rect">
            <a:avLst/>
          </a:prstGeom>
        </p:spPr>
        <p:txBody>
          <a:bodyPr wrap="square">
            <a:spAutoFit/>
          </a:bodyPr>
          <a:lstStyle/>
          <a:p>
            <a:r>
              <a:rPr lang="en-US" altLang="zh-CN" sz="1400" dirty="0"/>
              <a:t> </a:t>
            </a:r>
            <a:r>
              <a:rPr lang="en-US" altLang="zh-CN" sz="1400" dirty="0" smtClean="0"/>
              <a:t>      </a:t>
            </a:r>
            <a:r>
              <a:rPr lang="zh-CN" altLang="en-US" sz="1400" dirty="0" smtClean="0"/>
              <a:t>传销老大建立了庞大的</a:t>
            </a:r>
            <a:r>
              <a:rPr lang="en-US" altLang="zh-CN" sz="1400" dirty="0" smtClean="0"/>
              <a:t>9</a:t>
            </a:r>
            <a:r>
              <a:rPr lang="zh-CN" altLang="en-US" sz="1400" dirty="0" smtClean="0"/>
              <a:t>级分销传销组织有</a:t>
            </a:r>
            <a:r>
              <a:rPr lang="en-US" altLang="zh-CN" sz="1400" dirty="0" smtClean="0"/>
              <a:t>5</a:t>
            </a:r>
            <a:r>
              <a:rPr lang="zh-CN" altLang="en-US" sz="1400" dirty="0" smtClean="0"/>
              <a:t>千人，有一天老大说想用信息化管理下我的组织建立一个传销系统：传销组织特征，多层级的树形结构</a:t>
            </a:r>
            <a:endParaRPr lang="zh-CN" altLang="en-US" sz="1400" dirty="0"/>
          </a:p>
        </p:txBody>
      </p:sp>
      <p:pic>
        <p:nvPicPr>
          <p:cNvPr id="2" name="图片 1"/>
          <p:cNvPicPr>
            <a:picLocks noChangeAspect="1"/>
          </p:cNvPicPr>
          <p:nvPr/>
        </p:nvPicPr>
        <p:blipFill>
          <a:blip r:embed="rId2"/>
          <a:stretch>
            <a:fillRect/>
          </a:stretch>
        </p:blipFill>
        <p:spPr>
          <a:xfrm>
            <a:off x="755575" y="1297839"/>
            <a:ext cx="2199397" cy="1627105"/>
          </a:xfrm>
          <a:prstGeom prst="rect">
            <a:avLst/>
          </a:prstGeom>
        </p:spPr>
      </p:pic>
      <p:sp>
        <p:nvSpPr>
          <p:cNvPr id="4" name="矩形 3"/>
          <p:cNvSpPr/>
          <p:nvPr/>
        </p:nvSpPr>
        <p:spPr>
          <a:xfrm>
            <a:off x="755576" y="3079679"/>
            <a:ext cx="8136904" cy="1169551"/>
          </a:xfrm>
          <a:prstGeom prst="rect">
            <a:avLst/>
          </a:prstGeom>
        </p:spPr>
        <p:txBody>
          <a:bodyPr wrap="square">
            <a:spAutoFit/>
          </a:bodyPr>
          <a:lstStyle/>
          <a:p>
            <a:r>
              <a:rPr lang="zh-CN" altLang="en-US" sz="1400" dirty="0"/>
              <a:t>数据结构。需要</a:t>
            </a:r>
            <a:r>
              <a:rPr lang="en-US" altLang="zh-CN" sz="1400" dirty="0"/>
              <a:t>3</a:t>
            </a:r>
            <a:r>
              <a:rPr lang="zh-CN" altLang="en-US" sz="1400" dirty="0"/>
              <a:t>个字段来表达这个树：</a:t>
            </a:r>
          </a:p>
          <a:p>
            <a:r>
              <a:rPr lang="en-US" altLang="zh-CN" sz="1400" dirty="0" smtClean="0"/>
              <a:t>1</a:t>
            </a:r>
            <a:r>
              <a:rPr lang="zh-CN" altLang="en-US" sz="1400" dirty="0" smtClean="0"/>
              <a:t>，</a:t>
            </a:r>
            <a:r>
              <a:rPr lang="en-US" altLang="zh-CN" sz="1400" dirty="0" smtClean="0"/>
              <a:t>id</a:t>
            </a:r>
            <a:r>
              <a:rPr lang="zh-CN" altLang="en-US" sz="1400" dirty="0"/>
              <a:t>，本节点的</a:t>
            </a:r>
            <a:r>
              <a:rPr lang="en-US" altLang="zh-CN" sz="1400" dirty="0"/>
              <a:t>primary </a:t>
            </a:r>
            <a:r>
              <a:rPr lang="en-US" altLang="zh-CN" sz="1400" dirty="0" smtClean="0"/>
              <a:t>key,</a:t>
            </a:r>
          </a:p>
          <a:p>
            <a:r>
              <a:rPr lang="en-US" altLang="zh-CN" sz="1400" dirty="0" smtClean="0"/>
              <a:t>2</a:t>
            </a:r>
            <a:r>
              <a:rPr lang="zh-CN" altLang="en-US" sz="1400" dirty="0" smtClean="0"/>
              <a:t>，</a:t>
            </a:r>
            <a:r>
              <a:rPr lang="en-US" altLang="zh-CN" sz="1400" dirty="0" err="1" smtClean="0"/>
              <a:t>parent_id</a:t>
            </a:r>
            <a:r>
              <a:rPr lang="zh-CN" altLang="en-US" sz="1400" dirty="0"/>
              <a:t>，其值为父节点的</a:t>
            </a:r>
            <a:r>
              <a:rPr lang="en-US" altLang="zh-CN" sz="1400" dirty="0"/>
              <a:t>primary key</a:t>
            </a:r>
          </a:p>
          <a:p>
            <a:r>
              <a:rPr lang="en-US" altLang="zh-CN" sz="1400" dirty="0" smtClean="0"/>
              <a:t>3</a:t>
            </a:r>
            <a:r>
              <a:rPr lang="zh-CN" altLang="en-US" sz="1400" dirty="0" smtClean="0"/>
              <a:t>，名称</a:t>
            </a:r>
            <a:r>
              <a:rPr lang="zh-CN" altLang="en-US" sz="1400" dirty="0"/>
              <a:t>。</a:t>
            </a:r>
            <a:endParaRPr lang="en-US" altLang="zh-CN" sz="1400" dirty="0"/>
          </a:p>
          <a:p>
            <a:r>
              <a:rPr lang="en-US" altLang="zh-CN" sz="1400" dirty="0" smtClean="0"/>
              <a:t>4</a:t>
            </a:r>
            <a:r>
              <a:rPr lang="zh-CN" altLang="en-US" sz="1400" dirty="0" smtClean="0"/>
              <a:t>，缴纳</a:t>
            </a:r>
            <a:r>
              <a:rPr lang="zh-CN" altLang="en-US" sz="1400" dirty="0"/>
              <a:t>会费。</a:t>
            </a:r>
          </a:p>
        </p:txBody>
      </p:sp>
      <p:sp>
        <p:nvSpPr>
          <p:cNvPr id="13" name="矩形 12"/>
          <p:cNvSpPr/>
          <p:nvPr/>
        </p:nvSpPr>
        <p:spPr>
          <a:xfrm>
            <a:off x="381000" y="4249230"/>
            <a:ext cx="8511480" cy="523220"/>
          </a:xfrm>
          <a:prstGeom prst="rect">
            <a:avLst/>
          </a:prstGeom>
        </p:spPr>
        <p:txBody>
          <a:bodyPr wrap="square">
            <a:spAutoFit/>
          </a:bodyPr>
          <a:lstStyle/>
          <a:p>
            <a:r>
              <a:rPr lang="en-US" altLang="zh-CN" sz="1400" dirty="0"/>
              <a:t> </a:t>
            </a:r>
            <a:r>
              <a:rPr lang="en-US" altLang="zh-CN" sz="1400" dirty="0" smtClean="0"/>
              <a:t>      </a:t>
            </a:r>
            <a:r>
              <a:rPr lang="zh-CN" altLang="en-US" sz="1400" dirty="0" smtClean="0"/>
              <a:t>业务需求：传销老大说给我查询下我</a:t>
            </a:r>
            <a:r>
              <a:rPr lang="en-US" altLang="zh-CN" sz="1400" dirty="0" smtClean="0"/>
              <a:t>5</a:t>
            </a:r>
            <a:r>
              <a:rPr lang="zh-CN" altLang="en-US" sz="1400" dirty="0" smtClean="0"/>
              <a:t>个区域经理每一个都给我缴纳了多少钱？</a:t>
            </a:r>
            <a:endParaRPr lang="en-US" altLang="zh-CN" sz="1400" dirty="0" smtClean="0"/>
          </a:p>
          <a:p>
            <a:r>
              <a:rPr lang="en-US" altLang="zh-CN" sz="1400" dirty="0"/>
              <a:t> </a:t>
            </a:r>
            <a:r>
              <a:rPr lang="en-US" altLang="zh-CN" sz="1400" dirty="0" smtClean="0"/>
              <a:t>      </a:t>
            </a:r>
            <a:r>
              <a:rPr lang="zh-CN" altLang="en-US" sz="1400" dirty="0" smtClean="0"/>
              <a:t>方案：递推查询，</a:t>
            </a:r>
            <a:r>
              <a:rPr lang="en-US" altLang="zh-CN" sz="1400" dirty="0" smtClean="0"/>
              <a:t>9</a:t>
            </a:r>
            <a:r>
              <a:rPr lang="zh-CN" altLang="en-US" sz="1400" dirty="0" smtClean="0"/>
              <a:t>级一级一级递归，形成阶乘，几个小时没查出来。</a:t>
            </a:r>
            <a:endParaRPr lang="zh-CN" altLang="en-US" sz="1400" dirty="0"/>
          </a:p>
        </p:txBody>
      </p:sp>
      <p:sp>
        <p:nvSpPr>
          <p:cNvPr id="14" name="矩形 13"/>
          <p:cNvSpPr/>
          <p:nvPr/>
        </p:nvSpPr>
        <p:spPr>
          <a:xfrm>
            <a:off x="381000" y="4895561"/>
            <a:ext cx="8511480" cy="307777"/>
          </a:xfrm>
          <a:prstGeom prst="rect">
            <a:avLst/>
          </a:prstGeom>
        </p:spPr>
        <p:txBody>
          <a:bodyPr wrap="square">
            <a:spAutoFit/>
          </a:bodyPr>
          <a:lstStyle/>
          <a:p>
            <a:r>
              <a:rPr lang="en-US" altLang="zh-CN" sz="1400" dirty="0"/>
              <a:t> </a:t>
            </a:r>
            <a:r>
              <a:rPr lang="en-US" altLang="zh-CN" sz="1400" dirty="0" smtClean="0"/>
              <a:t>      </a:t>
            </a:r>
            <a:r>
              <a:rPr lang="zh-CN" altLang="en-US" sz="1400" dirty="0" smtClean="0"/>
              <a:t>怎么办？</a:t>
            </a:r>
            <a:endParaRPr lang="zh-CN" altLang="en-US" sz="1400" dirty="0"/>
          </a:p>
        </p:txBody>
      </p:sp>
    </p:spTree>
    <p:extLst>
      <p:ext uri="{BB962C8B-B14F-4D97-AF65-F5344CB8AC3E}">
        <p14:creationId xmlns:p14="http://schemas.microsoft.com/office/powerpoint/2010/main" val="4058536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1"/>
          <p:cNvSpPr txBox="1">
            <a:spLocks/>
          </p:cNvSpPr>
          <p:nvPr/>
        </p:nvSpPr>
        <p:spPr>
          <a:xfrm>
            <a:off x="381000" y="188442"/>
            <a:ext cx="7431360" cy="576262"/>
          </a:xfrm>
          <a:prstGeom prst="rect">
            <a:avLst/>
          </a:prstGeom>
        </p:spPr>
        <p:txBody>
          <a:bodyPr/>
          <a:lstStyle/>
          <a:p>
            <a:pPr lvl="0" eaLnBrk="0" hangingPunct="0">
              <a:defRPr/>
            </a:pPr>
            <a:r>
              <a:rPr kumimoji="1" lang="en-US" altLang="zh-CN" sz="2400" kern="0" dirty="0" smtClean="0">
                <a:solidFill>
                  <a:prstClr val="black"/>
                </a:solidFill>
                <a:effectLst>
                  <a:outerShdw blurRad="38100" dist="38100" dir="2700000" algn="tl">
                    <a:srgbClr val="C0C0C0"/>
                  </a:outerShdw>
                </a:effectLst>
                <a:latin typeface="微软雅黑" pitchFamily="34" charset="-122"/>
                <a:ea typeface="微软雅黑" pitchFamily="34" charset="-122"/>
              </a:rPr>
              <a:t>4</a:t>
            </a:r>
            <a:r>
              <a:rPr kumimoji="1" lang="zh-CN" altLang="en-US" sz="2400" kern="0" dirty="0" smtClean="0">
                <a:solidFill>
                  <a:prstClr val="black"/>
                </a:solidFill>
                <a:effectLst>
                  <a:outerShdw blurRad="38100" dist="38100" dir="2700000" algn="tl">
                    <a:srgbClr val="C0C0C0"/>
                  </a:outerShdw>
                </a:effectLst>
                <a:latin typeface="微软雅黑" pitchFamily="34" charset="-122"/>
                <a:ea typeface="微软雅黑" pitchFamily="34" charset="-122"/>
              </a:rPr>
              <a:t>、数据库的事务级别</a:t>
            </a:r>
            <a:endParaRPr kumimoji="1" lang="zh-CN" altLang="en-US" sz="2400" kern="0" dirty="0">
              <a:solidFill>
                <a:prstClr val="black"/>
              </a:solidFill>
              <a:effectLst>
                <a:outerShdw blurRad="38100" dist="38100" dir="2700000" algn="tl">
                  <a:srgbClr val="C0C0C0"/>
                </a:outerShdw>
              </a:effectLst>
              <a:latin typeface="微软雅黑" pitchFamily="34" charset="-122"/>
              <a:ea typeface="微软雅黑" pitchFamily="34" charset="-122"/>
            </a:endParaRPr>
          </a:p>
        </p:txBody>
      </p:sp>
      <p:sp>
        <p:nvSpPr>
          <p:cNvPr id="138" name="灯片编号占位符 1"/>
          <p:cNvSpPr txBox="1">
            <a:spLocks/>
          </p:cNvSpPr>
          <p:nvPr/>
        </p:nvSpPr>
        <p:spPr bwMode="auto">
          <a:xfrm>
            <a:off x="3662536" y="7097340"/>
            <a:ext cx="213360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marL="0" algn="ctr" defTabSz="914400" rtl="0" eaLnBrk="1" latinLnBrk="0" hangingPunct="1">
              <a:defRPr sz="1000" b="1" kern="1200">
                <a:solidFill>
                  <a:srgbClr val="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50482EF0-5CD6-45AA-8EDB-EA6CC1DE171F}" type="slidenum">
              <a:rPr lang="zh-CN" altLang="en-US" smtClean="0">
                <a:latin typeface="Arial"/>
              </a:rPr>
              <a:pPr fontAlgn="auto">
                <a:spcBef>
                  <a:spcPts val="0"/>
                </a:spcBef>
                <a:spcAft>
                  <a:spcPts val="0"/>
                </a:spcAft>
                <a:defRPr/>
              </a:pPr>
              <a:t>7</a:t>
            </a:fld>
            <a:endParaRPr lang="en-US" altLang="zh-CN" dirty="0">
              <a:latin typeface="Arial"/>
            </a:endParaRPr>
          </a:p>
        </p:txBody>
      </p:sp>
      <p:sp>
        <p:nvSpPr>
          <p:cNvPr id="12" name="矩形 11"/>
          <p:cNvSpPr/>
          <p:nvPr/>
        </p:nvSpPr>
        <p:spPr>
          <a:xfrm>
            <a:off x="381000" y="774619"/>
            <a:ext cx="8511480" cy="6124754"/>
          </a:xfrm>
          <a:prstGeom prst="rect">
            <a:avLst/>
          </a:prstGeom>
        </p:spPr>
        <p:txBody>
          <a:bodyPr wrap="square">
            <a:spAutoFit/>
          </a:bodyPr>
          <a:lstStyle/>
          <a:p>
            <a:r>
              <a:rPr lang="en-US" altLang="zh-CN" sz="1400" dirty="0"/>
              <a:t> </a:t>
            </a:r>
            <a:r>
              <a:rPr lang="en-US" altLang="zh-CN" sz="1400" dirty="0" smtClean="0"/>
              <a:t>     </a:t>
            </a:r>
            <a:r>
              <a:rPr lang="en-US" altLang="zh-CN" sz="1400" dirty="0"/>
              <a:t>Read uncommitted </a:t>
            </a:r>
            <a:r>
              <a:rPr lang="zh-CN" altLang="en-US" sz="1400" dirty="0"/>
              <a:t>读未提交</a:t>
            </a:r>
          </a:p>
          <a:p>
            <a:r>
              <a:rPr lang="zh-CN" altLang="en-US" sz="1400" dirty="0"/>
              <a:t>公司发工资了，领导把</a:t>
            </a:r>
            <a:r>
              <a:rPr lang="en-US" altLang="zh-CN" sz="1400" dirty="0"/>
              <a:t>5000</a:t>
            </a:r>
            <a:r>
              <a:rPr lang="zh-CN" altLang="en-US" sz="1400" dirty="0"/>
              <a:t>元打到</a:t>
            </a:r>
            <a:r>
              <a:rPr lang="en-US" altLang="zh-CN" sz="1400" dirty="0" err="1"/>
              <a:t>singo</a:t>
            </a:r>
            <a:r>
              <a:rPr lang="zh-CN" altLang="en-US" sz="1400" dirty="0"/>
              <a:t>的账号上，但是该事务并未提交，而</a:t>
            </a:r>
            <a:r>
              <a:rPr lang="en-US" altLang="zh-CN" sz="1400" dirty="0" err="1"/>
              <a:t>singo</a:t>
            </a:r>
            <a:r>
              <a:rPr lang="zh-CN" altLang="en-US" sz="1400" dirty="0"/>
              <a:t>正好去查看账户，发现工资已经到账，是</a:t>
            </a:r>
            <a:r>
              <a:rPr lang="en-US" altLang="zh-CN" sz="1400" dirty="0"/>
              <a:t>5000</a:t>
            </a:r>
            <a:r>
              <a:rPr lang="zh-CN" altLang="en-US" sz="1400" dirty="0"/>
              <a:t>元整，非常高兴。可是不幸的是，领导发现发给</a:t>
            </a:r>
            <a:r>
              <a:rPr lang="en-US" altLang="zh-CN" sz="1400" dirty="0" err="1"/>
              <a:t>singo</a:t>
            </a:r>
            <a:r>
              <a:rPr lang="zh-CN" altLang="en-US" sz="1400" dirty="0"/>
              <a:t>的工资金额不对，是</a:t>
            </a:r>
            <a:r>
              <a:rPr lang="en-US" altLang="zh-CN" sz="1400" dirty="0"/>
              <a:t>2000</a:t>
            </a:r>
            <a:r>
              <a:rPr lang="zh-CN" altLang="en-US" sz="1400" dirty="0"/>
              <a:t>元，于是迅速回滚了事务，修改金额后，将事务提交，最后</a:t>
            </a:r>
            <a:r>
              <a:rPr lang="en-US" altLang="zh-CN" sz="1400" dirty="0" err="1"/>
              <a:t>singo</a:t>
            </a:r>
            <a:r>
              <a:rPr lang="zh-CN" altLang="en-US" sz="1400" dirty="0"/>
              <a:t>实际的工资只有</a:t>
            </a:r>
            <a:r>
              <a:rPr lang="en-US" altLang="zh-CN" sz="1400" dirty="0"/>
              <a:t>2000</a:t>
            </a:r>
            <a:r>
              <a:rPr lang="zh-CN" altLang="en-US" sz="1400" dirty="0"/>
              <a:t>元，</a:t>
            </a:r>
            <a:r>
              <a:rPr lang="en-US" altLang="zh-CN" sz="1400" dirty="0" err="1"/>
              <a:t>singo</a:t>
            </a:r>
            <a:r>
              <a:rPr lang="zh-CN" altLang="en-US" sz="1400" dirty="0"/>
              <a:t>空欢喜一场</a:t>
            </a:r>
            <a:r>
              <a:rPr lang="zh-CN" altLang="en-US" sz="1400" dirty="0" smtClean="0"/>
              <a:t>。</a:t>
            </a:r>
            <a:endParaRPr lang="en-US" altLang="zh-CN" sz="1400" dirty="0" smtClean="0"/>
          </a:p>
          <a:p>
            <a:endParaRPr lang="en-US" altLang="zh-CN" sz="1400" dirty="0" smtClean="0"/>
          </a:p>
          <a:p>
            <a:r>
              <a:rPr lang="en-US" altLang="zh-CN" sz="1400" dirty="0" smtClean="0"/>
              <a:t>       Read </a:t>
            </a:r>
            <a:r>
              <a:rPr lang="en-US" altLang="zh-CN" sz="1400" dirty="0"/>
              <a:t>committed </a:t>
            </a:r>
            <a:r>
              <a:rPr lang="zh-CN" altLang="en-US" sz="1400" dirty="0"/>
              <a:t>读提交</a:t>
            </a:r>
          </a:p>
          <a:p>
            <a:r>
              <a:rPr lang="en-US" altLang="zh-CN" sz="1400" dirty="0" err="1"/>
              <a:t>singo</a:t>
            </a:r>
            <a:r>
              <a:rPr lang="zh-CN" altLang="en-US" sz="1400" dirty="0"/>
              <a:t>拿着工资卡去消费，系统读取到卡里确实有</a:t>
            </a:r>
            <a:r>
              <a:rPr lang="en-US" altLang="zh-CN" sz="1400" dirty="0"/>
              <a:t>2000</a:t>
            </a:r>
            <a:r>
              <a:rPr lang="zh-CN" altLang="en-US" sz="1400" dirty="0"/>
              <a:t>元，而此时她的老婆也正好在网上转账，把</a:t>
            </a:r>
            <a:r>
              <a:rPr lang="en-US" altLang="zh-CN" sz="1400" dirty="0" err="1"/>
              <a:t>singo</a:t>
            </a:r>
            <a:r>
              <a:rPr lang="zh-CN" altLang="en-US" sz="1400" dirty="0"/>
              <a:t>工资卡的</a:t>
            </a:r>
            <a:r>
              <a:rPr lang="en-US" altLang="zh-CN" sz="1400" dirty="0"/>
              <a:t>2000</a:t>
            </a:r>
            <a:r>
              <a:rPr lang="zh-CN" altLang="en-US" sz="1400" dirty="0"/>
              <a:t>元转到另一账户，并在</a:t>
            </a:r>
            <a:r>
              <a:rPr lang="en-US" altLang="zh-CN" sz="1400" dirty="0" err="1"/>
              <a:t>singo</a:t>
            </a:r>
            <a:r>
              <a:rPr lang="zh-CN" altLang="en-US" sz="1400" dirty="0"/>
              <a:t>之前提交了事务，当</a:t>
            </a:r>
            <a:r>
              <a:rPr lang="en-US" altLang="zh-CN" sz="1400" dirty="0" err="1"/>
              <a:t>singo</a:t>
            </a:r>
            <a:r>
              <a:rPr lang="zh-CN" altLang="en-US" sz="1400" dirty="0"/>
              <a:t>扣款时，系统检查到</a:t>
            </a:r>
            <a:r>
              <a:rPr lang="en-US" altLang="zh-CN" sz="1400" dirty="0" err="1"/>
              <a:t>singo</a:t>
            </a:r>
            <a:r>
              <a:rPr lang="zh-CN" altLang="en-US" sz="1400" dirty="0"/>
              <a:t>的工资卡已经没有钱，扣款失败，</a:t>
            </a:r>
            <a:r>
              <a:rPr lang="en-US" altLang="zh-CN" sz="1400" dirty="0" err="1"/>
              <a:t>singo</a:t>
            </a:r>
            <a:r>
              <a:rPr lang="zh-CN" altLang="en-US" sz="1400" dirty="0"/>
              <a:t>十分纳闷，明明卡里有钱，为何</a:t>
            </a:r>
            <a:r>
              <a:rPr lang="en-US" altLang="zh-CN" sz="1400" dirty="0"/>
              <a:t>......</a:t>
            </a:r>
            <a:endParaRPr lang="zh-CN" altLang="en-US" sz="1400" dirty="0"/>
          </a:p>
          <a:p>
            <a:r>
              <a:rPr lang="zh-CN" altLang="en-US" sz="1400" dirty="0"/>
              <a:t>出现上述情况，即我们所说的不可重复读，两个并发的事务，“事务</a:t>
            </a:r>
            <a:r>
              <a:rPr lang="en-US" altLang="zh-CN" sz="1400" dirty="0"/>
              <a:t>A</a:t>
            </a:r>
            <a:r>
              <a:rPr lang="zh-CN" altLang="en-US" sz="1400" dirty="0"/>
              <a:t>：</a:t>
            </a:r>
            <a:r>
              <a:rPr lang="en-US" altLang="zh-CN" sz="1400" dirty="0" err="1"/>
              <a:t>singo</a:t>
            </a:r>
            <a:r>
              <a:rPr lang="zh-CN" altLang="en-US" sz="1400" dirty="0"/>
              <a:t>消费”、“事务</a:t>
            </a:r>
            <a:r>
              <a:rPr lang="en-US" altLang="zh-CN" sz="1400" dirty="0"/>
              <a:t>B</a:t>
            </a:r>
            <a:r>
              <a:rPr lang="zh-CN" altLang="en-US" sz="1400" dirty="0"/>
              <a:t>：</a:t>
            </a:r>
            <a:r>
              <a:rPr lang="en-US" altLang="zh-CN" sz="1400" dirty="0" err="1"/>
              <a:t>singo</a:t>
            </a:r>
            <a:r>
              <a:rPr lang="zh-CN" altLang="en-US" sz="1400" dirty="0"/>
              <a:t>的老婆网上转账”，事务</a:t>
            </a:r>
            <a:r>
              <a:rPr lang="en-US" altLang="zh-CN" sz="1400" dirty="0"/>
              <a:t>A</a:t>
            </a:r>
            <a:r>
              <a:rPr lang="zh-CN" altLang="en-US" sz="1400" dirty="0"/>
              <a:t>事先读取了数据，事务</a:t>
            </a:r>
            <a:r>
              <a:rPr lang="en-US" altLang="zh-CN" sz="1400" dirty="0"/>
              <a:t>B</a:t>
            </a:r>
            <a:r>
              <a:rPr lang="zh-CN" altLang="en-US" sz="1400" dirty="0"/>
              <a:t>紧接了更新了数据，并提交了事务，而事务</a:t>
            </a:r>
            <a:r>
              <a:rPr lang="en-US" altLang="zh-CN" sz="1400" dirty="0"/>
              <a:t>A</a:t>
            </a:r>
            <a:r>
              <a:rPr lang="zh-CN" altLang="en-US" sz="1400" dirty="0"/>
              <a:t>再次读取该数据时，数据已经发生了改变。</a:t>
            </a:r>
          </a:p>
          <a:p>
            <a:r>
              <a:rPr lang="zh-CN" altLang="en-US" sz="1400" dirty="0"/>
              <a:t>当隔离级别设置为</a:t>
            </a:r>
            <a:r>
              <a:rPr lang="en-US" altLang="zh-CN" sz="1400" dirty="0"/>
              <a:t>Read committed</a:t>
            </a:r>
            <a:r>
              <a:rPr lang="zh-CN" altLang="en-US" sz="1400" dirty="0"/>
              <a:t>时，避免了脏读，但是可能会造成不可重复读。</a:t>
            </a:r>
          </a:p>
          <a:p>
            <a:r>
              <a:rPr lang="zh-CN" altLang="en-US" sz="1400" dirty="0"/>
              <a:t>大多数数据库的默认级别就是</a:t>
            </a:r>
            <a:r>
              <a:rPr lang="en-US" altLang="zh-CN" sz="1400" dirty="0"/>
              <a:t>Read committed</a:t>
            </a:r>
            <a:r>
              <a:rPr lang="zh-CN" altLang="en-US" sz="1400" dirty="0"/>
              <a:t>，比如</a:t>
            </a:r>
            <a:r>
              <a:rPr lang="en-US" altLang="zh-CN" sz="1400" dirty="0" err="1"/>
              <a:t>Sql</a:t>
            </a:r>
            <a:r>
              <a:rPr lang="en-US" altLang="zh-CN" sz="1400" dirty="0"/>
              <a:t> Server , Oracle</a:t>
            </a:r>
            <a:r>
              <a:rPr lang="zh-CN" altLang="en-US" sz="1400" dirty="0"/>
              <a:t>。如何解决不可重复读这一问题，请看下一个隔离级别</a:t>
            </a:r>
            <a:r>
              <a:rPr lang="zh-CN" altLang="en-US" sz="1400" dirty="0" smtClean="0"/>
              <a:t>。</a:t>
            </a:r>
            <a:endParaRPr lang="en-US" altLang="zh-CN" sz="1400" dirty="0" smtClean="0"/>
          </a:p>
          <a:p>
            <a:endParaRPr lang="en-US" altLang="zh-CN" sz="1400" dirty="0"/>
          </a:p>
          <a:p>
            <a:r>
              <a:rPr lang="en-US" altLang="zh-CN" sz="1400" dirty="0"/>
              <a:t> </a:t>
            </a:r>
            <a:r>
              <a:rPr lang="en-US" altLang="zh-CN" sz="1400" dirty="0" smtClean="0"/>
              <a:t>      Repeatable </a:t>
            </a:r>
            <a:r>
              <a:rPr lang="en-US" altLang="zh-CN" sz="1400" dirty="0"/>
              <a:t>read </a:t>
            </a:r>
            <a:r>
              <a:rPr lang="zh-CN" altLang="en-US" sz="1400" dirty="0"/>
              <a:t>重复读</a:t>
            </a:r>
          </a:p>
          <a:p>
            <a:r>
              <a:rPr lang="zh-CN" altLang="en-US" sz="1400" dirty="0"/>
              <a:t>当隔离级别设置为</a:t>
            </a:r>
            <a:r>
              <a:rPr lang="en-US" altLang="zh-CN" sz="1400" dirty="0"/>
              <a:t>Repeatable read</a:t>
            </a:r>
            <a:r>
              <a:rPr lang="zh-CN" altLang="en-US" sz="1400" dirty="0"/>
              <a:t>时，可以避免不可重复读。当</a:t>
            </a:r>
            <a:r>
              <a:rPr lang="en-US" altLang="zh-CN" sz="1400" dirty="0" err="1"/>
              <a:t>singo</a:t>
            </a:r>
            <a:r>
              <a:rPr lang="zh-CN" altLang="en-US" sz="1400" dirty="0"/>
              <a:t>拿着工资卡去消费时，一旦系统开始读取工资卡信息（即事务开始），</a:t>
            </a:r>
            <a:r>
              <a:rPr lang="en-US" altLang="zh-CN" sz="1400" dirty="0" err="1"/>
              <a:t>singo</a:t>
            </a:r>
            <a:r>
              <a:rPr lang="zh-CN" altLang="en-US" sz="1400" dirty="0"/>
              <a:t>的老婆就不可能对该记录进行修改，也就是</a:t>
            </a:r>
            <a:r>
              <a:rPr lang="en-US" altLang="zh-CN" sz="1400" dirty="0" err="1"/>
              <a:t>singo</a:t>
            </a:r>
            <a:r>
              <a:rPr lang="zh-CN" altLang="en-US" sz="1400" dirty="0"/>
              <a:t>的老婆不能在此时转账。</a:t>
            </a:r>
          </a:p>
          <a:p>
            <a:r>
              <a:rPr lang="zh-CN" altLang="en-US" sz="1400" dirty="0"/>
              <a:t>虽然</a:t>
            </a:r>
            <a:r>
              <a:rPr lang="en-US" altLang="zh-CN" sz="1400" dirty="0"/>
              <a:t>Repeatable read</a:t>
            </a:r>
            <a:r>
              <a:rPr lang="zh-CN" altLang="en-US" sz="1400" dirty="0"/>
              <a:t>避免了不可重复读，但还有可能出现幻读。</a:t>
            </a:r>
          </a:p>
          <a:p>
            <a:r>
              <a:rPr lang="en-US" altLang="zh-CN" sz="1400" dirty="0" err="1"/>
              <a:t>singo</a:t>
            </a:r>
            <a:r>
              <a:rPr lang="zh-CN" altLang="en-US" sz="1400" dirty="0"/>
              <a:t>的老婆工作在银行部门，她时常通过银行内部系统查看</a:t>
            </a:r>
            <a:r>
              <a:rPr lang="en-US" altLang="zh-CN" sz="1400" dirty="0" err="1"/>
              <a:t>singo</a:t>
            </a:r>
            <a:r>
              <a:rPr lang="zh-CN" altLang="en-US" sz="1400" dirty="0"/>
              <a:t>的信用卡消费记录。有一天，她正在查询到</a:t>
            </a:r>
            <a:r>
              <a:rPr lang="en-US" altLang="zh-CN" sz="1400" dirty="0" err="1"/>
              <a:t>singo</a:t>
            </a:r>
            <a:r>
              <a:rPr lang="zh-CN" altLang="en-US" sz="1400" dirty="0"/>
              <a:t>当月信用卡的总消费金额（</a:t>
            </a:r>
            <a:r>
              <a:rPr lang="en-US" altLang="zh-CN" sz="1400" dirty="0"/>
              <a:t>select sum(amount) from transaction where month = </a:t>
            </a:r>
            <a:r>
              <a:rPr lang="zh-CN" altLang="en-US" sz="1400" dirty="0"/>
              <a:t>本月）为</a:t>
            </a:r>
            <a:r>
              <a:rPr lang="en-US" altLang="zh-CN" sz="1400" dirty="0"/>
              <a:t>80</a:t>
            </a:r>
            <a:r>
              <a:rPr lang="zh-CN" altLang="en-US" sz="1400" dirty="0"/>
              <a:t>元，而</a:t>
            </a:r>
            <a:r>
              <a:rPr lang="en-US" altLang="zh-CN" sz="1400" dirty="0" err="1"/>
              <a:t>singo</a:t>
            </a:r>
            <a:r>
              <a:rPr lang="zh-CN" altLang="en-US" sz="1400" dirty="0"/>
              <a:t>此时正好在外面胡吃海塞后在收银台买单，消费</a:t>
            </a:r>
            <a:r>
              <a:rPr lang="en-US" altLang="zh-CN" sz="1400" dirty="0"/>
              <a:t>1000</a:t>
            </a:r>
            <a:r>
              <a:rPr lang="zh-CN" altLang="en-US" sz="1400" dirty="0"/>
              <a:t>元，即新增了一条</a:t>
            </a:r>
            <a:r>
              <a:rPr lang="en-US" altLang="zh-CN" sz="1400" dirty="0"/>
              <a:t>1000</a:t>
            </a:r>
            <a:r>
              <a:rPr lang="zh-CN" altLang="en-US" sz="1400" dirty="0"/>
              <a:t>元的消费记录（</a:t>
            </a:r>
            <a:r>
              <a:rPr lang="en-US" altLang="zh-CN" sz="1400" dirty="0"/>
              <a:t>insert transaction ... </a:t>
            </a:r>
            <a:r>
              <a:rPr lang="zh-CN" altLang="en-US" sz="1400" dirty="0"/>
              <a:t>），并提交了事务，随后</a:t>
            </a:r>
            <a:r>
              <a:rPr lang="en-US" altLang="zh-CN" sz="1400" dirty="0" err="1"/>
              <a:t>singo</a:t>
            </a:r>
            <a:r>
              <a:rPr lang="zh-CN" altLang="en-US" sz="1400" dirty="0"/>
              <a:t>的老婆将</a:t>
            </a:r>
            <a:r>
              <a:rPr lang="en-US" altLang="zh-CN" sz="1400" dirty="0" err="1"/>
              <a:t>singo</a:t>
            </a:r>
            <a:r>
              <a:rPr lang="zh-CN" altLang="en-US" sz="1400" dirty="0"/>
              <a:t>当月信用卡消费的明细打印到</a:t>
            </a:r>
            <a:r>
              <a:rPr lang="en-US" altLang="zh-CN" sz="1400" dirty="0"/>
              <a:t>A4</a:t>
            </a:r>
            <a:r>
              <a:rPr lang="zh-CN" altLang="en-US" sz="1400" dirty="0"/>
              <a:t>纸上，却发现消费总额为</a:t>
            </a:r>
            <a:r>
              <a:rPr lang="en-US" altLang="zh-CN" sz="1400" dirty="0"/>
              <a:t>1080</a:t>
            </a:r>
            <a:r>
              <a:rPr lang="zh-CN" altLang="en-US" sz="1400" dirty="0"/>
              <a:t>元，</a:t>
            </a:r>
            <a:r>
              <a:rPr lang="en-US" altLang="zh-CN" sz="1400" dirty="0" err="1"/>
              <a:t>singo</a:t>
            </a:r>
            <a:r>
              <a:rPr lang="zh-CN" altLang="en-US" sz="1400" dirty="0"/>
              <a:t>的老婆很诧异，以为出现了幻觉，幻读就这样产生了。</a:t>
            </a:r>
          </a:p>
          <a:p>
            <a:endParaRPr lang="zh-CN" altLang="en-US" sz="1400" dirty="0"/>
          </a:p>
          <a:p>
            <a:endParaRPr lang="zh-CN" altLang="en-US" sz="1400" dirty="0"/>
          </a:p>
        </p:txBody>
      </p:sp>
    </p:spTree>
    <p:extLst>
      <p:ext uri="{BB962C8B-B14F-4D97-AF65-F5344CB8AC3E}">
        <p14:creationId xmlns:p14="http://schemas.microsoft.com/office/powerpoint/2010/main" val="32240773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81000" y="188442"/>
            <a:ext cx="7431360" cy="576262"/>
          </a:xfrm>
          <a:prstGeom prst="rect">
            <a:avLst/>
          </a:prstGeom>
        </p:spPr>
        <p:txBody>
          <a:bodyPr/>
          <a:lstStyle/>
          <a:p>
            <a:pPr lvl="0" eaLnBrk="0" hangingPunct="0">
              <a:defRPr/>
            </a:pPr>
            <a:r>
              <a:rPr kumimoji="1" lang="en-US" altLang="zh-CN" sz="2400" kern="0" dirty="0" smtClean="0">
                <a:solidFill>
                  <a:prstClr val="black"/>
                </a:solidFill>
                <a:effectLst>
                  <a:outerShdw blurRad="38100" dist="38100" dir="2700000" algn="tl">
                    <a:srgbClr val="C0C0C0"/>
                  </a:outerShdw>
                </a:effectLst>
                <a:latin typeface="微软雅黑" pitchFamily="34" charset="-122"/>
                <a:ea typeface="微软雅黑" pitchFamily="34" charset="-122"/>
              </a:rPr>
              <a:t>5</a:t>
            </a:r>
            <a:r>
              <a:rPr kumimoji="1" lang="zh-CN" altLang="en-US" sz="2400" kern="0" dirty="0" smtClean="0">
                <a:solidFill>
                  <a:prstClr val="black"/>
                </a:solidFill>
                <a:effectLst>
                  <a:outerShdw blurRad="38100" dist="38100" dir="2700000" algn="tl">
                    <a:srgbClr val="C0C0C0"/>
                  </a:outerShdw>
                </a:effectLst>
                <a:latin typeface="微软雅黑" pitchFamily="34" charset="-122"/>
                <a:ea typeface="微软雅黑" pitchFamily="34" charset="-122"/>
              </a:rPr>
              <a:t>、关系型数据库，</a:t>
            </a:r>
            <a:r>
              <a:rPr kumimoji="1" lang="en-US" altLang="zh-CN" sz="2400" kern="0" dirty="0" err="1" smtClean="0">
                <a:solidFill>
                  <a:prstClr val="black"/>
                </a:solidFill>
                <a:effectLst>
                  <a:outerShdw blurRad="38100" dist="38100" dir="2700000" algn="tl">
                    <a:srgbClr val="C0C0C0"/>
                  </a:outerShdw>
                </a:effectLst>
                <a:latin typeface="微软雅黑" pitchFamily="34" charset="-122"/>
                <a:ea typeface="微软雅黑" pitchFamily="34" charset="-122"/>
              </a:rPr>
              <a:t>nosql</a:t>
            </a:r>
            <a:endParaRPr kumimoji="1" lang="zh-CN" altLang="en-US" sz="2400" kern="0" dirty="0">
              <a:solidFill>
                <a:prstClr val="black"/>
              </a:solidFill>
              <a:effectLst>
                <a:outerShdw blurRad="38100" dist="38100" dir="2700000" algn="tl">
                  <a:srgbClr val="C0C0C0"/>
                </a:outerShdw>
              </a:effectLst>
              <a:latin typeface="微软雅黑" pitchFamily="34" charset="-122"/>
              <a:ea typeface="微软雅黑" pitchFamily="34" charset="-122"/>
            </a:endParaRPr>
          </a:p>
        </p:txBody>
      </p:sp>
      <p:sp>
        <p:nvSpPr>
          <p:cNvPr id="3" name="灯片编号占位符 1"/>
          <p:cNvSpPr txBox="1">
            <a:spLocks/>
          </p:cNvSpPr>
          <p:nvPr/>
        </p:nvSpPr>
        <p:spPr bwMode="auto">
          <a:xfrm>
            <a:off x="3662536" y="7097340"/>
            <a:ext cx="213360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marL="0" algn="ctr" defTabSz="914400" rtl="0" eaLnBrk="1" latinLnBrk="0" hangingPunct="1">
              <a:defRPr sz="1000" b="1" kern="1200">
                <a:solidFill>
                  <a:srgbClr val="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50482EF0-5CD6-45AA-8EDB-EA6CC1DE171F}" type="slidenum">
              <a:rPr lang="zh-CN" altLang="en-US" smtClean="0">
                <a:latin typeface="Arial"/>
              </a:rPr>
              <a:pPr fontAlgn="auto">
                <a:spcBef>
                  <a:spcPts val="0"/>
                </a:spcBef>
                <a:spcAft>
                  <a:spcPts val="0"/>
                </a:spcAft>
                <a:defRPr/>
              </a:pPr>
              <a:t>8</a:t>
            </a:fld>
            <a:endParaRPr lang="en-US" altLang="zh-CN" dirty="0">
              <a:latin typeface="Arial"/>
            </a:endParaRPr>
          </a:p>
        </p:txBody>
      </p:sp>
      <p:sp>
        <p:nvSpPr>
          <p:cNvPr id="4" name="矩形 3"/>
          <p:cNvSpPr/>
          <p:nvPr/>
        </p:nvSpPr>
        <p:spPr>
          <a:xfrm>
            <a:off x="381000" y="774619"/>
            <a:ext cx="8511480" cy="6124754"/>
          </a:xfrm>
          <a:prstGeom prst="rect">
            <a:avLst/>
          </a:prstGeom>
        </p:spPr>
        <p:txBody>
          <a:bodyPr wrap="square">
            <a:spAutoFit/>
          </a:bodyPr>
          <a:lstStyle/>
          <a:p>
            <a:r>
              <a:rPr lang="en-US" altLang="zh-CN" sz="1400" dirty="0"/>
              <a:t>1</a:t>
            </a:r>
            <a:r>
              <a:rPr lang="zh-CN" altLang="en-US" sz="1400" dirty="0"/>
              <a:t>、</a:t>
            </a:r>
            <a:r>
              <a:rPr lang="en-US" altLang="zh-CN" sz="1400" dirty="0"/>
              <a:t>High performance - </a:t>
            </a:r>
            <a:r>
              <a:rPr lang="zh-CN" altLang="en-US" sz="1400" dirty="0"/>
              <a:t>对数据库高并发读写的需求</a:t>
            </a:r>
            <a:br>
              <a:rPr lang="zh-CN" altLang="en-US" sz="1400" dirty="0"/>
            </a:br>
            <a:r>
              <a:rPr lang="en-US" altLang="zh-CN" sz="1400" dirty="0"/>
              <a:t>web2.0</a:t>
            </a:r>
            <a:r>
              <a:rPr lang="zh-CN" altLang="en-US" sz="1400" dirty="0"/>
              <a:t>网站要根据用户个性化信息来实时生成动态页面和提供动态信息，所以基本上无法使用动态页面静态化技术，因此数据库并发负载非常高，往往要达到每秒上万次读写请求。关系数据库应付上万次</a:t>
            </a:r>
            <a:r>
              <a:rPr lang="en-US" altLang="zh-CN" sz="1400" dirty="0"/>
              <a:t>SQL</a:t>
            </a:r>
            <a:r>
              <a:rPr lang="zh-CN" altLang="en-US" sz="1400" dirty="0"/>
              <a:t>查询还勉强顶得住，但是应付上万次</a:t>
            </a:r>
            <a:r>
              <a:rPr lang="en-US" altLang="zh-CN" sz="1400" dirty="0"/>
              <a:t>SQL</a:t>
            </a:r>
            <a:r>
              <a:rPr lang="zh-CN" altLang="en-US" sz="1400" dirty="0"/>
              <a:t>写数据请求，硬盘</a:t>
            </a:r>
            <a:r>
              <a:rPr lang="en-US" altLang="zh-CN" sz="1400" dirty="0"/>
              <a:t>IO</a:t>
            </a:r>
            <a:r>
              <a:rPr lang="zh-CN" altLang="en-US" sz="1400" dirty="0"/>
              <a:t>就已经无法承受了。其实对于普通的</a:t>
            </a:r>
            <a:r>
              <a:rPr lang="en-US" altLang="zh-CN" sz="1400" dirty="0"/>
              <a:t>BBS</a:t>
            </a:r>
            <a:r>
              <a:rPr lang="zh-CN" altLang="en-US" sz="1400" dirty="0"/>
              <a:t>网站，往往也存在对高并发写请求的需求，例如像</a:t>
            </a:r>
            <a:r>
              <a:rPr lang="en-US" altLang="zh-CN" sz="1400" dirty="0" err="1"/>
              <a:t>JavaEye</a:t>
            </a:r>
            <a:r>
              <a:rPr lang="zh-CN" altLang="en-US" sz="1400" dirty="0"/>
              <a:t>网站的实时统计在线用户状态，记录热门帖子的点击次数，投票计数等，因此这是一个相当普遍的需求</a:t>
            </a:r>
            <a:r>
              <a:rPr lang="zh-CN" altLang="en-US" sz="1400" dirty="0" smtClean="0"/>
              <a:t>。</a:t>
            </a:r>
            <a:r>
              <a:rPr lang="zh-CN" altLang="en-US" sz="1400" dirty="0"/>
              <a:t/>
            </a:r>
            <a:br>
              <a:rPr lang="zh-CN" altLang="en-US" sz="1400" dirty="0"/>
            </a:br>
            <a:r>
              <a:rPr lang="en-US" altLang="zh-CN" sz="1400" dirty="0"/>
              <a:t>2</a:t>
            </a:r>
            <a:r>
              <a:rPr lang="zh-CN" altLang="en-US" sz="1400" dirty="0"/>
              <a:t>、</a:t>
            </a:r>
            <a:r>
              <a:rPr lang="en-US" altLang="zh-CN" sz="1400" dirty="0"/>
              <a:t>Huge Storage - </a:t>
            </a:r>
            <a:r>
              <a:rPr lang="zh-CN" altLang="en-US" sz="1400" dirty="0"/>
              <a:t>对海量数据的高效率存储和访问的需求</a:t>
            </a:r>
            <a:br>
              <a:rPr lang="zh-CN" altLang="en-US" sz="1400" dirty="0"/>
            </a:br>
            <a:r>
              <a:rPr lang="zh-CN" altLang="en-US" sz="1400" dirty="0"/>
              <a:t>类似</a:t>
            </a:r>
            <a:r>
              <a:rPr lang="en-US" altLang="zh-CN" sz="1400" dirty="0"/>
              <a:t>Facebook</a:t>
            </a:r>
            <a:r>
              <a:rPr lang="zh-CN" altLang="en-US" sz="1400" dirty="0"/>
              <a:t>，</a:t>
            </a:r>
            <a:r>
              <a:rPr lang="en-US" altLang="zh-CN" sz="1400" dirty="0"/>
              <a:t>twitter</a:t>
            </a:r>
            <a:r>
              <a:rPr lang="zh-CN" altLang="en-US" sz="1400" dirty="0"/>
              <a:t>，</a:t>
            </a:r>
            <a:r>
              <a:rPr lang="en-US" altLang="zh-CN" sz="1400" dirty="0" err="1"/>
              <a:t>Friendfeed</a:t>
            </a:r>
            <a:r>
              <a:rPr lang="zh-CN" altLang="en-US" sz="1400" dirty="0"/>
              <a:t>这样的</a:t>
            </a:r>
            <a:r>
              <a:rPr lang="en-US" altLang="zh-CN" sz="1400" dirty="0"/>
              <a:t>SNS</a:t>
            </a:r>
            <a:r>
              <a:rPr lang="zh-CN" altLang="en-US" sz="1400" dirty="0"/>
              <a:t>网站，每天用户产生海量的用户动态，以</a:t>
            </a:r>
            <a:r>
              <a:rPr lang="en-US" altLang="zh-CN" sz="1400" dirty="0" err="1"/>
              <a:t>Friendfeed</a:t>
            </a:r>
            <a:r>
              <a:rPr lang="zh-CN" altLang="en-US" sz="1400" dirty="0"/>
              <a:t>为例，一个月就达到了</a:t>
            </a:r>
            <a:r>
              <a:rPr lang="en-US" altLang="zh-CN" sz="1400" dirty="0"/>
              <a:t>2.5</a:t>
            </a:r>
            <a:r>
              <a:rPr lang="zh-CN" altLang="en-US" sz="1400" dirty="0"/>
              <a:t>亿条用户动态，对于关系数据库来说，在一张</a:t>
            </a:r>
            <a:r>
              <a:rPr lang="en-US" altLang="zh-CN" sz="1400" dirty="0"/>
              <a:t>2.5</a:t>
            </a:r>
            <a:r>
              <a:rPr lang="zh-CN" altLang="en-US" sz="1400" dirty="0"/>
              <a:t>亿条记录的表里面进行</a:t>
            </a:r>
            <a:r>
              <a:rPr lang="en-US" altLang="zh-CN" sz="1400" dirty="0"/>
              <a:t>SQL</a:t>
            </a:r>
            <a:r>
              <a:rPr lang="zh-CN" altLang="en-US" sz="1400" dirty="0"/>
              <a:t>查询，效率是极其低下乃至不可忍受的。再例如大型</a:t>
            </a:r>
            <a:r>
              <a:rPr lang="en-US" altLang="zh-CN" sz="1400" dirty="0"/>
              <a:t>web</a:t>
            </a:r>
            <a:r>
              <a:rPr lang="zh-CN" altLang="en-US" sz="1400" dirty="0"/>
              <a:t>网站的用户登录系统，例如腾讯，盛大，动辄数以亿计的帐号，关系数据库也很难应付</a:t>
            </a:r>
            <a:r>
              <a:rPr lang="zh-CN" altLang="en-US" sz="1400" dirty="0" smtClean="0"/>
              <a:t>。</a:t>
            </a:r>
            <a:r>
              <a:rPr lang="zh-CN" altLang="en-US" sz="1400" dirty="0"/>
              <a:t/>
            </a:r>
            <a:br>
              <a:rPr lang="zh-CN" altLang="en-US" sz="1400" dirty="0"/>
            </a:br>
            <a:r>
              <a:rPr lang="en-US" altLang="zh-CN" sz="1400" dirty="0"/>
              <a:t>3</a:t>
            </a:r>
            <a:r>
              <a:rPr lang="zh-CN" altLang="en-US" sz="1400" dirty="0"/>
              <a:t>、</a:t>
            </a:r>
            <a:r>
              <a:rPr lang="en-US" altLang="zh-CN" sz="1400" dirty="0"/>
              <a:t>High Scalability &amp;&amp; High Availability- </a:t>
            </a:r>
            <a:r>
              <a:rPr lang="zh-CN" altLang="en-US" sz="1400" dirty="0"/>
              <a:t>对数据库的高可扩展性和高可用性的需求</a:t>
            </a:r>
            <a:br>
              <a:rPr lang="zh-CN" altLang="en-US" sz="1400" dirty="0"/>
            </a:br>
            <a:r>
              <a:rPr lang="zh-CN" altLang="en-US" sz="1400" dirty="0"/>
              <a:t>在基于</a:t>
            </a:r>
            <a:r>
              <a:rPr lang="en-US" altLang="zh-CN" sz="1400" dirty="0"/>
              <a:t>web</a:t>
            </a:r>
            <a:r>
              <a:rPr lang="zh-CN" altLang="en-US" sz="1400" dirty="0"/>
              <a:t>的架构当中，数据库是最难进行横向扩展的，当一个应用系统的用户量和访问量与日俱增的时候，你的数据库却没有办法像</a:t>
            </a:r>
            <a:r>
              <a:rPr lang="en-US" altLang="zh-CN" sz="1400" dirty="0"/>
              <a:t>web server</a:t>
            </a:r>
            <a:r>
              <a:rPr lang="zh-CN" altLang="en-US" sz="1400" dirty="0"/>
              <a:t>和</a:t>
            </a:r>
            <a:r>
              <a:rPr lang="en-US" altLang="zh-CN" sz="1400" dirty="0"/>
              <a:t>app server</a:t>
            </a:r>
            <a:r>
              <a:rPr lang="zh-CN" altLang="en-US" sz="1400" dirty="0"/>
              <a:t>那样简单的通过添加更多的硬件和服务节点来扩展性能和负载能力。对于很多需要提供</a:t>
            </a:r>
            <a:r>
              <a:rPr lang="en-US" altLang="zh-CN" sz="1400" dirty="0"/>
              <a:t>24</a:t>
            </a:r>
            <a:r>
              <a:rPr lang="zh-CN" altLang="en-US" sz="1400" dirty="0"/>
              <a:t>小时不间断服务的网站来说，对数据库系统进行升级和扩展是非常痛苦的事情，往往需要停机维护和数据迁移，为什么数据库不能通过不断的添加服务器节点来实现扩展呢</a:t>
            </a:r>
            <a:r>
              <a:rPr lang="zh-CN" altLang="en-US" sz="1400" dirty="0" smtClean="0"/>
              <a:t>？</a:t>
            </a:r>
            <a:r>
              <a:rPr lang="zh-CN" altLang="en-US" sz="1400" dirty="0"/>
              <a:t/>
            </a:r>
            <a:br>
              <a:rPr lang="zh-CN" altLang="en-US" sz="1400" dirty="0"/>
            </a:br>
            <a:r>
              <a:rPr lang="en-US" altLang="zh-CN" sz="1400" dirty="0"/>
              <a:t>1</a:t>
            </a:r>
            <a:r>
              <a:rPr lang="zh-CN" altLang="en-US" sz="1400" dirty="0"/>
              <a:t>、数据库事务一致性需求</a:t>
            </a:r>
            <a:br>
              <a:rPr lang="zh-CN" altLang="en-US" sz="1400" dirty="0"/>
            </a:br>
            <a:r>
              <a:rPr lang="zh-CN" altLang="en-US" sz="1400" dirty="0"/>
              <a:t>很多</a:t>
            </a:r>
            <a:r>
              <a:rPr lang="en-US" altLang="zh-CN" sz="1400" dirty="0"/>
              <a:t>web</a:t>
            </a:r>
            <a:r>
              <a:rPr lang="zh-CN" altLang="en-US" sz="1400" dirty="0"/>
              <a:t>实时系统并不要求严格的数据库事务，对读一致性的要求很低，有些场合对写一致性要求也不高。因此数据库事务管理成了数据库高负载下一个沉重的负担</a:t>
            </a:r>
            <a:r>
              <a:rPr lang="zh-CN" altLang="en-US" sz="1400" dirty="0" smtClean="0"/>
              <a:t>。</a:t>
            </a:r>
            <a:r>
              <a:rPr lang="zh-CN" altLang="en-US" sz="1400" dirty="0"/>
              <a:t/>
            </a:r>
            <a:br>
              <a:rPr lang="zh-CN" altLang="en-US" sz="1400" dirty="0"/>
            </a:br>
            <a:r>
              <a:rPr lang="en-US" altLang="zh-CN" sz="1400" dirty="0"/>
              <a:t>2</a:t>
            </a:r>
            <a:r>
              <a:rPr lang="zh-CN" altLang="en-US" sz="1400" dirty="0"/>
              <a:t>、数据库的写实时性和读实时性需求</a:t>
            </a:r>
            <a:br>
              <a:rPr lang="zh-CN" altLang="en-US" sz="1400" dirty="0"/>
            </a:br>
            <a:r>
              <a:rPr lang="zh-CN" altLang="en-US" sz="1400" dirty="0"/>
              <a:t>对关系数据库来说，插入一条数据之后立刻查询，是肯定可以读出来这条数据的，但是对于很多</a:t>
            </a:r>
            <a:r>
              <a:rPr lang="en-US" altLang="zh-CN" sz="1400" dirty="0"/>
              <a:t>web</a:t>
            </a:r>
            <a:r>
              <a:rPr lang="zh-CN" altLang="en-US" sz="1400" dirty="0"/>
              <a:t>应用来说，并不要求这么高的实时性，比方说我（</a:t>
            </a:r>
            <a:r>
              <a:rPr lang="en-US" altLang="zh-CN" sz="1400" dirty="0" err="1"/>
              <a:t>JavaEye</a:t>
            </a:r>
            <a:r>
              <a:rPr lang="zh-CN" altLang="en-US" sz="1400" dirty="0"/>
              <a:t>的</a:t>
            </a:r>
            <a:r>
              <a:rPr lang="en-US" altLang="zh-CN" sz="1400" dirty="0" err="1"/>
              <a:t>robbin</a:t>
            </a:r>
            <a:r>
              <a:rPr lang="zh-CN" altLang="en-US" sz="1400" dirty="0"/>
              <a:t>）发一条消息之后，过几秒乃至十几秒之后，我的订阅者才看到这条动态是完全可以接受的</a:t>
            </a:r>
            <a:r>
              <a:rPr lang="zh-CN" altLang="en-US" sz="1400" dirty="0" smtClean="0"/>
              <a:t>。</a:t>
            </a:r>
            <a:r>
              <a:rPr lang="zh-CN" altLang="en-US" sz="1400" dirty="0"/>
              <a:t/>
            </a:r>
            <a:br>
              <a:rPr lang="zh-CN" altLang="en-US" sz="1400" dirty="0"/>
            </a:br>
            <a:r>
              <a:rPr lang="en-US" altLang="zh-CN" sz="1400" dirty="0"/>
              <a:t>3</a:t>
            </a:r>
            <a:r>
              <a:rPr lang="zh-CN" altLang="en-US" sz="1400" dirty="0"/>
              <a:t>、对复杂的</a:t>
            </a:r>
            <a:r>
              <a:rPr lang="en-US" altLang="zh-CN" sz="1400" dirty="0"/>
              <a:t>SQL</a:t>
            </a:r>
            <a:r>
              <a:rPr lang="zh-CN" altLang="en-US" sz="1400" dirty="0"/>
              <a:t>查询，特别是多表关联查询的需求</a:t>
            </a:r>
            <a:br>
              <a:rPr lang="zh-CN" altLang="en-US" sz="1400" dirty="0"/>
            </a:br>
            <a:r>
              <a:rPr lang="zh-CN" altLang="en-US" sz="1400" dirty="0"/>
              <a:t>任何大数据量的</a:t>
            </a:r>
            <a:r>
              <a:rPr lang="en-US" altLang="zh-CN" sz="1400" dirty="0"/>
              <a:t>web</a:t>
            </a:r>
            <a:r>
              <a:rPr lang="zh-CN" altLang="en-US" sz="1400" dirty="0"/>
              <a:t>系统，都非常忌讳多个大表的关联查询，以及复杂的数据分析类型的复杂</a:t>
            </a:r>
            <a:r>
              <a:rPr lang="en-US" altLang="zh-CN" sz="1400" dirty="0"/>
              <a:t>SQL</a:t>
            </a:r>
            <a:r>
              <a:rPr lang="zh-CN" altLang="en-US" sz="1400" dirty="0"/>
              <a:t>报表查询，特别是</a:t>
            </a:r>
            <a:r>
              <a:rPr lang="en-US" altLang="zh-CN" sz="1400" dirty="0"/>
              <a:t>SNS</a:t>
            </a:r>
            <a:r>
              <a:rPr lang="zh-CN" altLang="en-US" sz="1400" dirty="0"/>
              <a:t>类型的网站，从需求以及产品设计角度，就避免了这种情况的产生。往往更多的只是单表的主键查询，以及单表的简单条件分页查询，</a:t>
            </a:r>
            <a:r>
              <a:rPr lang="en-US" altLang="zh-CN" sz="1400" dirty="0"/>
              <a:t>SQL</a:t>
            </a:r>
            <a:r>
              <a:rPr lang="zh-CN" altLang="en-US" sz="1400" dirty="0"/>
              <a:t>的功能被极大的弱化了。</a:t>
            </a:r>
            <a:br>
              <a:rPr lang="zh-CN" altLang="en-US" sz="1400" dirty="0"/>
            </a:br>
            <a:endParaRPr lang="zh-CN" altLang="en-US" sz="1400" dirty="0"/>
          </a:p>
        </p:txBody>
      </p:sp>
    </p:spTree>
    <p:extLst>
      <p:ext uri="{BB962C8B-B14F-4D97-AF65-F5344CB8AC3E}">
        <p14:creationId xmlns:p14="http://schemas.microsoft.com/office/powerpoint/2010/main" val="1866140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1"/>
          <p:cNvSpPr txBox="1">
            <a:spLocks/>
          </p:cNvSpPr>
          <p:nvPr/>
        </p:nvSpPr>
        <p:spPr>
          <a:xfrm>
            <a:off x="381000" y="188442"/>
            <a:ext cx="7431360" cy="576262"/>
          </a:xfrm>
          <a:prstGeom prst="rect">
            <a:avLst/>
          </a:prstGeom>
        </p:spPr>
        <p:txBody>
          <a:bodyPr/>
          <a:lstStyle/>
          <a:p>
            <a:pPr lvl="0" eaLnBrk="0" hangingPunct="0">
              <a:defRPr/>
            </a:pPr>
            <a:r>
              <a:rPr kumimoji="1" lang="en-US" altLang="zh-CN" sz="2400" kern="0" dirty="0">
                <a:solidFill>
                  <a:prstClr val="black"/>
                </a:solidFill>
                <a:effectLst>
                  <a:outerShdw blurRad="38100" dist="38100" dir="2700000" algn="tl">
                    <a:srgbClr val="C0C0C0"/>
                  </a:outerShdw>
                </a:effectLst>
                <a:latin typeface="微软雅黑" pitchFamily="34" charset="-122"/>
                <a:ea typeface="微软雅黑" pitchFamily="34" charset="-122"/>
              </a:rPr>
              <a:t>6</a:t>
            </a:r>
            <a:r>
              <a:rPr kumimoji="1" lang="zh-CN" altLang="en-US" sz="2400" kern="0" dirty="0" smtClean="0">
                <a:solidFill>
                  <a:prstClr val="black"/>
                </a:solidFill>
                <a:effectLst>
                  <a:outerShdw blurRad="38100" dist="38100" dir="2700000" algn="tl">
                    <a:srgbClr val="C0C0C0"/>
                  </a:outerShdw>
                </a:effectLst>
                <a:latin typeface="微软雅黑" pitchFamily="34" charset="-122"/>
                <a:ea typeface="微软雅黑" pitchFamily="34" charset="-122"/>
              </a:rPr>
              <a:t>、</a:t>
            </a:r>
            <a:r>
              <a:rPr kumimoji="1" lang="en-US" altLang="zh-CN" sz="2400" kern="0" dirty="0" smtClean="0">
                <a:solidFill>
                  <a:prstClr val="black"/>
                </a:solidFill>
                <a:effectLst>
                  <a:outerShdw blurRad="38100" dist="38100" dir="2700000" algn="tl">
                    <a:srgbClr val="C0C0C0"/>
                  </a:outerShdw>
                </a:effectLst>
                <a:latin typeface="微软雅黑" pitchFamily="34" charset="-122"/>
                <a:ea typeface="微软雅黑" pitchFamily="34" charset="-122"/>
              </a:rPr>
              <a:t>app</a:t>
            </a:r>
            <a:r>
              <a:rPr kumimoji="1" lang="zh-CN" altLang="en-US" sz="2400" kern="0" dirty="0" smtClean="0">
                <a:solidFill>
                  <a:prstClr val="black"/>
                </a:solidFill>
                <a:effectLst>
                  <a:outerShdw blurRad="38100" dist="38100" dir="2700000" algn="tl">
                    <a:srgbClr val="C0C0C0"/>
                  </a:outerShdw>
                </a:effectLst>
                <a:latin typeface="微软雅黑" pitchFamily="34" charset="-122"/>
                <a:ea typeface="微软雅黑" pitchFamily="34" charset="-122"/>
              </a:rPr>
              <a:t>，或者网站的演化</a:t>
            </a:r>
            <a:endParaRPr kumimoji="1" lang="zh-CN" altLang="en-US" sz="2400" kern="0" dirty="0">
              <a:solidFill>
                <a:prstClr val="black"/>
              </a:solidFill>
              <a:effectLst>
                <a:outerShdw blurRad="38100" dist="38100" dir="2700000" algn="tl">
                  <a:srgbClr val="C0C0C0"/>
                </a:outerShdw>
              </a:effectLst>
              <a:latin typeface="微软雅黑" pitchFamily="34" charset="-122"/>
              <a:ea typeface="微软雅黑" pitchFamily="34" charset="-122"/>
            </a:endParaRPr>
          </a:p>
        </p:txBody>
      </p:sp>
      <p:sp>
        <p:nvSpPr>
          <p:cNvPr id="138" name="灯片编号占位符 1"/>
          <p:cNvSpPr txBox="1">
            <a:spLocks/>
          </p:cNvSpPr>
          <p:nvPr/>
        </p:nvSpPr>
        <p:spPr bwMode="auto">
          <a:xfrm>
            <a:off x="3662536" y="7097340"/>
            <a:ext cx="213360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marL="0" algn="ctr" defTabSz="914400" rtl="0" eaLnBrk="1" latinLnBrk="0" hangingPunct="1">
              <a:defRPr sz="1000" b="1" kern="1200">
                <a:solidFill>
                  <a:srgbClr val="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50482EF0-5CD6-45AA-8EDB-EA6CC1DE171F}" type="slidenum">
              <a:rPr lang="zh-CN" altLang="en-US" smtClean="0">
                <a:latin typeface="Arial"/>
              </a:rPr>
              <a:pPr fontAlgn="auto">
                <a:spcBef>
                  <a:spcPts val="0"/>
                </a:spcBef>
                <a:spcAft>
                  <a:spcPts val="0"/>
                </a:spcAft>
                <a:defRPr/>
              </a:pPr>
              <a:t>9</a:t>
            </a:fld>
            <a:endParaRPr lang="en-US" altLang="zh-CN" dirty="0">
              <a:latin typeface="Arial"/>
            </a:endParaRPr>
          </a:p>
        </p:txBody>
      </p:sp>
      <p:sp>
        <p:nvSpPr>
          <p:cNvPr id="4" name="矩形 3"/>
          <p:cNvSpPr/>
          <p:nvPr/>
        </p:nvSpPr>
        <p:spPr>
          <a:xfrm>
            <a:off x="381000" y="774619"/>
            <a:ext cx="8511480" cy="523220"/>
          </a:xfrm>
          <a:prstGeom prst="rect">
            <a:avLst/>
          </a:prstGeom>
        </p:spPr>
        <p:txBody>
          <a:bodyPr wrap="square">
            <a:spAutoFit/>
          </a:bodyPr>
          <a:lstStyle/>
          <a:p>
            <a:r>
              <a:rPr lang="zh-CN" altLang="en-US" sz="1400" dirty="0"/>
              <a:t/>
            </a:r>
            <a:br>
              <a:rPr lang="zh-CN" altLang="en-US" sz="1400" dirty="0"/>
            </a:br>
            <a:endParaRPr lang="zh-CN" altLang="en-US" sz="1400" dirty="0"/>
          </a:p>
        </p:txBody>
      </p:sp>
      <p:sp>
        <p:nvSpPr>
          <p:cNvPr id="2" name="Rectangle 1"/>
          <p:cNvSpPr>
            <a:spLocks noChangeArrowheads="1"/>
          </p:cNvSpPr>
          <p:nvPr/>
        </p:nvSpPr>
        <p:spPr bwMode="auto">
          <a:xfrm>
            <a:off x="381000" y="728389"/>
            <a:ext cx="779956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12696"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dirty="0" smtClean="0">
                <a:ln>
                  <a:noFill/>
                </a:ln>
                <a:solidFill>
                  <a:schemeClr val="tx1"/>
                </a:solidFill>
                <a:effectLst/>
                <a:latin typeface="Arial" panose="020B0604020202020204" pitchFamily="34" charset="0"/>
              </a:rPr>
              <a:t>最初的架构，</a:t>
            </a:r>
            <a:r>
              <a:rPr kumimoji="0" lang="zh-CN" sz="1200" i="0" u="none" strike="noStrike" cap="none" normalizeH="0" baseline="0" dirty="0" smtClean="0">
                <a:ln>
                  <a:noFill/>
                </a:ln>
                <a:solidFill>
                  <a:schemeClr val="tx1"/>
                </a:solidFill>
                <a:effectLst/>
                <a:latin typeface="Arial" panose="020B0604020202020204" pitchFamily="34" charset="0"/>
              </a:rPr>
              <a:t>应用程序、数据库、文件都部署</a:t>
            </a:r>
            <a:r>
              <a:rPr kumimoji="0" lang="zh-CN" sz="1200" b="0" i="0" u="none" strike="noStrike" cap="none" normalizeH="0" baseline="0" dirty="0" smtClean="0">
                <a:ln>
                  <a:noFill/>
                </a:ln>
                <a:solidFill>
                  <a:schemeClr val="tx1"/>
                </a:solidFill>
                <a:effectLst/>
                <a:latin typeface="Arial" panose="020B0604020202020204" pitchFamily="34" charset="0"/>
              </a:rPr>
              <a:t>在一台服务器上，如图：</a:t>
            </a:r>
            <a:endParaRPr kumimoji="0" lang="en-US" altLang="zh-CN"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smtClean="0">
              <a:ln>
                <a:noFill/>
              </a:ln>
              <a:solidFill>
                <a:schemeClr val="tx1"/>
              </a:solidFill>
              <a:effectLst/>
              <a:latin typeface="Arial" panose="020B0604020202020204" pitchFamily="34" charset="0"/>
            </a:endParaRPr>
          </a:p>
          <a:p>
            <a:pPr lvl="0" eaLnBrk="0" hangingPunct="0"/>
            <a:r>
              <a:rPr lang="zh-CN" altLang="en-US" sz="1200" dirty="0"/>
              <a:t>随着业务的扩展，一台服务器已经不能满足性能需求，故将应用程序、数据库、文件各自部署在独立的服务器上</a:t>
            </a:r>
            <a:r>
              <a:rPr lang="zh-CN" altLang="en-US" sz="1200" dirty="0" smtClean="0"/>
              <a:t>，</a:t>
            </a:r>
            <a:endParaRPr lang="en-US" altLang="zh-CN" sz="1200" dirty="0" smtClean="0"/>
          </a:p>
          <a:p>
            <a:pPr lvl="0" eaLnBrk="0" hangingPunct="0"/>
            <a:r>
              <a:rPr lang="zh-CN" altLang="en-US" sz="1200" dirty="0" smtClean="0"/>
              <a:t>并且</a:t>
            </a:r>
            <a:r>
              <a:rPr lang="zh-CN" altLang="en-US" sz="1200" dirty="0"/>
              <a:t>根据服务器的用途配置不同的硬件，达到最佳的性能效果。</a:t>
            </a:r>
            <a:endParaRPr kumimoji="0" lang="zh-CN"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dirty="0" smtClean="0">
                <a:ln>
                  <a:noFill/>
                </a:ln>
                <a:solidFill>
                  <a:schemeClr val="tx1"/>
                </a:solidFill>
                <a:effectLst/>
                <a:latin typeface="Arial" panose="020B0604020202020204" pitchFamily="34" charset="0"/>
              </a:rPr>
              <a:t>  </a:t>
            </a:r>
            <a:endParaRPr kumimoji="0" lang="zh-CN" sz="20800" b="0" i="0" u="none" strike="noStrike" cap="none" normalizeH="0" baseline="0" dirty="0" smtClean="0">
              <a:ln>
                <a:noFill/>
              </a:ln>
              <a:solidFill>
                <a:schemeClr val="tx1"/>
              </a:solidFill>
              <a:effectLst/>
              <a:latin typeface="Arial" panose="020B0604020202020204" pitchFamily="34" charset="0"/>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208" y="2221760"/>
            <a:ext cx="3838575" cy="1933575"/>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056" y="1988840"/>
            <a:ext cx="3609975" cy="2524125"/>
          </a:xfrm>
          <a:prstGeom prst="rect">
            <a:avLst/>
          </a:prstGeom>
        </p:spPr>
      </p:pic>
    </p:spTree>
    <p:extLst>
      <p:ext uri="{BB962C8B-B14F-4D97-AF65-F5344CB8AC3E}">
        <p14:creationId xmlns:p14="http://schemas.microsoft.com/office/powerpoint/2010/main" val="71620239"/>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cess Design rep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0000"/>
        </a:solidFill>
        <a:ln>
          <a:headEnd/>
          <a:tailEnd/>
        </a:ln>
      </a:spPr>
      <a:bodyPr rot="0" spcFirstLastPara="0" vertOverflow="overflow" horzOverflow="overflow" vert="horz" wrap="square" lIns="36000" tIns="0" rIns="36000" bIns="0" numCol="1" spcCol="0" rtlCol="0" fromWordArt="0" anchor="ctr" anchorCtr="0" forceAA="0" compatLnSpc="1">
        <a:prstTxWarp prst="textNoShape">
          <a:avLst/>
        </a:prstTxWarp>
        <a:noAutofit/>
      </a:bodyPr>
      <a:lstStyle>
        <a:defPPr>
          <a:lnSpc>
            <a:spcPct val="150000"/>
          </a:lnSpc>
          <a:defRPr sz="2400" b="0" dirty="0" smtClean="0">
            <a:solidFill>
              <a:schemeClr val="bg1"/>
            </a:solidFill>
            <a:latin typeface="微软雅黑" pitchFamily="34" charset="-122"/>
            <a:ea typeface="微软雅黑" pitchFamily="34" charset="-122"/>
          </a:defRPr>
        </a:defPPr>
      </a:lstStyle>
      <a:style>
        <a:lnRef idx="1">
          <a:schemeClr val="accent3"/>
        </a:lnRef>
        <a:fillRef idx="2">
          <a:schemeClr val="accent3"/>
        </a:fillRef>
        <a:effectRef idx="1">
          <a:schemeClr val="accent3"/>
        </a:effectRef>
        <a:fontRef idx="minor">
          <a:schemeClr val="dk1"/>
        </a:fontRef>
      </a:style>
    </a:spDef>
    <a:lnDef>
      <a:spPr bwMode="auto">
        <a:noFill/>
        <a:ln w="9525" cap="flat" cmpd="sng" algn="ctr">
          <a:solidFill>
            <a:schemeClr val="accent1"/>
          </a:solidFill>
          <a:prstDash val="solid"/>
          <a:round/>
          <a:headEnd type="none" w="med" len="med"/>
          <a:tailEnd type="arrow"/>
        </a:ln>
        <a:effectLst/>
      </a:spPr>
      <a:bodyPr/>
      <a:lstStyle/>
    </a:lnDef>
    <a:txDef>
      <a:spPr bwMode="auto">
        <a:noFill/>
        <a:ln>
          <a:headEnd/>
          <a:tailEnd/>
        </a:ln>
        <a:scene3d>
          <a:camera prst="orthographicFront">
            <a:rot lat="0" lon="0" rev="0"/>
          </a:camera>
          <a:lightRig rig="threePt" dir="t">
            <a:rot lat="0" lon="0" rev="1200000"/>
          </a:lightRig>
        </a:scene3d>
      </a:spPr>
      <a:bodyPr wrap="none" lIns="0" tIns="18000" rIns="0" bIns="18000" rtlCol="0" anchor="ctr">
        <a:spAutoFit/>
      </a:bodyPr>
      <a:lstStyle>
        <a:defPPr algn="ctr">
          <a:tabLst>
            <a:tab pos="90488" algn="l"/>
          </a:tabLst>
          <a:defRPr sz="1200" b="0" dirty="0" smtClean="0">
            <a:solidFill>
              <a:schemeClr val="tx1"/>
            </a:solidFill>
            <a:latin typeface="微软雅黑" pitchFamily="34" charset="-122"/>
            <a:ea typeface="微软雅黑" pitchFamily="34" charset="-122"/>
          </a:defRPr>
        </a:defPPr>
      </a:lstStyle>
      <a:style>
        <a:lnRef idx="0">
          <a:schemeClr val="accent6"/>
        </a:lnRef>
        <a:fillRef idx="3">
          <a:schemeClr val="accent6"/>
        </a:fillRef>
        <a:effectRef idx="3">
          <a:schemeClr val="accent6"/>
        </a:effectRef>
        <a:fontRef idx="minor">
          <a:schemeClr val="lt1"/>
        </a:fontRef>
      </a:style>
    </a:txDef>
  </a:objectDefaults>
  <a:extraClrSchemeLst>
    <a:extraClrScheme>
      <a:clrScheme name="Process Design repor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ocess Design repor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ocess Design repor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ocess Design repor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ocess Design repor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ocess Design repor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ocess Design repor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97158</TotalTime>
  <Words>2423</Words>
  <Application>Microsoft Office PowerPoint</Application>
  <PresentationFormat>全屏显示(4:3)</PresentationFormat>
  <Paragraphs>108</Paragraphs>
  <Slides>16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Hiragino Sans GB W3</vt:lpstr>
      <vt:lpstr>新細明體</vt:lpstr>
      <vt:lpstr>宋体</vt:lpstr>
      <vt:lpstr>微软雅黑</vt:lpstr>
      <vt:lpstr>新宋体</vt:lpstr>
      <vt:lpstr>Arial</vt:lpstr>
      <vt:lpstr>Calibri</vt:lpstr>
      <vt:lpstr>Lucida Sans Unicode</vt:lpstr>
      <vt:lpstr>Times New Roman</vt:lpstr>
      <vt:lpstr>Webdings</vt:lpstr>
      <vt:lpstr>Wingdings</vt:lpstr>
      <vt:lpstr>Process Design report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中原油田分公司信息中心</dc:title>
  <dc:creator>周可帅</dc:creator>
  <cp:lastModifiedBy>强陈</cp:lastModifiedBy>
  <cp:revision>8179</cp:revision>
  <cp:lastPrinted>2010-10-19T09:56:57Z</cp:lastPrinted>
  <dcterms:created xsi:type="dcterms:W3CDTF">2005-07-12T12:36:52Z</dcterms:created>
  <dcterms:modified xsi:type="dcterms:W3CDTF">2016-07-25T13:26:17Z</dcterms:modified>
</cp:coreProperties>
</file>