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Lato"/>
      <p:regular r:id="rId31"/>
      <p:bold r:id="rId32"/>
      <p:italic r:id="rId33"/>
      <p:boldItalic r:id="rId34"/>
    </p:embeddedFont>
    <p:embeddedFont>
      <p:font typeface="Lato Hairline"/>
      <p:regular r:id="rId35"/>
      <p:bold r:id="rId36"/>
      <p:italic r:id="rId37"/>
      <p:boldItalic r:id="rId38"/>
    </p:embeddedFont>
    <p:embeddedFont>
      <p:font typeface="La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.fntdata"/><Relationship Id="rId20" Type="http://schemas.openxmlformats.org/officeDocument/2006/relationships/slide" Target="slides/slide15.xml"/><Relationship Id="rId42" Type="http://schemas.openxmlformats.org/officeDocument/2006/relationships/font" Target="fonts/LatoLight-boldItalic.fntdata"/><Relationship Id="rId41" Type="http://schemas.openxmlformats.org/officeDocument/2006/relationships/font" Target="fonts/Lato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LatoHairline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Hairline-italic.fntdata"/><Relationship Id="rId14" Type="http://schemas.openxmlformats.org/officeDocument/2006/relationships/slide" Target="slides/slide9.xml"/><Relationship Id="rId36" Type="http://schemas.openxmlformats.org/officeDocument/2006/relationships/font" Target="fonts/LatoHairline-bold.fntdata"/><Relationship Id="rId17" Type="http://schemas.openxmlformats.org/officeDocument/2006/relationships/slide" Target="slides/slide12.xml"/><Relationship Id="rId39" Type="http://schemas.openxmlformats.org/officeDocument/2006/relationships/font" Target="fonts/La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LatoHairlin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a64cfd9b2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a64cfd9b2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64cfd9b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a64cfd9b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64cfd9b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a64cfd9b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9308478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9308478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308478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308478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3084785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93084785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93084785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93084785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93084785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93084785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3084785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3084785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93084785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93084785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93084785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93084785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ef63057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aef63057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cd51da4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cd51da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e07af0e5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e07af0e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e0bc49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e0bc49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e0bc49a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e0bc49a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FFF12"/>
                </a:solidFill>
              </a:rPr>
              <a:t>Electoral Votes for Prediction: </a:t>
            </a:r>
            <a:endParaRPr sz="9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FFF12"/>
                </a:solidFill>
              </a:rPr>
              <a:t>Democrat:  358 </a:t>
            </a:r>
            <a:endParaRPr sz="9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FFF12"/>
                </a:solidFill>
              </a:rPr>
              <a:t>Republican:  180</a:t>
            </a:r>
            <a:endParaRPr sz="9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FFF12"/>
                </a:solidFill>
              </a:rPr>
              <a:t>Electoral Votes for Prediction: </a:t>
            </a:r>
            <a:endParaRPr sz="9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FFF12"/>
                </a:solidFill>
              </a:rPr>
              <a:t>Democrat:  201 </a:t>
            </a:r>
            <a:endParaRPr sz="9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FFF12"/>
                </a:solidFill>
              </a:rPr>
              <a:t>Republican:  337</a:t>
            </a:r>
            <a:endParaRPr sz="9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FFF12"/>
                </a:solidFill>
              </a:rPr>
              <a:t>Electoral Votes for Prediction: </a:t>
            </a:r>
            <a:endParaRPr sz="9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FFF12"/>
                </a:solidFill>
              </a:rPr>
              <a:t>Democrat:  235 </a:t>
            </a:r>
            <a:endParaRPr sz="9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FFF12"/>
                </a:solidFill>
              </a:rPr>
              <a:t>Republican:  303</a:t>
            </a:r>
            <a:endParaRPr sz="900">
              <a:solidFill>
                <a:srgbClr val="2FFF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e07af0e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e07af0e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AZ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0.980677843466645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1.12090837173459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1.03677005477382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TRUE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CO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0.801568700165052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1.11954782421287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0.928760349784178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FL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0.98573546176494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1.02357500412701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1.00087127870977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TRUE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GA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0.981578392170794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1.20747328158013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1.07193634793453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TRUE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ME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0.970104472818396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1.07808951190138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1.01329848845159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TRUE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MN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0.976414330286784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1.17278726975007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1.0549635060721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TRUE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NC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0.987317210394324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1.23269153522607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1.08546694032702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TRUE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NM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0.736114043325082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1.39150292812579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0.998269597245365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PA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0.995812524356454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1.00431025670907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0.999211617297502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TX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0.979619891923815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1.25261184079542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FALSE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1.08881667147246</a:t>
            </a:r>
            <a:endParaRPr sz="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TRUE</a:t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df0be9a9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df0be9a9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ef63057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aef63057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ef63057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ef63057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ef630574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ef63057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aef63057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aef63057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a64cfd9b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a64cfd9b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64cfd9b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64cfd9b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308478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9308478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8" name="Google Shape;58;p1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9" name="Google Shape;59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1" name="Google Shape;71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" name="Google Shape;76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7" name="Google Shape;77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0" name="Google Shape;80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5" name="Google Shape;85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" name="Google Shape;87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Google Shape;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3208125" y="387700"/>
            <a:ext cx="5250300" cy="32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2020 </a:t>
            </a:r>
            <a:r>
              <a:rPr lang="en"/>
              <a:t>U.S.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Presidential </a:t>
            </a:r>
            <a:r>
              <a:rPr lang="en">
                <a:solidFill>
                  <a:schemeClr val="lt1"/>
                </a:solidFill>
              </a:rPr>
              <a:t>Election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>
            <p:ph type="ctrTitle"/>
          </p:nvPr>
        </p:nvSpPr>
        <p:spPr>
          <a:xfrm>
            <a:off x="1647725" y="3645700"/>
            <a:ext cx="6810900" cy="13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Lato"/>
                <a:ea typeface="Lato"/>
                <a:cs typeface="Lato"/>
                <a:sym typeface="Lato"/>
              </a:rPr>
              <a:t>State</a:t>
            </a:r>
            <a:r>
              <a:rPr b="1" lang="en" sz="3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3700">
                <a:solidFill>
                  <a:srgbClr val="FFFFFF"/>
                </a:solidFill>
              </a:rPr>
              <a:t>Analysis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4706400"/>
            <a:ext cx="2871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(feat internet traffic stuff lol)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152400"/>
            <a:ext cx="49353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47625"/>
            <a:ext cx="5186250" cy="50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75" y="131675"/>
            <a:ext cx="4887076" cy="478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1348975"/>
            <a:ext cx="5974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Traffic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Goal: Use historical state-level internet traffic data from Trends to try and predict 2016 election margins (percentage).</a:t>
            </a:r>
            <a:endParaRPr/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3293399" y="2211825"/>
            <a:ext cx="30693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CSVs were algorithmically fetched and combined using Python package “pytrends.”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Investigation of potential correlation b’ween search trends + margins from 2016 election dataset from class.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44625" y="138175"/>
            <a:ext cx="62832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  <a:t>Some terms seemed more promising than others...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0" y="742125"/>
            <a:ext cx="3053124" cy="20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150" y="3027324"/>
            <a:ext cx="3053110" cy="20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43500"/>
            <a:ext cx="3587875" cy="352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38225" y="184475"/>
            <a:ext cx="72384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Using trees as a means of “forward” variable selection.</a:t>
            </a:r>
            <a:endParaRPr sz="22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50" y="1031125"/>
            <a:ext cx="5850670" cy="39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249800" y="186925"/>
            <a:ext cx="52368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Seems obvious. What if we exclude those from the available variables in the tree-making?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0" y="1091926"/>
            <a:ext cx="2752875" cy="368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199800"/>
            <a:ext cx="7758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Making a linear model with these variables...</a:t>
            </a:r>
            <a:endParaRPr sz="270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25" y="1057200"/>
            <a:ext cx="54578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95400" y="224500"/>
            <a:ext cx="6357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There’s some outliers! (DC, Mississippi, and New Mexico)</a:t>
            </a:r>
            <a:endParaRPr sz="27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09700"/>
            <a:ext cx="5734849" cy="38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7200" y="1032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this?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457200" y="960600"/>
            <a:ext cx="53145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After identifying potentially important variables, we can train a model on “non-swing” states and then test its accuracy in predicting voter margins in swing states.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This gives us a sense of which variables may be valuable in a 2020 model. However, it’ll be harder to “train” a model in that context!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Perhaps a logistic approach may be more effective? How about training on predicted voter margins for more predictable states? Might seem redundant.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Swing”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Investigating the similarity in changes of total votes within each states for - </a:t>
            </a:r>
            <a:endParaRPr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×"/>
            </a:pPr>
            <a:r>
              <a:rPr lang="en"/>
              <a:t>House of Representatives elections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×"/>
            </a:pPr>
            <a:r>
              <a:rPr lang="en"/>
              <a:t>Senator elections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×"/>
            </a:pPr>
            <a:r>
              <a:rPr lang="en"/>
              <a:t>Presidential Elections.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Variable of Interest is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Total (R votes ÷ D votes)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House vs. POTUS elections: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 the </a:t>
            </a:r>
            <a:r>
              <a:rPr lang="en">
                <a:solidFill>
                  <a:schemeClr val="dk2"/>
                </a:solidFill>
              </a:rPr>
              <a:t>presidential (</a:t>
            </a:r>
            <a:r>
              <a:rPr lang="en"/>
              <a:t>POTUS) </a:t>
            </a:r>
            <a:r>
              <a:rPr lang="en"/>
              <a:t>election year be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Y 0</a:t>
            </a:r>
            <a:r>
              <a:rPr lang="en"/>
              <a:t>, compare the changes in the House elections between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Y -6</a:t>
            </a:r>
            <a:r>
              <a:rPr lang="en"/>
              <a:t> 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Y -2</a:t>
            </a:r>
            <a:r>
              <a:rPr lang="en"/>
              <a:t>, and the changes for POTUS elections between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Y -4</a:t>
            </a:r>
            <a:r>
              <a:rPr lang="en"/>
              <a:t> 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Y 0</a:t>
            </a:r>
            <a:r>
              <a:rPr lang="en"/>
              <a:t>. </a:t>
            </a:r>
            <a:endParaRPr/>
          </a:p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Senate vs. POTUS elections: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Both states have a Class I seat and a Class III seat in the Senate, and each seat reelect every 6 years.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Compare the past 6 senator election results to the POTUS election results.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1614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Results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0" y="1018875"/>
            <a:ext cx="4321478" cy="381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325" y="1695475"/>
            <a:ext cx="3902351" cy="105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5275" y="3015501"/>
            <a:ext cx="3955399" cy="15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57200" y="3563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towards Red?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457200" y="1391150"/>
            <a:ext cx="5754000" cy="3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decided to plot two variables, dShift and rShift, which are the percentage shifts between 2016 and 2012 votes for Democrats and Republicans, respectively. A positive value indicates an increase in support for that party.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every percentage increase in rShift, dShift will decrease by 0.701 percent. The correlation is strong with an r value of -0.8654.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intercept of -4.11 means that even when rShift is at 0, dShift is still negative, which could suggest voters are shifting away from the Democratic party and more towards the Republican side.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4294967295"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Model: 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lm(President ~ House + State),  example data -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President: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Change in Ratio of votes between 2012 - 2016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Corresponding House data: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Change in Ratio of votes between 2010 - 2014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President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2004 - 2008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2008 - 2012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2012 - 2016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2016 - 2020 (?)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6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House 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2002 - 2006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2006 - 2010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2010 - 2014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2014 - 2018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6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State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AL/AK/AR/AZ/CA …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(50 states total) </a:t>
            </a:r>
            <a:endParaRPr/>
          </a:p>
        </p:txBody>
      </p:sp>
      <p:cxnSp>
        <p:nvCxnSpPr>
          <p:cNvPr id="237" name="Google Shape;237;p36"/>
          <p:cNvCxnSpPr>
            <a:stCxn id="234" idx="1"/>
            <a:endCxn id="236" idx="3"/>
          </p:cNvCxnSpPr>
          <p:nvPr/>
        </p:nvCxnSpPr>
        <p:spPr>
          <a:xfrm>
            <a:off x="489775" y="3619125"/>
            <a:ext cx="56823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457200" y="30375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Results!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398675"/>
            <a:ext cx="3182426" cy="26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100" y="0"/>
            <a:ext cx="2052901" cy="17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450" y="1586200"/>
            <a:ext cx="3182426" cy="268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1875" y="1631300"/>
            <a:ext cx="3266574" cy="24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289950" y="4204550"/>
            <a:ext cx="2651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Historical Congress Data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3093475" y="4204550"/>
            <a:ext cx="2651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Combined Weighted Result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6238450" y="4204550"/>
            <a:ext cx="2651100" cy="56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Internet Search Data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Outcomes - 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Historical Congress data: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Democrat:  358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Republican:  180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 txBox="1"/>
          <p:nvPr>
            <p:ph idx="3" type="body"/>
          </p:nvPr>
        </p:nvSpPr>
        <p:spPr>
          <a:xfrm>
            <a:off x="22970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Combined weighted result: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Democrat:  235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Republican:  303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>
            <p:ph idx="2" type="body"/>
          </p:nvPr>
        </p:nvSpPr>
        <p:spPr>
          <a:xfrm>
            <a:off x="4128611" y="23447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Internet Search data: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Democrat:  201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Republican:  337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75" y="281450"/>
            <a:ext cx="8543051" cy="45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00" y="312813"/>
            <a:ext cx="8533799" cy="451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4014125" y="884150"/>
            <a:ext cx="1962000" cy="2820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5" y="1127477"/>
            <a:ext cx="4455826" cy="2888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27475"/>
            <a:ext cx="4455826" cy="288856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1816350" y="24087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Important Variables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152400"/>
            <a:ext cx="49704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0" y="152400"/>
            <a:ext cx="49851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75" y="152400"/>
            <a:ext cx="492869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