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11" r:id="rId3"/>
    <p:sldId id="322" r:id="rId4"/>
    <p:sldId id="316" r:id="rId5"/>
    <p:sldId id="318" r:id="rId6"/>
    <p:sldId id="319" r:id="rId7"/>
    <p:sldId id="324" r:id="rId8"/>
    <p:sldId id="325" r:id="rId9"/>
    <p:sldId id="326" r:id="rId10"/>
    <p:sldId id="327" r:id="rId11"/>
    <p:sldId id="294" r:id="rId12"/>
    <p:sldId id="315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  <p:cmAuthor id="2" name="Microsoft Office 用户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A4D6D5"/>
    <a:srgbClr val="6C92C0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7" autoAdjust="0"/>
    <p:restoredTop sz="78132" autoAdjust="0"/>
  </p:normalViewPr>
  <p:slideViewPr>
    <p:cSldViewPr snapToGrid="0" showGuides="1">
      <p:cViewPr varScale="1">
        <p:scale>
          <a:sx n="91" d="100"/>
          <a:sy n="91" d="100"/>
        </p:scale>
        <p:origin x="200" y="7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21:15:11.05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2" dt="2020-06-04T21:15:14.241" idx="1">
    <p:pos x="137" y="164"/>
    <p:text/>
    <p:extLst mod="1"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6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9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6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2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9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Storm</a:t>
            </a:r>
            <a:r>
              <a:rPr kumimoji="1" lang="zh-CN" altLang="en-US" dirty="0" smtClean="0"/>
              <a:t> 无状态不容错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延迟高，不支持事件乱序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腾讯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Oceanus</a:t>
            </a:r>
          </a:p>
          <a:p>
            <a:pPr marL="228600" indent="-228600">
              <a:buAutoNum type="arabicPeriod"/>
            </a:pP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blink</a:t>
            </a:r>
          </a:p>
          <a:p>
            <a:pPr marL="228600" indent="-228600">
              <a:buAutoNum type="arabicPeriod"/>
            </a:pP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stream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8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的管理和资源的协调。包括任务调度，检查点管理，失败恢复等。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Job/task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5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8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Slot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算子合并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反压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资源不足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数据倾斜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Lag</a:t>
            </a:r>
            <a:r>
              <a:rPr kumimoji="1" lang="zh-CN" altLang="en-US" dirty="0" smtClean="0"/>
              <a:t>太高，并行度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无</a:t>
            </a:r>
            <a:r>
              <a:rPr kumimoji="1" lang="en-US" altLang="zh-CN" dirty="0" smtClean="0"/>
              <a:t>Lag</a:t>
            </a:r>
            <a:r>
              <a:rPr kumimoji="1" lang="zh-CN" altLang="en-US" dirty="0" smtClean="0"/>
              <a:t>，但窗口不计算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9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zh-CN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latin typeface="+mn-ea"/>
              </a:rPr>
              <a:t>窗口：</a:t>
            </a:r>
            <a:r>
              <a:rPr lang="en-US" altLang="zh-CN" dirty="0" smtClean="0">
                <a:latin typeface="+mn-ea"/>
              </a:rPr>
              <a:t>Time/Count/session/</a:t>
            </a:r>
            <a:r>
              <a:rPr lang="zh-CN" altLang="en-US" dirty="0" smtClean="0">
                <a:latin typeface="+mn-ea"/>
              </a:rPr>
              <a:t>用户定义</a:t>
            </a:r>
            <a:endParaRPr kumimoji="1" lang="en-US" altLang="zh-CN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latin typeface="+mn-ea"/>
              </a:rPr>
              <a:t>事件事件语义</a:t>
            </a:r>
            <a:endParaRPr lang="en-US" altLang="zh-CN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CN" dirty="0" err="1" smtClean="0">
                <a:latin typeface="+mn-ea"/>
              </a:rPr>
              <a:t>WaterMarker</a:t>
            </a:r>
            <a:r>
              <a:rPr lang="en-US" altLang="zh-CN" dirty="0" smtClean="0">
                <a:latin typeface="+mn-ea"/>
              </a:rPr>
              <a:t>/Allowed Lateness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6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flink.apache.org/" TargetMode="External"/><Relationship Id="rId5" Type="http://schemas.openxmlformats.org/officeDocument/2006/relationships/hyperlink" Target="https://blog.csdn.net/long1657/article/details/94014077" TargetMode="External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13335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部门</a:t>
            </a:r>
            <a:r>
              <a:rPr lang="zh-CN" altLang="en-US" sz="36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：数据工程三组</a:t>
            </a:r>
            <a:endParaRPr lang="zh-CN" altLang="en-US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</a:rPr>
              <a:t>分享人：郭振江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330659"/>
            <a:ext cx="3147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err="1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Flink</a:t>
            </a:r>
            <a:r>
              <a:rPr lang="zh-CN" altLang="en-US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入门</a:t>
            </a:r>
            <a:endParaRPr lang="zh-CN" altLang="en-US" sz="5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00" y="338421"/>
            <a:ext cx="2122168" cy="68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9"/>
    </mc:Choice>
    <mc:Fallback xmlns="">
      <p:transition spd="slow" advTm="17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52" y="185229"/>
            <a:ext cx="5542671" cy="34658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16" y="239052"/>
            <a:ext cx="5988636" cy="3412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423" y="3651100"/>
            <a:ext cx="5521374" cy="34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661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demo</a:t>
            </a:r>
            <a:endParaRPr lang="zh-CN" altLang="en-US" sz="4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953" y="5923156"/>
            <a:ext cx="699713" cy="699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953" y="5923156"/>
            <a:ext cx="699713" cy="699713"/>
          </a:xfrm>
          <a:prstGeom prst="rect">
            <a:avLst/>
          </a:prstGeom>
        </p:spPr>
      </p:pic>
      <p:sp>
        <p:nvSpPr>
          <p:cNvPr id="10" name="矩形 34"/>
          <p:cNvSpPr/>
          <p:nvPr/>
        </p:nvSpPr>
        <p:spPr>
          <a:xfrm>
            <a:off x="1344023" y="4483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参考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40888" y="2199505"/>
            <a:ext cx="9576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://flink.apache.org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 err="1">
                <a:latin typeface="+mn-ea"/>
              </a:rPr>
              <a:t>Flink</a:t>
            </a:r>
            <a:r>
              <a:rPr kumimoji="1" lang="zh-CN" altLang="en-US" dirty="0">
                <a:latin typeface="+mn-ea"/>
              </a:rPr>
              <a:t> 基础教程</a:t>
            </a:r>
            <a:endParaRPr kumimoji="1"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 err="1">
                <a:latin typeface="+mn-ea"/>
              </a:rPr>
              <a:t>Flink</a:t>
            </a:r>
            <a:r>
              <a:rPr kumimoji="1" lang="zh-CN" altLang="en-US" dirty="0">
                <a:latin typeface="+mn-ea"/>
              </a:rPr>
              <a:t> 原理、实战与性能优</a:t>
            </a:r>
            <a:r>
              <a:rPr kumimoji="1" lang="zh-CN" altLang="en-US" dirty="0" smtClean="0">
                <a:latin typeface="+mn-ea"/>
              </a:rPr>
              <a:t>化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blog.csdn.net/long1657/article/details/94014077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80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23510" y="3239451"/>
            <a:ext cx="2136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Q</a:t>
            </a:r>
            <a:r>
              <a:rPr lang="zh-CN" altLang="en-US" sz="4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&amp;</a:t>
            </a:r>
            <a:r>
              <a:rPr lang="zh-CN" altLang="en-US" sz="4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+mj-lt"/>
              </a:rPr>
              <a:t>A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00" y="338421"/>
            <a:ext cx="2122168" cy="68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5237" y="1237957"/>
            <a:ext cx="74136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 sz="2800" dirty="0" smtClean="0"/>
              <a:t>为何选择</a:t>
            </a:r>
            <a:r>
              <a:rPr kumimoji="1" lang="en-US" altLang="zh-CN" sz="2800" dirty="0" err="1" smtClean="0"/>
              <a:t>flink</a:t>
            </a:r>
            <a:endParaRPr lang="en-US" altLang="zh-CN" sz="28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 sz="2800" dirty="0" smtClean="0"/>
              <a:t>运行</a:t>
            </a:r>
            <a:r>
              <a:rPr kumimoji="1" lang="zh-CN" altLang="en-US" sz="2800" dirty="0" smtClean="0"/>
              <a:t>流</a:t>
            </a:r>
            <a:r>
              <a:rPr kumimoji="1" lang="zh-CN" altLang="en-US" sz="2800" dirty="0" smtClean="0"/>
              <a:t>图</a:t>
            </a:r>
            <a:endParaRPr kumimoji="1" lang="en-US" altLang="zh-CN" sz="2800" dirty="0" smtClean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zh-CN" altLang="en-US" sz="2800" dirty="0"/>
              <a:t>核心</a:t>
            </a:r>
            <a:r>
              <a:rPr lang="zh-CN" altLang="en-US" sz="2800" dirty="0" smtClean="0"/>
              <a:t>概念</a:t>
            </a:r>
            <a:endParaRPr kumimoji="1" lang="en-US" altLang="zh-CN" sz="28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zh-CN" sz="28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81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34756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dirty="0" smtClean="0"/>
              <a:t>为何选择</a:t>
            </a:r>
            <a:r>
              <a:rPr kumimoji="1" lang="en-US" altLang="zh-CN" sz="4400" dirty="0" err="1" smtClean="0"/>
              <a:t>flink</a:t>
            </a:r>
            <a:endParaRPr kumimoji="1" lang="en-US" altLang="zh-CN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953" y="5923156"/>
            <a:ext cx="699713" cy="6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58676"/>
              </p:ext>
            </p:extLst>
          </p:nvPr>
        </p:nvGraphicFramePr>
        <p:xfrm>
          <a:off x="773718" y="1266091"/>
          <a:ext cx="10156881" cy="1900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83"/>
                <a:gridCol w="1450983"/>
                <a:gridCol w="1450983"/>
                <a:gridCol w="1450983"/>
                <a:gridCol w="1450983"/>
                <a:gridCol w="1450983"/>
                <a:gridCol w="1450983"/>
              </a:tblGrid>
              <a:tr h="30219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数据处理框架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流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语义保证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延迟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吞吐量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容错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事件时间</a:t>
                      </a:r>
                      <a:endParaRPr lang="zh-CN" altLang="en-US" dirty="0"/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Storm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最少一次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极低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</a:tr>
              <a:tr h="528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mtClean="0"/>
                        <a:t>Spark</a:t>
                      </a:r>
                      <a:endParaRPr kumimoji="1"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流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仅一次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US" altLang="zh-CN" smtClean="0"/>
                        <a:t>flink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流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仅一次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checkpoint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73718" y="5322823"/>
            <a:ext cx="10536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结论：有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状态</a:t>
            </a:r>
            <a:r>
              <a:rPr kumimoji="1" lang="zh-CN" altLang="en-US" sz="2000" dirty="0" smtClean="0"/>
              <a:t>的支持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事件时间</a:t>
            </a:r>
            <a:r>
              <a:rPr kumimoji="1" lang="zh-CN" altLang="en-US" sz="2000" dirty="0" smtClean="0"/>
              <a:t>语义的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高吞吐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低延迟</a:t>
            </a:r>
            <a:r>
              <a:rPr kumimoji="1" lang="zh-CN" altLang="en-US" sz="2000" dirty="0" smtClean="0"/>
              <a:t>的流处理计算框架</a:t>
            </a:r>
            <a:endParaRPr kumimoji="1" lang="zh-CN" altLang="en-US" sz="2000" dirty="0"/>
          </a:p>
        </p:txBody>
      </p:sp>
      <p:pic>
        <p:nvPicPr>
          <p:cNvPr id="1026" name="Picture 2" descr="https://dss1.bdstatic.com/6OF1bjeh1BF3odCf/it/u=284214387,2733504445&amp;fm=74&amp;app=80&amp;f=JPEG&amp;size=f121,121?sec=1880279984&amp;t=9ca0c9db6c1a648d18bc88b4152c31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8" y="3618665"/>
            <a:ext cx="1617785" cy="161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400" dirty="0"/>
              <a:t>运行流图</a:t>
            </a:r>
            <a:endParaRPr kumimoji="1" lang="en-US" altLang="zh-CN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953" y="5923156"/>
            <a:ext cx="699713" cy="6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29" y="2717800"/>
            <a:ext cx="6376919" cy="40803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0358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/>
              <a:t>核心</a:t>
            </a:r>
            <a:r>
              <a:rPr lang="zh-CN" altLang="en-US" sz="4400" dirty="0" smtClean="0"/>
              <a:t>概念</a:t>
            </a:r>
            <a:endParaRPr lang="en-US" altLang="zh-CN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953" y="5923156"/>
            <a:ext cx="699713" cy="6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核心</a:t>
            </a:r>
            <a:r>
              <a:rPr lang="zh-CN" altLang="en-US" sz="3200" dirty="0" smtClean="0"/>
              <a:t>概念</a:t>
            </a:r>
            <a:endParaRPr lang="en-US" altLang="zh-CN" sz="32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953" y="5923156"/>
            <a:ext cx="699713" cy="6997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078" y="1033123"/>
            <a:ext cx="5384447" cy="34392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89" y="1048157"/>
            <a:ext cx="6118843" cy="34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63508" cy="40677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23" y="2757268"/>
            <a:ext cx="6120939" cy="38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2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5689</TotalTime>
  <Words>225</Words>
  <Application>Microsoft Macintosh PowerPoint</Application>
  <PresentationFormat>宽屏</PresentationFormat>
  <Paragraphs>80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Gotham Rounded Medium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Microsoft Office 用户</cp:lastModifiedBy>
  <cp:revision>498</cp:revision>
  <dcterms:created xsi:type="dcterms:W3CDTF">2016-01-19T08:46:00Z</dcterms:created>
  <dcterms:modified xsi:type="dcterms:W3CDTF">2020-07-10T06:53:30Z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