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3" r:id="rId2"/>
    <p:sldId id="257" r:id="rId3"/>
    <p:sldId id="277" r:id="rId4"/>
    <p:sldId id="285" r:id="rId5"/>
    <p:sldId id="284" r:id="rId6"/>
    <p:sldId id="288" r:id="rId7"/>
    <p:sldId id="287" r:id="rId8"/>
    <p:sldId id="293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81" r:id="rId31"/>
  </p:sldIdLst>
  <p:sldSz cx="12192000" cy="6858000"/>
  <p:notesSz cx="6858000" cy="9144000"/>
  <p:defaultTextStyle>
    <a:lvl1pPr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1pPr>
    <a:lvl2pPr indent="4572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2pPr>
    <a:lvl3pPr indent="9144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3pPr>
    <a:lvl4pPr indent="13716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4pPr>
    <a:lvl5pPr indent="18288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5pPr>
    <a:lvl6pPr indent="22860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6pPr>
    <a:lvl7pPr indent="27432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7pPr>
    <a:lvl8pPr indent="32004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8pPr>
    <a:lvl9pPr indent="3657600">
      <a:defRPr>
        <a:solidFill>
          <a:srgbClr val="2B2B2B"/>
        </a:solidFill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DECA"/>
          </a:solidFill>
        </a:fill>
      </a:tcStyle>
    </a:wholeTbl>
    <a:band2H>
      <a:tcTxStyle/>
      <a:tcStyle>
        <a:tcBdr/>
        <a:fill>
          <a:solidFill>
            <a:srgbClr val="FDEFE7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9E14"/>
          </a:solidFill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9E14"/>
          </a:solidFill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9E14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bevel/>
            </a:ln>
          </a:left>
          <a:right>
            <a:ln w="12700" cap="flat">
              <a:solidFill>
                <a:srgbClr val="2B2B2B"/>
              </a:solidFill>
              <a:prstDash val="solid"/>
              <a:bevel/>
            </a:ln>
          </a:right>
          <a:top>
            <a:ln w="12700" cap="flat">
              <a:solidFill>
                <a:srgbClr val="2B2B2B"/>
              </a:solidFill>
              <a:prstDash val="solid"/>
              <a:bevel/>
            </a:ln>
          </a:top>
          <a:bottom>
            <a:ln w="12700" cap="flat">
              <a:solidFill>
                <a:srgbClr val="2B2B2B"/>
              </a:solidFill>
              <a:prstDash val="solid"/>
              <a:bevel/>
            </a:ln>
          </a:bottom>
          <a:insideH>
            <a:ln w="12700" cap="flat">
              <a:solidFill>
                <a:srgbClr val="2B2B2B"/>
              </a:solidFill>
              <a:prstDash val="solid"/>
              <a:bevel/>
            </a:ln>
          </a:insideH>
          <a:insideV>
            <a:ln w="12700" cap="flat">
              <a:solidFill>
                <a:srgbClr val="2B2B2B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bevel/>
            </a:ln>
          </a:left>
          <a:right>
            <a:ln w="12700" cap="flat">
              <a:solidFill>
                <a:srgbClr val="2B2B2B"/>
              </a:solidFill>
              <a:prstDash val="solid"/>
              <a:bevel/>
            </a:ln>
          </a:right>
          <a:top>
            <a:ln w="12700" cap="flat">
              <a:solidFill>
                <a:srgbClr val="2B2B2B"/>
              </a:solidFill>
              <a:prstDash val="solid"/>
              <a:bevel/>
            </a:ln>
          </a:top>
          <a:bottom>
            <a:ln w="12700" cap="flat">
              <a:solidFill>
                <a:srgbClr val="2B2B2B"/>
              </a:solidFill>
              <a:prstDash val="solid"/>
              <a:bevel/>
            </a:ln>
          </a:bottom>
          <a:insideH>
            <a:ln w="12700" cap="flat">
              <a:solidFill>
                <a:srgbClr val="2B2B2B"/>
              </a:solidFill>
              <a:prstDash val="solid"/>
              <a:bevel/>
            </a:ln>
          </a:insideH>
          <a:insideV>
            <a:ln w="12700" cap="flat">
              <a:solidFill>
                <a:srgbClr val="2B2B2B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bevel/>
            </a:ln>
          </a:left>
          <a:right>
            <a:ln w="12700" cap="flat">
              <a:solidFill>
                <a:srgbClr val="2B2B2B"/>
              </a:solidFill>
              <a:prstDash val="solid"/>
              <a:bevel/>
            </a:ln>
          </a:right>
          <a:top>
            <a:ln w="12700" cap="flat">
              <a:solidFill>
                <a:srgbClr val="2B2B2B"/>
              </a:solidFill>
              <a:prstDash val="solid"/>
              <a:bevel/>
            </a:ln>
          </a:top>
          <a:bottom>
            <a:ln w="12700" cap="flat">
              <a:solidFill>
                <a:srgbClr val="2B2B2B"/>
              </a:solidFill>
              <a:prstDash val="solid"/>
              <a:bevel/>
            </a:ln>
          </a:bottom>
          <a:insideH>
            <a:ln w="12700" cap="flat">
              <a:solidFill>
                <a:srgbClr val="2B2B2B"/>
              </a:solidFill>
              <a:prstDash val="solid"/>
              <a:bevel/>
            </a:ln>
          </a:insideH>
          <a:insideV>
            <a:ln w="12700" cap="flat">
              <a:solidFill>
                <a:srgbClr val="2B2B2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bevel/>
            </a:ln>
          </a:left>
          <a:right>
            <a:ln w="12700" cap="flat">
              <a:solidFill>
                <a:srgbClr val="2B2B2B"/>
              </a:solidFill>
              <a:prstDash val="solid"/>
              <a:bevel/>
            </a:ln>
          </a:right>
          <a:top>
            <a:ln w="12700" cap="flat">
              <a:solidFill>
                <a:srgbClr val="2B2B2B"/>
              </a:solidFill>
              <a:prstDash val="solid"/>
              <a:bevel/>
            </a:ln>
          </a:top>
          <a:bottom>
            <a:ln w="12700" cap="flat">
              <a:solidFill>
                <a:srgbClr val="2B2B2B"/>
              </a:solidFill>
              <a:prstDash val="solid"/>
              <a:bevel/>
            </a:ln>
          </a:bottom>
          <a:insideH>
            <a:ln w="12700" cap="flat">
              <a:solidFill>
                <a:srgbClr val="2B2B2B"/>
              </a:solidFill>
              <a:prstDash val="solid"/>
              <a:bevel/>
            </a:ln>
          </a:insideH>
          <a:insideV>
            <a:ln w="12700" cap="flat">
              <a:solidFill>
                <a:srgbClr val="2B2B2B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6350" cap="flat">
              <a:solidFill>
                <a:srgbClr val="FF7427"/>
              </a:solidFill>
              <a:prstDash val="solid"/>
              <a:miter lim="800000"/>
            </a:ln>
          </a:left>
          <a:right>
            <a:ln w="6350" cap="flat">
              <a:solidFill>
                <a:srgbClr val="FF7427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7427"/>
              </a:solidFill>
              <a:prstDash val="solid"/>
              <a:bevel/>
            </a:ln>
          </a:top>
          <a:bottom>
            <a:ln w="6350" cap="flat">
              <a:solidFill>
                <a:srgbClr val="FF7427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7427"/>
              </a:solidFill>
              <a:prstDash val="solid"/>
              <a:miter lim="800000"/>
            </a:ln>
          </a:top>
          <a:bottom>
            <a:ln w="6350" cap="flat">
              <a:solidFill>
                <a:srgbClr val="FF7427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742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5CB"/>
          </a:solidFill>
        </a:fill>
      </a:tcStyle>
    </a:wholeTbl>
    <a:band2H>
      <a:tcTxStyle/>
      <a:tcStyle>
        <a:tcBdr/>
        <a:fill>
          <a:solidFill>
            <a:srgbClr val="FFEBE7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CACE"/>
          </a:solidFill>
        </a:fill>
      </a:tcStyle>
    </a:wholeTbl>
    <a:band2H>
      <a:tcTxStyle/>
      <a:tcStyle>
        <a:tcBdr/>
        <a:fill>
          <a:solidFill>
            <a:srgbClr val="F6E7E8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174A"/>
          </a:solidFill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174A"/>
          </a:solidFill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174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9E14"/>
          </a:solidFill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bevel/>
            </a:ln>
          </a:top>
          <a:bottom>
            <a:ln w="25400" cap="flat">
              <a:solidFill>
                <a:srgbClr val="2B2B2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bevel/>
            </a:ln>
          </a:top>
          <a:bottom>
            <a:ln w="25400" cap="flat">
              <a:solidFill>
                <a:srgbClr val="2B2B2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9E14"/>
          </a:solidFill>
        </a:fill>
      </a:tcStyle>
    </a:firstRow>
  </a:tblStyle>
  <a:tblStyle styleId="{8F44A2F1-9E1F-4B54-A3A2-5F16C0AD49E2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5CB"/>
          </a:solidFill>
        </a:fill>
      </a:tcStyle>
    </a:wholeTbl>
    <a:band2H>
      <a:tcTxStyle/>
      <a:tcStyle>
        <a:tcBdr/>
        <a:fill>
          <a:solidFill>
            <a:srgbClr val="FFEBE7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firstRow>
  </a:tblStyle>
  <a:tblStyle styleId="{D51ADE6A-740E-44AE-83CC-AE7238B6C88D}" styleName="">
    <a:tblBg/>
    <a:wholeTbl>
      <a:tcTxStyle b="on" i="on">
        <a:font>
          <a:latin typeface="Source Sans Pro"/>
          <a:ea typeface="Source Sans Pro"/>
          <a:cs typeface="Source Sans Pro"/>
        </a:font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5CB"/>
          </a:solidFill>
        </a:fill>
      </a:tcStyle>
    </a:wholeTbl>
    <a:band2H>
      <a:tcTxStyle/>
      <a:tcStyle>
        <a:tcBdr/>
        <a:fill>
          <a:solidFill>
            <a:srgbClr val="FFEBE7"/>
          </a:solidFill>
        </a:fill>
      </a:tcStyle>
    </a:band2H>
    <a:firstCol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firstCol>
    <a:la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lastRow>
    <a:firstRow>
      <a:tcTxStyle b="on" i="on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42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6"/>
    <p:restoredTop sz="74660" autoAdjust="0"/>
  </p:normalViewPr>
  <p:slideViewPr>
    <p:cSldViewPr snapToGrid="0" snapToObjects="1">
      <p:cViewPr>
        <p:scale>
          <a:sx n="75" d="100"/>
          <a:sy n="75" d="100"/>
        </p:scale>
        <p:origin x="-328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2D1B3-A880-2B4E-8A13-163B2F92241A}" type="datetimeFigureOut">
              <a:rPr kumimoji="1" lang="zh-CN" altLang="en-US" smtClean="0"/>
              <a:t>18/5/28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F0CD-6743-2F44-AB41-C3AC08CF7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03906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35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spc="0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Source Sans Pro"/>
              </a:rPr>
              <a:t>3</a:t>
            </a:r>
            <a:r>
              <a:rPr kumimoji="0" lang="en-US" altLang="zh-CN" sz="2400" b="0" i="1" u="none" strike="noStrike" cap="none" spc="0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Source Sans Pro"/>
              </a:rPr>
              <a:t>.URL</a:t>
            </a:r>
            <a:r>
              <a:rPr kumimoji="0" lang="zh-CN" altLang="en-US" sz="2400" b="0" i="1" u="none" strike="noStrike" cap="none" spc="0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Source Sans Pro"/>
              </a:rPr>
              <a:t>跳转到本地页面</a:t>
            </a:r>
            <a:endParaRPr kumimoji="0" lang="en-US" altLang="zh-CN" sz="2400" b="0" i="1" u="none" strike="noStrike" cap="none" spc="0" normalizeH="0" baseline="0" dirty="0" smtClean="0">
              <a:ln>
                <a:noFill/>
              </a:ln>
              <a:solidFill>
                <a:srgbClr val="7F7F7F"/>
              </a:solidFill>
              <a:effectLst/>
              <a:uFillTx/>
              <a:sym typeface="Source Sans Pro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发现服务和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Fragment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sym typeface="Source Sans Pro"/>
              </a:rPr>
              <a:t>5</a:t>
            </a:r>
            <a:r>
              <a:rPr kumimoji="0" lang="en-US" altLang="zh-CN" sz="2400" b="0" i="1" u="non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sym typeface="Source Sans Pro"/>
              </a:rPr>
              <a:t>.</a:t>
            </a:r>
            <a:r>
              <a:rPr kumimoji="0" lang="en-US" altLang="zh-CN" sz="2400" b="0" i="1" u="none" cap="none" spc="0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sym typeface="Source Sans Pro"/>
              </a:rPr>
              <a:t>IoC</a:t>
            </a:r>
            <a:r>
              <a:rPr kumimoji="0" lang="zh-CN" altLang="en-US" sz="2400" b="0" i="1" u="non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sym typeface="Source Sans Pro"/>
              </a:rPr>
              <a:t>和依赖注入</a:t>
            </a:r>
            <a:endParaRPr kumimoji="0" lang="en-US" altLang="zh-CN" sz="2400" b="0" i="1" u="none" cap="none" spc="0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Source Sans Pro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拦截器和降级策略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24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400" dirty="0" err="1" smtClean="0"/>
              <a:t>loadinfo</a:t>
            </a:r>
            <a:r>
              <a:rPr lang="zh-CN" altLang="en-US" sz="2400" dirty="0" smtClean="0"/>
              <a:t>方法，将映射文件中定义的路由关系信息，载入到</a:t>
            </a:r>
            <a:r>
              <a:rPr lang="en-US" altLang="zh-CN" sz="2400" dirty="0" smtClean="0"/>
              <a:t>warehouse</a:t>
            </a:r>
            <a:r>
              <a:rPr lang="zh-CN" altLang="en-US" sz="2400" dirty="0" smtClean="0"/>
              <a:t>中数据结构中，完成了在内存中缓存一份的操作。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62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优势一：直接解析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路由，解析参数并赋值到对应目标字段的页面中。</a:t>
            </a:r>
          </a:p>
          <a:p>
            <a:r>
              <a:rPr lang="zh-CN" altLang="en-US" dirty="0" smtClean="0"/>
              <a:t>优势二：支持多模块项目，因为现在很少有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是单模块的项目，一般都是多模块单工程的，由不同的团队负责不同的模块开发，这时候支持多模块项目开发就显得尤为重要。</a:t>
            </a:r>
          </a:p>
          <a:p>
            <a:r>
              <a:rPr lang="zh-CN" altLang="en-US" dirty="0" smtClean="0"/>
              <a:t>优势三：支持</a:t>
            </a:r>
            <a:r>
              <a:rPr lang="en-US" altLang="zh-CN" dirty="0" smtClean="0"/>
              <a:t>InstantRun</a:t>
            </a:r>
            <a:r>
              <a:rPr lang="zh-CN" altLang="en-US" dirty="0" smtClean="0"/>
              <a:t>，目前很多路由框架并不支持</a:t>
            </a:r>
            <a:r>
              <a:rPr lang="en-US" altLang="zh-CN" dirty="0" smtClean="0"/>
              <a:t>InstantRun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InstantRun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AndroidStudio2.0</a:t>
            </a:r>
            <a:r>
              <a:rPr lang="zh-CN" altLang="en-US" dirty="0" smtClean="0"/>
              <a:t>阿尔法版本中提供的新功能，其类似于代码的日更新，其只不过面向的是开发过程，这样做可以在开发的过程中减少开发和编译的次数，可以简单地将代码修改即时地同步到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中，从而可以大规模降低开发复杂度。</a:t>
            </a:r>
          </a:p>
          <a:p>
            <a:r>
              <a:rPr lang="zh-CN" altLang="en-US" dirty="0" smtClean="0"/>
              <a:t>优势四：允许自定义拦截器，</a:t>
            </a:r>
            <a:r>
              <a:rPr lang="en-US" altLang="zh-CN" dirty="0" smtClean="0"/>
              <a:t>ARouter</a:t>
            </a:r>
            <a:r>
              <a:rPr lang="zh-CN" altLang="en-US" dirty="0" smtClean="0"/>
              <a:t>是支持拦截器的，而拦截器其实就是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的实现，可以自定义多个拦截器解决一些面向行为编程上出现的问题。</a:t>
            </a:r>
          </a:p>
          <a:p>
            <a:r>
              <a:rPr lang="zh-CN" altLang="en-US" dirty="0" smtClean="0"/>
              <a:t>优势五：</a:t>
            </a:r>
            <a:r>
              <a:rPr lang="en-US" altLang="zh-CN" dirty="0" smtClean="0"/>
              <a:t>ARouter</a:t>
            </a:r>
            <a:r>
              <a:rPr lang="zh-CN" altLang="en-US" dirty="0" smtClean="0"/>
              <a:t>可以提供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容器，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其实就是控制反转，这一部分做过服务端开发的朋友可能比较了解，因为服务端开发经常用到的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框架能够提供的一个非常重要的能力就是控制反转。</a:t>
            </a:r>
          </a:p>
          <a:p>
            <a:r>
              <a:rPr lang="zh-CN" altLang="en-US" dirty="0" smtClean="0"/>
              <a:t>优势六：映射关系自动注册，在页面不是很多的小型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上面，自动注册并不会体现出太大优势，但是对于大型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而言，可能页面数量已经达到的几十个或者数百个，在这样的情况下，自动注册就显得非常重要了，因为不可能将每一个页面都通过代码的方式进行注册。</a:t>
            </a:r>
          </a:p>
          <a:p>
            <a:r>
              <a:rPr lang="zh-CN" altLang="en-US" dirty="0" smtClean="0"/>
              <a:t>优势七：灵活的降级策略，</a:t>
            </a:r>
            <a:r>
              <a:rPr lang="en-US" altLang="zh-CN" dirty="0" smtClean="0"/>
              <a:t>ARouter</a:t>
            </a:r>
            <a:r>
              <a:rPr lang="zh-CN" altLang="en-US" dirty="0" smtClean="0"/>
              <a:t>可以提供很多种降级策略供用户自行选择，而原生的路由方案存在无法灵活降级的问题，</a:t>
            </a:r>
            <a:r>
              <a:rPr lang="en-US" altLang="zh-CN" dirty="0" smtClean="0"/>
              <a:t>StartActivity()</a:t>
            </a:r>
            <a:r>
              <a:rPr lang="zh-CN" altLang="en-US" dirty="0" smtClean="0"/>
              <a:t>一旦失败将会抛出运营级异常。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5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ARouter</a:t>
            </a:r>
            <a:r>
              <a:rPr lang="zh-CN" altLang="en-US" dirty="0" smtClean="0"/>
              <a:t>提供了两个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，分别是面向两个不同的阶段。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是面向运行期的，路由框架在初始化，和工作过程中的相关代码。</a:t>
            </a:r>
            <a:endParaRPr lang="en-US" altLang="zh-CN" dirty="0" smtClean="0"/>
          </a:p>
          <a:p>
            <a:r>
              <a:rPr lang="en-US" altLang="zh-CN" dirty="0" smtClean="0"/>
              <a:t>	Launcher </a:t>
            </a:r>
            <a:r>
              <a:rPr lang="zh-CN" altLang="en-US" dirty="0" smtClean="0"/>
              <a:t>层中主要是</a:t>
            </a:r>
            <a:r>
              <a:rPr lang="en-US" altLang="zh-CN" dirty="0" smtClean="0"/>
              <a:t>ARouter</a:t>
            </a:r>
            <a:r>
              <a:rPr lang="zh-CN" altLang="en-US" dirty="0" smtClean="0"/>
              <a:t>实例的实现和各种对外提供链式调用的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	Service </a:t>
            </a:r>
            <a:r>
              <a:rPr lang="zh-CN" altLang="en-US" dirty="0" smtClean="0"/>
              <a:t>是对外跳转过程中，系统定义的一些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能力，如拦截，降级，替换跳转路径等。</a:t>
            </a:r>
            <a:r>
              <a:rPr lang="en-US" altLang="zh-CN" dirty="0" err="1" smtClean="0"/>
              <a:t>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是某些服务的回调，业务根据回调进行相应的处理，如跳转失败时候的处理等。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是一些模版代码，基本都是接口，在注解编译器生成代码，或者业务需要时，实例化接口，实现相应的功能。</a:t>
            </a:r>
          </a:p>
          <a:p>
            <a:r>
              <a:rPr lang="en-US" altLang="zh-CN" dirty="0" smtClean="0"/>
              <a:t>	Ware House</a:t>
            </a:r>
            <a:r>
              <a:rPr lang="zh-CN" altLang="en-US" dirty="0" smtClean="0"/>
              <a:t>那一层，主要处理，框架运行过程中，缓存，线程，日志，异常等相关的操作。</a:t>
            </a:r>
          </a:p>
          <a:p>
            <a:r>
              <a:rPr lang="en-US" altLang="zh-CN" dirty="0" smtClean="0"/>
              <a:t>	Logistics Center </a:t>
            </a:r>
            <a:r>
              <a:rPr lang="zh-CN" altLang="en-US" dirty="0" smtClean="0"/>
              <a:t>主要是路由机制的初始化，和跳转过程处理参数相关流程。</a:t>
            </a:r>
          </a:p>
          <a:p>
            <a:r>
              <a:rPr lang="zh-CN" altLang="en-US" dirty="0" smtClean="0"/>
              <a:t>这里图中，有个关键的对象没有画出，</a:t>
            </a:r>
            <a:r>
              <a:rPr lang="en-US" altLang="zh-CN" dirty="0" smtClean="0"/>
              <a:t>Postcard</a:t>
            </a:r>
            <a:r>
              <a:rPr lang="zh-CN" altLang="en-US" dirty="0" smtClean="0"/>
              <a:t>，在跳转过程中，这个对象用于携带一些参数，和相关属性，无论是跳到目标页面后，还是发生拦截的过程中，框架处理的流程中，均会用到这些信息。</a:t>
            </a:r>
            <a:endParaRPr lang="en-US" altLang="zh-CN" dirty="0" smtClean="0"/>
          </a:p>
          <a:p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----------------------------------------</a:t>
            </a:r>
          </a:p>
          <a:p>
            <a:r>
              <a:rPr lang="en-US" altLang="zh-CN" dirty="0" smtClean="0"/>
              <a:t>Compiler </a:t>
            </a:r>
            <a:r>
              <a:rPr lang="zh-CN" altLang="en-US" dirty="0" smtClean="0"/>
              <a:t>是个注解处理器。</a:t>
            </a:r>
          </a:p>
          <a:p>
            <a:r>
              <a:rPr lang="en-US" altLang="zh-CN" dirty="0" smtClean="0"/>
              <a:t>Router Processor </a:t>
            </a:r>
            <a:r>
              <a:rPr lang="zh-CN" altLang="en-US" dirty="0" smtClean="0"/>
              <a:t>用于处理路由信息的注解，生成路由表的信息。 </a:t>
            </a:r>
          </a:p>
          <a:p>
            <a:r>
              <a:rPr lang="en-US" altLang="zh-CN" dirty="0" smtClean="0"/>
              <a:t>Interceptor Processor </a:t>
            </a:r>
            <a:r>
              <a:rPr lang="zh-CN" altLang="en-US" dirty="0" smtClean="0"/>
              <a:t>用于处理拦截器相关的信息。 </a:t>
            </a:r>
          </a:p>
          <a:p>
            <a:r>
              <a:rPr lang="en-US" altLang="zh-CN" dirty="0" err="1" smtClean="0"/>
              <a:t>Autowire</a:t>
            </a:r>
            <a:r>
              <a:rPr lang="en-US" altLang="zh-CN" dirty="0" smtClean="0"/>
              <a:t> Processor </a:t>
            </a:r>
            <a:r>
              <a:rPr lang="zh-CN" altLang="en-US" dirty="0" smtClean="0"/>
              <a:t>用于处理跳转目标对象中自动绑定的变量，当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携带参数跳转时候，可以直接对变量传值。</a:t>
            </a:r>
            <a:endParaRPr lang="en-US" altLang="zh-CN" dirty="0" smtClean="0"/>
          </a:p>
          <a:p>
            <a:r>
              <a:rPr lang="zh-CN" altLang="zh-CN" dirty="0" smtClean="0"/>
              <a:t>-</a:t>
            </a:r>
            <a:r>
              <a:rPr lang="en-US" altLang="zh-CN" dirty="0" smtClean="0"/>
              <a:t>----------------------------------------</a:t>
            </a:r>
          </a:p>
          <a:p>
            <a:r>
              <a:rPr lang="zh-CN" altLang="en-US" dirty="0" smtClean="0"/>
              <a:t>还有一个</a:t>
            </a:r>
            <a:r>
              <a:rPr lang="en-US" altLang="zh-CN" dirty="0" err="1" smtClean="0"/>
              <a:t>Annotaiton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没有画在图中，那个主要定义一些注解，声明在需要被注解的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或者变量中，然后通过注解处理器，可以自动生成路由表等信息。</a:t>
            </a:r>
          </a:p>
          <a:p>
            <a:r>
              <a:rPr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初始化时候，会加载对应的映射文件到缓存中，然后通过</a:t>
            </a:r>
            <a:r>
              <a:rPr lang="en-US" altLang="zh-CN" smtClean="0"/>
              <a:t>URL</a:t>
            </a:r>
            <a:r>
              <a:rPr lang="zh-CN" altLang="en-US" smtClean="0"/>
              <a:t>跳转目标页面时候，会通过映射文件的规则，经由</a:t>
            </a:r>
            <a:r>
              <a:rPr lang="en-US" altLang="zh-CN" smtClean="0"/>
              <a:t>Arouter </a:t>
            </a:r>
            <a:r>
              <a:rPr lang="zh-CN" altLang="en-US" smtClean="0"/>
              <a:t>模块进行跳转，拦截，操作服务中方法等动作，从而达到模块间解耦。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1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30306" y="6360462"/>
            <a:ext cx="70083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4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200" spc="400">
                <a:solidFill>
                  <a:srgbClr val="2B2B2B"/>
                </a:solidFill>
              </a:rPr>
              <a:t>WOLF</a:t>
            </a:r>
          </a:p>
        </p:txBody>
      </p:sp>
      <p:sp>
        <p:nvSpPr>
          <p:cNvPr id="98" name="Shape 98"/>
          <p:cNvSpPr/>
          <p:nvPr/>
        </p:nvSpPr>
        <p:spPr>
          <a:xfrm>
            <a:off x="8583706" y="6375851"/>
            <a:ext cx="193233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spc="400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100" spc="400">
                <a:solidFill>
                  <a:srgbClr val="2B2B2B"/>
                </a:solidFill>
              </a:rPr>
              <a:t>www.website.com</a:t>
            </a:r>
          </a:p>
        </p:txBody>
      </p:sp>
      <p:sp>
        <p:nvSpPr>
          <p:cNvPr id="99" name="Shape 99"/>
          <p:cNvSpPr/>
          <p:nvPr/>
        </p:nvSpPr>
        <p:spPr>
          <a:xfrm>
            <a:off x="11382205" y="6406876"/>
            <a:ext cx="4317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2B2B2B"/>
                </a:solidFill>
              </a:rPr>
              <a:t>‹#›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6066971"/>
            <a:ext cx="12192000" cy="7910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1" y="0"/>
            <a:ext cx="6131861" cy="6858000"/>
          </a:xfrm>
          <a:prstGeom prst="rect">
            <a:avLst/>
          </a:prstGeom>
          <a:solidFill>
            <a:srgbClr val="FF7427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Uniq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30306" y="6360462"/>
            <a:ext cx="70083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4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200" spc="400">
                <a:solidFill>
                  <a:srgbClr val="2B2B2B"/>
                </a:solidFill>
              </a:rPr>
              <a:t>WOLF</a:t>
            </a:r>
          </a:p>
        </p:txBody>
      </p:sp>
      <p:sp>
        <p:nvSpPr>
          <p:cNvPr id="104" name="Shape 104"/>
          <p:cNvSpPr/>
          <p:nvPr/>
        </p:nvSpPr>
        <p:spPr>
          <a:xfrm>
            <a:off x="8583706" y="6375851"/>
            <a:ext cx="193233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spc="400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100" spc="400">
                <a:solidFill>
                  <a:srgbClr val="2B2B2B"/>
                </a:solidFill>
              </a:rPr>
              <a:t>www.website.com</a:t>
            </a:r>
          </a:p>
        </p:txBody>
      </p:sp>
      <p:sp>
        <p:nvSpPr>
          <p:cNvPr id="105" name="Shape 105"/>
          <p:cNvSpPr/>
          <p:nvPr/>
        </p:nvSpPr>
        <p:spPr>
          <a:xfrm>
            <a:off x="11382205" y="6406876"/>
            <a:ext cx="4317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2B2B2B"/>
                </a:solidFill>
              </a:rPr>
              <a:t>‹#›</a:t>
            </a: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00665" y="324463"/>
            <a:ext cx="11390670" cy="62090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Bot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mage 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97" y="454494"/>
            <a:ext cx="1406275" cy="716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wo Image 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343507"/>
            <a:ext cx="1586514" cy="808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4723" y="530816"/>
            <a:ext cx="6362386" cy="54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150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per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430306" y="6360462"/>
            <a:ext cx="70083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4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200" spc="400">
                <a:solidFill>
                  <a:srgbClr val="2B2B2B"/>
                </a:solidFill>
              </a:rPr>
              <a:t>WOLF</a:t>
            </a:r>
          </a:p>
        </p:txBody>
      </p:sp>
      <p:sp>
        <p:nvSpPr>
          <p:cNvPr id="9" name="Shape 9"/>
          <p:cNvSpPr/>
          <p:nvPr/>
        </p:nvSpPr>
        <p:spPr>
          <a:xfrm>
            <a:off x="8583706" y="6375851"/>
            <a:ext cx="193233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 spc="400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100" spc="400">
                <a:solidFill>
                  <a:srgbClr val="2B2B2B"/>
                </a:solidFill>
              </a:rPr>
              <a:t>www.website.com</a:t>
            </a:r>
          </a:p>
        </p:txBody>
      </p:sp>
      <p:sp>
        <p:nvSpPr>
          <p:cNvPr id="10" name="Shape 10"/>
          <p:cNvSpPr/>
          <p:nvPr/>
        </p:nvSpPr>
        <p:spPr>
          <a:xfrm>
            <a:off x="11382205" y="6406876"/>
            <a:ext cx="4317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2B2B2B"/>
                </a:solidFill>
              </a:rPr>
              <a:t>‹#›</a:t>
            </a:r>
          </a:p>
        </p:txBody>
      </p:sp>
      <p:sp>
        <p:nvSpPr>
          <p:cNvPr id="11" name="Shape 11"/>
          <p:cNvSpPr/>
          <p:nvPr/>
        </p:nvSpPr>
        <p:spPr>
          <a:xfrm>
            <a:off x="0" y="6066971"/>
            <a:ext cx="12192000" cy="7910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/>
          <a:srcRect l="28200" t="466" r="5972" b="33504"/>
          <a:stretch/>
        </p:blipFill>
        <p:spPr>
          <a:xfrm>
            <a:off x="-58994" y="-38911"/>
            <a:ext cx="12300156" cy="6943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60" y="5830653"/>
            <a:ext cx="1586514" cy="8085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eet Th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Meet Th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14053" t="27673" r="35927" b="39664"/>
          <a:stretch/>
        </p:blipFill>
        <p:spPr>
          <a:xfrm>
            <a:off x="1" y="-74141"/>
            <a:ext cx="12208476" cy="79628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098" y="407773"/>
            <a:ext cx="1406275" cy="7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0523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0306" y="6360462"/>
            <a:ext cx="2667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4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200" spc="400">
                <a:solidFill>
                  <a:srgbClr val="2B2B2B"/>
                </a:solidFill>
              </a:rPr>
              <a:t>  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transition xmlns:p14="http://schemas.microsoft.com/office/powerpoint/2010/main" spd="med"/>
  <p:txStyles>
    <p:titleStyle>
      <a:lvl1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1pPr>
      <a:lvl2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2pPr>
      <a:lvl3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3pPr>
      <a:lvl4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4pPr>
      <a:lvl5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5pPr>
      <a:lvl6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6pPr>
      <a:lvl7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7pPr>
      <a:lvl8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8pPr>
      <a:lvl9pPr>
        <a:lnSpc>
          <a:spcPct val="90000"/>
        </a:lnSpc>
        <a:defRPr sz="4400">
          <a:solidFill>
            <a:srgbClr val="2B2B2B"/>
          </a:solidFill>
          <a:latin typeface="Source Sans Pro Black"/>
          <a:ea typeface="Source Sans Pro Black"/>
          <a:cs typeface="Source Sans Pro Black"/>
          <a:sym typeface="Source Sans Pro Black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2B2B2B"/>
          </a:solidFill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hyperlink" Target="file://localhost/Users/xiaokangxin/Desktop/github-others/ARouter-master/arouter-annotation/src/main/java/com/alibaba/android/arouter/facade/annotation/Route.java" TargetMode="External"/><Relationship Id="rId6" Type="http://schemas.openxmlformats.org/officeDocument/2006/relationships/hyperlink" Target="file://localhost/Users/xiaokangxin/Desktop/github-others/ARouter-master/arouter-annotation/src/main/java/com/alibaba/android/arouter/facade/annotation/Interceptor.java" TargetMode="External"/><Relationship Id="rId7" Type="http://schemas.openxmlformats.org/officeDocument/2006/relationships/hyperlink" Target="file://localhost/Users/xiaokangxin/Desktop/github-others/ARouter-master/arouter-annotation/src/main/java/com/alibaba/android/arouter/facade/annotation/Autowired.jav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hyperlink" Target="file://localhost/Users/xiaokangxin/Desktop/github-others/ARouter-master/arouter-compiler/src/main/java/com/alibaba/android/arouter/compiler/processor/RouteProcessor.java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hyperlink" Target="file://localhost/Users/xiaokangxin/Desktop/github-others/ARouter-master/arouter-api/src/main/java/com/alibaba/android/arouter/launcher/_ARouter.jav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hyperlink" Target="file://localhost/Users/xiaokangxin/Desktop/github-others/ARouter-master/arouter-api/src/main/java/com/alibaba/android/arouter/launcher/_ARouter.jav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519350" y="2583272"/>
            <a:ext cx="5101583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4400" spc="600" dirty="0" smtClean="0">
                <a:solidFill>
                  <a:schemeClr val="bg1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rPr>
              <a:t>Ar</a:t>
            </a:r>
            <a:r>
              <a:rPr lang="en-US" altLang="zh-CN" sz="4400" spc="600" dirty="0" smtClean="0">
                <a:solidFill>
                  <a:schemeClr val="bg1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rPr>
              <a:t>outer</a:t>
            </a:r>
            <a:r>
              <a:rPr lang="zh-CN" altLang="en-US" sz="4400" spc="600" dirty="0" smtClean="0">
                <a:solidFill>
                  <a:schemeClr val="bg1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rPr>
              <a:t>使用介绍及源码解析</a:t>
            </a:r>
            <a:endParaRPr lang="en-US" altLang="zh-CN" sz="4400" spc="600" dirty="0" smtClean="0">
              <a:solidFill>
                <a:schemeClr val="bg1"/>
              </a:solidFill>
              <a:latin typeface="FZLanTingHeiS-DB1-GBK"/>
              <a:ea typeface="FZLanTingHeiS-DB1-GBK"/>
              <a:cs typeface="FZLanTingHeiS-DB1-GBK"/>
              <a:sym typeface="FZLanTingHeiS-DB1-GBK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endParaRPr lang="en-US" sz="4400" spc="600" dirty="0">
              <a:solidFill>
                <a:schemeClr val="bg1"/>
              </a:solidFill>
              <a:latin typeface="FZLanTingHeiS-DB1-GBK"/>
              <a:ea typeface="FZLanTingHeiS-DB1-GBK"/>
              <a:cs typeface="FZLanTingHeiS-DB1-GBK"/>
              <a:sym typeface="FZLanTingHeiS-DB1-GBK"/>
            </a:endParaRPr>
          </a:p>
          <a:p>
            <a:pPr lvl="0" algn="r">
              <a:defRPr>
                <a:solidFill>
                  <a:srgbClr val="000000"/>
                </a:solidFill>
              </a:defRPr>
            </a:pPr>
            <a:r>
              <a:rPr lang="zh-CN" altLang="en-US" sz="2200" spc="600" dirty="0" smtClean="0">
                <a:solidFill>
                  <a:schemeClr val="bg1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rPr>
              <a:t>分享人：王金龙</a:t>
            </a:r>
            <a:endParaRPr sz="2200" spc="600" dirty="0">
              <a:solidFill>
                <a:schemeClr val="bg1"/>
              </a:solidFill>
              <a:latin typeface="FZLanTingHeiS-DB1-GBK"/>
              <a:ea typeface="FZLanTingHeiS-DB1-GBK"/>
              <a:cs typeface="FZLanTingHeiS-DB1-GBK"/>
              <a:sym typeface="FZLanTingHeiS-DB1-GBK"/>
            </a:endParaRPr>
          </a:p>
        </p:txBody>
      </p:sp>
    </p:spTree>
    <p:extLst>
      <p:ext uri="{BB962C8B-B14F-4D97-AF65-F5344CB8AC3E}">
        <p14:creationId xmlns:p14="http://schemas.microsoft.com/office/powerpoint/2010/main" val="17674544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000000"/>
                </a:solidFill>
              </a:rPr>
              <a:t>Arouter</a:t>
            </a:r>
            <a:r>
              <a:rPr lang="zh-CN" altLang="en-US" dirty="0" smtClean="0">
                <a:solidFill>
                  <a:srgbClr val="000000"/>
                </a:solidFill>
              </a:rPr>
              <a:t>的框架结构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pic>
        <p:nvPicPr>
          <p:cNvPr id="9" name="内容占位符 3" descr="37b723fb660fdfcf7cdc09c194c88a8073d8272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b="-713"/>
          <a:stretch/>
        </p:blipFill>
        <p:spPr>
          <a:xfrm>
            <a:off x="2072500" y="1733869"/>
            <a:ext cx="7770813" cy="36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160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2" y="850129"/>
            <a:ext cx="9155397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spc="200" dirty="0" smtClean="0">
                <a:solidFill>
                  <a:srgbClr val="535353"/>
                </a:solidFill>
              </a:rPr>
              <a:t>Compiler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7" name="Shape 232"/>
          <p:cNvSpPr/>
          <p:nvPr/>
        </p:nvSpPr>
        <p:spPr>
          <a:xfrm>
            <a:off x="1715803" y="2120329"/>
            <a:ext cx="9931967" cy="298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smtClean="0"/>
              <a:t>Route </a:t>
            </a:r>
            <a:r>
              <a:rPr lang="en-US" altLang="zh-CN" sz="2400" dirty="0"/>
              <a:t>Processor </a:t>
            </a:r>
            <a:r>
              <a:rPr lang="zh-CN" altLang="en-US" sz="2400" dirty="0"/>
              <a:t>用于处理路由信息的注解，生成路由表的信息。 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/>
              <a:t>Interceptor Processor </a:t>
            </a:r>
            <a:r>
              <a:rPr lang="zh-CN" altLang="en-US" sz="2400" dirty="0"/>
              <a:t>用于处理拦截器相关的信息。 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 dirty="0" err="1"/>
              <a:t>Autowire</a:t>
            </a:r>
            <a:r>
              <a:rPr lang="en-US" altLang="zh-CN" sz="2400" dirty="0"/>
              <a:t> Processor </a:t>
            </a:r>
            <a:r>
              <a:rPr lang="zh-CN" altLang="en-US" sz="2400" dirty="0"/>
              <a:t>用于处理跳转目标对象中自动绑定的变量，当</a:t>
            </a:r>
            <a:r>
              <a:rPr lang="en-US" altLang="zh-CN" sz="2400" dirty="0"/>
              <a:t>URL</a:t>
            </a:r>
            <a:r>
              <a:rPr lang="zh-CN" altLang="en-US" sz="2400" dirty="0"/>
              <a:t>携带参数跳转时候，可以直接对变量传值。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5732411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2" y="850129"/>
            <a:ext cx="9155397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spc="200" dirty="0" smtClean="0">
                <a:solidFill>
                  <a:srgbClr val="535353"/>
                </a:solidFill>
              </a:rPr>
              <a:t>API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7" name="Shape 232"/>
          <p:cNvSpPr/>
          <p:nvPr/>
        </p:nvSpPr>
        <p:spPr>
          <a:xfrm>
            <a:off x="1715803" y="1595406"/>
            <a:ext cx="9931967" cy="628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400" dirty="0" smtClean="0"/>
              <a:t>Launcher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200" dirty="0" smtClean="0">
                <a:latin typeface="宋体"/>
                <a:ea typeface="宋体"/>
                <a:cs typeface="宋体"/>
              </a:rPr>
              <a:t>开发者可以直接调用，所有</a:t>
            </a:r>
            <a:r>
              <a:rPr kumimoji="1" lang="en-US" altLang="zh-CN" sz="2200" dirty="0" smtClean="0">
                <a:latin typeface="宋体"/>
                <a:ea typeface="宋体"/>
                <a:cs typeface="宋体"/>
              </a:rPr>
              <a:t>API</a:t>
            </a:r>
            <a:r>
              <a:rPr kumimoji="1" lang="zh-CN" altLang="en-US" sz="2200" dirty="0" smtClean="0">
                <a:latin typeface="宋体"/>
                <a:ea typeface="宋体"/>
                <a:cs typeface="宋体"/>
              </a:rPr>
              <a:t>都在这一层</a:t>
            </a:r>
            <a:endParaRPr kumimoji="1"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endParaRPr kumimoji="1"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400" dirty="0" smtClean="0"/>
              <a:t>Service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Callback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Template</a:t>
            </a:r>
          </a:p>
          <a:p>
            <a:pPr>
              <a:lnSpc>
                <a:spcPct val="120000"/>
              </a:lnSpc>
            </a:pPr>
            <a:r>
              <a:rPr kumimoji="1" lang="zh-CN" altLang="zh-CN" sz="2400" dirty="0"/>
              <a:t> </a:t>
            </a:r>
            <a:r>
              <a:rPr kumimoji="1" lang="en-US" altLang="zh-CN" sz="2200" b="1" dirty="0" smtClean="0">
                <a:latin typeface="宋体"/>
                <a:ea typeface="宋体"/>
                <a:cs typeface="宋体"/>
              </a:rPr>
              <a:t>Service</a:t>
            </a:r>
            <a:r>
              <a:rPr kumimoji="1" lang="zh-CN" altLang="en-US" sz="22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是对外跳转过程中，系统定义的一些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Service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能力，如拦截，降级，替换跳转路径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等</a:t>
            </a:r>
            <a:r>
              <a:rPr lang="zh-CN" altLang="zh-CN" sz="22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 b="1" dirty="0" smtClean="0">
                <a:latin typeface="宋体"/>
                <a:ea typeface="宋体"/>
                <a:cs typeface="宋体"/>
              </a:rPr>
              <a:t>Callback</a:t>
            </a:r>
            <a:r>
              <a:rPr kumimoji="1" lang="zh-CN" altLang="en-US" sz="22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是某些服务的回调，业务根据回调进行相应的处理，如跳转失败时候的处理等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 b="1" dirty="0" smtClean="0">
                <a:latin typeface="宋体"/>
                <a:ea typeface="宋体"/>
                <a:cs typeface="宋体"/>
              </a:rPr>
              <a:t>Template</a:t>
            </a:r>
            <a:r>
              <a:rPr kumimoji="1" lang="zh-CN" altLang="en-US" sz="22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是一些模版代码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，基本都是接口，在注解编译器生成代码，或者业务需要时，实例化接口，实现相应的功能。</a:t>
            </a:r>
            <a:endParaRPr kumimoji="1" lang="en-US" altLang="zh-CN" sz="22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endParaRPr kumimoji="1" lang="en-US" altLang="zh-CN" sz="2400" dirty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endParaRPr kumimoji="1"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endParaRPr kumimoji="1"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446036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2" y="850129"/>
            <a:ext cx="9155397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spc="200" dirty="0" smtClean="0">
                <a:solidFill>
                  <a:srgbClr val="535353"/>
                </a:solidFill>
              </a:rPr>
              <a:t>API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7" name="Shape 232"/>
          <p:cNvSpPr/>
          <p:nvPr/>
        </p:nvSpPr>
        <p:spPr>
          <a:xfrm>
            <a:off x="1715803" y="1595406"/>
            <a:ext cx="9931967" cy="429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400" dirty="0" smtClean="0"/>
              <a:t>内部实现层：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宋体"/>
                <a:ea typeface="宋体"/>
                <a:cs typeface="宋体"/>
              </a:rPr>
              <a:t>Ware House: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主要存储了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ARouter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在运行期间加载的一些配置文件以及映射关系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/>
            </a:r>
            <a:br>
              <a:rPr lang="en-US" altLang="zh-CN" sz="2200" dirty="0">
                <a:latin typeface="宋体"/>
                <a:ea typeface="宋体"/>
                <a:cs typeface="宋体"/>
              </a:rPr>
            </a:br>
            <a:r>
              <a:rPr lang="en-US" altLang="zh-CN" sz="2200" dirty="0">
                <a:latin typeface="宋体"/>
                <a:ea typeface="宋体"/>
                <a:cs typeface="宋体"/>
              </a:rPr>
              <a:t>Thread: 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提供了线程池，拦截器和跳转过程中有异步操作。 </a:t>
            </a:r>
            <a:endParaRPr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宋体"/>
                <a:ea typeface="宋体"/>
                <a:cs typeface="宋体"/>
              </a:rPr>
              <a:t>Log: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日志记录相关操作。</a:t>
            </a:r>
            <a:endParaRPr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宋体"/>
                <a:ea typeface="宋体"/>
                <a:cs typeface="宋体"/>
              </a:rPr>
              <a:t>Exception: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定义了各种异常信息类。</a:t>
            </a:r>
            <a:endParaRPr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宋体"/>
                <a:ea typeface="宋体"/>
                <a:cs typeface="宋体"/>
              </a:rPr>
              <a:t>Class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: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解决不同类型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APK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的兼容问题。 </a:t>
            </a:r>
            <a:endParaRPr kumimoji="1" lang="en-US" altLang="zh-CN" sz="22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endParaRPr kumimoji="1"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r>
              <a:rPr lang="en-US" altLang="zh-CN" sz="2400" dirty="0"/>
              <a:t>Logistics Center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宋体"/>
                <a:ea typeface="宋体"/>
                <a:cs typeface="宋体"/>
              </a:rPr>
              <a:t>整个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SDK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的流转以及内部调用最终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都会下沉到这一层</a:t>
            </a:r>
            <a:endParaRPr kumimoji="1"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192708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000000"/>
                </a:solidFill>
              </a:rPr>
              <a:t>Arouter</a:t>
            </a:r>
            <a:r>
              <a:rPr lang="zh-CN" altLang="en-US" dirty="0" smtClean="0">
                <a:solidFill>
                  <a:srgbClr val="000000"/>
                </a:solidFill>
              </a:rPr>
              <a:t>的工作流程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pic>
        <p:nvPicPr>
          <p:cNvPr id="2" name="图片 1" descr="9f9341fe74bf412b94dbe5b8924c2e51d4b3f07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4" y="1654841"/>
            <a:ext cx="10174628" cy="40301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5738" y="5808140"/>
            <a:ext cx="269560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页面注册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—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注解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注解处理器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0916187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65004" y="1697012"/>
            <a:ext cx="9931967" cy="406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ARouter </a:t>
            </a:r>
            <a:r>
              <a:rPr lang="zh-CN" altLang="en-US" sz="2400" dirty="0"/>
              <a:t>的自动注册的实现是利用了编译期自定义注解的处理来完成的</a:t>
            </a:r>
            <a:r>
              <a:rPr lang="zh-CN" altLang="en-US" sz="2400" dirty="0" smtClean="0"/>
              <a:t>。</a:t>
            </a:r>
            <a:endParaRPr kumimoji="1" lang="en-US" altLang="zh-CN" sz="2400" dirty="0" smtClean="0"/>
          </a:p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ARouter </a:t>
            </a:r>
            <a:r>
              <a:rPr lang="zh-CN" altLang="en-US" sz="2400" dirty="0"/>
              <a:t>框架中用到所有注解类型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@</a:t>
            </a:r>
            <a:r>
              <a:rPr lang="en-US" altLang="zh-CN" sz="2400" dirty="0" smtClean="0"/>
              <a:t>Route</a:t>
            </a:r>
            <a:r>
              <a:rPr lang="zh-CN" altLang="en-US" sz="2400" dirty="0" smtClean="0"/>
              <a:t>：是 </a:t>
            </a:r>
            <a:r>
              <a:rPr lang="en-US" altLang="zh-CN" sz="2400" dirty="0"/>
              <a:t>ARouter </a:t>
            </a:r>
            <a:r>
              <a:rPr lang="zh-CN" altLang="en-US" sz="2400" dirty="0"/>
              <a:t>最重要的注解，也是路由最基本的节点，使用该注解标注的类将被自动添加至路由表中</a:t>
            </a:r>
            <a:r>
              <a:rPr lang="zh-CN" altLang="en-US" sz="2400" dirty="0" smtClean="0"/>
              <a:t>。</a:t>
            </a:r>
            <a:r>
              <a:rPr lang="zh-CN" altLang="en-US" sz="2000" dirty="0" smtClean="0">
                <a:hlinkClick r:id="rId5" action="ppaction://hlinkfile"/>
              </a:rPr>
              <a:t>（详见源码）</a:t>
            </a:r>
            <a:endParaRPr lang="en-US" altLang="zh-CN" sz="2000" dirty="0" smtClean="0"/>
          </a:p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宋体"/>
                <a:ea typeface="宋体"/>
                <a:cs typeface="宋体"/>
              </a:rPr>
              <a:t>Route 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使用 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path 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来唯一标识一个路由节点，而 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group 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用于将路由节点进行分组，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实现按组动态加载。</a:t>
            </a:r>
            <a:endParaRPr lang="en-US" altLang="zh-CN" sz="2400" dirty="0" smtClean="0">
              <a:latin typeface="宋体"/>
              <a:ea typeface="宋体"/>
              <a:cs typeface="宋体"/>
            </a:endParaRPr>
          </a:p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Interceptor </a:t>
            </a:r>
            <a:r>
              <a:rPr lang="zh-CN" altLang="en-US" sz="2400" dirty="0"/>
              <a:t>是拦截器注解，拦截器是全局的</a:t>
            </a:r>
            <a:r>
              <a:rPr lang="zh-CN" altLang="en-US" sz="2400" dirty="0" smtClean="0"/>
              <a:t>。</a:t>
            </a:r>
            <a:r>
              <a:rPr lang="zh-CN" altLang="en-US" sz="2000" dirty="0" smtClean="0">
                <a:hlinkClick r:id="rId6" action="ppaction://hlinkfile"/>
              </a:rPr>
              <a:t>(详见源码）</a:t>
            </a:r>
            <a:endParaRPr lang="en-US" altLang="zh-CN" sz="2000" dirty="0" smtClean="0"/>
          </a:p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@</a:t>
            </a:r>
            <a:r>
              <a:rPr lang="en-US" altLang="zh-CN" sz="2400" dirty="0" err="1"/>
              <a:t>Autowired</a:t>
            </a:r>
            <a:r>
              <a:rPr lang="en-US" altLang="zh-CN" sz="2400" dirty="0"/>
              <a:t> </a:t>
            </a:r>
            <a:r>
              <a:rPr lang="zh-CN" altLang="en-US" sz="2400" dirty="0"/>
              <a:t>是页面跳转时参数传递用的。</a:t>
            </a:r>
            <a:r>
              <a:rPr lang="en-US" altLang="zh-CN" sz="2400" dirty="0"/>
              <a:t>Activity </a:t>
            </a:r>
            <a:r>
              <a:rPr lang="zh-CN" altLang="en-US" sz="2400" dirty="0"/>
              <a:t>中使用该注解标志的变量，会在页面被路由打开的时候自动赋予传递的参数值</a:t>
            </a:r>
            <a:r>
              <a:rPr lang="zh-CN" altLang="en-US" sz="2400" dirty="0" smtClean="0"/>
              <a:t>。</a:t>
            </a:r>
            <a:r>
              <a:rPr lang="zh-CN" altLang="en-US" sz="2000" dirty="0">
                <a:hlinkClick r:id="rId7" action="ppaction://hlinkfile"/>
              </a:rPr>
              <a:t>(详见源码）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522468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730925" y="1544616"/>
            <a:ext cx="9866046" cy="212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ARouter</a:t>
            </a:r>
            <a:r>
              <a:rPr lang="zh-CN" altLang="en-US" sz="2000" dirty="0" smtClean="0"/>
              <a:t>会在编译的时候将</a:t>
            </a:r>
            <a:r>
              <a:rPr lang="en-US" altLang="zh-CN" sz="2000" dirty="0" smtClean="0"/>
              <a:t>Router</a:t>
            </a:r>
            <a:r>
              <a:rPr lang="zh-CN" altLang="en-US" sz="2000" dirty="0" smtClean="0"/>
              <a:t>注解标注的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扫描出来，并且按照定义好的模版生成装配关系的代码。简单说就是要自定义</a:t>
            </a:r>
            <a:r>
              <a:rPr lang="zh-CN" altLang="en-US" sz="2000" dirty="0"/>
              <a:t>注解的处理器，继承自</a:t>
            </a:r>
            <a:r>
              <a:rPr lang="en-US" altLang="zh-CN" sz="2000" dirty="0" err="1"/>
              <a:t>AbstractProcessor</a:t>
            </a:r>
            <a:r>
              <a:rPr lang="zh-CN" altLang="en-US" sz="2000" dirty="0"/>
              <a:t>，需要自己实现</a:t>
            </a:r>
            <a:r>
              <a:rPr lang="en-US" altLang="zh-CN" sz="2000" dirty="0"/>
              <a:t>process</a:t>
            </a:r>
            <a:r>
              <a:rPr lang="zh-CN" altLang="en-US" sz="2000" dirty="0"/>
              <a:t>方法来处理</a:t>
            </a:r>
            <a:r>
              <a:rPr lang="zh-CN" altLang="en-US" sz="2000" dirty="0" smtClean="0"/>
              <a:t>注解。</a:t>
            </a:r>
            <a:r>
              <a:rPr lang="zh-CN" altLang="en-US" sz="2000" dirty="0" smtClean="0">
                <a:hlinkClick r:id="rId5" action="ppaction://hlinkfile"/>
              </a:rPr>
              <a:t>（详见</a:t>
            </a:r>
            <a:r>
              <a:rPr lang="en-US" altLang="zh-CN" sz="2000" dirty="0" smtClean="0">
                <a:hlinkClick r:id="rId5" action="ppaction://hlinkfile"/>
              </a:rPr>
              <a:t>RouteProcessor</a:t>
            </a:r>
            <a:r>
              <a:rPr lang="zh-CN" altLang="en-US" sz="2000" dirty="0" smtClean="0">
                <a:hlinkClick r:id="rId5" action="ppaction://hlinkfile"/>
              </a:rPr>
              <a:t>）</a:t>
            </a:r>
            <a:endParaRPr lang="en-US" altLang="zh-CN" sz="2000" dirty="0" smtClean="0"/>
          </a:p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r>
              <a:rPr lang="zh-CN" altLang="en-US" sz="2000" dirty="0"/>
              <a:t>在注解处理器中，和路由信息相关的主要有两个比较重要的数据结构，分别表示来组的关系，和根结点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925" y="3683003"/>
            <a:ext cx="8318500" cy="406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31138" y="4124877"/>
            <a:ext cx="526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首先在 </a:t>
            </a:r>
            <a:r>
              <a:rPr lang="en-US" altLang="zh-CN" dirty="0"/>
              <a:t>process </a:t>
            </a:r>
            <a:r>
              <a:rPr lang="zh-CN" altLang="en-US" dirty="0"/>
              <a:t>方法中拿到 被</a:t>
            </a:r>
            <a:r>
              <a:rPr lang="en-US" altLang="zh-CN" dirty="0"/>
              <a:t>Route</a:t>
            </a:r>
            <a:r>
              <a:rPr lang="zh-CN" altLang="en-US" dirty="0"/>
              <a:t>注解的元素。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5803" y="4502674"/>
            <a:ext cx="7797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126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730925" y="1544616"/>
            <a:ext cx="9866046" cy="1928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然后交给 </a:t>
            </a:r>
            <a:r>
              <a:rPr lang="en-US" altLang="zh-CN" sz="2000" dirty="0" err="1"/>
              <a:t>parseRoutes</a:t>
            </a:r>
            <a:r>
              <a:rPr lang="en-US" altLang="zh-CN" sz="2000" dirty="0"/>
              <a:t> </a:t>
            </a:r>
            <a:r>
              <a:rPr lang="zh-CN" altLang="en-US" sz="2000" dirty="0"/>
              <a:t>流程完成解析，并生成代码。 </a:t>
            </a:r>
            <a:br>
              <a:rPr lang="zh-CN" altLang="en-US" sz="2000" dirty="0"/>
            </a:br>
            <a:r>
              <a:rPr lang="zh-CN" altLang="en-US" sz="2000" dirty="0"/>
              <a:t>生成代码的流程用到来 </a:t>
            </a:r>
            <a:r>
              <a:rPr lang="en-US" altLang="zh-CN" sz="2000" dirty="0"/>
              <a:t>javapoet</a:t>
            </a:r>
            <a:r>
              <a:rPr lang="zh-CN" altLang="en-US" sz="2000" dirty="0"/>
              <a:t> 这个第三方库来生成路由映射关系的代码，而不是靠纯的硬编码的方式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 rtl="0" latinLnBrk="1" hangingPunct="0">
              <a:lnSpc>
                <a:spcPct val="120000"/>
              </a:lnSpc>
            </a:pPr>
            <a:r>
              <a:rPr lang="zh-CN" altLang="en-US" sz="2000" dirty="0"/>
              <a:t>类似参数类型名，参数名称，方法等都可以通过</a:t>
            </a:r>
            <a:r>
              <a:rPr lang="en-US" altLang="zh-CN" sz="2000" dirty="0"/>
              <a:t>api</a:t>
            </a:r>
            <a:r>
              <a:rPr lang="zh-CN" altLang="en-US" sz="2000" dirty="0"/>
              <a:t>的方式来生成，最后组装成代码。</a:t>
            </a:r>
          </a:p>
          <a:p>
            <a:pPr algn="l" rtl="0" latinLnBrk="1" hangingPunct="0">
              <a:lnSpc>
                <a:spcPct val="120000"/>
              </a:lnSpc>
            </a:pPr>
            <a:r>
              <a:rPr lang="zh-CN" altLang="en-US" sz="2000" dirty="0" smtClean="0"/>
              <a:t>目标生成路由表结构如下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925" y="3513669"/>
            <a:ext cx="9258808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6125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1138" y="1468799"/>
            <a:ext cx="9979973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具体在 </a:t>
            </a:r>
            <a:r>
              <a:rPr lang="en-US" altLang="zh-CN" sz="2000" dirty="0" err="1"/>
              <a:t>parseRoutes</a:t>
            </a:r>
            <a:r>
              <a:rPr lang="en-US" altLang="zh-CN" sz="2000" dirty="0"/>
              <a:t> </a:t>
            </a:r>
            <a:r>
              <a:rPr lang="zh-CN" altLang="en-US" sz="2000" dirty="0"/>
              <a:t>解析过程</a:t>
            </a:r>
            <a:r>
              <a:rPr lang="zh-CN" altLang="en-US" sz="2000" dirty="0" smtClean="0"/>
              <a:t>中的流程如下</a:t>
            </a:r>
            <a:r>
              <a:rPr lang="en-US" altLang="en-US" sz="2000" dirty="0"/>
              <a:t>: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/>
              <a:t>生成对应</a:t>
            </a:r>
            <a:r>
              <a:rPr lang="zh-CN" altLang="en-US" sz="2000" dirty="0" smtClean="0"/>
              <a:t>的参数类型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ParameterizedTypeName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inputMapTypeOfGroup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ParameterizedTypeName.</a:t>
            </a:r>
            <a:r>
              <a:rPr lang="en-US" altLang="zh-CN" sz="1600" i="1" dirty="0" err="1"/>
              <a:t>get</a:t>
            </a:r>
            <a:r>
              <a:rPr lang="en-US" altLang="zh-CN" sz="1600" dirty="0"/>
              <a:t>(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ClassName.</a:t>
            </a:r>
            <a:r>
              <a:rPr lang="en-US" altLang="zh-CN" sz="1600" i="1" dirty="0" err="1"/>
              <a:t>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Map.class</a:t>
            </a:r>
            <a:r>
              <a:rPr lang="en-US" altLang="zh-CN" sz="1600" dirty="0"/>
              <a:t>),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ClassName.</a:t>
            </a:r>
            <a:r>
              <a:rPr lang="en-US" altLang="zh-CN" sz="1600" i="1" dirty="0" err="1"/>
              <a:t>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String.class</a:t>
            </a:r>
            <a:r>
              <a:rPr lang="en-US" altLang="zh-CN" sz="1600" dirty="0"/>
              <a:t>),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ClassName.</a:t>
            </a:r>
            <a:r>
              <a:rPr lang="en-US" altLang="zh-CN" sz="1600" i="1" dirty="0" err="1"/>
              <a:t>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RouteMeta.class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);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/>
              <a:t>创建参数</a:t>
            </a:r>
            <a:r>
              <a:rPr lang="zh-CN" altLang="en-US" sz="2000" dirty="0" smtClean="0"/>
              <a:t>名称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ParameterSpec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groupParamSpec</a:t>
            </a:r>
            <a:r>
              <a:rPr lang="en-US" altLang="zh-CN" sz="1600" dirty="0"/>
              <a:t> = </a:t>
            </a:r>
            <a:r>
              <a:rPr lang="en-US" altLang="zh-CN" sz="1600" dirty="0" err="1" smtClean="0"/>
              <a:t>ParameterSpec.</a:t>
            </a:r>
            <a:r>
              <a:rPr lang="en-US" altLang="zh-CN" sz="1600" i="1" dirty="0" err="1" smtClean="0"/>
              <a:t>builder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inputMapTypeOfGroup</a:t>
            </a:r>
            <a:r>
              <a:rPr lang="en-US" altLang="zh-CN" sz="1600" dirty="0"/>
              <a:t>, "atlas").build()</a:t>
            </a:r>
            <a:r>
              <a:rPr lang="en-US" altLang="zh-CN" sz="16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/>
              <a:t>创</a:t>
            </a:r>
            <a:r>
              <a:rPr lang="zh-CN" altLang="en-US" sz="2000" dirty="0"/>
              <a:t>建</a:t>
            </a:r>
            <a:r>
              <a:rPr lang="en-US" altLang="zh-CN" sz="2000" dirty="0" err="1"/>
              <a:t>loadinfo</a:t>
            </a:r>
            <a:r>
              <a:rPr lang="zh-CN" altLang="en-US" sz="2000" dirty="0" smtClean="0"/>
              <a:t>方法</a:t>
            </a: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MethodSpec.Builder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loadIntoMethodOfGroupBuilder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MethodSpec.</a:t>
            </a:r>
            <a:r>
              <a:rPr lang="en-US" altLang="zh-CN" sz="1600" i="1" dirty="0" err="1"/>
              <a:t>methodBuilder</a:t>
            </a:r>
            <a:r>
              <a:rPr lang="en-US" altLang="zh-CN" sz="1600" dirty="0"/>
              <a:t>(</a:t>
            </a:r>
            <a:r>
              <a:rPr lang="en-US" altLang="zh-CN" sz="1600" i="1" dirty="0"/>
              <a:t>METHOD_LOAD_INTO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.</a:t>
            </a:r>
            <a:r>
              <a:rPr lang="en-US" altLang="zh-CN" sz="1600" dirty="0" err="1"/>
              <a:t>addAnnotation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Override</a:t>
            </a:r>
            <a:r>
              <a:rPr lang="en-US" altLang="zh-CN" sz="1600" dirty="0" err="1"/>
              <a:t>.</a:t>
            </a:r>
            <a:r>
              <a:rPr lang="en-US" altLang="zh-CN" sz="1600" dirty="0" err="1"/>
              <a:t>class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.</a:t>
            </a:r>
            <a:r>
              <a:rPr lang="en-US" altLang="zh-CN" sz="1600" dirty="0" err="1"/>
              <a:t>addModifiers</a:t>
            </a:r>
            <a:r>
              <a:rPr lang="en-US" altLang="zh-CN" sz="1600" dirty="0"/>
              <a:t>(</a:t>
            </a:r>
            <a:r>
              <a:rPr lang="en-US" altLang="zh-CN" sz="1600" i="1" dirty="0"/>
              <a:t>PUBLIC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.</a:t>
            </a:r>
            <a:r>
              <a:rPr lang="en-US" altLang="zh-CN" sz="1600" dirty="0" err="1"/>
              <a:t>addParameter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groupParamSpec</a:t>
            </a:r>
            <a:r>
              <a:rPr lang="en-US" altLang="zh-CN" sz="1600" dirty="0"/>
              <a:t>)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11157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1138" y="1485732"/>
            <a:ext cx="9979973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/>
              <a:t>补</a:t>
            </a:r>
            <a:r>
              <a:rPr lang="zh-CN" altLang="en-US" sz="2000" dirty="0"/>
              <a:t>全方法体的内容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1600" dirty="0" err="1" smtClean="0"/>
              <a:t>loadIntoMethodOfGroupBuilder.addStatement</a:t>
            </a:r>
            <a:r>
              <a:rPr lang="en-US" altLang="zh-CN" sz="1600" dirty="0"/>
              <a:t>(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atlas.put</a:t>
            </a:r>
            <a:r>
              <a:rPr lang="en-US" altLang="zh-CN" sz="1600" dirty="0"/>
              <a:t>($S, $</a:t>
            </a:r>
            <a:r>
              <a:rPr lang="en-US" altLang="zh-CN" sz="1600" dirty="0" err="1"/>
              <a:t>T.build</a:t>
            </a:r>
            <a:r>
              <a:rPr lang="en-US" altLang="zh-CN" sz="1600" dirty="0"/>
              <a:t>($T."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routeMeta.getType</a:t>
            </a:r>
            <a:r>
              <a:rPr lang="en-US" altLang="zh-CN" sz="1600" dirty="0"/>
              <a:t>() + </a:t>
            </a:r>
            <a:r>
              <a:rPr lang="en-US" altLang="zh-CN" sz="1600" dirty="0"/>
              <a:t>", $</a:t>
            </a:r>
            <a:r>
              <a:rPr lang="en-US" altLang="zh-CN" sz="1600" dirty="0" err="1"/>
              <a:t>T.class</a:t>
            </a:r>
            <a:r>
              <a:rPr lang="en-US" altLang="zh-CN" sz="1600" dirty="0"/>
              <a:t>, $S, $S, " </a:t>
            </a:r>
            <a:r>
              <a:rPr lang="en-US" altLang="zh-CN" sz="1600" dirty="0"/>
              <a:t>+ (</a:t>
            </a:r>
            <a:r>
              <a:rPr lang="en-US" altLang="zh-CN" sz="1600" dirty="0" err="1"/>
              <a:t>StringUtils.</a:t>
            </a:r>
            <a:r>
              <a:rPr lang="en-US" altLang="zh-CN" sz="1600" i="1" dirty="0" err="1"/>
              <a:t>isEmpty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mapBody</a:t>
            </a:r>
            <a:r>
              <a:rPr lang="en-US" altLang="zh-CN" sz="1600" dirty="0"/>
              <a:t>) ? </a:t>
            </a:r>
            <a:r>
              <a:rPr lang="en-US" altLang="zh-CN" sz="1600" dirty="0"/>
              <a:t>null </a:t>
            </a:r>
            <a:r>
              <a:rPr lang="en-US" altLang="zh-CN" sz="1600" dirty="0"/>
              <a:t>: (</a:t>
            </a:r>
            <a:r>
              <a:rPr lang="en-US" altLang="zh-CN" sz="1600" dirty="0"/>
              <a:t>"new </a:t>
            </a:r>
            <a:r>
              <a:rPr lang="en-US" altLang="zh-CN" sz="1600" dirty="0" err="1"/>
              <a:t>java.util.HashMap</a:t>
            </a:r>
            <a:r>
              <a:rPr lang="en-US" altLang="zh-CN" sz="1600" dirty="0"/>
              <a:t>&lt;String, Integer&gt;(){{"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mapBodyBuilder.toString</a:t>
            </a:r>
            <a:r>
              <a:rPr lang="en-US" altLang="zh-CN" sz="1600" dirty="0"/>
              <a:t>() + </a:t>
            </a:r>
            <a:r>
              <a:rPr lang="en-US" altLang="zh-CN" sz="1600" dirty="0"/>
              <a:t>"}}"</a:t>
            </a:r>
            <a:r>
              <a:rPr lang="en-US" altLang="zh-CN" sz="1600" dirty="0"/>
              <a:t>)) + </a:t>
            </a:r>
            <a:r>
              <a:rPr lang="en-US" altLang="zh-CN" sz="1600" dirty="0"/>
              <a:t>", "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routeMeta.getPriority</a:t>
            </a:r>
            <a:r>
              <a:rPr lang="en-US" altLang="zh-CN" sz="1600" dirty="0"/>
              <a:t>() + </a:t>
            </a:r>
            <a:r>
              <a:rPr lang="en-US" altLang="zh-CN" sz="1600" dirty="0"/>
              <a:t>", "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routeMeta.getExtra</a:t>
            </a:r>
            <a:r>
              <a:rPr lang="en-US" altLang="zh-CN" sz="1600" dirty="0"/>
              <a:t>() + </a:t>
            </a:r>
            <a:r>
              <a:rPr lang="en-US" altLang="zh-CN" sz="1600" dirty="0"/>
              <a:t>"))",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routeMeta.getPath</a:t>
            </a:r>
            <a:r>
              <a:rPr lang="en-US" altLang="zh-CN" sz="1600" dirty="0"/>
              <a:t>()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routeMetaCn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routeTypeCn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ClassName.</a:t>
            </a:r>
            <a:r>
              <a:rPr lang="en-US" altLang="zh-CN" sz="1600" i="1" dirty="0" err="1"/>
              <a:t>get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TypeElement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routeMeta.getRawType</a:t>
            </a:r>
            <a:r>
              <a:rPr lang="en-US" altLang="zh-CN" sz="1600" dirty="0"/>
              <a:t>())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routeMeta.getPath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toLowerCase</a:t>
            </a:r>
            <a:r>
              <a:rPr lang="en-US" altLang="zh-CN" sz="1600" dirty="0"/>
              <a:t>()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routeMeta.getGroup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toLowerCase</a:t>
            </a:r>
            <a:r>
              <a:rPr lang="en-US" altLang="zh-CN" sz="1600" dirty="0"/>
              <a:t>())</a:t>
            </a:r>
            <a:r>
              <a:rPr lang="en-US" altLang="zh-CN" sz="1600" dirty="0"/>
              <a:t>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2426908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 flipV="1">
            <a:off x="6083708" y="6388"/>
            <a:ext cx="1" cy="72000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98" name="Group 198"/>
          <p:cNvGrpSpPr/>
          <p:nvPr/>
        </p:nvGrpSpPr>
        <p:grpSpPr>
          <a:xfrm>
            <a:off x="6523405" y="726388"/>
            <a:ext cx="5005985" cy="714606"/>
            <a:chOff x="0" y="0"/>
            <a:chExt cx="5005984" cy="714605"/>
          </a:xfrm>
        </p:grpSpPr>
        <p:sp>
          <p:nvSpPr>
            <p:cNvPr id="196" name="Shape 196"/>
            <p:cNvSpPr/>
            <p:nvPr/>
          </p:nvSpPr>
          <p:spPr>
            <a:xfrm>
              <a:off x="0" y="376053"/>
              <a:ext cx="5005984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1087636">
                <a:spcBef>
                  <a:spcPts val="200"/>
                </a:spcBef>
                <a:defRPr>
                  <a:solidFill>
                    <a:srgbClr val="000000"/>
                  </a:solidFill>
                </a:defRPr>
              </a:pPr>
              <a:endParaRPr sz="1600" dirty="0">
                <a:solidFill>
                  <a:srgbClr val="2B2B2B">
                    <a:alpha val="60000"/>
                  </a:srgbClr>
                </a:solidFill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0"/>
              <a:ext cx="4759112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pc="200">
                  <a:solidFill>
                    <a:srgbClr val="535353"/>
                  </a:solidFill>
                  <a:latin typeface="FZLanTingHeiS-DB1-GBK"/>
                  <a:ea typeface="FZLanTingHeiS-DB1-GBK"/>
                  <a:cs typeface="FZLanTingHeiS-DB1-GBK"/>
                  <a:sym typeface="FZLanTingHeiS-DB1-GBK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lang="en-US" b="1" spc="0" dirty="0" smtClean="0">
                  <a:solidFill>
                    <a:srgbClr val="000000"/>
                  </a:solidFill>
                </a:rPr>
                <a:t>Ar</a:t>
              </a:r>
              <a:r>
                <a:rPr lang="en-US" altLang="zh-CN" b="1" spc="0" dirty="0" smtClean="0">
                  <a:solidFill>
                    <a:srgbClr val="000000"/>
                  </a:solidFill>
                </a:rPr>
                <a:t>outer</a:t>
              </a:r>
              <a:r>
                <a:rPr lang="zh-CN" altLang="en-US" b="1" spc="0" dirty="0" smtClean="0">
                  <a:solidFill>
                    <a:srgbClr val="000000"/>
                  </a:solidFill>
                </a:rPr>
                <a:t>的基本使用</a:t>
              </a:r>
              <a:endParaRPr b="1" spc="200" dirty="0">
                <a:solidFill>
                  <a:srgbClr val="535353"/>
                </a:solidFill>
              </a:endParaRPr>
            </a:p>
          </p:txBody>
        </p:sp>
      </p:grpSp>
      <p:sp>
        <p:nvSpPr>
          <p:cNvPr id="202" name="Shape 202"/>
          <p:cNvSpPr/>
          <p:nvPr/>
        </p:nvSpPr>
        <p:spPr>
          <a:xfrm flipV="1">
            <a:off x="6083708" y="1307975"/>
            <a:ext cx="1" cy="93600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 flipV="1">
            <a:off x="6083708" y="2871744"/>
            <a:ext cx="1" cy="936002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9" name="Group 209"/>
          <p:cNvGrpSpPr/>
          <p:nvPr/>
        </p:nvGrpSpPr>
        <p:grpSpPr>
          <a:xfrm>
            <a:off x="704900" y="1844991"/>
            <a:ext cx="4759113" cy="1285932"/>
            <a:chOff x="0" y="0"/>
            <a:chExt cx="4759112" cy="1285931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4759111" cy="341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lnSpc>
                  <a:spcPct val="90000"/>
                </a:lnSpc>
                <a:defRPr b="1" spc="200"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 lvl="0">
                <a:defRPr b="0" spc="0">
                  <a:solidFill>
                    <a:srgbClr val="000000"/>
                  </a:solidFill>
                </a:defRPr>
              </a:pPr>
              <a:r>
                <a:rPr b="1" spc="200" dirty="0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TITLE CONTENTS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" y="686490"/>
              <a:ext cx="4759111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lnSpc>
                  <a:spcPct val="90000"/>
                </a:lnSpc>
                <a:defRPr sz="3300" spc="366">
                  <a:solidFill>
                    <a:srgbClr val="535353"/>
                  </a:solidFill>
                  <a:latin typeface="FZLanTingHei-EB-GBK"/>
                  <a:ea typeface="FZLanTingHei-EB-GBK"/>
                  <a:cs typeface="FZLanTingHei-EB-GBK"/>
                  <a:sym typeface="FZLanTingHei-EB-GBK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sz="3300" spc="366" dirty="0">
                  <a:solidFill>
                    <a:srgbClr val="535353"/>
                  </a:solidFill>
                </a:rPr>
                <a:t>目 录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6523405" y="2301153"/>
            <a:ext cx="5098751" cy="714607"/>
            <a:chOff x="0" y="0"/>
            <a:chExt cx="5098750" cy="714605"/>
          </a:xfrm>
        </p:grpSpPr>
        <p:sp>
          <p:nvSpPr>
            <p:cNvPr id="213" name="Shape 213"/>
            <p:cNvSpPr/>
            <p:nvPr/>
          </p:nvSpPr>
          <p:spPr>
            <a:xfrm>
              <a:off x="0" y="376053"/>
              <a:ext cx="5098750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1087636">
                <a:spcBef>
                  <a:spcPts val="20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600" dirty="0" smtClean="0">
                  <a:solidFill>
                    <a:srgbClr val="2B2B2B">
                      <a:alpha val="60000"/>
                    </a:srgbClr>
                  </a:solidFill>
                </a:rPr>
                <a:t>	</a:t>
              </a:r>
              <a:endParaRPr sz="1600" dirty="0">
                <a:solidFill>
                  <a:srgbClr val="2B2B2B">
                    <a:alpha val="60000"/>
                  </a:srgbClr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4759112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pc="200">
                  <a:solidFill>
                    <a:srgbClr val="535353"/>
                  </a:solidFill>
                  <a:latin typeface="FZLanTingHeiS-DB1-GBK"/>
                  <a:ea typeface="FZLanTingHeiS-DB1-GBK"/>
                  <a:cs typeface="FZLanTingHeiS-DB1-GBK"/>
                  <a:sym typeface="FZLanTingHeiS-DB1-GBK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lang="en-US" b="1" spc="0" dirty="0" smtClean="0">
                  <a:solidFill>
                    <a:srgbClr val="000000"/>
                  </a:solidFill>
                </a:rPr>
                <a:t>Arouter</a:t>
              </a:r>
              <a:r>
                <a:rPr lang="zh-CN" altLang="en-US" b="1" spc="0" dirty="0" smtClean="0">
                  <a:solidFill>
                    <a:srgbClr val="000000"/>
                  </a:solidFill>
                </a:rPr>
                <a:t>的技术方案</a:t>
              </a:r>
              <a:endParaRPr b="1" spc="200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6523405" y="3875918"/>
            <a:ext cx="5324037" cy="714606"/>
            <a:chOff x="0" y="0"/>
            <a:chExt cx="5324036" cy="714605"/>
          </a:xfrm>
        </p:grpSpPr>
        <p:sp>
          <p:nvSpPr>
            <p:cNvPr id="216" name="Shape 216"/>
            <p:cNvSpPr/>
            <p:nvPr/>
          </p:nvSpPr>
          <p:spPr>
            <a:xfrm>
              <a:off x="0" y="376053"/>
              <a:ext cx="532403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1087636">
                <a:spcBef>
                  <a:spcPts val="200"/>
                </a:spcBef>
                <a:defRPr>
                  <a:solidFill>
                    <a:srgbClr val="000000"/>
                  </a:solidFill>
                </a:defRPr>
              </a:pPr>
              <a:endParaRPr sz="1600" dirty="0">
                <a:solidFill>
                  <a:srgbClr val="2B2B2B">
                    <a:alpha val="60000"/>
                  </a:srgbClr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0"/>
              <a:ext cx="4759112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pc="200">
                  <a:solidFill>
                    <a:srgbClr val="535353"/>
                  </a:solidFill>
                  <a:latin typeface="FZLanTingHeiS-DB1-GBK"/>
                  <a:ea typeface="FZLanTingHeiS-DB1-GBK"/>
                  <a:cs typeface="FZLanTingHeiS-DB1-GBK"/>
                  <a:sym typeface="FZLanTingHeiS-DB1-GBK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lang="en-US" b="1" dirty="0" smtClean="0"/>
                <a:t>Ar</a:t>
              </a:r>
              <a:r>
                <a:rPr lang="en-US" altLang="zh-CN" b="1" dirty="0" smtClean="0"/>
                <a:t>outer</a:t>
              </a:r>
              <a:r>
                <a:rPr lang="zh-CN" altLang="en-US" b="1" dirty="0" smtClean="0"/>
                <a:t>源码分析</a:t>
              </a:r>
              <a:endParaRPr b="1" spc="200" dirty="0">
                <a:solidFill>
                  <a:srgbClr val="535353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60" y="818588"/>
            <a:ext cx="365496" cy="36549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60" y="2375112"/>
            <a:ext cx="365496" cy="36549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60" y="3886475"/>
            <a:ext cx="365496" cy="3654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8000" y="1253068"/>
            <a:ext cx="196513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/>
              <a:t>1</a:t>
            </a:r>
            <a:r>
              <a:rPr lang="en-US" altLang="zh-CN" dirty="0" smtClean="0"/>
              <a:t>.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Arouter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的配置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/>
              <a:t>2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页面跳转的使用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7979" y="2685481"/>
            <a:ext cx="21959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1.Arouter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的框架结构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/>
              <a:t>2</a:t>
            </a:r>
            <a:r>
              <a:rPr lang="en-US" altLang="zh-CN" dirty="0" smtClean="0"/>
              <a:t>.Arouter</a:t>
            </a:r>
            <a:r>
              <a:rPr lang="zh-CN" altLang="en-US" dirty="0" smtClean="0"/>
              <a:t>的工作流程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58000" y="4353462"/>
            <a:ext cx="21315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页面注册源码分析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页面跳转源码分析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1138" y="1655062"/>
            <a:ext cx="9979973" cy="443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342900" indent="-342900">
              <a:buFont typeface="Wingdings" charset="2"/>
              <a:buChar char="l"/>
            </a:pPr>
            <a:r>
              <a:rPr lang="zh-CN" altLang="en-US" sz="2000" dirty="0"/>
              <a:t>将类进行组装，并输出成类文件。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groupFileName</a:t>
            </a:r>
            <a:r>
              <a:rPr lang="en-US" altLang="zh-CN" sz="1600" dirty="0"/>
              <a:t> = </a:t>
            </a:r>
            <a:r>
              <a:rPr lang="en-US" altLang="zh-CN" sz="1600" i="1" dirty="0"/>
              <a:t>NAME_OF_GROUP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groupName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err="1"/>
              <a:t>JavaFile.</a:t>
            </a:r>
            <a:r>
              <a:rPr lang="en-US" altLang="zh-CN" sz="1600" i="1" dirty="0" err="1"/>
              <a:t>builder</a:t>
            </a:r>
            <a:r>
              <a:rPr lang="en-US" altLang="zh-CN" sz="1600" dirty="0"/>
              <a:t>(</a:t>
            </a:r>
            <a:r>
              <a:rPr lang="en-US" altLang="zh-CN" sz="1600" i="1" dirty="0"/>
              <a:t>PACKAGE_OF_GENERATE_FILE</a:t>
            </a:r>
            <a:r>
              <a:rPr lang="en-US" altLang="zh-CN" sz="1600" dirty="0"/>
              <a:t>,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TypeSpec.</a:t>
            </a:r>
            <a:r>
              <a:rPr lang="en-US" altLang="zh-CN" sz="1600" i="1" dirty="0" err="1"/>
              <a:t>classBuilder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groupFileName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        .</a:t>
            </a:r>
            <a:r>
              <a:rPr lang="en-US" altLang="zh-CN" sz="1600" dirty="0" err="1"/>
              <a:t>addJavadoc</a:t>
            </a:r>
            <a:r>
              <a:rPr lang="en-US" altLang="zh-CN" sz="1600" dirty="0"/>
              <a:t>(</a:t>
            </a:r>
            <a:r>
              <a:rPr lang="en-US" altLang="zh-CN" sz="1600" i="1" dirty="0"/>
              <a:t>WARNING_TIPS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        .</a:t>
            </a:r>
            <a:r>
              <a:rPr lang="en-US" altLang="zh-CN" sz="1600" dirty="0" err="1"/>
              <a:t>addSuperinterface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ClassName.</a:t>
            </a:r>
            <a:r>
              <a:rPr lang="en-US" altLang="zh-CN" sz="1600" i="1" dirty="0" err="1"/>
              <a:t>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type_IRouteGroup</a:t>
            </a:r>
            <a:r>
              <a:rPr lang="en-US" altLang="zh-CN" sz="1600" dirty="0"/>
              <a:t>))</a:t>
            </a:r>
            <a:br>
              <a:rPr lang="en-US" altLang="zh-CN" sz="1600" dirty="0"/>
            </a:br>
            <a:r>
              <a:rPr lang="en-US" altLang="zh-CN" sz="1600" dirty="0"/>
              <a:t>                .</a:t>
            </a:r>
            <a:r>
              <a:rPr lang="en-US" altLang="zh-CN" sz="1600" dirty="0" err="1"/>
              <a:t>addModifiers</a:t>
            </a:r>
            <a:r>
              <a:rPr lang="en-US" altLang="zh-CN" sz="1600" dirty="0"/>
              <a:t>(</a:t>
            </a:r>
            <a:r>
              <a:rPr lang="en-US" altLang="zh-CN" sz="1600" i="1" dirty="0"/>
              <a:t>PUBLIC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        .</a:t>
            </a:r>
            <a:r>
              <a:rPr lang="en-US" altLang="zh-CN" sz="1600" dirty="0" err="1"/>
              <a:t>addMethod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loadIntoMethodOfGroupBuilder.build</a:t>
            </a:r>
            <a:r>
              <a:rPr lang="en-US" altLang="zh-CN" sz="1600" dirty="0"/>
              <a:t>())</a:t>
            </a:r>
            <a:br>
              <a:rPr lang="en-US" altLang="zh-CN" sz="1600" dirty="0"/>
            </a:br>
            <a:r>
              <a:rPr lang="en-US" altLang="zh-CN" sz="1600" dirty="0"/>
              <a:t>                .build()</a:t>
            </a:r>
            <a:br>
              <a:rPr lang="en-US" altLang="zh-CN" sz="1600" dirty="0"/>
            </a:br>
            <a:r>
              <a:rPr lang="en-US" altLang="zh-CN" sz="1600" dirty="0"/>
              <a:t>).build().</a:t>
            </a:r>
            <a:r>
              <a:rPr lang="en-US" altLang="zh-CN" sz="1600" dirty="0" err="1"/>
              <a:t>writeTo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mFiler</a:t>
            </a:r>
            <a:r>
              <a:rPr lang="en-US" altLang="zh-CN" sz="1600" dirty="0"/>
              <a:t>)</a:t>
            </a:r>
            <a:r>
              <a:rPr lang="en-US" altLang="zh-CN" sz="1600" dirty="0" smtClean="0"/>
              <a:t>;</a:t>
            </a:r>
          </a:p>
          <a:p>
            <a:pPr>
              <a:lnSpc>
                <a:spcPct val="100000"/>
              </a:lnSpc>
            </a:pPr>
            <a:endParaRPr lang="en-US" altLang="zh-CN" sz="1600" dirty="0"/>
          </a:p>
          <a:p>
            <a:pPr>
              <a:lnSpc>
                <a:spcPct val="100000"/>
              </a:lnSpc>
            </a:pP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其他注解的处理大致类似，中间可能加入了一些特别的处理逻辑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通过类似的方式，结合各种注解，在代码编译阶段，可以预先生成路由关系等信息的类，生成的位置如下，然后这些类会被一同打包到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中。</a:t>
            </a:r>
          </a:p>
          <a:p>
            <a:pPr>
              <a:lnSpc>
                <a:spcPct val="10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46217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页面注册源码分析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1138" y="1655062"/>
            <a:ext cx="9979973" cy="37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r>
              <a:rPr lang="zh-CN" altLang="en-US" sz="2000" dirty="0"/>
              <a:t>这些类中包含了路由信息（包括根结点和组的对应关系），拦截器，以及</a:t>
            </a:r>
            <a:r>
              <a:rPr lang="en-US" altLang="zh-CN" sz="2000" dirty="0"/>
              <a:t>Provider</a:t>
            </a:r>
            <a:r>
              <a:rPr lang="zh-CN" altLang="en-US" sz="2000" dirty="0"/>
              <a:t>的信</a:t>
            </a:r>
            <a:r>
              <a:rPr lang="zh-CN" altLang="en-US" sz="2000" dirty="0" smtClean="0"/>
              <a:t>息。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57" y="2020244"/>
            <a:ext cx="4884067" cy="41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378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1138" y="1655062"/>
            <a:ext cx="9979973" cy="37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初始化加载映射文</a:t>
            </a:r>
            <a:r>
              <a:rPr lang="zh-CN" altLang="en-US" sz="2000" dirty="0" smtClean="0"/>
              <a:t>件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这是在</a:t>
            </a:r>
            <a:r>
              <a:rPr lang="en-US" altLang="zh-CN" sz="2000" dirty="0"/>
              <a:t>ARouter </a:t>
            </a:r>
            <a:r>
              <a:rPr lang="zh-CN" altLang="en-US" sz="2000" dirty="0"/>
              <a:t>模块初始化时候所进行动作，主要是将注解编译器生成的映射文件中路由关系等信息，加载到内存中。然后在后续执行跳转操作时候，直接查询内存中的路由规则进行跳转。主要通过如下方法实现：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ARouter.init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getApplication</a:t>
            </a:r>
            <a:r>
              <a:rPr lang="en-US" altLang="zh-CN" sz="2000" dirty="0"/>
              <a:t>())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这个方法实际调用了</a:t>
            </a:r>
            <a:r>
              <a:rPr lang="en-US" altLang="zh-CN" sz="2000" dirty="0" err="1"/>
              <a:t>LogisticsCenter</a:t>
            </a:r>
            <a:r>
              <a:rPr lang="zh-CN" altLang="en-US" sz="2000" dirty="0"/>
              <a:t>层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的静态方法。 </a:t>
            </a:r>
            <a:r>
              <a:rPr lang="zh-CN" altLang="en-US" sz="2000" dirty="0" smtClean="0">
                <a:hlinkClick r:id="rId5" action="ppaction://hlinkfile"/>
              </a:rPr>
              <a:t>（详见源码）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主要流程是先通过包名去扫描注解编译器生成的映射文件，拿到一个类名对应的集合，然后通过反射的方式，实例化接口，通过</a:t>
            </a:r>
            <a:r>
              <a:rPr lang="en-US" altLang="zh-CN" sz="2000" dirty="0" err="1"/>
              <a:t>loadinfo</a:t>
            </a:r>
            <a:r>
              <a:rPr lang="zh-CN" altLang="en-US" sz="2000" dirty="0"/>
              <a:t>方法，将映射文</a:t>
            </a:r>
            <a:r>
              <a:rPr lang="zh-CN" altLang="en-US" sz="2000" dirty="0" smtClean="0"/>
              <a:t>件中定义</a:t>
            </a:r>
            <a:r>
              <a:rPr lang="zh-CN" altLang="en-US" sz="2000" dirty="0"/>
              <a:t>的路由关系信息，载入到</a:t>
            </a:r>
            <a:r>
              <a:rPr lang="en-US" altLang="zh-CN" sz="2000" dirty="0"/>
              <a:t>warehouse</a:t>
            </a:r>
            <a:r>
              <a:rPr lang="zh-CN" altLang="en-US" sz="2000" dirty="0"/>
              <a:t>中数据结构中，完成了在内存中缓存一份的操作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3866573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222864" y="1544223"/>
            <a:ext cx="10647409" cy="4516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 dirty="0" err="1" smtClean="0"/>
              <a:t>routerMap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ClassUtils.</a:t>
            </a:r>
            <a:r>
              <a:rPr lang="en-US" altLang="zh-CN" sz="1600" i="1" dirty="0" err="1"/>
              <a:t>getFileNameByPackageName</a:t>
            </a:r>
            <a:r>
              <a:rPr lang="en-US" altLang="zh-CN" sz="1600" dirty="0"/>
              <a:t>(</a:t>
            </a:r>
            <a:r>
              <a:rPr lang="en-US" altLang="zh-CN" sz="1600" i="1" dirty="0" err="1"/>
              <a:t>mContext</a:t>
            </a:r>
            <a:r>
              <a:rPr lang="en-US" altLang="zh-CN" sz="1600" dirty="0"/>
              <a:t>, </a:t>
            </a:r>
            <a:r>
              <a:rPr lang="en-US" altLang="zh-CN" sz="1600" i="1" dirty="0"/>
              <a:t>ROUTE_ROOT_PAKCAGE</a:t>
            </a:r>
            <a:r>
              <a:rPr lang="en-US" altLang="zh-CN" sz="1600" dirty="0"/>
              <a:t>)</a:t>
            </a:r>
            <a:r>
              <a:rPr lang="en-US" altLang="zh-CN" sz="1600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mr-IN" altLang="zh-CN" sz="1600" dirty="0" smtClean="0"/>
              <a:t>…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for (String 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routerMap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if (</a:t>
            </a:r>
            <a:r>
              <a:rPr lang="en-US" altLang="zh-CN" sz="1600" dirty="0" err="1"/>
              <a:t>className.startsWith</a:t>
            </a:r>
            <a:r>
              <a:rPr lang="en-US" altLang="zh-CN" sz="1600" dirty="0"/>
              <a:t>(</a:t>
            </a:r>
            <a:r>
              <a:rPr lang="en-US" altLang="zh-CN" sz="1600" i="1" dirty="0"/>
              <a:t>ROUTE_ROOT_PAKCAGE </a:t>
            </a:r>
            <a:r>
              <a:rPr lang="en-US" altLang="zh-CN" sz="1600" dirty="0"/>
              <a:t>+ </a:t>
            </a:r>
            <a:r>
              <a:rPr lang="en-US" altLang="zh-CN" sz="1600" i="1" dirty="0"/>
              <a:t>DOT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SDK_NAME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SEPARATOR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SUFFIX_ROOT</a:t>
            </a:r>
            <a:r>
              <a:rPr lang="en-US" altLang="zh-CN" sz="1600" dirty="0"/>
              <a:t>)) </a:t>
            </a:r>
            <a:r>
              <a:rPr lang="en-US" altLang="zh-CN" sz="1600" dirty="0" smtClean="0"/>
              <a:t>{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((</a:t>
            </a:r>
            <a:r>
              <a:rPr lang="en-US" altLang="zh-CN" sz="1600" dirty="0" err="1"/>
              <a:t>IRouteRoot</a:t>
            </a:r>
            <a:r>
              <a:rPr lang="en-US" altLang="zh-CN" sz="1600" dirty="0"/>
              <a:t>) (</a:t>
            </a:r>
            <a:r>
              <a:rPr lang="en-US" altLang="zh-CN" sz="1600" dirty="0" err="1"/>
              <a:t>Class.</a:t>
            </a:r>
            <a:r>
              <a:rPr lang="en-US" altLang="zh-CN" sz="1600" i="1" dirty="0" err="1"/>
              <a:t>forName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).</a:t>
            </a:r>
            <a:r>
              <a:rPr lang="en-US" altLang="zh-CN" sz="1600" dirty="0" err="1"/>
              <a:t>getConstructor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newInstance</a:t>
            </a:r>
            <a:r>
              <a:rPr lang="en-US" altLang="zh-CN" sz="1600" dirty="0"/>
              <a:t>())).</a:t>
            </a:r>
            <a:r>
              <a:rPr lang="en-US" altLang="zh-CN" sz="1600" dirty="0" err="1"/>
              <a:t>loadInto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Warehouse.</a:t>
            </a:r>
            <a:r>
              <a:rPr lang="en-US" altLang="zh-CN" sz="1600" i="1" dirty="0" err="1"/>
              <a:t>groupsIndex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} else if (</a:t>
            </a:r>
            <a:r>
              <a:rPr lang="en-US" altLang="zh-CN" sz="1600" dirty="0" err="1"/>
              <a:t>className.startsWith</a:t>
            </a:r>
            <a:r>
              <a:rPr lang="en-US" altLang="zh-CN" sz="1600" dirty="0"/>
              <a:t>(</a:t>
            </a:r>
            <a:r>
              <a:rPr lang="en-US" altLang="zh-CN" sz="1600" i="1" dirty="0"/>
              <a:t>ROUTE_ROOT_PAKCAGE </a:t>
            </a:r>
            <a:r>
              <a:rPr lang="en-US" altLang="zh-CN" sz="1600" dirty="0"/>
              <a:t>+ </a:t>
            </a:r>
            <a:r>
              <a:rPr lang="en-US" altLang="zh-CN" sz="1600" i="1" dirty="0"/>
              <a:t>DOT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SDK_NAME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SEPARATOR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SUFFIX_INTERCEPTORS</a:t>
            </a:r>
            <a:r>
              <a:rPr lang="en-US" altLang="zh-CN" sz="1600" dirty="0"/>
              <a:t>)) </a:t>
            </a:r>
            <a:r>
              <a:rPr lang="en-US" altLang="zh-CN" sz="1600" dirty="0" smtClean="0"/>
              <a:t>{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(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IInterceptorGroup</a:t>
            </a:r>
            <a:r>
              <a:rPr lang="en-US" altLang="zh-CN" sz="1600" dirty="0"/>
              <a:t>) (</a:t>
            </a:r>
            <a:r>
              <a:rPr lang="en-US" altLang="zh-CN" sz="1600" dirty="0" err="1"/>
              <a:t>Class.</a:t>
            </a:r>
            <a:r>
              <a:rPr lang="en-US" altLang="zh-CN" sz="1600" i="1" dirty="0" err="1"/>
              <a:t>forName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).</a:t>
            </a:r>
            <a:r>
              <a:rPr lang="en-US" altLang="zh-CN" sz="1600" dirty="0" err="1"/>
              <a:t>getConstructor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newInstance</a:t>
            </a:r>
            <a:r>
              <a:rPr lang="en-US" altLang="zh-CN" sz="1600" dirty="0"/>
              <a:t>())).</a:t>
            </a:r>
            <a:r>
              <a:rPr lang="en-US" altLang="zh-CN" sz="1600" dirty="0" err="1"/>
              <a:t>loadInto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Warehouse.</a:t>
            </a:r>
            <a:r>
              <a:rPr lang="en-US" altLang="zh-CN" sz="1600" i="1" dirty="0" err="1"/>
              <a:t>interceptorsIndex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} else if (</a:t>
            </a:r>
            <a:r>
              <a:rPr lang="en-US" altLang="zh-CN" sz="1600" dirty="0" err="1"/>
              <a:t>className.startsWith</a:t>
            </a:r>
            <a:r>
              <a:rPr lang="en-US" altLang="zh-CN" sz="1600" dirty="0"/>
              <a:t>(</a:t>
            </a:r>
            <a:r>
              <a:rPr lang="en-US" altLang="zh-CN" sz="1600" i="1" dirty="0"/>
              <a:t>ROUTE_ROOT_PAKCAGE </a:t>
            </a:r>
            <a:r>
              <a:rPr lang="en-US" altLang="zh-CN" sz="1600" dirty="0"/>
              <a:t>+ </a:t>
            </a:r>
            <a:r>
              <a:rPr lang="en-US" altLang="zh-CN" sz="1600" i="1" dirty="0"/>
              <a:t>DOT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SDK_NAME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SEPARATOR </a:t>
            </a:r>
            <a:r>
              <a:rPr lang="en-US" altLang="zh-CN" sz="1600" dirty="0"/>
              <a:t>+ </a:t>
            </a:r>
            <a:r>
              <a:rPr lang="en-US" altLang="zh-CN" sz="1600" i="1" dirty="0"/>
              <a:t>SUFFIX_PROVIDERS</a:t>
            </a:r>
            <a:r>
              <a:rPr lang="en-US" altLang="zh-CN" sz="1600" dirty="0"/>
              <a:t>)) </a:t>
            </a:r>
            <a:r>
              <a:rPr lang="en-US" altLang="zh-CN" sz="1600" dirty="0" smtClean="0"/>
              <a:t>{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((</a:t>
            </a:r>
            <a:r>
              <a:rPr lang="en-US" altLang="zh-CN" sz="1600" dirty="0" err="1"/>
              <a:t>IProviderGroup</a:t>
            </a:r>
            <a:r>
              <a:rPr lang="en-US" altLang="zh-CN" sz="1600" dirty="0"/>
              <a:t>) (</a:t>
            </a:r>
            <a:r>
              <a:rPr lang="en-US" altLang="zh-CN" sz="1600" dirty="0" err="1"/>
              <a:t>Class.</a:t>
            </a:r>
            <a:r>
              <a:rPr lang="en-US" altLang="zh-CN" sz="1600" i="1" dirty="0" err="1"/>
              <a:t>forName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).</a:t>
            </a:r>
            <a:r>
              <a:rPr lang="en-US" altLang="zh-CN" sz="1600" dirty="0" err="1"/>
              <a:t>getConstructor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newInstance</a:t>
            </a:r>
            <a:r>
              <a:rPr lang="en-US" altLang="zh-CN" sz="1600" dirty="0"/>
              <a:t>())).</a:t>
            </a:r>
            <a:r>
              <a:rPr lang="en-US" altLang="zh-CN" sz="1600" dirty="0" err="1"/>
              <a:t>loadInto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Warehouse.</a:t>
            </a:r>
            <a:r>
              <a:rPr lang="en-US" altLang="zh-CN" sz="1600" i="1" dirty="0" err="1"/>
              <a:t>providersIndex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30580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4794" y="1595023"/>
            <a:ext cx="10647409" cy="11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b="1" dirty="0"/>
              <a:t>路由跳转</a:t>
            </a:r>
            <a:r>
              <a:rPr lang="zh-CN" altLang="en-US" sz="2000" b="1" dirty="0" smtClean="0"/>
              <a:t>的例子：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ARouter.getInstance</a:t>
            </a:r>
            <a:r>
              <a:rPr lang="en-US" altLang="zh-CN" sz="2000" dirty="0"/>
              <a:t>() .build("/test/activity2") .navigation()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这里首先看下一个关键的类</a:t>
            </a:r>
            <a:r>
              <a:rPr lang="en-US" altLang="zh-CN" sz="2000" dirty="0"/>
              <a:t>Postcard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803" y="2925233"/>
            <a:ext cx="8445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3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4794" y="1595023"/>
            <a:ext cx="10647409" cy="37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r>
              <a:rPr lang="en-US" altLang="zh-CN" sz="2000" dirty="0" smtClean="0"/>
              <a:t>Postcard</a:t>
            </a:r>
            <a:r>
              <a:rPr lang="zh-CN" altLang="en-US" sz="2000" dirty="0" smtClean="0"/>
              <a:t>类继承</a:t>
            </a:r>
            <a:r>
              <a:rPr lang="zh-CN" altLang="en-US" sz="2000" dirty="0"/>
              <a:t>了</a:t>
            </a:r>
            <a:r>
              <a:rPr lang="en-US" altLang="zh-CN" sz="2000" dirty="0" err="1"/>
              <a:t>RouteMeta</a:t>
            </a:r>
            <a:r>
              <a:rPr lang="zh-CN" altLang="en-US" sz="2000" dirty="0"/>
              <a:t>这个基类。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803" y="2180170"/>
            <a:ext cx="7874000" cy="184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8661" y="4250276"/>
            <a:ext cx="9490406" cy="1190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在这两个类中，有很多和跳转相关的成员变量。在跳转的过程中，通过</a:t>
            </a:r>
            <a:r>
              <a:rPr lang="en-US" altLang="zh-CN" sz="2000" dirty="0" err="1"/>
              <a:t>Arouter</a:t>
            </a:r>
            <a:r>
              <a:rPr lang="zh-CN" altLang="en-US" sz="2000" dirty="0"/>
              <a:t>类中提供的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完成参数填充，实际是先创建了一个</a:t>
            </a:r>
            <a:r>
              <a:rPr lang="en-US" altLang="zh-CN" sz="2000" dirty="0"/>
              <a:t>Postcard</a:t>
            </a:r>
            <a:r>
              <a:rPr lang="zh-CN" altLang="en-US" sz="2000" dirty="0"/>
              <a:t>对象，随后在</a:t>
            </a:r>
            <a:r>
              <a:rPr lang="en-US" altLang="zh-CN" sz="2000" dirty="0"/>
              <a:t>_</a:t>
            </a:r>
            <a:r>
              <a:rPr lang="en-US" altLang="zh-CN" sz="2000" dirty="0" err="1"/>
              <a:t>Arouter</a:t>
            </a:r>
            <a:r>
              <a:rPr lang="zh-CN" altLang="en-US" sz="2000" dirty="0"/>
              <a:t>这个类中进行逻辑处理，取到</a:t>
            </a:r>
            <a:r>
              <a:rPr lang="en-US" altLang="zh-CN" sz="2000" dirty="0"/>
              <a:t>Postcard</a:t>
            </a:r>
            <a:r>
              <a:rPr lang="zh-CN" altLang="en-US" sz="2000" dirty="0"/>
              <a:t>对象中参数，拿到映射关系，然后完成跳转。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2B2B2B"/>
              </a:solidFill>
              <a:effectLst/>
              <a:uFillTx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2532143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4795" y="1595023"/>
            <a:ext cx="10012976" cy="1633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b="1" dirty="0"/>
              <a:t>路由跳转</a:t>
            </a:r>
            <a:r>
              <a:rPr lang="zh-CN" altLang="en-US" sz="2400" b="1" dirty="0" smtClean="0"/>
              <a:t>的过程</a:t>
            </a:r>
            <a:endParaRPr lang="en-US" altLang="zh-CN" sz="2400" b="1" dirty="0" smtClean="0"/>
          </a:p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000" dirty="0"/>
              <a:t>创建</a:t>
            </a:r>
            <a:r>
              <a:rPr lang="en-US" altLang="zh-CN" sz="2000" dirty="0"/>
              <a:t>Postcard</a:t>
            </a:r>
            <a:r>
              <a:rPr lang="zh-CN" altLang="en-US" sz="2000" dirty="0" smtClean="0"/>
              <a:t>对象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调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Arouter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buildApi</a:t>
            </a:r>
            <a:r>
              <a:rPr lang="zh-CN" altLang="en-US" sz="2000" dirty="0"/>
              <a:t>，最后走到了如下流程，在这一步流程中，最重要的就是完成将</a:t>
            </a:r>
            <a:r>
              <a:rPr lang="en-US" altLang="zh-CN" sz="2000" dirty="0"/>
              <a:t>path</a:t>
            </a:r>
            <a:r>
              <a:rPr lang="zh-CN" altLang="en-US" sz="2000" dirty="0"/>
              <a:t>填入，方便后续流程通过</a:t>
            </a:r>
            <a:r>
              <a:rPr lang="en-US" altLang="zh-CN" sz="2000" dirty="0"/>
              <a:t>path</a:t>
            </a:r>
            <a:r>
              <a:rPr lang="zh-CN" altLang="en-US" sz="2000" dirty="0"/>
              <a:t>在映射关系中找到需要跳转的</a:t>
            </a:r>
            <a:r>
              <a:rPr lang="en-US" altLang="zh-CN" sz="2000" dirty="0"/>
              <a:t>Activity</a:t>
            </a:r>
            <a:r>
              <a:rPr lang="zh-CN" altLang="en-US" sz="2000" dirty="0"/>
              <a:t>。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3422650"/>
            <a:ext cx="8750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704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4795" y="1595023"/>
            <a:ext cx="10012976" cy="347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342900" indent="-342900"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000" dirty="0" smtClean="0"/>
              <a:t>完成跳转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navigation</a:t>
            </a:r>
            <a:r>
              <a:rPr lang="zh-CN" altLang="en-US" sz="2000" dirty="0"/>
              <a:t>的流程中完成跳转，这是一个在</a:t>
            </a:r>
            <a:r>
              <a:rPr lang="en-US" altLang="zh-CN" sz="2000" dirty="0"/>
              <a:t>Postcard</a:t>
            </a:r>
            <a:r>
              <a:rPr lang="zh-CN" altLang="en-US" sz="2000" dirty="0"/>
              <a:t>中的方法。最终会走到</a:t>
            </a:r>
            <a:r>
              <a:rPr lang="en-US" altLang="zh-CN" sz="2000" dirty="0"/>
              <a:t>_</a:t>
            </a:r>
            <a:r>
              <a:rPr lang="en-US" altLang="zh-CN" sz="2000" dirty="0" err="1"/>
              <a:t>ARouter</a:t>
            </a:r>
            <a:r>
              <a:rPr lang="zh-CN" altLang="en-US" sz="2000" dirty="0"/>
              <a:t>中的 </a:t>
            </a:r>
            <a:r>
              <a:rPr lang="en-US" altLang="zh-CN" sz="2000" dirty="0"/>
              <a:t>navigation</a:t>
            </a:r>
            <a:r>
              <a:rPr lang="zh-CN" altLang="en-US" sz="2000" dirty="0"/>
              <a:t>方法，在这个流程中，完成路由跳转的流程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public Object navigation(Context </a:t>
            </a:r>
            <a:r>
              <a:rPr lang="en-US" altLang="zh-CN" sz="1600" dirty="0" err="1"/>
              <a:t>mContext</a:t>
            </a:r>
            <a:r>
              <a:rPr lang="en-US" altLang="zh-CN" sz="1600" dirty="0"/>
              <a:t>, Postcard postcard,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requestCode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NavigationCallback</a:t>
            </a:r>
            <a:r>
              <a:rPr lang="en-US" altLang="zh-CN" sz="1600" dirty="0"/>
              <a:t> callback) {</a:t>
            </a:r>
            <a:br>
              <a:rPr lang="en-US" altLang="zh-CN" sz="1600" dirty="0"/>
            </a:br>
            <a:r>
              <a:rPr lang="en-US" altLang="zh-CN" sz="1600" dirty="0"/>
              <a:t>    return _</a:t>
            </a:r>
            <a:r>
              <a:rPr lang="en-US" altLang="zh-CN" sz="1600" dirty="0" err="1"/>
              <a:t>ARouter.</a:t>
            </a:r>
            <a:r>
              <a:rPr lang="en-US" altLang="zh-CN" sz="1600" i="1" dirty="0" err="1"/>
              <a:t>getInstance</a:t>
            </a:r>
            <a:r>
              <a:rPr lang="en-US" altLang="zh-CN" sz="1600" dirty="0"/>
              <a:t>().navigation(</a:t>
            </a:r>
            <a:r>
              <a:rPr lang="en-US" altLang="zh-CN" sz="1600" dirty="0" err="1"/>
              <a:t>mContext</a:t>
            </a:r>
            <a:r>
              <a:rPr lang="en-US" altLang="zh-CN" sz="1600" dirty="0"/>
              <a:t>, postcard, </a:t>
            </a:r>
            <a:r>
              <a:rPr lang="en-US" altLang="zh-CN" sz="1600" dirty="0" err="1"/>
              <a:t>requestCode</a:t>
            </a:r>
            <a:r>
              <a:rPr lang="en-US" altLang="zh-CN" sz="1600" dirty="0"/>
              <a:t>, callback);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在这个方法中，会完成一步重要的操作，</a:t>
            </a:r>
            <a:r>
              <a:rPr lang="en-US" altLang="zh-CN" sz="2000" dirty="0" err="1"/>
              <a:t>LogisticsCenter.completion</a:t>
            </a:r>
            <a:r>
              <a:rPr lang="en-US" altLang="zh-CN" sz="2000" dirty="0"/>
              <a:t>(postcard);</a:t>
            </a:r>
            <a:r>
              <a:rPr lang="zh-CN" altLang="en-US" sz="2000" dirty="0"/>
              <a:t>完成</a:t>
            </a:r>
            <a:r>
              <a:rPr lang="en-US" altLang="zh-CN" sz="2000" dirty="0"/>
              <a:t>Postcard</a:t>
            </a:r>
            <a:r>
              <a:rPr lang="zh-CN" altLang="en-US" sz="2000" dirty="0"/>
              <a:t>数据填入。主要是将之前的 </a:t>
            </a:r>
            <a:r>
              <a:rPr lang="en-US" altLang="zh-CN" sz="2000" dirty="0"/>
              <a:t>path </a:t>
            </a:r>
            <a:r>
              <a:rPr lang="zh-CN" altLang="en-US" sz="2000" dirty="0"/>
              <a:t>，在之前的缓存关系中找到相应的</a:t>
            </a:r>
            <a:r>
              <a:rPr lang="en-US" altLang="zh-CN" sz="2000" dirty="0"/>
              <a:t>Activity</a:t>
            </a:r>
            <a:r>
              <a:rPr lang="zh-CN" altLang="en-US" sz="2000" dirty="0"/>
              <a:t>，填入到</a:t>
            </a:r>
            <a:r>
              <a:rPr lang="en-US" altLang="zh-CN" sz="2000" dirty="0"/>
              <a:t>Postcard</a:t>
            </a:r>
            <a:r>
              <a:rPr lang="zh-CN" altLang="en-US" sz="2000" dirty="0"/>
              <a:t>的</a:t>
            </a:r>
            <a:r>
              <a:rPr lang="en-US" altLang="zh-CN" sz="2000" dirty="0"/>
              <a:t>destination</a:t>
            </a:r>
            <a:r>
              <a:rPr lang="zh-CN" altLang="en-US" sz="2000" dirty="0"/>
              <a:t>变量中</a:t>
            </a:r>
            <a:r>
              <a:rPr lang="zh-CN" altLang="en-US" sz="2000" dirty="0" smtClean="0"/>
              <a:t>。</a:t>
            </a:r>
            <a:r>
              <a:rPr lang="zh-CN" altLang="zh-CN" sz="2000" dirty="0" smtClean="0">
                <a:hlinkClick r:id="rId5" action="ppaction://hlinkfile"/>
              </a:rPr>
              <a:t>（</a:t>
            </a:r>
            <a:r>
              <a:rPr lang="zh-CN" altLang="en-US" sz="2000" dirty="0" smtClean="0">
                <a:hlinkClick r:id="rId5" action="ppaction://hlinkfile"/>
              </a:rPr>
              <a:t>详见源码）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54822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634795" y="1357961"/>
            <a:ext cx="10012976" cy="45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在随后的流程中，会处理一些降级，拦截，绿色通道等处理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795" y="1981201"/>
            <a:ext cx="9128254" cy="39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142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spc="200" dirty="0" smtClean="0">
                <a:solidFill>
                  <a:srgbClr val="535353"/>
                </a:solidFill>
              </a:rPr>
              <a:t>页面跳转源码分析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9" name="Shape 232"/>
          <p:cNvSpPr/>
          <p:nvPr/>
        </p:nvSpPr>
        <p:spPr>
          <a:xfrm>
            <a:off x="1397732" y="1341028"/>
            <a:ext cx="10303205" cy="45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最终走到</a:t>
            </a:r>
            <a:r>
              <a:rPr lang="en-US" altLang="zh-CN" sz="2000" dirty="0"/>
              <a:t>Android</a:t>
            </a:r>
            <a:r>
              <a:rPr lang="zh-CN" altLang="en-US" sz="2000" dirty="0" smtClean="0"/>
              <a:t>原生的跳转流程</a:t>
            </a:r>
            <a:r>
              <a:rPr lang="en-US" altLang="zh-CN" sz="2000" dirty="0"/>
              <a:t>，</a:t>
            </a:r>
            <a:r>
              <a:rPr lang="zh-CN" altLang="en-US" sz="2000" dirty="0" smtClean="0"/>
              <a:t>拿</a:t>
            </a:r>
            <a:r>
              <a:rPr lang="zh-CN" altLang="en-US" sz="2000" dirty="0"/>
              <a:t>到</a:t>
            </a:r>
            <a:r>
              <a:rPr lang="en-US" altLang="zh-CN" sz="2000" dirty="0"/>
              <a:t>destination</a:t>
            </a:r>
            <a:r>
              <a:rPr lang="zh-CN" altLang="en-US" sz="2000" dirty="0"/>
              <a:t>的值，即为可以跳转的对象</a:t>
            </a:r>
            <a:r>
              <a:rPr lang="zh-CN" altLang="en-US" sz="2000" dirty="0" smtClean="0"/>
              <a:t>，完成跳转</a:t>
            </a:r>
            <a:r>
              <a:rPr lang="zh-CN" altLang="en-US" sz="2000" dirty="0"/>
              <a:t>。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011" y="1809367"/>
            <a:ext cx="9113791" cy="41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82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0" y="5847036"/>
            <a:ext cx="12192000" cy="1010964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  <a:effectLst>
            <a:outerShdw blurRad="50800" dist="38100" dir="4140000" rotWithShape="0">
              <a:srgbClr val="000000">
                <a:alpha val="69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608668" y="1536413"/>
            <a:ext cx="897466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000" spc="187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marL="0" indent="0" algn="l">
              <a:buNone/>
            </a:pPr>
            <a:r>
              <a:rPr kumimoji="1" lang="zh-CN" altLang="en-US" sz="2800" dirty="0" smtClean="0"/>
              <a:t>官方定义：</a:t>
            </a:r>
            <a:endParaRPr kumimoji="1" lang="en-US" altLang="zh-CN" sz="2800" dirty="0" smtClean="0"/>
          </a:p>
          <a:p>
            <a:pPr marL="0" indent="0" algn="l">
              <a:buNone/>
            </a:pPr>
            <a:r>
              <a:rPr kumimoji="1" lang="en-US" altLang="zh-CN" sz="2800" b="1" dirty="0" smtClean="0"/>
              <a:t>ARouter</a:t>
            </a:r>
            <a:r>
              <a:rPr kumimoji="1" lang="zh-CN" altLang="en-US" sz="2800" b="1" dirty="0" smtClean="0"/>
              <a:t>是阿里巴巴开源的</a:t>
            </a:r>
            <a:r>
              <a:rPr kumimoji="1" lang="en-US" altLang="zh-CN" sz="2800" b="1" dirty="0" smtClean="0"/>
              <a:t>Android</a:t>
            </a:r>
            <a:r>
              <a:rPr kumimoji="1" lang="zh-CN" altLang="en-US" sz="2800" b="1" dirty="0" smtClean="0"/>
              <a:t>平台中对页面、服务提供路由功能的中间件，提倡简单且够用。</a:t>
            </a:r>
            <a:endParaRPr sz="2800" spc="187" dirty="0">
              <a:solidFill>
                <a:srgbClr val="2B2B2B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" y="5922606"/>
            <a:ext cx="1406275" cy="7166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8" y="3060667"/>
            <a:ext cx="8974666" cy="18495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9485" y="-54431"/>
            <a:ext cx="12518571" cy="6954761"/>
          </a:xfrm>
          <a:prstGeom prst="rect">
            <a:avLst/>
          </a:prstGeom>
        </p:spPr>
      </p:pic>
      <p:sp>
        <p:nvSpPr>
          <p:cNvPr id="397" name="Shape 397"/>
          <p:cNvSpPr/>
          <p:nvPr/>
        </p:nvSpPr>
        <p:spPr>
          <a:xfrm>
            <a:off x="3532928" y="2731078"/>
            <a:ext cx="5126147" cy="543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90000"/>
              </a:lnSpc>
              <a:defRPr spc="225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z="2800" spc="225" dirty="0">
                <a:solidFill>
                  <a:srgbClr val="FFFFFF"/>
                </a:solidFill>
              </a:rPr>
              <a:t> </a:t>
            </a:r>
            <a:r>
              <a:rPr sz="3200" spc="225" dirty="0" smtClean="0">
                <a:solidFill>
                  <a:srgbClr val="FFFFFF"/>
                </a:solidFill>
              </a:rPr>
              <a:t>THANKS</a:t>
            </a:r>
            <a:endParaRPr sz="3200" spc="225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06" y="604684"/>
            <a:ext cx="1665822" cy="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01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735041" y="1530638"/>
            <a:ext cx="8187891" cy="392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000000"/>
                </a:solidFill>
              </a:rPr>
              <a:t>配置之前我们</a:t>
            </a:r>
            <a:r>
              <a:rPr lang="zh-CN" altLang="en-US" sz="2400" dirty="0">
                <a:solidFill>
                  <a:srgbClr val="000000"/>
                </a:solidFill>
              </a:rPr>
              <a:t>先看下官方宣称的</a:t>
            </a:r>
            <a:r>
              <a:rPr lang="en-US" altLang="zh-CN" sz="2400" dirty="0">
                <a:solidFill>
                  <a:srgbClr val="000000"/>
                </a:solidFill>
              </a:rPr>
              <a:t>ARouter</a:t>
            </a:r>
            <a:r>
              <a:rPr lang="zh-CN" altLang="en-US" sz="2400" dirty="0">
                <a:solidFill>
                  <a:srgbClr val="000000"/>
                </a:solidFill>
              </a:rPr>
              <a:t>的优势：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/>
              <a:t>直接</a:t>
            </a:r>
            <a:r>
              <a:rPr lang="zh-CN" altLang="en-US" sz="2400" dirty="0"/>
              <a:t>解析</a:t>
            </a:r>
            <a:r>
              <a:rPr lang="en-US" altLang="zh-CN" sz="2400" dirty="0"/>
              <a:t>URL</a:t>
            </a:r>
            <a:r>
              <a:rPr lang="zh-CN" altLang="en-US" sz="2400" dirty="0"/>
              <a:t>路由，</a:t>
            </a:r>
            <a:r>
              <a:rPr lang="zh-CN" altLang="en-US" sz="2400" dirty="0" smtClean="0"/>
              <a:t>解析参数并赋值</a:t>
            </a:r>
            <a:endParaRPr lang="zh-CN" altLang="en-US" sz="2400" dirty="0"/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2400" dirty="0"/>
              <a:t>支持多模块项目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2400" dirty="0"/>
              <a:t>支持</a:t>
            </a:r>
            <a:r>
              <a:rPr lang="en-US" altLang="zh-CN" sz="2400" dirty="0"/>
              <a:t>InstantRun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2400" dirty="0"/>
              <a:t>允许自定义拦截器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/>
              <a:t>ARouter</a:t>
            </a:r>
            <a:r>
              <a:rPr lang="zh-CN" altLang="en-US" sz="2400" dirty="0"/>
              <a:t>可以提供</a:t>
            </a:r>
            <a:r>
              <a:rPr lang="en-US" altLang="zh-CN" sz="2400" dirty="0" err="1"/>
              <a:t>IoC</a:t>
            </a:r>
            <a:r>
              <a:rPr lang="zh-CN" altLang="en-US" sz="2400" dirty="0"/>
              <a:t>容器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2400" dirty="0"/>
              <a:t>映射关系自动注册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2400" dirty="0"/>
              <a:t>灵活的降级策略</a:t>
            </a:r>
            <a:endParaRPr sz="2400" dirty="0">
              <a:solidFill>
                <a:srgbClr val="2B2B2B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000000"/>
                </a:solidFill>
              </a:rPr>
              <a:t>Arouter</a:t>
            </a:r>
            <a:r>
              <a:rPr lang="zh-CN" altLang="en-US" dirty="0" smtClean="0">
                <a:solidFill>
                  <a:srgbClr val="000000"/>
                </a:solidFill>
              </a:rPr>
              <a:t>的配置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5767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582644" y="1462906"/>
            <a:ext cx="10355356" cy="37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  <a:r>
              <a:rPr lang="zh-CN" altLang="en-US" sz="2000" dirty="0">
                <a:solidFill>
                  <a:srgbClr val="000000"/>
                </a:solidFill>
              </a:rPr>
              <a:t>在使用之前需要先配置</a:t>
            </a:r>
            <a:r>
              <a:rPr lang="en-US" altLang="zh-CN" sz="2000" dirty="0" err="1">
                <a:solidFill>
                  <a:srgbClr val="000000"/>
                </a:solidFill>
              </a:rPr>
              <a:t>gradle</a:t>
            </a:r>
            <a:r>
              <a:rPr lang="zh-CN" altLang="en-US" sz="2000" dirty="0">
                <a:solidFill>
                  <a:srgbClr val="000000"/>
                </a:solidFill>
              </a:rPr>
              <a:t>，目前</a:t>
            </a:r>
            <a:r>
              <a:rPr lang="en-US" altLang="zh-CN" sz="2000" dirty="0">
                <a:solidFill>
                  <a:srgbClr val="000000"/>
                </a:solidFill>
              </a:rPr>
              <a:t>api</a:t>
            </a:r>
            <a:r>
              <a:rPr lang="zh-CN" altLang="en-US" sz="2000" dirty="0">
                <a:solidFill>
                  <a:srgbClr val="000000"/>
                </a:solidFill>
              </a:rPr>
              <a:t>最新的版本是</a:t>
            </a:r>
            <a:r>
              <a:rPr lang="en-US" altLang="zh-CN" sz="2000" dirty="0">
                <a:solidFill>
                  <a:srgbClr val="000000"/>
                </a:solidFill>
              </a:rPr>
              <a:t>1.</a:t>
            </a:r>
            <a:r>
              <a:rPr lang="zh-CN" altLang="zh-CN" sz="2000" dirty="0">
                <a:solidFill>
                  <a:srgbClr val="000000"/>
                </a:solidFill>
              </a:rPr>
              <a:t>3</a:t>
            </a:r>
            <a:r>
              <a:rPr lang="en-US" altLang="zh-CN" sz="2000" dirty="0">
                <a:solidFill>
                  <a:srgbClr val="000000"/>
                </a:solidFill>
              </a:rPr>
              <a:t>.1</a:t>
            </a:r>
            <a:r>
              <a:rPr lang="zh-CN" altLang="en-US" sz="2000" dirty="0">
                <a:solidFill>
                  <a:srgbClr val="000000"/>
                </a:solidFill>
              </a:rPr>
              <a:t>，处理器的最新版本是</a:t>
            </a:r>
            <a:r>
              <a:rPr lang="en-US" altLang="zh-CN" sz="2000" dirty="0">
                <a:solidFill>
                  <a:srgbClr val="000000"/>
                </a:solidFill>
              </a:rPr>
              <a:t>1.1.4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0000"/>
                </a:solidFill>
              </a:rPr>
              <a:t>Arouter</a:t>
            </a:r>
            <a:r>
              <a:rPr lang="zh-CN" altLang="en-US" dirty="0">
                <a:solidFill>
                  <a:srgbClr val="000000"/>
                </a:solidFill>
              </a:rPr>
              <a:t>的配置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1859374"/>
            <a:ext cx="70739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97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0000"/>
                </a:solidFill>
              </a:rPr>
              <a:t>Arouter</a:t>
            </a:r>
            <a:r>
              <a:rPr lang="zh-CN" altLang="en-US" dirty="0">
                <a:solidFill>
                  <a:srgbClr val="000000"/>
                </a:solidFill>
              </a:rPr>
              <a:t>的配置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353" y="2176017"/>
            <a:ext cx="9412347" cy="1261449"/>
          </a:xfrm>
          <a:prstGeom prst="rect">
            <a:avLst/>
          </a:prstGeom>
        </p:spPr>
      </p:pic>
      <p:sp>
        <p:nvSpPr>
          <p:cNvPr id="14" name="Shape 232"/>
          <p:cNvSpPr/>
          <p:nvPr/>
        </p:nvSpPr>
        <p:spPr>
          <a:xfrm>
            <a:off x="1619353" y="1707464"/>
            <a:ext cx="9931967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zh-TW" sz="1800" dirty="0">
                <a:solidFill>
                  <a:srgbClr val="000000"/>
                </a:solidFill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</a:rPr>
              <a:t>.</a:t>
            </a:r>
            <a:r>
              <a:rPr lang="zh-TW" altLang="en-US" sz="1800" dirty="0">
                <a:solidFill>
                  <a:srgbClr val="000000"/>
                </a:solidFill>
              </a:rPr>
              <a:t>尽早的初始化</a:t>
            </a:r>
            <a:r>
              <a:rPr lang="en-US" altLang="zh-TW" sz="1800" dirty="0">
                <a:solidFill>
                  <a:srgbClr val="000000"/>
                </a:solidFill>
              </a:rPr>
              <a:t>Arouter</a:t>
            </a:r>
            <a:r>
              <a:rPr lang="zh-TW" altLang="en-US" sz="1800" dirty="0">
                <a:solidFill>
                  <a:srgbClr val="000000"/>
                </a:solidFill>
              </a:rPr>
              <a:t>，推荐在</a:t>
            </a:r>
            <a:r>
              <a:rPr lang="en-US" altLang="zh-TW" sz="1800" dirty="0">
                <a:solidFill>
                  <a:srgbClr val="000000"/>
                </a:solidFill>
              </a:rPr>
              <a:t>Application</a:t>
            </a:r>
            <a:r>
              <a:rPr lang="zh-TW" altLang="en-US" sz="1800" dirty="0">
                <a:solidFill>
                  <a:srgbClr val="000000"/>
                </a:solidFill>
              </a:rPr>
              <a:t>中进行初始化：</a:t>
            </a:r>
          </a:p>
        </p:txBody>
      </p:sp>
    </p:spTree>
    <p:extLst>
      <p:ext uri="{BB962C8B-B14F-4D97-AF65-F5344CB8AC3E}">
        <p14:creationId xmlns:p14="http://schemas.microsoft.com/office/powerpoint/2010/main" val="41295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rgbClr val="000000"/>
                </a:solidFill>
              </a:rPr>
              <a:t>页面跳转的使用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7" name="Shape 232"/>
          <p:cNvSpPr/>
          <p:nvPr/>
        </p:nvSpPr>
        <p:spPr>
          <a:xfrm>
            <a:off x="1715802" y="1680063"/>
            <a:ext cx="9931967" cy="59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800" dirty="0"/>
              <a:t>首先需要在支持路由的页面上添加注解，路径</a:t>
            </a:r>
            <a:r>
              <a:rPr lang="en-US" altLang="zh-CN" sz="1800" dirty="0"/>
              <a:t>path</a:t>
            </a:r>
            <a:r>
              <a:rPr lang="zh-CN" altLang="en-US" sz="1800" dirty="0"/>
              <a:t>至少需要有两级，比如我们需要跳转到</a:t>
            </a:r>
            <a:r>
              <a:rPr lang="en-US" altLang="zh-CN" sz="1800" dirty="0"/>
              <a:t>Test2Activity,</a:t>
            </a:r>
            <a:r>
              <a:rPr lang="zh-CN" altLang="en-US" sz="1800" dirty="0"/>
              <a:t>那么需要在</a:t>
            </a:r>
            <a:r>
              <a:rPr lang="en-US" altLang="zh-CN" sz="1800" dirty="0"/>
              <a:t>activity</a:t>
            </a:r>
            <a:r>
              <a:rPr lang="zh-CN" altLang="en-US" sz="1800" dirty="0"/>
              <a:t>上面配置</a:t>
            </a:r>
            <a:r>
              <a:rPr lang="en-US" altLang="zh-CN" sz="1800" dirty="0"/>
              <a:t>path,</a:t>
            </a:r>
            <a:r>
              <a:rPr lang="zh-CN" altLang="en-US" sz="1800" dirty="0"/>
              <a:t>具体内容不一定是</a:t>
            </a:r>
            <a:r>
              <a:rPr lang="en-US" altLang="zh-CN" sz="1800" dirty="0"/>
              <a:t>/test/activity2</a:t>
            </a:r>
            <a:r>
              <a:rPr lang="zh-CN" altLang="en-US" sz="1800" dirty="0"/>
              <a:t>，可以自由发挥。</a:t>
            </a:r>
            <a:endParaRPr sz="1800" dirty="0">
              <a:solidFill>
                <a:srgbClr val="2B2B2B"/>
              </a:solidFill>
            </a:endParaRPr>
          </a:p>
        </p:txBody>
      </p:sp>
      <p:sp>
        <p:nvSpPr>
          <p:cNvPr id="11" name="Shape 232"/>
          <p:cNvSpPr/>
          <p:nvPr/>
        </p:nvSpPr>
        <p:spPr>
          <a:xfrm>
            <a:off x="1715802" y="3132104"/>
            <a:ext cx="9931967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800" dirty="0" smtClean="0">
                <a:solidFill>
                  <a:srgbClr val="2B2B2B"/>
                </a:solidFill>
              </a:rPr>
              <a:t>发起路由操作</a:t>
            </a:r>
            <a:endParaRPr sz="1800" dirty="0">
              <a:solidFill>
                <a:srgbClr val="2B2B2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64" y="3488226"/>
            <a:ext cx="7099300" cy="251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5" y="2324100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rgbClr val="000000"/>
                </a:solidFill>
              </a:rPr>
              <a:t>页面跳转的使用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7" name="Shape 232"/>
          <p:cNvSpPr/>
          <p:nvPr/>
        </p:nvSpPr>
        <p:spPr>
          <a:xfrm>
            <a:off x="1715802" y="1493800"/>
            <a:ext cx="9931967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800" dirty="0" smtClean="0">
                <a:solidFill>
                  <a:srgbClr val="000000"/>
                </a:solidFill>
              </a:rPr>
              <a:t>跳转可携带参数</a:t>
            </a:r>
            <a:endParaRPr sz="1800" dirty="0">
              <a:solidFill>
                <a:srgbClr val="2B2B2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03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15803" y="1798145"/>
            <a:ext cx="7777515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withObject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smtClean="0"/>
              <a:t>Object </a:t>
            </a:r>
            <a:r>
              <a:rPr lang="en-US" altLang="zh-CN" dirty="0"/>
              <a:t>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withString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smtClean="0"/>
              <a:t>String </a:t>
            </a:r>
            <a:r>
              <a:rPr lang="en-US" altLang="zh-CN" dirty="0"/>
              <a:t>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withBoolean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/>
              <a:t>boolean</a:t>
            </a:r>
            <a:r>
              <a:rPr lang="en-US" altLang="zh-CN" dirty="0"/>
              <a:t>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withShort</a:t>
            </a:r>
            <a:r>
              <a:rPr lang="en-US" altLang="zh-CN" dirty="0" smtClean="0"/>
              <a:t>(String </a:t>
            </a:r>
            <a:r>
              <a:rPr lang="en-US" altLang="zh-CN" dirty="0"/>
              <a:t>key, short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withInt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/>
              <a:t>int</a:t>
            </a:r>
            <a:r>
              <a:rPr lang="en-US" altLang="zh-CN" dirty="0"/>
              <a:t>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withLong</a:t>
            </a:r>
            <a:r>
              <a:rPr lang="en-US" altLang="zh-CN" dirty="0" smtClean="0"/>
              <a:t>(String </a:t>
            </a:r>
            <a:r>
              <a:rPr lang="en-US" altLang="zh-CN" dirty="0"/>
              <a:t>key, long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withDouble</a:t>
            </a:r>
            <a:r>
              <a:rPr lang="en-US" altLang="zh-CN" dirty="0" smtClean="0"/>
              <a:t>(String </a:t>
            </a:r>
            <a:r>
              <a:rPr lang="en-US" altLang="zh-CN" dirty="0"/>
              <a:t>key, double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withFloat</a:t>
            </a:r>
            <a:r>
              <a:rPr lang="en-US" altLang="zh-CN" dirty="0" smtClean="0"/>
              <a:t>(String </a:t>
            </a:r>
            <a:r>
              <a:rPr lang="en-US" altLang="zh-CN" dirty="0"/>
              <a:t>key, float value</a:t>
            </a:r>
            <a:r>
              <a:rPr lang="en-US" altLang="zh-CN" dirty="0" smtClean="0"/>
              <a:t>)</a:t>
            </a:r>
          </a:p>
          <a:p>
            <a:pPr algn="l" rtl="0" latinLnBrk="1" hangingPunct="0"/>
            <a:r>
              <a:rPr lang="en-US" altLang="zh-CN" dirty="0" err="1"/>
              <a:t>withParcelable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 smtClean="0"/>
              <a:t>Parcelable</a:t>
            </a:r>
            <a:r>
              <a:rPr lang="en-US" altLang="zh-CN" dirty="0" smtClean="0"/>
              <a:t> </a:t>
            </a:r>
            <a:r>
              <a:rPr lang="en-US" altLang="zh-CN" dirty="0"/>
              <a:t>value)</a:t>
            </a:r>
            <a:endParaRPr lang="zh-CN" altLang="en-US" dirty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withParcelableArray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 smtClean="0"/>
              <a:t>Parcelable</a:t>
            </a:r>
            <a:r>
              <a:rPr lang="en-US" altLang="zh-CN" dirty="0"/>
              <a:t>[]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withParcelableArrayList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 smtClean="0"/>
              <a:t>ArrayList</a:t>
            </a:r>
            <a:r>
              <a:rPr lang="en-US" altLang="zh-CN" dirty="0"/>
              <a:t>&lt;? extends </a:t>
            </a:r>
            <a:r>
              <a:rPr lang="en-US" altLang="zh-CN" dirty="0" err="1"/>
              <a:t>Parcelable</a:t>
            </a:r>
            <a:r>
              <a:rPr lang="en-US" altLang="zh-CN" dirty="0"/>
              <a:t>&gt; 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withStringArrayList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 smtClean="0"/>
              <a:t>ArrayList</a:t>
            </a:r>
            <a:r>
              <a:rPr lang="en-US" altLang="zh-CN" dirty="0"/>
              <a:t>&lt;String&gt; value)</a:t>
            </a: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withSerializable</a:t>
            </a:r>
            <a:r>
              <a:rPr lang="en-US" altLang="zh-CN" dirty="0" smtClean="0"/>
              <a:t>(String </a:t>
            </a:r>
            <a:r>
              <a:rPr lang="en-US" altLang="zh-CN" dirty="0"/>
              <a:t>key,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</a:rPr>
              <a:t>withBundle</a:t>
            </a:r>
            <a:r>
              <a:rPr lang="en-US" altLang="zh-CN" b="1" dirty="0" smtClean="0">
                <a:solidFill>
                  <a:schemeClr val="tx1"/>
                </a:solidFill>
              </a:rPr>
              <a:t>(String </a:t>
            </a:r>
            <a:r>
              <a:rPr lang="en-US" altLang="zh-CN" b="1" dirty="0">
                <a:solidFill>
                  <a:schemeClr val="tx1"/>
                </a:solidFill>
              </a:rPr>
              <a:t>key, </a:t>
            </a:r>
            <a:r>
              <a:rPr lang="en-US" altLang="zh-CN" b="1" dirty="0" smtClean="0">
                <a:solidFill>
                  <a:schemeClr val="tx1"/>
                </a:solidFill>
              </a:rPr>
              <a:t>Bundle </a:t>
            </a:r>
            <a:r>
              <a:rPr lang="en-US" altLang="zh-CN" b="1" dirty="0">
                <a:solidFill>
                  <a:schemeClr val="tx1"/>
                </a:solidFill>
              </a:rPr>
              <a:t>value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dirty="0" smtClean="0"/>
              <a:t>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B2B2B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7754005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715803" y="850129"/>
            <a:ext cx="424210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222222"/>
                </a:solidFill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 algn="l">
              <a:defRPr spc="0">
                <a:solidFill>
                  <a:srgbClr val="000000"/>
                </a:solidFill>
              </a:defRPr>
            </a:pPr>
            <a:r>
              <a:rPr lang="zh-CN" altLang="en-US" dirty="0" smtClean="0">
                <a:solidFill>
                  <a:srgbClr val="000000"/>
                </a:solidFill>
              </a:rPr>
              <a:t>页面跳转的使用</a:t>
            </a:r>
            <a:endParaRPr lang="zh-CN" altLang="en-US" spc="200" dirty="0">
              <a:solidFill>
                <a:srgbClr val="53535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693941" y="5430981"/>
            <a:ext cx="953829" cy="9538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873536"/>
            <a:ext cx="365496" cy="365496"/>
          </a:xfrm>
          <a:prstGeom prst="rect">
            <a:avLst/>
          </a:prstGeom>
        </p:spPr>
      </p:pic>
      <p:sp>
        <p:nvSpPr>
          <p:cNvPr id="7" name="Shape 232"/>
          <p:cNvSpPr/>
          <p:nvPr/>
        </p:nvSpPr>
        <p:spPr>
          <a:xfrm>
            <a:off x="1715802" y="1680063"/>
            <a:ext cx="9931967" cy="59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TW" altLang="en-US" sz="1800" dirty="0" smtClean="0"/>
              <a:t>实现类</a:t>
            </a:r>
            <a:r>
              <a:rPr lang="zh-TW" altLang="en-US" sz="1800" dirty="0"/>
              <a:t>似</a:t>
            </a:r>
            <a:r>
              <a:rPr lang="en-US" altLang="zh-TW" sz="1800" dirty="0" err="1" smtClean="0"/>
              <a:t>startActivityForResult</a:t>
            </a:r>
            <a:r>
              <a:rPr lang="zh-CN" altLang="en-US" sz="1800" dirty="0" smtClean="0"/>
              <a:t>的操作</a:t>
            </a:r>
            <a:r>
              <a:rPr lang="zh-TW" altLang="en-US" sz="1800" dirty="0" smtClean="0"/>
              <a:t>？</a:t>
            </a:r>
            <a:r>
              <a:rPr lang="zh-TW" altLang="en-US" sz="1800" dirty="0"/>
              <a:t>只需要在</a:t>
            </a:r>
            <a:r>
              <a:rPr lang="en-US" altLang="zh-TW" sz="1800" dirty="0"/>
              <a:t>navigation</a:t>
            </a:r>
            <a:r>
              <a:rPr lang="zh-TW" altLang="en-US" sz="1800" dirty="0"/>
              <a:t>中传入两个参数，第一个就是</a:t>
            </a:r>
            <a:r>
              <a:rPr lang="en-US" altLang="zh-TW" sz="1800" dirty="0"/>
              <a:t>Context</a:t>
            </a:r>
            <a:r>
              <a:rPr lang="zh-TW" altLang="en-US" sz="1800" dirty="0"/>
              <a:t>，第二个参数是</a:t>
            </a:r>
            <a:r>
              <a:rPr lang="en-US" altLang="zh-TW" sz="1800" dirty="0" err="1"/>
              <a:t>requestCode</a:t>
            </a:r>
            <a:r>
              <a:rPr lang="zh-TW" altLang="en-US" sz="1800" dirty="0"/>
              <a:t>。</a:t>
            </a:r>
            <a:endParaRPr sz="1800" dirty="0">
              <a:solidFill>
                <a:srgbClr val="2B2B2B"/>
              </a:solidFill>
            </a:endParaRPr>
          </a:p>
        </p:txBody>
      </p:sp>
      <p:sp>
        <p:nvSpPr>
          <p:cNvPr id="11" name="Shape 232"/>
          <p:cNvSpPr/>
          <p:nvPr/>
        </p:nvSpPr>
        <p:spPr>
          <a:xfrm>
            <a:off x="1715802" y="3758625"/>
            <a:ext cx="9931967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400">
                <a:latin typeface="FZLanTingHeiS-DB1-GBK"/>
                <a:ea typeface="FZLanTingHeiS-DB1-GBK"/>
                <a:cs typeface="FZLanTingHeiS-DB1-GBK"/>
                <a:sym typeface="FZLanTingHeiS-DB1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800" dirty="0" smtClean="0">
                <a:solidFill>
                  <a:srgbClr val="2B2B2B"/>
                </a:solidFill>
              </a:rPr>
              <a:t>在目标页面回传结果：</a:t>
            </a:r>
            <a:endParaRPr sz="1800" dirty="0">
              <a:solidFill>
                <a:srgbClr val="2B2B2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64" y="2275611"/>
            <a:ext cx="7061200" cy="96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4" y="4262015"/>
            <a:ext cx="7061200" cy="9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35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1" grpId="1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2B2B2B"/>
      </a:dk1>
      <a:lt1>
        <a:srgbClr val="FFFFFF"/>
      </a:lt1>
      <a:dk2>
        <a:srgbClr val="A7A7A7"/>
      </a:dk2>
      <a:lt2>
        <a:srgbClr val="000000"/>
      </a:lt2>
      <a:accent1>
        <a:srgbClr val="F49E14"/>
      </a:accent1>
      <a:accent2>
        <a:srgbClr val="FA891E"/>
      </a:accent2>
      <a:accent3>
        <a:srgbClr val="FF7427"/>
      </a:accent3>
      <a:accent4>
        <a:srgbClr val="F15131"/>
      </a:accent4>
      <a:accent5>
        <a:srgbClr val="F42D3A"/>
      </a:accent5>
      <a:accent6>
        <a:srgbClr val="CE174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49E1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B2B2B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49E1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B2B2B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000000"/>
      </a:lt2>
      <a:accent1>
        <a:srgbClr val="F49E14"/>
      </a:accent1>
      <a:accent2>
        <a:srgbClr val="FA891E"/>
      </a:accent2>
      <a:accent3>
        <a:srgbClr val="FF7427"/>
      </a:accent3>
      <a:accent4>
        <a:srgbClr val="F15131"/>
      </a:accent4>
      <a:accent5>
        <a:srgbClr val="F42D3A"/>
      </a:accent5>
      <a:accent6>
        <a:srgbClr val="CE174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49E1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B2B2B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49E1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B2B2B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1544</Words>
  <Application>Microsoft Macintosh PowerPoint</Application>
  <PresentationFormat>自定义</PresentationFormat>
  <Paragraphs>182</Paragraphs>
  <Slides>30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kangxin xiao</cp:lastModifiedBy>
  <cp:revision>107</cp:revision>
  <dcterms:modified xsi:type="dcterms:W3CDTF">2018-05-28T05:44:18Z</dcterms:modified>
</cp:coreProperties>
</file>