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86" r:id="rId2"/>
    <p:sldId id="287" r:id="rId3"/>
    <p:sldId id="299" r:id="rId4"/>
    <p:sldId id="289" r:id="rId5"/>
    <p:sldId id="291" r:id="rId6"/>
    <p:sldId id="297" r:id="rId7"/>
    <p:sldId id="292" r:id="rId8"/>
    <p:sldId id="288" r:id="rId9"/>
    <p:sldId id="295" r:id="rId10"/>
    <p:sldId id="294" r:id="rId11"/>
    <p:sldId id="296" r:id="rId12"/>
    <p:sldId id="298" r:id="rId13"/>
    <p:sldId id="305" r:id="rId14"/>
    <p:sldId id="306" r:id="rId15"/>
    <p:sldId id="307" r:id="rId16"/>
    <p:sldId id="290" r:id="rId17"/>
  </p:sldIdLst>
  <p:sldSz cx="12192000" cy="6858000"/>
  <p:notesSz cx="6858000" cy="9144000"/>
  <p:defaultTextStyle>
    <a:lvl1pPr>
      <a:defRPr>
        <a:solidFill>
          <a:srgbClr val="2B2B2B"/>
        </a:solidFill>
        <a:latin typeface="Source Sans Pro"/>
        <a:ea typeface="Source Sans Pro"/>
        <a:cs typeface="Source Sans Pro"/>
        <a:sym typeface="Source Sans Pro"/>
      </a:defRPr>
    </a:lvl1pPr>
    <a:lvl2pPr indent="457200">
      <a:defRPr>
        <a:solidFill>
          <a:srgbClr val="2B2B2B"/>
        </a:solidFill>
        <a:latin typeface="Source Sans Pro"/>
        <a:ea typeface="Source Sans Pro"/>
        <a:cs typeface="Source Sans Pro"/>
        <a:sym typeface="Source Sans Pro"/>
      </a:defRPr>
    </a:lvl2pPr>
    <a:lvl3pPr indent="914400">
      <a:defRPr>
        <a:solidFill>
          <a:srgbClr val="2B2B2B"/>
        </a:solidFill>
        <a:latin typeface="Source Sans Pro"/>
        <a:ea typeface="Source Sans Pro"/>
        <a:cs typeface="Source Sans Pro"/>
        <a:sym typeface="Source Sans Pro"/>
      </a:defRPr>
    </a:lvl3pPr>
    <a:lvl4pPr indent="1371600">
      <a:defRPr>
        <a:solidFill>
          <a:srgbClr val="2B2B2B"/>
        </a:solidFill>
        <a:latin typeface="Source Sans Pro"/>
        <a:ea typeface="Source Sans Pro"/>
        <a:cs typeface="Source Sans Pro"/>
        <a:sym typeface="Source Sans Pro"/>
      </a:defRPr>
    </a:lvl4pPr>
    <a:lvl5pPr indent="1828800">
      <a:defRPr>
        <a:solidFill>
          <a:srgbClr val="2B2B2B"/>
        </a:solidFill>
        <a:latin typeface="Source Sans Pro"/>
        <a:ea typeface="Source Sans Pro"/>
        <a:cs typeface="Source Sans Pro"/>
        <a:sym typeface="Source Sans Pro"/>
      </a:defRPr>
    </a:lvl5pPr>
    <a:lvl6pPr indent="2286000">
      <a:defRPr>
        <a:solidFill>
          <a:srgbClr val="2B2B2B"/>
        </a:solidFill>
        <a:latin typeface="Source Sans Pro"/>
        <a:ea typeface="Source Sans Pro"/>
        <a:cs typeface="Source Sans Pro"/>
        <a:sym typeface="Source Sans Pro"/>
      </a:defRPr>
    </a:lvl6pPr>
    <a:lvl7pPr indent="2743200">
      <a:defRPr>
        <a:solidFill>
          <a:srgbClr val="2B2B2B"/>
        </a:solidFill>
        <a:latin typeface="Source Sans Pro"/>
        <a:ea typeface="Source Sans Pro"/>
        <a:cs typeface="Source Sans Pro"/>
        <a:sym typeface="Source Sans Pro"/>
      </a:defRPr>
    </a:lvl7pPr>
    <a:lvl8pPr indent="3200400">
      <a:defRPr>
        <a:solidFill>
          <a:srgbClr val="2B2B2B"/>
        </a:solidFill>
        <a:latin typeface="Source Sans Pro"/>
        <a:ea typeface="Source Sans Pro"/>
        <a:cs typeface="Source Sans Pro"/>
        <a:sym typeface="Source Sans Pro"/>
      </a:defRPr>
    </a:lvl8pPr>
    <a:lvl9pPr indent="3657600">
      <a:defRPr>
        <a:solidFill>
          <a:srgbClr val="2B2B2B"/>
        </a:solidFill>
        <a:latin typeface="Source Sans Pro"/>
        <a:ea typeface="Source Sans Pro"/>
        <a:cs typeface="Source Sans Pro"/>
        <a:sym typeface="Source Sans Pro"/>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64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Source Sans Pro"/>
          <a:ea typeface="Source Sans Pro"/>
          <a:cs typeface="Source Sans Pro"/>
        </a:font>
        <a:srgbClr val="2B2B2B"/>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BDECA"/>
          </a:solidFill>
        </a:fill>
      </a:tcStyle>
    </a:wholeTbl>
    <a:band2H>
      <a:tcTxStyle/>
      <a:tcStyle>
        <a:tcBdr/>
        <a:fill>
          <a:solidFill>
            <a:srgbClr val="FDEFE7"/>
          </a:solidFill>
        </a:fill>
      </a:tcStyle>
    </a:band2H>
    <a:firstCol>
      <a:tcTxStyle b="on" i="on">
        <a:font>
          <a:latin typeface="Source Sans Pro"/>
          <a:ea typeface="Source Sans Pro"/>
          <a:cs typeface="Source Sans Pro"/>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49E14"/>
          </a:solidFill>
        </a:fill>
      </a:tcStyle>
    </a:firstCol>
    <a:lastRow>
      <a:tcTxStyle b="on" i="on">
        <a:font>
          <a:latin typeface="Source Sans Pro"/>
          <a:ea typeface="Source Sans Pro"/>
          <a:cs typeface="Source Sans Pro"/>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49E14"/>
          </a:solidFill>
        </a:fill>
      </a:tcStyle>
    </a:lastRow>
    <a:firstRow>
      <a:tcTxStyle b="on" i="on">
        <a:font>
          <a:latin typeface="Source Sans Pro"/>
          <a:ea typeface="Source Sans Pro"/>
          <a:cs typeface="Source Sans Pro"/>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49E14"/>
          </a:solidFill>
        </a:fill>
      </a:tcStyle>
    </a:firstRow>
  </a:tblStyle>
  <a:tblStyle styleId="{C7B018BB-80A7-4F77-B60F-C8B233D01FF8}" styleName="">
    <a:tblBg/>
    <a:wholeTbl>
      <a:tcTxStyle b="on" i="on">
        <a:font>
          <a:latin typeface="Source Sans Pro"/>
          <a:ea typeface="Source Sans Pro"/>
          <a:cs typeface="Source Sans Pro"/>
        </a:font>
        <a:srgbClr val="2B2B2B"/>
      </a:tcTxStyle>
      <a:tcStyle>
        <a:tcBdr>
          <a:left>
            <a:ln w="12700" cap="flat">
              <a:solidFill>
                <a:srgbClr val="2B2B2B"/>
              </a:solidFill>
              <a:prstDash val="solid"/>
              <a:bevel/>
            </a:ln>
          </a:left>
          <a:right>
            <a:ln w="12700" cap="flat">
              <a:solidFill>
                <a:srgbClr val="2B2B2B"/>
              </a:solidFill>
              <a:prstDash val="solid"/>
              <a:bevel/>
            </a:ln>
          </a:right>
          <a:top>
            <a:ln w="12700" cap="flat">
              <a:solidFill>
                <a:srgbClr val="2B2B2B"/>
              </a:solidFill>
              <a:prstDash val="solid"/>
              <a:bevel/>
            </a:ln>
          </a:top>
          <a:bottom>
            <a:ln w="12700" cap="flat">
              <a:solidFill>
                <a:srgbClr val="2B2B2B"/>
              </a:solidFill>
              <a:prstDash val="solid"/>
              <a:bevel/>
            </a:ln>
          </a:bottom>
          <a:insideH>
            <a:ln w="12700" cap="flat">
              <a:solidFill>
                <a:srgbClr val="2B2B2B"/>
              </a:solidFill>
              <a:prstDash val="solid"/>
              <a:bevel/>
            </a:ln>
          </a:insideH>
          <a:insideV>
            <a:ln w="12700" cap="flat">
              <a:solidFill>
                <a:srgbClr val="2B2B2B"/>
              </a:solidFill>
              <a:prstDash val="solid"/>
              <a:bevel/>
            </a:ln>
          </a:insideV>
        </a:tcBdr>
        <a:fill>
          <a:noFill/>
        </a:fill>
      </a:tcStyle>
    </a:wholeTbl>
    <a:band2H>
      <a:tcTxStyle/>
      <a:tcStyle>
        <a:tcBdr/>
        <a:fill>
          <a:solidFill>
            <a:srgbClr val="FFFFFF"/>
          </a:solidFill>
        </a:fill>
      </a:tcStyle>
    </a:band2H>
    <a:firstCol>
      <a:tcTxStyle b="on" i="on">
        <a:font>
          <a:latin typeface="Source Sans Pro"/>
          <a:ea typeface="Source Sans Pro"/>
          <a:cs typeface="Source Sans Pro"/>
        </a:font>
        <a:srgbClr val="2B2B2B"/>
      </a:tcTxStyle>
      <a:tcStyle>
        <a:tcBdr>
          <a:left>
            <a:ln w="12700" cap="flat">
              <a:solidFill>
                <a:srgbClr val="2B2B2B"/>
              </a:solidFill>
              <a:prstDash val="solid"/>
              <a:bevel/>
            </a:ln>
          </a:left>
          <a:right>
            <a:ln w="12700" cap="flat">
              <a:solidFill>
                <a:srgbClr val="2B2B2B"/>
              </a:solidFill>
              <a:prstDash val="solid"/>
              <a:bevel/>
            </a:ln>
          </a:right>
          <a:top>
            <a:ln w="12700" cap="flat">
              <a:solidFill>
                <a:srgbClr val="2B2B2B"/>
              </a:solidFill>
              <a:prstDash val="solid"/>
              <a:bevel/>
            </a:ln>
          </a:top>
          <a:bottom>
            <a:ln w="12700" cap="flat">
              <a:solidFill>
                <a:srgbClr val="2B2B2B"/>
              </a:solidFill>
              <a:prstDash val="solid"/>
              <a:bevel/>
            </a:ln>
          </a:bottom>
          <a:insideH>
            <a:ln w="12700" cap="flat">
              <a:solidFill>
                <a:srgbClr val="2B2B2B"/>
              </a:solidFill>
              <a:prstDash val="solid"/>
              <a:bevel/>
            </a:ln>
          </a:insideH>
          <a:insideV>
            <a:ln w="12700" cap="flat">
              <a:solidFill>
                <a:srgbClr val="2B2B2B"/>
              </a:solidFill>
              <a:prstDash val="solid"/>
              <a:bevel/>
            </a:ln>
          </a:insideV>
        </a:tcBdr>
        <a:fill>
          <a:noFill/>
        </a:fill>
      </a:tcStyle>
    </a:firstCol>
    <a:lastRow>
      <a:tcTxStyle b="on" i="on">
        <a:font>
          <a:latin typeface="Source Sans Pro"/>
          <a:ea typeface="Source Sans Pro"/>
          <a:cs typeface="Source Sans Pro"/>
        </a:font>
        <a:srgbClr val="2B2B2B"/>
      </a:tcTxStyle>
      <a:tcStyle>
        <a:tcBdr>
          <a:left>
            <a:ln w="12700" cap="flat">
              <a:solidFill>
                <a:srgbClr val="2B2B2B"/>
              </a:solidFill>
              <a:prstDash val="solid"/>
              <a:bevel/>
            </a:ln>
          </a:left>
          <a:right>
            <a:ln w="12700" cap="flat">
              <a:solidFill>
                <a:srgbClr val="2B2B2B"/>
              </a:solidFill>
              <a:prstDash val="solid"/>
              <a:bevel/>
            </a:ln>
          </a:right>
          <a:top>
            <a:ln w="12700" cap="flat">
              <a:solidFill>
                <a:srgbClr val="2B2B2B"/>
              </a:solidFill>
              <a:prstDash val="solid"/>
              <a:bevel/>
            </a:ln>
          </a:top>
          <a:bottom>
            <a:ln w="12700" cap="flat">
              <a:solidFill>
                <a:srgbClr val="2B2B2B"/>
              </a:solidFill>
              <a:prstDash val="solid"/>
              <a:bevel/>
            </a:ln>
          </a:bottom>
          <a:insideH>
            <a:ln w="12700" cap="flat">
              <a:solidFill>
                <a:srgbClr val="2B2B2B"/>
              </a:solidFill>
              <a:prstDash val="solid"/>
              <a:bevel/>
            </a:ln>
          </a:insideH>
          <a:insideV>
            <a:ln w="12700" cap="flat">
              <a:solidFill>
                <a:srgbClr val="2B2B2B"/>
              </a:solidFill>
              <a:prstDash val="solid"/>
              <a:bevel/>
            </a:ln>
          </a:insideV>
        </a:tcBdr>
        <a:fill>
          <a:noFill/>
        </a:fill>
      </a:tcStyle>
    </a:lastRow>
    <a:firstRow>
      <a:tcTxStyle b="on" i="on">
        <a:font>
          <a:latin typeface="Source Sans Pro"/>
          <a:ea typeface="Source Sans Pro"/>
          <a:cs typeface="Source Sans Pro"/>
        </a:font>
        <a:srgbClr val="2B2B2B"/>
      </a:tcTxStyle>
      <a:tcStyle>
        <a:tcBdr>
          <a:left>
            <a:ln w="12700" cap="flat">
              <a:solidFill>
                <a:srgbClr val="2B2B2B"/>
              </a:solidFill>
              <a:prstDash val="solid"/>
              <a:bevel/>
            </a:ln>
          </a:left>
          <a:right>
            <a:ln w="12700" cap="flat">
              <a:solidFill>
                <a:srgbClr val="2B2B2B"/>
              </a:solidFill>
              <a:prstDash val="solid"/>
              <a:bevel/>
            </a:ln>
          </a:right>
          <a:top>
            <a:ln w="12700" cap="flat">
              <a:solidFill>
                <a:srgbClr val="2B2B2B"/>
              </a:solidFill>
              <a:prstDash val="solid"/>
              <a:bevel/>
            </a:ln>
          </a:top>
          <a:bottom>
            <a:ln w="12700" cap="flat">
              <a:solidFill>
                <a:srgbClr val="2B2B2B"/>
              </a:solidFill>
              <a:prstDash val="solid"/>
              <a:bevel/>
            </a:ln>
          </a:bottom>
          <a:insideH>
            <a:ln w="12700" cap="flat">
              <a:solidFill>
                <a:srgbClr val="2B2B2B"/>
              </a:solidFill>
              <a:prstDash val="solid"/>
              <a:bevel/>
            </a:ln>
          </a:insideH>
          <a:insideV>
            <a:ln w="12700" cap="flat">
              <a:solidFill>
                <a:srgbClr val="2B2B2B"/>
              </a:solidFill>
              <a:prstDash val="solid"/>
              <a:bevel/>
            </a:ln>
          </a:insideV>
        </a:tcBdr>
        <a:fill>
          <a:noFill/>
        </a:fill>
      </a:tcStyle>
    </a:firstRow>
  </a:tblStyle>
  <a:tblStyle styleId="{EEE7283C-3CF3-47DC-8721-378D4A62B228}" styleName="">
    <a:tblBg/>
    <a:wholeTbl>
      <a:tcTxStyle b="on" i="on">
        <a:font>
          <a:latin typeface="Source Sans Pro"/>
          <a:ea typeface="Source Sans Pro"/>
          <a:cs typeface="Source Sans Pro"/>
        </a:font>
        <a:srgbClr val="2B2B2B"/>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b="on" i="on">
        <a:font>
          <a:latin typeface="Source Sans Pro"/>
          <a:ea typeface="Source Sans Pro"/>
          <a:cs typeface="Source Sans Pro"/>
        </a:font>
        <a:srgbClr val="2B2B2B"/>
      </a:tcTxStyle>
      <a:tcStyle>
        <a:tcBdr>
          <a:left>
            <a:ln w="6350" cap="flat">
              <a:solidFill>
                <a:srgbClr val="FF7427"/>
              </a:solidFill>
              <a:prstDash val="solid"/>
              <a:miter lim="800000"/>
            </a:ln>
          </a:left>
          <a:right>
            <a:ln w="6350" cap="flat">
              <a:solidFill>
                <a:srgbClr val="FF7427"/>
              </a:solidFill>
              <a:prstDash val="solid"/>
              <a:miter lim="8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n">
        <a:font>
          <a:latin typeface="Source Sans Pro"/>
          <a:ea typeface="Source Sans Pro"/>
          <a:cs typeface="Source Sans Pro"/>
        </a:font>
        <a:srgbClr val="2B2B2B"/>
      </a:tcTxStyle>
      <a:tcStyle>
        <a:tcBdr>
          <a:left>
            <a:ln w="12700" cap="flat">
              <a:noFill/>
              <a:miter lim="400000"/>
            </a:ln>
          </a:left>
          <a:right>
            <a:ln w="12700" cap="flat">
              <a:noFill/>
              <a:miter lim="400000"/>
            </a:ln>
          </a:right>
          <a:top>
            <a:ln w="50800" cap="flat">
              <a:solidFill>
                <a:srgbClr val="FF7427"/>
              </a:solidFill>
              <a:prstDash val="solid"/>
              <a:bevel/>
            </a:ln>
          </a:top>
          <a:bottom>
            <a:ln w="6350" cap="flat">
              <a:solidFill>
                <a:srgbClr val="FF7427"/>
              </a:solidFill>
              <a:prstDash val="solid"/>
              <a:miter lim="800000"/>
            </a:ln>
          </a:bottom>
          <a:insideH>
            <a:ln w="12700" cap="flat">
              <a:noFill/>
              <a:miter lim="400000"/>
            </a:ln>
          </a:insideH>
          <a:insideV>
            <a:ln w="12700" cap="flat">
              <a:noFill/>
              <a:miter lim="400000"/>
            </a:ln>
          </a:insideV>
        </a:tcBdr>
        <a:fill>
          <a:noFill/>
        </a:fill>
      </a:tcStyle>
    </a:lastRow>
    <a:firstRow>
      <a:tcTxStyle b="on" i="on">
        <a:font>
          <a:latin typeface="Source Sans Pro"/>
          <a:ea typeface="Source Sans Pro"/>
          <a:cs typeface="Source Sans Pro"/>
        </a:font>
        <a:srgbClr val="FFFFFF"/>
      </a:tcTxStyle>
      <a:tcStyle>
        <a:tcBdr>
          <a:left>
            <a:ln w="12700" cap="flat">
              <a:noFill/>
              <a:miter lim="400000"/>
            </a:ln>
          </a:left>
          <a:right>
            <a:ln w="12700" cap="flat">
              <a:noFill/>
              <a:miter lim="400000"/>
            </a:ln>
          </a:right>
          <a:top>
            <a:ln w="6350" cap="flat">
              <a:solidFill>
                <a:srgbClr val="FF7427"/>
              </a:solidFill>
              <a:prstDash val="solid"/>
              <a:miter lim="800000"/>
            </a:ln>
          </a:top>
          <a:bottom>
            <a:ln w="6350" cap="flat">
              <a:solidFill>
                <a:srgbClr val="FF7427"/>
              </a:solidFill>
              <a:prstDash val="solid"/>
              <a:miter lim="800000"/>
            </a:ln>
          </a:bottom>
          <a:insideH>
            <a:ln w="12700" cap="flat">
              <a:noFill/>
              <a:miter lim="400000"/>
            </a:ln>
          </a:insideH>
          <a:insideV>
            <a:ln w="12700" cap="flat">
              <a:noFill/>
              <a:miter lim="400000"/>
            </a:ln>
          </a:insideV>
        </a:tcBdr>
        <a:fill>
          <a:solidFill>
            <a:srgbClr val="FF7427"/>
          </a:solidFill>
        </a:fill>
      </a:tcStyle>
    </a:firstRow>
  </a:tblStyle>
  <a:tblStyle styleId="{CF821DB8-F4EB-4A41-A1BA-3FCAFE7338EE}" styleName="">
    <a:tblBg/>
    <a:wholeTbl>
      <a:tcTxStyle b="on" i="on">
        <a:font>
          <a:latin typeface="Source Sans Pro"/>
          <a:ea typeface="Source Sans Pro"/>
          <a:cs typeface="Source Sans Pro"/>
        </a:font>
        <a:srgbClr val="2B2B2B"/>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D5CB"/>
          </a:solidFill>
        </a:fill>
      </a:tcStyle>
    </a:wholeTbl>
    <a:band2H>
      <a:tcTxStyle/>
      <a:tcStyle>
        <a:tcBdr/>
        <a:fill>
          <a:solidFill>
            <a:srgbClr val="FFEBE7"/>
          </a:solidFill>
        </a:fill>
      </a:tcStyle>
    </a:band2H>
    <a:firstCol>
      <a:tcTxStyle b="on" i="on">
        <a:font>
          <a:latin typeface="Source Sans Pro"/>
          <a:ea typeface="Source Sans Pro"/>
          <a:cs typeface="Source Sans Pro"/>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7427"/>
          </a:solidFill>
        </a:fill>
      </a:tcStyle>
    </a:firstCol>
    <a:lastRow>
      <a:tcTxStyle b="on" i="on">
        <a:font>
          <a:latin typeface="Source Sans Pro"/>
          <a:ea typeface="Source Sans Pro"/>
          <a:cs typeface="Source Sans Pro"/>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7427"/>
          </a:solidFill>
        </a:fill>
      </a:tcStyle>
    </a:lastRow>
    <a:firstRow>
      <a:tcTxStyle b="on" i="on">
        <a:font>
          <a:latin typeface="Source Sans Pro"/>
          <a:ea typeface="Source Sans Pro"/>
          <a:cs typeface="Source Sans Pro"/>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7427"/>
          </a:solidFill>
        </a:fill>
      </a:tcStyle>
    </a:firstRow>
  </a:tblStyle>
  <a:tblStyle styleId="{33BA23B1-9221-436E-865A-0063620EA4FD}" styleName="">
    <a:tblBg/>
    <a:wholeTbl>
      <a:tcTxStyle b="on" i="on">
        <a:font>
          <a:latin typeface="Source Sans Pro"/>
          <a:ea typeface="Source Sans Pro"/>
          <a:cs typeface="Source Sans Pro"/>
        </a:font>
        <a:srgbClr val="2B2B2B"/>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DCACE"/>
          </a:solidFill>
        </a:fill>
      </a:tcStyle>
    </a:wholeTbl>
    <a:band2H>
      <a:tcTxStyle/>
      <a:tcStyle>
        <a:tcBdr/>
        <a:fill>
          <a:solidFill>
            <a:srgbClr val="F6E7E8"/>
          </a:solidFill>
        </a:fill>
      </a:tcStyle>
    </a:band2H>
    <a:firstCol>
      <a:tcTxStyle b="on" i="on">
        <a:font>
          <a:latin typeface="Source Sans Pro"/>
          <a:ea typeface="Source Sans Pro"/>
          <a:cs typeface="Source Sans Pro"/>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E174A"/>
          </a:solidFill>
        </a:fill>
      </a:tcStyle>
    </a:firstCol>
    <a:lastRow>
      <a:tcTxStyle b="on" i="on">
        <a:font>
          <a:latin typeface="Source Sans Pro"/>
          <a:ea typeface="Source Sans Pro"/>
          <a:cs typeface="Source Sans Pro"/>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E174A"/>
          </a:solidFill>
        </a:fill>
      </a:tcStyle>
    </a:lastRow>
    <a:firstRow>
      <a:tcTxStyle b="on" i="on">
        <a:font>
          <a:latin typeface="Source Sans Pro"/>
          <a:ea typeface="Source Sans Pro"/>
          <a:cs typeface="Source Sans Pro"/>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E174A"/>
          </a:solidFill>
        </a:fill>
      </a:tcStyle>
    </a:firstRow>
  </a:tblStyle>
  <a:tblStyle styleId="{2708684C-4D16-4618-839F-0558EEFCDFE6}" styleName="">
    <a:tblBg/>
    <a:wholeTbl>
      <a:tcTxStyle b="on" i="on">
        <a:font>
          <a:latin typeface="Source Sans Pro"/>
          <a:ea typeface="Source Sans Pro"/>
          <a:cs typeface="Source Sans Pro"/>
        </a:font>
        <a:srgbClr val="2B2B2B"/>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n">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49E14"/>
          </a:solidFill>
        </a:fill>
      </a:tcStyle>
    </a:firstCol>
    <a:lastRow>
      <a:tcTxStyle b="on" i="on">
        <a:font>
          <a:latin typeface="Source Sans Pro"/>
          <a:ea typeface="Source Sans Pro"/>
          <a:cs typeface="Source Sans Pro"/>
        </a:font>
        <a:srgbClr val="2B2B2B"/>
      </a:tcTxStyle>
      <a:tcStyle>
        <a:tcBdr>
          <a:left>
            <a:ln w="12700" cap="flat">
              <a:noFill/>
              <a:miter lim="400000"/>
            </a:ln>
          </a:left>
          <a:right>
            <a:ln w="12700" cap="flat">
              <a:noFill/>
              <a:miter lim="400000"/>
            </a:ln>
          </a:right>
          <a:top>
            <a:ln w="50800" cap="flat">
              <a:solidFill>
                <a:srgbClr val="2B2B2B"/>
              </a:solidFill>
              <a:prstDash val="solid"/>
              <a:bevel/>
            </a:ln>
          </a:top>
          <a:bottom>
            <a:ln w="25400" cap="flat">
              <a:solidFill>
                <a:srgbClr val="2B2B2B"/>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Source Sans Pro"/>
          <a:ea typeface="Source Sans Pro"/>
          <a:cs typeface="Source Sans Pro"/>
        </a:font>
        <a:srgbClr val="FFFFFF"/>
      </a:tcTxStyle>
      <a:tcStyle>
        <a:tcBdr>
          <a:left>
            <a:ln w="12700" cap="flat">
              <a:noFill/>
              <a:miter lim="400000"/>
            </a:ln>
          </a:left>
          <a:right>
            <a:ln w="12700" cap="flat">
              <a:noFill/>
              <a:miter lim="400000"/>
            </a:ln>
          </a:right>
          <a:top>
            <a:ln w="25400" cap="flat">
              <a:solidFill>
                <a:srgbClr val="2B2B2B"/>
              </a:solidFill>
              <a:prstDash val="solid"/>
              <a:bevel/>
            </a:ln>
          </a:top>
          <a:bottom>
            <a:ln w="25400" cap="flat">
              <a:solidFill>
                <a:srgbClr val="2B2B2B"/>
              </a:solidFill>
              <a:prstDash val="solid"/>
              <a:bevel/>
            </a:ln>
          </a:bottom>
          <a:insideH>
            <a:ln w="12700" cap="flat">
              <a:noFill/>
              <a:miter lim="400000"/>
            </a:ln>
          </a:insideH>
          <a:insideV>
            <a:ln w="12700" cap="flat">
              <a:noFill/>
              <a:miter lim="400000"/>
            </a:ln>
          </a:insideV>
        </a:tcBdr>
        <a:fill>
          <a:solidFill>
            <a:srgbClr val="F49E14"/>
          </a:solidFill>
        </a:fill>
      </a:tcStyle>
    </a:firstRow>
  </a:tblStyle>
  <a:tblStyle styleId="{8F44A2F1-9E1F-4B54-A3A2-5F16C0AD49E2}" styleName="">
    <a:tblBg/>
    <a:wholeTbl>
      <a:tcTxStyle b="on" i="on">
        <a:font>
          <a:latin typeface="Source Sans Pro"/>
          <a:ea typeface="Source Sans Pro"/>
          <a:cs typeface="Source Sans Pro"/>
        </a:font>
        <a:srgbClr val="2B2B2B"/>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D5CB"/>
          </a:solidFill>
        </a:fill>
      </a:tcStyle>
    </a:wholeTbl>
    <a:band2H>
      <a:tcTxStyle/>
      <a:tcStyle>
        <a:tcBdr/>
        <a:fill>
          <a:solidFill>
            <a:srgbClr val="FFEBE7"/>
          </a:solidFill>
        </a:fill>
      </a:tcStyle>
    </a:band2H>
    <a:firstCol>
      <a:tcTxStyle b="on" i="on">
        <a:font>
          <a:latin typeface="Source Sans Pro"/>
          <a:ea typeface="Source Sans Pro"/>
          <a:cs typeface="Source Sans Pro"/>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7427"/>
          </a:solidFill>
        </a:fill>
      </a:tcStyle>
    </a:firstCol>
    <a:lastRow>
      <a:tcTxStyle b="on" i="on">
        <a:font>
          <a:latin typeface="Source Sans Pro"/>
          <a:ea typeface="Source Sans Pro"/>
          <a:cs typeface="Source Sans Pro"/>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7427"/>
          </a:solidFill>
        </a:fill>
      </a:tcStyle>
    </a:lastRow>
    <a:firstRow>
      <a:tcTxStyle b="on" i="on">
        <a:font>
          <a:latin typeface="Source Sans Pro"/>
          <a:ea typeface="Source Sans Pro"/>
          <a:cs typeface="Source Sans Pro"/>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7427"/>
          </a:solidFill>
        </a:fill>
      </a:tcStyle>
    </a:firstRow>
  </a:tblStyle>
  <a:tblStyle styleId="{D51ADE6A-740E-44AE-83CC-AE7238B6C88D}" styleName="">
    <a:tblBg/>
    <a:wholeTbl>
      <a:tcTxStyle b="on" i="on">
        <a:font>
          <a:latin typeface="Source Sans Pro"/>
          <a:ea typeface="Source Sans Pro"/>
          <a:cs typeface="Source Sans Pro"/>
        </a:font>
        <a:srgbClr val="2B2B2B"/>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D5CB"/>
          </a:solidFill>
        </a:fill>
      </a:tcStyle>
    </a:wholeTbl>
    <a:band2H>
      <a:tcTxStyle/>
      <a:tcStyle>
        <a:tcBdr/>
        <a:fill>
          <a:solidFill>
            <a:srgbClr val="FFEBE7"/>
          </a:solidFill>
        </a:fill>
      </a:tcStyle>
    </a:band2H>
    <a:firstCol>
      <a:tcTxStyle b="on" i="on">
        <a:font>
          <a:latin typeface="Source Sans Pro"/>
          <a:ea typeface="Source Sans Pro"/>
          <a:cs typeface="Source Sans Pro"/>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7427"/>
          </a:solidFill>
        </a:fill>
      </a:tcStyle>
    </a:firstCol>
    <a:lastRow>
      <a:tcTxStyle b="on" i="on">
        <a:font>
          <a:latin typeface="Source Sans Pro"/>
          <a:ea typeface="Source Sans Pro"/>
          <a:cs typeface="Source Sans Pro"/>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7427"/>
          </a:solidFill>
        </a:fill>
      </a:tcStyle>
    </a:lastRow>
    <a:firstRow>
      <a:tcTxStyle b="on" i="on">
        <a:font>
          <a:latin typeface="Source Sans Pro"/>
          <a:ea typeface="Source Sans Pro"/>
          <a:cs typeface="Source Sans Pro"/>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7427"/>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765"/>
    <p:restoredTop sz="94511"/>
  </p:normalViewPr>
  <p:slideViewPr>
    <p:cSldViewPr snapToGrid="0" snapToObjects="1">
      <p:cViewPr>
        <p:scale>
          <a:sx n="97" d="100"/>
          <a:sy n="97" d="100"/>
        </p:scale>
        <p:origin x="144" y="208"/>
      </p:cViewPr>
      <p:guideLst/>
    </p:cSldViewPr>
  </p:slideViewPr>
  <p:notesTextViewPr>
    <p:cViewPr>
      <p:scale>
        <a:sx n="1" d="1"/>
        <a:sy n="1" d="1"/>
      </p:scale>
      <p:origin x="0" y="0"/>
    </p:cViewPr>
  </p:notesTextViewPr>
  <p:notesViewPr>
    <p:cSldViewPr snapToGrid="0" snapToObjects="1">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62D1B3-A880-2B4E-8A13-163B2F92241A}" type="datetimeFigureOut">
              <a:rPr kumimoji="1" lang="zh-CN" altLang="en-US" smtClean="0"/>
              <a:t>2018/5/29</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19F0CD-6743-2F44-AB41-C3AC08CF7B2B}" type="slidenum">
              <a:rPr kumimoji="1" lang="zh-CN" altLang="en-US" smtClean="0"/>
              <a:t>‹#›</a:t>
            </a:fld>
            <a:endParaRPr kumimoji="1" lang="zh-CN" altLang="en-US"/>
          </a:p>
        </p:txBody>
      </p:sp>
    </p:spTree>
    <p:extLst>
      <p:ext uri="{BB962C8B-B14F-4D97-AF65-F5344CB8AC3E}">
        <p14:creationId xmlns:p14="http://schemas.microsoft.com/office/powerpoint/2010/main" val="322028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1" name="Shape 17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72" name="Shape 17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80390622"/>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smtClean="0"/>
              <a:t>我们都知道</a:t>
            </a:r>
            <a:r>
              <a:rPr kumimoji="1" lang="en-US" altLang="zh-CN" dirty="0" smtClean="0"/>
              <a:t>,</a:t>
            </a:r>
            <a:r>
              <a:rPr kumimoji="1" lang="zh-CN" altLang="en-US" dirty="0" smtClean="0"/>
              <a:t>安卓中</a:t>
            </a:r>
            <a:r>
              <a:rPr kumimoji="1" lang="en-US" altLang="zh-CN" dirty="0" smtClean="0"/>
              <a:t>,</a:t>
            </a:r>
            <a:r>
              <a:rPr kumimoji="1" lang="zh-CN" altLang="en-US" dirty="0" smtClean="0"/>
              <a:t>一般各个应用</a:t>
            </a:r>
            <a:r>
              <a:rPr kumimoji="1" lang="en-US" altLang="zh-CN" dirty="0" smtClean="0"/>
              <a:t>,</a:t>
            </a:r>
            <a:r>
              <a:rPr kumimoji="1" lang="zh-CN" altLang="en-US" dirty="0" smtClean="0"/>
              <a:t>服务</a:t>
            </a:r>
            <a:r>
              <a:rPr kumimoji="1" lang="en-US" altLang="zh-CN" dirty="0" smtClean="0"/>
              <a:t>,</a:t>
            </a:r>
            <a:r>
              <a:rPr kumimoji="1" lang="zh-CN" altLang="en-US" dirty="0" smtClean="0"/>
              <a:t>之间进程是隔离的</a:t>
            </a:r>
            <a:r>
              <a:rPr kumimoji="1" lang="en-US" altLang="zh-CN" dirty="0" smtClean="0"/>
              <a:t>.</a:t>
            </a:r>
            <a:r>
              <a:rPr kumimoji="1" lang="zh-CN" altLang="en-US" dirty="0" smtClean="0"/>
              <a:t>这也是从</a:t>
            </a:r>
            <a:r>
              <a:rPr kumimoji="1" lang="en-US" altLang="zh-CN" dirty="0" smtClean="0"/>
              <a:t>Linux</a:t>
            </a:r>
            <a:r>
              <a:rPr kumimoji="1" lang="zh-CN" altLang="en-US" dirty="0" smtClean="0"/>
              <a:t>来的</a:t>
            </a:r>
            <a:r>
              <a:rPr kumimoji="1" lang="en-US" altLang="zh-CN" dirty="0" smtClean="0"/>
              <a:t>,</a:t>
            </a:r>
            <a:r>
              <a:rPr kumimoji="1" lang="zh-CN" altLang="en-US" dirty="0" smtClean="0"/>
              <a:t>进程隔离就用到了进程间通信</a:t>
            </a:r>
            <a:endParaRPr kumimoji="1" lang="zh-CN" altLang="en-US" dirty="0"/>
          </a:p>
        </p:txBody>
      </p:sp>
    </p:spTree>
    <p:extLst>
      <p:ext uri="{BB962C8B-B14F-4D97-AF65-F5344CB8AC3E}">
        <p14:creationId xmlns:p14="http://schemas.microsoft.com/office/powerpoint/2010/main" val="1885495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Layout">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Full Blank Image Layou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1781" y="5922606"/>
            <a:ext cx="1406275" cy="716616"/>
          </a:xfrm>
          <a:prstGeom prst="rect">
            <a:avLst/>
          </a:prstGeom>
        </p:spPr>
      </p:pic>
      <p:pic>
        <p:nvPicPr>
          <p:cNvPr id="3" name="图片 2"/>
          <p:cNvPicPr>
            <a:picLocks noChangeAspect="1"/>
          </p:cNvPicPr>
          <p:nvPr userDrawn="1"/>
        </p:nvPicPr>
        <p:blipFill rotWithShape="1">
          <a:blip r:embed="rId3"/>
          <a:srcRect l="28200" t="466" r="5972" b="33504"/>
          <a:stretch/>
        </p:blipFill>
        <p:spPr>
          <a:xfrm>
            <a:off x="-58994" y="-38911"/>
            <a:ext cx="12300156" cy="6943564"/>
          </a:xfrm>
          <a:prstGeom prst="rect">
            <a:avLst/>
          </a:prstGeom>
        </p:spPr>
      </p:pic>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122660" y="5830653"/>
            <a:ext cx="1586514" cy="808569"/>
          </a:xfrm>
          <a:prstGeom prst="rect">
            <a:avLst/>
          </a:prstGeom>
        </p:spPr>
      </p:pic>
    </p:spTree>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Opening Layout">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1781" y="5922606"/>
            <a:ext cx="1406275" cy="716616"/>
          </a:xfrm>
          <a:prstGeom prst="rect">
            <a:avLst/>
          </a:prstGeom>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Image Layout">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1781" y="5922606"/>
            <a:ext cx="1406275" cy="716616"/>
          </a:xfrm>
          <a:prstGeom prst="rect">
            <a:avLst/>
          </a:prstGeom>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Left Image Layout">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1781" y="5922606"/>
            <a:ext cx="1406275" cy="716616"/>
          </a:xfrm>
          <a:prstGeom prst="rect">
            <a:avLst/>
          </a:prstGeom>
        </p:spPr>
      </p:pic>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reserve="1">
  <p:cSld name="1_Meet The Team Layout">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14053" t="27673" r="35927" b="39664"/>
          <a:stretch/>
        </p:blipFill>
        <p:spPr>
          <a:xfrm>
            <a:off x="1" y="-74141"/>
            <a:ext cx="12208476" cy="7962834"/>
          </a:xfrm>
          <a:prstGeom prst="rect">
            <a:avLst/>
          </a:prstGeom>
        </p:spPr>
      </p:pic>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27098" y="407773"/>
            <a:ext cx="1406275" cy="716616"/>
          </a:xfrm>
          <a:prstGeom prst="rect">
            <a:avLst/>
          </a:prstGeom>
        </p:spPr>
      </p:pic>
    </p:spTree>
    <p:extLst>
      <p:ext uri="{BB962C8B-B14F-4D97-AF65-F5344CB8AC3E}">
        <p14:creationId xmlns:p14="http://schemas.microsoft.com/office/powerpoint/2010/main" val="893390523"/>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wo Color Layout">
    <p:spTree>
      <p:nvGrpSpPr>
        <p:cNvPr id="1" name=""/>
        <p:cNvGrpSpPr/>
        <p:nvPr/>
      </p:nvGrpSpPr>
      <p:grpSpPr>
        <a:xfrm>
          <a:off x="0" y="0"/>
          <a:ext cx="0" cy="0"/>
          <a:chOff x="0" y="0"/>
          <a:chExt cx="0" cy="0"/>
        </a:xfrm>
      </p:grpSpPr>
      <p:sp>
        <p:nvSpPr>
          <p:cNvPr id="97" name="Shape 97"/>
          <p:cNvSpPr/>
          <p:nvPr/>
        </p:nvSpPr>
        <p:spPr>
          <a:xfrm>
            <a:off x="430306" y="6360462"/>
            <a:ext cx="700837"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spc="400">
                <a:latin typeface="Source Sans Pro Black"/>
                <a:ea typeface="Source Sans Pro Black"/>
                <a:cs typeface="Source Sans Pro Black"/>
                <a:sym typeface="Source Sans Pro Black"/>
              </a:defRPr>
            </a:lvl1pPr>
          </a:lstStyle>
          <a:p>
            <a:pPr lvl="0">
              <a:defRPr sz="1800" spc="0">
                <a:solidFill>
                  <a:srgbClr val="000000"/>
                </a:solidFill>
              </a:defRPr>
            </a:pPr>
            <a:r>
              <a:rPr sz="1200" spc="400">
                <a:solidFill>
                  <a:srgbClr val="2B2B2B"/>
                </a:solidFill>
              </a:rPr>
              <a:t>WOLF</a:t>
            </a:r>
          </a:p>
        </p:txBody>
      </p:sp>
      <p:sp>
        <p:nvSpPr>
          <p:cNvPr id="98" name="Shape 98"/>
          <p:cNvSpPr/>
          <p:nvPr/>
        </p:nvSpPr>
        <p:spPr>
          <a:xfrm>
            <a:off x="8583706" y="6375851"/>
            <a:ext cx="1932331"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100" spc="400"/>
            </a:lvl1pPr>
          </a:lstStyle>
          <a:p>
            <a:pPr lvl="0">
              <a:defRPr sz="1800" spc="0">
                <a:solidFill>
                  <a:srgbClr val="000000"/>
                </a:solidFill>
              </a:defRPr>
            </a:pPr>
            <a:r>
              <a:rPr sz="1100" spc="400">
                <a:solidFill>
                  <a:srgbClr val="2B2B2B"/>
                </a:solidFill>
              </a:rPr>
              <a:t>www.website.com</a:t>
            </a:r>
          </a:p>
        </p:txBody>
      </p:sp>
      <p:sp>
        <p:nvSpPr>
          <p:cNvPr id="99" name="Shape 99"/>
          <p:cNvSpPr/>
          <p:nvPr/>
        </p:nvSpPr>
        <p:spPr>
          <a:xfrm>
            <a:off x="11382205" y="6406876"/>
            <a:ext cx="431791" cy="2692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1100">
                <a:latin typeface="Source Sans Pro Black"/>
                <a:ea typeface="Source Sans Pro Black"/>
                <a:cs typeface="Source Sans Pro Black"/>
                <a:sym typeface="Source Sans Pro Black"/>
              </a:defRPr>
            </a:lvl1pPr>
          </a:lstStyle>
          <a:p>
            <a:pPr lvl="0">
              <a:defRPr sz="1800">
                <a:solidFill>
                  <a:srgbClr val="000000"/>
                </a:solidFill>
              </a:defRPr>
            </a:pPr>
            <a:r>
              <a:rPr sz="1100">
                <a:solidFill>
                  <a:srgbClr val="2B2B2B"/>
                </a:solidFill>
              </a:rPr>
              <a:t>‹#›</a:t>
            </a:r>
          </a:p>
        </p:txBody>
      </p:sp>
      <p:sp>
        <p:nvSpPr>
          <p:cNvPr id="100" name="Shape 100"/>
          <p:cNvSpPr/>
          <p:nvPr/>
        </p:nvSpPr>
        <p:spPr>
          <a:xfrm>
            <a:off x="0" y="6066971"/>
            <a:ext cx="12192000" cy="791030"/>
          </a:xfrm>
          <a:prstGeom prst="rect">
            <a:avLst/>
          </a:prstGeom>
          <a:solidFill>
            <a:srgbClr val="FFFFFF"/>
          </a:solidFill>
          <a:ln w="12700">
            <a:miter lim="400000"/>
          </a:ln>
        </p:spPr>
        <p:txBody>
          <a:bodyPr lIns="0" tIns="0" rIns="0" bIns="0" anchor="ctr"/>
          <a:lstStyle/>
          <a:p>
            <a:pPr lvl="0" algn="ctr">
              <a:defRPr>
                <a:solidFill>
                  <a:srgbClr val="FFFFFF"/>
                </a:solidFill>
              </a:defRPr>
            </a:pPr>
            <a:endParaRPr/>
          </a:p>
        </p:txBody>
      </p:sp>
      <p:sp>
        <p:nvSpPr>
          <p:cNvPr id="101" name="Shape 101"/>
          <p:cNvSpPr/>
          <p:nvPr/>
        </p:nvSpPr>
        <p:spPr>
          <a:xfrm>
            <a:off x="-1" y="0"/>
            <a:ext cx="6131861" cy="6858000"/>
          </a:xfrm>
          <a:prstGeom prst="rect">
            <a:avLst/>
          </a:prstGeom>
          <a:solidFill>
            <a:srgbClr val="FF7427"/>
          </a:solidFill>
          <a:ln w="19050">
            <a:solidFill>
              <a:srgbClr val="FFFFFF"/>
            </a:solidFill>
            <a:miter/>
          </a:ln>
        </p:spPr>
        <p:txBody>
          <a:bodyPr lIns="45719" rIns="45719" anchor="ctr"/>
          <a:lstStyle/>
          <a:p>
            <a:pPr lvl="0">
              <a:defRPr>
                <a:solidFill>
                  <a:srgbClr val="FFFFFF"/>
                </a:solidFill>
              </a:defRPr>
            </a:pPr>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Unique Layout">
    <p:spTree>
      <p:nvGrpSpPr>
        <p:cNvPr id="1" name=""/>
        <p:cNvGrpSpPr/>
        <p:nvPr/>
      </p:nvGrpSpPr>
      <p:grpSpPr>
        <a:xfrm>
          <a:off x="0" y="0"/>
          <a:ext cx="0" cy="0"/>
          <a:chOff x="0" y="0"/>
          <a:chExt cx="0" cy="0"/>
        </a:xfrm>
      </p:grpSpPr>
      <p:sp>
        <p:nvSpPr>
          <p:cNvPr id="103" name="Shape 103"/>
          <p:cNvSpPr/>
          <p:nvPr/>
        </p:nvSpPr>
        <p:spPr>
          <a:xfrm>
            <a:off x="430306" y="6360462"/>
            <a:ext cx="700837"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spc="400">
                <a:latin typeface="Source Sans Pro Black"/>
                <a:ea typeface="Source Sans Pro Black"/>
                <a:cs typeface="Source Sans Pro Black"/>
                <a:sym typeface="Source Sans Pro Black"/>
              </a:defRPr>
            </a:lvl1pPr>
          </a:lstStyle>
          <a:p>
            <a:pPr lvl="0">
              <a:defRPr sz="1800" spc="0">
                <a:solidFill>
                  <a:srgbClr val="000000"/>
                </a:solidFill>
              </a:defRPr>
            </a:pPr>
            <a:r>
              <a:rPr sz="1200" spc="400">
                <a:solidFill>
                  <a:srgbClr val="2B2B2B"/>
                </a:solidFill>
              </a:rPr>
              <a:t>WOLF</a:t>
            </a:r>
          </a:p>
        </p:txBody>
      </p:sp>
      <p:sp>
        <p:nvSpPr>
          <p:cNvPr id="104" name="Shape 104"/>
          <p:cNvSpPr/>
          <p:nvPr/>
        </p:nvSpPr>
        <p:spPr>
          <a:xfrm>
            <a:off x="8583706" y="6375851"/>
            <a:ext cx="1932331"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100" spc="400"/>
            </a:lvl1pPr>
          </a:lstStyle>
          <a:p>
            <a:pPr lvl="0">
              <a:defRPr sz="1800" spc="0">
                <a:solidFill>
                  <a:srgbClr val="000000"/>
                </a:solidFill>
              </a:defRPr>
            </a:pPr>
            <a:r>
              <a:rPr sz="1100" spc="400">
                <a:solidFill>
                  <a:srgbClr val="2B2B2B"/>
                </a:solidFill>
              </a:rPr>
              <a:t>www.website.com</a:t>
            </a:r>
          </a:p>
        </p:txBody>
      </p:sp>
      <p:sp>
        <p:nvSpPr>
          <p:cNvPr id="105" name="Shape 105"/>
          <p:cNvSpPr/>
          <p:nvPr/>
        </p:nvSpPr>
        <p:spPr>
          <a:xfrm>
            <a:off x="11382205" y="6406876"/>
            <a:ext cx="431791" cy="2692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1100">
                <a:latin typeface="Source Sans Pro Black"/>
                <a:ea typeface="Source Sans Pro Black"/>
                <a:cs typeface="Source Sans Pro Black"/>
                <a:sym typeface="Source Sans Pro Black"/>
              </a:defRPr>
            </a:lvl1pPr>
          </a:lstStyle>
          <a:p>
            <a:pPr lvl="0">
              <a:defRPr sz="1800">
                <a:solidFill>
                  <a:srgbClr val="000000"/>
                </a:solidFill>
              </a:defRPr>
            </a:pPr>
            <a:r>
              <a:rPr sz="1100">
                <a:solidFill>
                  <a:srgbClr val="2B2B2B"/>
                </a:solidFill>
              </a:rPr>
              <a:t>‹#›</a:t>
            </a:r>
          </a:p>
        </p:txBody>
      </p:sp>
      <p:sp>
        <p:nvSpPr>
          <p:cNvPr id="106" name="Shape 106"/>
          <p:cNvSpPr/>
          <p:nvPr/>
        </p:nvSpPr>
        <p:spPr>
          <a:xfrm>
            <a:off x="0" y="0"/>
            <a:ext cx="12192000" cy="6858000"/>
          </a:xfrm>
          <a:prstGeom prst="rect">
            <a:avLst/>
          </a:prstGeom>
          <a:solidFill>
            <a:srgbClr val="F2F2F2"/>
          </a:solidFill>
          <a:ln w="12700">
            <a:miter lim="400000"/>
          </a:ln>
        </p:spPr>
        <p:txBody>
          <a:bodyPr lIns="0" tIns="0" rIns="0" bIns="0" anchor="ctr"/>
          <a:lstStyle/>
          <a:p>
            <a:pPr lvl="0" algn="ctr">
              <a:defRPr>
                <a:solidFill>
                  <a:srgbClr val="FFFFFF"/>
                </a:solidFill>
              </a:defRPr>
            </a:pPr>
            <a:endParaRPr/>
          </a:p>
        </p:txBody>
      </p:sp>
      <p:sp>
        <p:nvSpPr>
          <p:cNvPr id="107" name="Shape 107"/>
          <p:cNvSpPr/>
          <p:nvPr/>
        </p:nvSpPr>
        <p:spPr>
          <a:xfrm>
            <a:off x="400665" y="324463"/>
            <a:ext cx="11390670" cy="6209072"/>
          </a:xfrm>
          <a:prstGeom prst="rect">
            <a:avLst/>
          </a:prstGeom>
          <a:solidFill>
            <a:srgbClr val="FFFFFF"/>
          </a:solidFill>
          <a:ln w="12700">
            <a:miter lim="400000"/>
          </a:ln>
        </p:spPr>
        <p:txBody>
          <a:bodyPr lIns="0" tIns="0" rIns="0" bIns="0" anchor="ctr"/>
          <a:lstStyle/>
          <a:p>
            <a:pPr lvl="0" algn="ctr">
              <a:defRPr>
                <a:solidFill>
                  <a:srgbClr val="FFFFFF"/>
                </a:solidFill>
              </a:defRPr>
            </a:pPr>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reserve="1">
  <p:cSld name="1_Two Image Right Layout">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0" y="0"/>
            <a:ext cx="12192000" cy="685800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15966" y="343507"/>
            <a:ext cx="1586514" cy="808569"/>
          </a:xfrm>
          <a:prstGeom prst="rect">
            <a:avLst/>
          </a:prstGeom>
        </p:spPr>
      </p:pic>
      <p:pic>
        <p:nvPicPr>
          <p:cNvPr id="6" name="图片 5"/>
          <p:cNvPicPr>
            <a:picLocks noChangeAspect="1"/>
          </p:cNvPicPr>
          <p:nvPr userDrawn="1"/>
        </p:nvPicPr>
        <p:blipFill>
          <a:blip r:embed="rId4"/>
          <a:stretch>
            <a:fillRect/>
          </a:stretch>
        </p:blipFill>
        <p:spPr>
          <a:xfrm>
            <a:off x="684723" y="530816"/>
            <a:ext cx="6362386" cy="5498793"/>
          </a:xfrm>
          <a:prstGeom prst="rect">
            <a:avLst/>
          </a:prstGeom>
        </p:spPr>
      </p:pic>
    </p:spTree>
    <p:extLst>
      <p:ext uri="{BB962C8B-B14F-4D97-AF65-F5344CB8AC3E}">
        <p14:creationId xmlns:p14="http://schemas.microsoft.com/office/powerpoint/2010/main" val="1625311505"/>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430306" y="6360462"/>
            <a:ext cx="266701"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spc="400">
                <a:latin typeface="Source Sans Pro Black"/>
                <a:ea typeface="Source Sans Pro Black"/>
                <a:cs typeface="Source Sans Pro Black"/>
                <a:sym typeface="Source Sans Pro Black"/>
              </a:defRPr>
            </a:lvl1pPr>
          </a:lstStyle>
          <a:p>
            <a:pPr lvl="0">
              <a:defRPr sz="1800" spc="0">
                <a:solidFill>
                  <a:srgbClr val="000000"/>
                </a:solidFill>
              </a:defRPr>
            </a:pPr>
            <a:r>
              <a:rPr sz="1200" spc="400">
                <a:solidFill>
                  <a:srgbClr val="2B2B2B"/>
                </a:solidFill>
              </a:rPr>
              <a:t>  </a:t>
            </a:r>
          </a:p>
        </p:txBody>
      </p:sp>
      <p:pic>
        <p:nvPicPr>
          <p:cNvPr id="6" name="图片 5"/>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551781" y="5922606"/>
            <a:ext cx="1406275" cy="71661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6" r:id="rId5"/>
    <p:sldLayoutId id="2147483677" r:id="rId6"/>
    <p:sldLayoutId id="2147483673" r:id="rId7"/>
    <p:sldLayoutId id="2147483674" r:id="rId8"/>
    <p:sldLayoutId id="2147483678" r:id="rId9"/>
  </p:sldLayoutIdLst>
  <p:transition spd="med"/>
  <p:txStyles>
    <p:titleStyle>
      <a:lvl1pPr>
        <a:lnSpc>
          <a:spcPct val="90000"/>
        </a:lnSpc>
        <a:defRPr sz="4400">
          <a:solidFill>
            <a:srgbClr val="2B2B2B"/>
          </a:solidFill>
          <a:latin typeface="Source Sans Pro Black"/>
          <a:ea typeface="Source Sans Pro Black"/>
          <a:cs typeface="Source Sans Pro Black"/>
          <a:sym typeface="Source Sans Pro Black"/>
        </a:defRPr>
      </a:lvl1pPr>
      <a:lvl2pPr>
        <a:lnSpc>
          <a:spcPct val="90000"/>
        </a:lnSpc>
        <a:defRPr sz="4400">
          <a:solidFill>
            <a:srgbClr val="2B2B2B"/>
          </a:solidFill>
          <a:latin typeface="Source Sans Pro Black"/>
          <a:ea typeface="Source Sans Pro Black"/>
          <a:cs typeface="Source Sans Pro Black"/>
          <a:sym typeface="Source Sans Pro Black"/>
        </a:defRPr>
      </a:lvl2pPr>
      <a:lvl3pPr>
        <a:lnSpc>
          <a:spcPct val="90000"/>
        </a:lnSpc>
        <a:defRPr sz="4400">
          <a:solidFill>
            <a:srgbClr val="2B2B2B"/>
          </a:solidFill>
          <a:latin typeface="Source Sans Pro Black"/>
          <a:ea typeface="Source Sans Pro Black"/>
          <a:cs typeface="Source Sans Pro Black"/>
          <a:sym typeface="Source Sans Pro Black"/>
        </a:defRPr>
      </a:lvl3pPr>
      <a:lvl4pPr>
        <a:lnSpc>
          <a:spcPct val="90000"/>
        </a:lnSpc>
        <a:defRPr sz="4400">
          <a:solidFill>
            <a:srgbClr val="2B2B2B"/>
          </a:solidFill>
          <a:latin typeface="Source Sans Pro Black"/>
          <a:ea typeface="Source Sans Pro Black"/>
          <a:cs typeface="Source Sans Pro Black"/>
          <a:sym typeface="Source Sans Pro Black"/>
        </a:defRPr>
      </a:lvl4pPr>
      <a:lvl5pPr>
        <a:lnSpc>
          <a:spcPct val="90000"/>
        </a:lnSpc>
        <a:defRPr sz="4400">
          <a:solidFill>
            <a:srgbClr val="2B2B2B"/>
          </a:solidFill>
          <a:latin typeface="Source Sans Pro Black"/>
          <a:ea typeface="Source Sans Pro Black"/>
          <a:cs typeface="Source Sans Pro Black"/>
          <a:sym typeface="Source Sans Pro Black"/>
        </a:defRPr>
      </a:lvl5pPr>
      <a:lvl6pPr>
        <a:lnSpc>
          <a:spcPct val="90000"/>
        </a:lnSpc>
        <a:defRPr sz="4400">
          <a:solidFill>
            <a:srgbClr val="2B2B2B"/>
          </a:solidFill>
          <a:latin typeface="Source Sans Pro Black"/>
          <a:ea typeface="Source Sans Pro Black"/>
          <a:cs typeface="Source Sans Pro Black"/>
          <a:sym typeface="Source Sans Pro Black"/>
        </a:defRPr>
      </a:lvl6pPr>
      <a:lvl7pPr>
        <a:lnSpc>
          <a:spcPct val="90000"/>
        </a:lnSpc>
        <a:defRPr sz="4400">
          <a:solidFill>
            <a:srgbClr val="2B2B2B"/>
          </a:solidFill>
          <a:latin typeface="Source Sans Pro Black"/>
          <a:ea typeface="Source Sans Pro Black"/>
          <a:cs typeface="Source Sans Pro Black"/>
          <a:sym typeface="Source Sans Pro Black"/>
        </a:defRPr>
      </a:lvl7pPr>
      <a:lvl8pPr>
        <a:lnSpc>
          <a:spcPct val="90000"/>
        </a:lnSpc>
        <a:defRPr sz="4400">
          <a:solidFill>
            <a:srgbClr val="2B2B2B"/>
          </a:solidFill>
          <a:latin typeface="Source Sans Pro Black"/>
          <a:ea typeface="Source Sans Pro Black"/>
          <a:cs typeface="Source Sans Pro Black"/>
          <a:sym typeface="Source Sans Pro Black"/>
        </a:defRPr>
      </a:lvl8pPr>
      <a:lvl9pPr>
        <a:lnSpc>
          <a:spcPct val="90000"/>
        </a:lnSpc>
        <a:defRPr sz="4400">
          <a:solidFill>
            <a:srgbClr val="2B2B2B"/>
          </a:solidFill>
          <a:latin typeface="Source Sans Pro Black"/>
          <a:ea typeface="Source Sans Pro Black"/>
          <a:cs typeface="Source Sans Pro Black"/>
          <a:sym typeface="Source Sans Pro Black"/>
        </a:defRPr>
      </a:lvl9pPr>
    </p:titleStyle>
    <p:bodyStyle>
      <a:lvl1pPr marL="228600" indent="-228600">
        <a:lnSpc>
          <a:spcPct val="90000"/>
        </a:lnSpc>
        <a:spcBef>
          <a:spcPts val="1000"/>
        </a:spcBef>
        <a:buSzPct val="100000"/>
        <a:buFont typeface="Arial"/>
        <a:buChar char="•"/>
        <a:defRPr sz="2800">
          <a:solidFill>
            <a:srgbClr val="2B2B2B"/>
          </a:solidFill>
          <a:latin typeface="Source Sans Pro"/>
          <a:ea typeface="Source Sans Pro"/>
          <a:cs typeface="Source Sans Pro"/>
          <a:sym typeface="Source Sans Pro"/>
        </a:defRPr>
      </a:lvl1pPr>
      <a:lvl2pPr marL="723900" indent="-266700">
        <a:lnSpc>
          <a:spcPct val="90000"/>
        </a:lnSpc>
        <a:spcBef>
          <a:spcPts val="1000"/>
        </a:spcBef>
        <a:buSzPct val="100000"/>
        <a:buFont typeface="Arial"/>
        <a:buChar char="•"/>
        <a:defRPr sz="2800">
          <a:solidFill>
            <a:srgbClr val="2B2B2B"/>
          </a:solidFill>
          <a:latin typeface="Source Sans Pro"/>
          <a:ea typeface="Source Sans Pro"/>
          <a:cs typeface="Source Sans Pro"/>
          <a:sym typeface="Source Sans Pro"/>
        </a:defRPr>
      </a:lvl2pPr>
      <a:lvl3pPr marL="1234439" indent="-320039">
        <a:lnSpc>
          <a:spcPct val="90000"/>
        </a:lnSpc>
        <a:spcBef>
          <a:spcPts val="1000"/>
        </a:spcBef>
        <a:buSzPct val="100000"/>
        <a:buFont typeface="Arial"/>
        <a:buChar char="•"/>
        <a:defRPr sz="2800">
          <a:solidFill>
            <a:srgbClr val="2B2B2B"/>
          </a:solidFill>
          <a:latin typeface="Source Sans Pro"/>
          <a:ea typeface="Source Sans Pro"/>
          <a:cs typeface="Source Sans Pro"/>
          <a:sym typeface="Source Sans Pro"/>
        </a:defRPr>
      </a:lvl3pPr>
      <a:lvl4pPr marL="1727200" indent="-355600">
        <a:lnSpc>
          <a:spcPct val="90000"/>
        </a:lnSpc>
        <a:spcBef>
          <a:spcPts val="1000"/>
        </a:spcBef>
        <a:buSzPct val="100000"/>
        <a:buFont typeface="Arial"/>
        <a:buChar char="•"/>
        <a:defRPr sz="2800">
          <a:solidFill>
            <a:srgbClr val="2B2B2B"/>
          </a:solidFill>
          <a:latin typeface="Source Sans Pro"/>
          <a:ea typeface="Source Sans Pro"/>
          <a:cs typeface="Source Sans Pro"/>
          <a:sym typeface="Source Sans Pro"/>
        </a:defRPr>
      </a:lvl4pPr>
      <a:lvl5pPr marL="2184400" indent="-355600">
        <a:lnSpc>
          <a:spcPct val="90000"/>
        </a:lnSpc>
        <a:spcBef>
          <a:spcPts val="1000"/>
        </a:spcBef>
        <a:buSzPct val="100000"/>
        <a:buFont typeface="Arial"/>
        <a:buChar char="•"/>
        <a:defRPr sz="2800">
          <a:solidFill>
            <a:srgbClr val="2B2B2B"/>
          </a:solidFill>
          <a:latin typeface="Source Sans Pro"/>
          <a:ea typeface="Source Sans Pro"/>
          <a:cs typeface="Source Sans Pro"/>
          <a:sym typeface="Source Sans Pro"/>
        </a:defRPr>
      </a:lvl5pPr>
      <a:lvl6pPr marL="2641600" indent="-355600">
        <a:lnSpc>
          <a:spcPct val="90000"/>
        </a:lnSpc>
        <a:spcBef>
          <a:spcPts val="1000"/>
        </a:spcBef>
        <a:buSzPct val="100000"/>
        <a:buFont typeface="Arial"/>
        <a:buChar char="•"/>
        <a:defRPr sz="2800">
          <a:solidFill>
            <a:srgbClr val="2B2B2B"/>
          </a:solidFill>
          <a:latin typeface="Source Sans Pro"/>
          <a:ea typeface="Source Sans Pro"/>
          <a:cs typeface="Source Sans Pro"/>
          <a:sym typeface="Source Sans Pro"/>
        </a:defRPr>
      </a:lvl6pPr>
      <a:lvl7pPr marL="3098800" indent="-355600">
        <a:lnSpc>
          <a:spcPct val="90000"/>
        </a:lnSpc>
        <a:spcBef>
          <a:spcPts val="1000"/>
        </a:spcBef>
        <a:buSzPct val="100000"/>
        <a:buFont typeface="Arial"/>
        <a:buChar char="•"/>
        <a:defRPr sz="2800">
          <a:solidFill>
            <a:srgbClr val="2B2B2B"/>
          </a:solidFill>
          <a:latin typeface="Source Sans Pro"/>
          <a:ea typeface="Source Sans Pro"/>
          <a:cs typeface="Source Sans Pro"/>
          <a:sym typeface="Source Sans Pro"/>
        </a:defRPr>
      </a:lvl7pPr>
      <a:lvl8pPr marL="3556000" indent="-355600">
        <a:lnSpc>
          <a:spcPct val="90000"/>
        </a:lnSpc>
        <a:spcBef>
          <a:spcPts val="1000"/>
        </a:spcBef>
        <a:buSzPct val="100000"/>
        <a:buFont typeface="Arial"/>
        <a:buChar char="•"/>
        <a:defRPr sz="2800">
          <a:solidFill>
            <a:srgbClr val="2B2B2B"/>
          </a:solidFill>
          <a:latin typeface="Source Sans Pro"/>
          <a:ea typeface="Source Sans Pro"/>
          <a:cs typeface="Source Sans Pro"/>
          <a:sym typeface="Source Sans Pro"/>
        </a:defRPr>
      </a:lvl8pPr>
      <a:lvl9pPr marL="4013200" indent="-355600">
        <a:lnSpc>
          <a:spcPct val="90000"/>
        </a:lnSpc>
        <a:spcBef>
          <a:spcPts val="1000"/>
        </a:spcBef>
        <a:buSzPct val="100000"/>
        <a:buFont typeface="Arial"/>
        <a:buChar char="•"/>
        <a:defRPr sz="2800">
          <a:solidFill>
            <a:srgbClr val="2B2B2B"/>
          </a:solidFill>
          <a:latin typeface="Source Sans Pro"/>
          <a:ea typeface="Source Sans Pro"/>
          <a:cs typeface="Source Sans Pro"/>
          <a:sym typeface="Source Sans Pro"/>
        </a:defRPr>
      </a:lvl9pPr>
    </p:bodyStyle>
    <p:otherStyle>
      <a:lvl1pPr algn="r">
        <a:defRPr sz="1200">
          <a:solidFill>
            <a:schemeClr val="tx1"/>
          </a:solidFill>
          <a:latin typeface="+mn-lt"/>
          <a:ea typeface="+mn-ea"/>
          <a:cs typeface="+mn-cs"/>
          <a:sym typeface="Source Sans Pro"/>
        </a:defRPr>
      </a:lvl1pPr>
      <a:lvl2pPr indent="457200" algn="r">
        <a:defRPr sz="1200">
          <a:solidFill>
            <a:schemeClr val="tx1"/>
          </a:solidFill>
          <a:latin typeface="+mn-lt"/>
          <a:ea typeface="+mn-ea"/>
          <a:cs typeface="+mn-cs"/>
          <a:sym typeface="Source Sans Pro"/>
        </a:defRPr>
      </a:lvl2pPr>
      <a:lvl3pPr indent="914400" algn="r">
        <a:defRPr sz="1200">
          <a:solidFill>
            <a:schemeClr val="tx1"/>
          </a:solidFill>
          <a:latin typeface="+mn-lt"/>
          <a:ea typeface="+mn-ea"/>
          <a:cs typeface="+mn-cs"/>
          <a:sym typeface="Source Sans Pro"/>
        </a:defRPr>
      </a:lvl3pPr>
      <a:lvl4pPr indent="1371600" algn="r">
        <a:defRPr sz="1200">
          <a:solidFill>
            <a:schemeClr val="tx1"/>
          </a:solidFill>
          <a:latin typeface="+mn-lt"/>
          <a:ea typeface="+mn-ea"/>
          <a:cs typeface="+mn-cs"/>
          <a:sym typeface="Source Sans Pro"/>
        </a:defRPr>
      </a:lvl4pPr>
      <a:lvl5pPr indent="1828800" algn="r">
        <a:defRPr sz="1200">
          <a:solidFill>
            <a:schemeClr val="tx1"/>
          </a:solidFill>
          <a:latin typeface="+mn-lt"/>
          <a:ea typeface="+mn-ea"/>
          <a:cs typeface="+mn-cs"/>
          <a:sym typeface="Source Sans Pro"/>
        </a:defRPr>
      </a:lvl5pPr>
      <a:lvl6pPr indent="2286000" algn="r">
        <a:defRPr sz="1200">
          <a:solidFill>
            <a:schemeClr val="tx1"/>
          </a:solidFill>
          <a:latin typeface="+mn-lt"/>
          <a:ea typeface="+mn-ea"/>
          <a:cs typeface="+mn-cs"/>
          <a:sym typeface="Source Sans Pro"/>
        </a:defRPr>
      </a:lvl6pPr>
      <a:lvl7pPr indent="2743200" algn="r">
        <a:defRPr sz="1200">
          <a:solidFill>
            <a:schemeClr val="tx1"/>
          </a:solidFill>
          <a:latin typeface="+mn-lt"/>
          <a:ea typeface="+mn-ea"/>
          <a:cs typeface="+mn-cs"/>
          <a:sym typeface="Source Sans Pro"/>
        </a:defRPr>
      </a:lvl7pPr>
      <a:lvl8pPr indent="3200400" algn="r">
        <a:defRPr sz="1200">
          <a:solidFill>
            <a:schemeClr val="tx1"/>
          </a:solidFill>
          <a:latin typeface="+mn-lt"/>
          <a:ea typeface="+mn-ea"/>
          <a:cs typeface="+mn-cs"/>
          <a:sym typeface="Source Sans Pro"/>
        </a:defRPr>
      </a:lvl8pPr>
      <a:lvl9pPr indent="3657600" algn="r">
        <a:defRPr sz="1200">
          <a:solidFill>
            <a:schemeClr val="tx1"/>
          </a:solidFill>
          <a:latin typeface="+mn-lt"/>
          <a:ea typeface="+mn-ea"/>
          <a:cs typeface="+mn-cs"/>
          <a:sym typeface="Source Sans Pr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7.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xml"/><Relationship Id="rId3" Type="http://schemas.openxmlformats.org/officeDocument/2006/relationships/image" Target="../media/image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xml"/><Relationship Id="rId3" Type="http://schemas.openxmlformats.org/officeDocument/2006/relationships/image" Target="../media/image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emf"/><Relationship Id="rId3"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Shape 516"/>
          <p:cNvSpPr/>
          <p:nvPr/>
        </p:nvSpPr>
        <p:spPr>
          <a:xfrm>
            <a:off x="-59267" y="-135467"/>
            <a:ext cx="12310534" cy="7128934"/>
          </a:xfrm>
          <a:prstGeom prst="rect">
            <a:avLst/>
          </a:prstGeom>
          <a:solidFill>
            <a:srgbClr val="FF7427"/>
          </a:solidFill>
          <a:ln w="19050">
            <a:solidFill>
              <a:srgbClr val="FFFFFF"/>
            </a:solidFill>
            <a:miter/>
          </a:ln>
        </p:spPr>
        <p:txBody>
          <a:bodyPr lIns="45719" rIns="45719" anchor="ctr"/>
          <a:lstStyle/>
          <a:p>
            <a:pPr lvl="0">
              <a:defRPr>
                <a:solidFill>
                  <a:srgbClr val="FFFFFF"/>
                </a:solidFill>
              </a:defRPr>
            </a:pPr>
            <a:endParaRPr/>
          </a:p>
        </p:txBody>
      </p:sp>
      <p:sp>
        <p:nvSpPr>
          <p:cNvPr id="517" name="Shape 517"/>
          <p:cNvSpPr/>
          <p:nvPr/>
        </p:nvSpPr>
        <p:spPr>
          <a:xfrm>
            <a:off x="-819077" y="475985"/>
            <a:ext cx="11238270" cy="5906030"/>
          </a:xfrm>
          <a:prstGeom prst="rect">
            <a:avLst/>
          </a:prstGeom>
          <a:solidFill>
            <a:srgbClr val="2B2B2B"/>
          </a:solidFill>
          <a:ln w="12700">
            <a:miter lim="400000"/>
          </a:ln>
          <a:effectLst>
            <a:outerShdw blurRad="50800" dist="38100" dir="4140000" rotWithShape="0">
              <a:srgbClr val="000000">
                <a:alpha val="69000"/>
              </a:srgbClr>
            </a:outerShdw>
          </a:effectLst>
        </p:spPr>
        <p:txBody>
          <a:bodyPr lIns="0" tIns="0" rIns="0" bIns="0" anchor="ctr"/>
          <a:lstStyle/>
          <a:p>
            <a:pPr lvl="0" algn="ctr">
              <a:defRPr>
                <a:solidFill>
                  <a:srgbClr val="FFFFFF"/>
                </a:solidFill>
              </a:defRPr>
            </a:pPr>
            <a:endParaRPr/>
          </a:p>
        </p:txBody>
      </p:sp>
      <p:sp>
        <p:nvSpPr>
          <p:cNvPr id="518" name="Shape 518"/>
          <p:cNvSpPr/>
          <p:nvPr/>
        </p:nvSpPr>
        <p:spPr>
          <a:xfrm>
            <a:off x="1191379" y="2483935"/>
            <a:ext cx="3608679" cy="22529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nSpc>
                <a:spcPct val="120000"/>
              </a:lnSpc>
              <a:defRPr>
                <a:solidFill>
                  <a:srgbClr val="000000"/>
                </a:solidFill>
              </a:defRPr>
            </a:pPr>
            <a:r>
              <a:rPr lang="en-US" altLang="zh-CN" sz="3900" spc="177" dirty="0" smtClean="0">
                <a:solidFill>
                  <a:srgbClr val="FFFFFF"/>
                </a:solidFill>
                <a:latin typeface="Source Sans Pro Black"/>
                <a:ea typeface="Source Sans Pro Black"/>
                <a:cs typeface="Source Sans Pro Black"/>
                <a:sym typeface="Source Sans Pro Black"/>
              </a:rPr>
              <a:t>Android</a:t>
            </a:r>
            <a:r>
              <a:rPr lang="zh-CN" altLang="en-US" sz="3900" spc="177" dirty="0" smtClean="0">
                <a:solidFill>
                  <a:srgbClr val="FFFFFF"/>
                </a:solidFill>
                <a:latin typeface="Source Sans Pro Black"/>
                <a:ea typeface="Source Sans Pro Black"/>
                <a:cs typeface="Source Sans Pro Black"/>
                <a:sym typeface="Source Sans Pro Black"/>
              </a:rPr>
              <a:t>中进程通信 </a:t>
            </a:r>
            <a:r>
              <a:rPr lang="en-US" altLang="zh-CN" sz="3900" spc="177" dirty="0" smtClean="0">
                <a:solidFill>
                  <a:srgbClr val="FFFFFF"/>
                </a:solidFill>
                <a:latin typeface="Source Sans Pro Black"/>
                <a:ea typeface="Source Sans Pro Black"/>
                <a:cs typeface="Source Sans Pro Black"/>
                <a:sym typeface="Source Sans Pro Black"/>
              </a:rPr>
              <a:t/>
            </a:r>
            <a:br>
              <a:rPr lang="en-US" altLang="zh-CN" sz="3900" spc="177" dirty="0" smtClean="0">
                <a:solidFill>
                  <a:srgbClr val="FFFFFF"/>
                </a:solidFill>
                <a:latin typeface="Source Sans Pro Black"/>
                <a:ea typeface="Source Sans Pro Black"/>
                <a:cs typeface="Source Sans Pro Black"/>
                <a:sym typeface="Source Sans Pro Black"/>
              </a:rPr>
            </a:br>
            <a:r>
              <a:rPr lang="en-US" altLang="zh-CN" sz="3900" spc="177" dirty="0" smtClean="0">
                <a:solidFill>
                  <a:srgbClr val="FFFFFF"/>
                </a:solidFill>
                <a:latin typeface="Source Sans Pro Black"/>
                <a:ea typeface="Source Sans Pro Black"/>
                <a:cs typeface="Source Sans Pro Black"/>
                <a:sym typeface="Source Sans Pro Black"/>
              </a:rPr>
              <a:t>Binder</a:t>
            </a:r>
            <a:r>
              <a:rPr lang="zh-CN" altLang="en-US" sz="3900" spc="177" dirty="0" smtClean="0">
                <a:solidFill>
                  <a:srgbClr val="FFFFFF"/>
                </a:solidFill>
                <a:latin typeface="Source Sans Pro Black"/>
                <a:ea typeface="Source Sans Pro Black"/>
                <a:cs typeface="Source Sans Pro Black"/>
                <a:sym typeface="Source Sans Pro Black"/>
              </a:rPr>
              <a:t>机制</a:t>
            </a:r>
            <a:endParaRPr sz="4400" spc="200" dirty="0">
              <a:solidFill>
                <a:srgbClr val="FFFFFF"/>
              </a:solidFill>
              <a:latin typeface="FZLanTingHeiS-DB1-GBK"/>
              <a:ea typeface="FZLanTingHeiS-DB1-GBK"/>
              <a:cs typeface="FZLanTingHeiS-DB1-GBK"/>
              <a:sym typeface="FZLanTingHeiS-DB1-GBK"/>
            </a:endParaRPr>
          </a:p>
        </p:txBody>
      </p:sp>
      <p:grpSp>
        <p:nvGrpSpPr>
          <p:cNvPr id="524" name="Group 524"/>
          <p:cNvGrpSpPr/>
          <p:nvPr/>
        </p:nvGrpSpPr>
        <p:grpSpPr>
          <a:xfrm>
            <a:off x="6047878" y="3609088"/>
            <a:ext cx="5515899" cy="1839095"/>
            <a:chOff x="0" y="0"/>
            <a:chExt cx="5515898" cy="1839093"/>
          </a:xfrm>
        </p:grpSpPr>
        <p:sp>
          <p:nvSpPr>
            <p:cNvPr id="523" name="Shape 523"/>
            <p:cNvSpPr/>
            <p:nvPr/>
          </p:nvSpPr>
          <p:spPr>
            <a:xfrm>
              <a:off x="0" y="0"/>
              <a:ext cx="5515898" cy="3416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90000"/>
                </a:lnSpc>
                <a:defRPr sz="1600" spc="200">
                  <a:solidFill>
                    <a:srgbClr val="FFFFFF"/>
                  </a:solidFill>
                  <a:latin typeface="FZLanTingHeiS-DB1-GBK"/>
                  <a:ea typeface="FZLanTingHeiS-DB1-GBK"/>
                  <a:cs typeface="FZLanTingHeiS-DB1-GBK"/>
                  <a:sym typeface="FZLanTingHeiS-DB1-GBK"/>
                </a:defRPr>
              </a:lvl1pPr>
            </a:lstStyle>
            <a:p>
              <a:pPr lvl="0">
                <a:defRPr sz="1800" spc="0">
                  <a:solidFill>
                    <a:srgbClr val="000000"/>
                  </a:solidFill>
                </a:defRPr>
              </a:pPr>
              <a:r>
                <a:rPr lang="zh-CN" altLang="en-US" sz="1800" spc="0" dirty="0" smtClean="0">
                  <a:solidFill>
                    <a:schemeClr val="bg1"/>
                  </a:solidFill>
                </a:rPr>
                <a:t>赵永涛</a:t>
              </a:r>
              <a:endParaRPr sz="1600" spc="200" dirty="0">
                <a:solidFill>
                  <a:schemeClr val="bg1"/>
                </a:solidFill>
              </a:endParaRPr>
            </a:p>
          </p:txBody>
        </p:sp>
        <p:sp>
          <p:nvSpPr>
            <p:cNvPr id="522" name="Shape 522"/>
            <p:cNvSpPr/>
            <p:nvPr/>
          </p:nvSpPr>
          <p:spPr>
            <a:xfrm>
              <a:off x="0" y="376052"/>
              <a:ext cx="5515898" cy="1463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0">
                <a:defRPr>
                  <a:solidFill>
                    <a:srgbClr val="000000"/>
                  </a:solidFill>
                </a:defRPr>
              </a:pPr>
              <a:r>
                <a:rPr sz="1400" dirty="0">
                  <a:solidFill>
                    <a:srgbClr val="A7A7A7"/>
                  </a:solidFill>
                </a:rPr>
                <a:t>Please enter your content here ,  can be used to</a:t>
              </a:r>
            </a:p>
            <a:p>
              <a:pPr lvl="0">
                <a:defRPr>
                  <a:solidFill>
                    <a:srgbClr val="000000"/>
                  </a:solidFill>
                </a:defRPr>
              </a:pPr>
              <a:r>
                <a:rPr sz="1400" dirty="0">
                  <a:solidFill>
                    <a:srgbClr val="A7A7A7"/>
                  </a:solidFill>
                </a:rPr>
                <a:t>paste by copying your text.  When selecting a typeface for body </a:t>
              </a:r>
            </a:p>
            <a:p>
              <a:pPr lvl="0">
                <a:defRPr>
                  <a:solidFill>
                    <a:srgbClr val="000000"/>
                  </a:solidFill>
                </a:defRPr>
              </a:pPr>
              <a:r>
                <a:rPr sz="1400" dirty="0">
                  <a:solidFill>
                    <a:srgbClr val="A7A7A7"/>
                  </a:solidFill>
                </a:rPr>
                <a:t>text,  your primary concern should be readability.</a:t>
              </a:r>
            </a:p>
            <a:p>
              <a:pPr lvl="0">
                <a:defRPr>
                  <a:solidFill>
                    <a:srgbClr val="000000"/>
                  </a:solidFill>
                </a:defRPr>
              </a:pPr>
              <a:endParaRPr sz="1400" dirty="0">
                <a:solidFill>
                  <a:srgbClr val="A7A7A7"/>
                </a:solidFill>
              </a:endParaRPr>
            </a:p>
            <a:p>
              <a:pPr lvl="0">
                <a:defRPr>
                  <a:solidFill>
                    <a:srgbClr val="000000"/>
                  </a:solidFill>
                </a:defRPr>
              </a:pPr>
              <a:r>
                <a:rPr sz="1400" dirty="0">
                  <a:solidFill>
                    <a:srgbClr val="A7A7A7"/>
                  </a:solidFill>
                </a:rPr>
                <a:t>Please enter your content here ,  can be used to paste </a:t>
              </a:r>
            </a:p>
            <a:p>
              <a:pPr lvl="0">
                <a:defRPr>
                  <a:solidFill>
                    <a:srgbClr val="000000"/>
                  </a:solidFill>
                </a:defRPr>
              </a:pPr>
              <a:r>
                <a:rPr sz="1400" dirty="0">
                  <a:solidFill>
                    <a:srgbClr val="A7A7A7"/>
                  </a:solidFill>
                </a:rPr>
                <a:t>by copying your text.  </a:t>
              </a: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7502" y="590586"/>
            <a:ext cx="1406275" cy="716616"/>
          </a:xfrm>
          <a:prstGeom prst="rect">
            <a:avLst/>
          </a:prstGeom>
        </p:spPr>
      </p:pic>
      <p:pic>
        <p:nvPicPr>
          <p:cNvPr id="13" name="图片 12"/>
          <p:cNvPicPr>
            <a:picLocks noChangeAspect="1"/>
          </p:cNvPicPr>
          <p:nvPr/>
        </p:nvPicPr>
        <p:blipFill>
          <a:blip r:embed="rId3"/>
          <a:stretch>
            <a:fillRect/>
          </a:stretch>
        </p:blipFill>
        <p:spPr>
          <a:xfrm>
            <a:off x="1191379" y="1583056"/>
            <a:ext cx="835078" cy="835078"/>
          </a:xfrm>
          <a:prstGeom prst="rect">
            <a:avLst/>
          </a:prstGeom>
        </p:spPr>
      </p:pic>
    </p:spTree>
    <p:extLst>
      <p:ext uri="{BB962C8B-B14F-4D97-AF65-F5344CB8AC3E}">
        <p14:creationId xmlns:p14="http://schemas.microsoft.com/office/powerpoint/2010/main" val="1740317127"/>
      </p:ext>
    </p:extLst>
  </p:cSld>
  <p:clrMapOvr>
    <a:masterClrMapping/>
  </p:clrMapOvr>
  <p:transition spd="slow">
    <p:dissolve/>
  </p:transition>
  <p:timing>
    <p:tnLst>
      <p:par>
        <p:cTn id="1" dur="indefinite" restart="never" fill="hold"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p:nvPr/>
        </p:nvSpPr>
        <p:spPr>
          <a:xfrm>
            <a:off x="1633181" y="1938321"/>
            <a:ext cx="9621094" cy="738215"/>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lnSpc>
                <a:spcPct val="120000"/>
              </a:lnSpc>
              <a:defRPr>
                <a:solidFill>
                  <a:srgbClr val="000000"/>
                </a:solidFill>
              </a:defRPr>
            </a:pPr>
            <a:r>
              <a:rPr lang="zh-CN" altLang="en-US" dirty="0">
                <a:solidFill>
                  <a:srgbClr val="4F4F4F"/>
                </a:solidFill>
                <a:ea typeface="PingFang SC" charset="-122"/>
                <a:cs typeface="Times New Roman" charset="0"/>
              </a:rPr>
              <a:t>类似</a:t>
            </a:r>
            <a:r>
              <a:rPr lang="en-US" altLang="zh-CN" dirty="0">
                <a:solidFill>
                  <a:srgbClr val="4F4F4F"/>
                </a:solidFill>
                <a:ea typeface="PingFang SC" charset="-122"/>
                <a:cs typeface="Times New Roman" charset="0"/>
              </a:rPr>
              <a:t>DNS</a:t>
            </a:r>
            <a:r>
              <a:rPr lang="zh-CN" altLang="en-US" dirty="0">
                <a:solidFill>
                  <a:srgbClr val="4F4F4F"/>
                </a:solidFill>
                <a:ea typeface="PingFang SC" charset="-122"/>
                <a:cs typeface="Times New Roman" charset="0"/>
              </a:rPr>
              <a:t>解析，</a:t>
            </a:r>
            <a:r>
              <a:rPr lang="en-US" altLang="zh-CN" dirty="0">
                <a:solidFill>
                  <a:srgbClr val="4F4F4F"/>
                </a:solidFill>
                <a:ea typeface="PingFang SC" charset="-122"/>
                <a:cs typeface="Times New Roman" charset="0"/>
              </a:rPr>
              <a:t> </a:t>
            </a:r>
            <a:r>
              <a:rPr lang="en-US" altLang="zh-CN" dirty="0" err="1">
                <a:solidFill>
                  <a:srgbClr val="4F4F4F"/>
                </a:solidFill>
                <a:ea typeface="PingFang SC" charset="-122"/>
                <a:cs typeface="Times New Roman" charset="0"/>
              </a:rPr>
              <a:t>ServiceManager</a:t>
            </a:r>
            <a:r>
              <a:rPr lang="zh-CN" altLang="en-US" dirty="0">
                <a:solidFill>
                  <a:srgbClr val="4F4F4F"/>
                </a:solidFill>
                <a:ea typeface="PingFang SC" charset="-122"/>
                <a:cs typeface="Times New Roman" charset="0"/>
              </a:rPr>
              <a:t>的作用是</a:t>
            </a:r>
            <a:r>
              <a:rPr lang="en-US" altLang="zh-CN" dirty="0">
                <a:solidFill>
                  <a:srgbClr val="4F4F4F"/>
                </a:solidFill>
                <a:ea typeface="PingFang SC" charset="-122"/>
                <a:cs typeface="Times New Roman" charset="0"/>
              </a:rPr>
              <a:t>Server</a:t>
            </a:r>
            <a:r>
              <a:rPr lang="zh-CN" altLang="en-US" dirty="0">
                <a:solidFill>
                  <a:srgbClr val="4F4F4F"/>
                </a:solidFill>
                <a:ea typeface="PingFang SC" charset="-122"/>
                <a:cs typeface="Times New Roman" charset="0"/>
              </a:rPr>
              <a:t>中的</a:t>
            </a:r>
            <a:r>
              <a:rPr lang="en-US" altLang="zh-CN" dirty="0">
                <a:solidFill>
                  <a:srgbClr val="4F4F4F"/>
                </a:solidFill>
                <a:ea typeface="PingFang SC" charset="-122"/>
                <a:cs typeface="Times New Roman" charset="0"/>
              </a:rPr>
              <a:t>Binder</a:t>
            </a:r>
            <a:r>
              <a:rPr lang="zh-CN" altLang="en-US" dirty="0">
                <a:solidFill>
                  <a:srgbClr val="4F4F4F"/>
                </a:solidFill>
                <a:ea typeface="PingFang SC" charset="-122"/>
                <a:cs typeface="Times New Roman" charset="0"/>
              </a:rPr>
              <a:t>转化成</a:t>
            </a:r>
            <a:r>
              <a:rPr lang="en-US" altLang="zh-CN" dirty="0">
                <a:solidFill>
                  <a:srgbClr val="4F4F4F"/>
                </a:solidFill>
                <a:ea typeface="PingFang SC" charset="-122"/>
                <a:cs typeface="Times New Roman" charset="0"/>
              </a:rPr>
              <a:t>Client</a:t>
            </a:r>
            <a:r>
              <a:rPr lang="zh-CN" altLang="en-US" dirty="0">
                <a:solidFill>
                  <a:srgbClr val="4F4F4F"/>
                </a:solidFill>
                <a:ea typeface="PingFang SC" charset="-122"/>
                <a:cs typeface="Times New Roman" charset="0"/>
              </a:rPr>
              <a:t>中对该</a:t>
            </a:r>
            <a:r>
              <a:rPr lang="en-US" altLang="zh-CN" dirty="0">
                <a:solidFill>
                  <a:srgbClr val="4F4F4F"/>
                </a:solidFill>
                <a:ea typeface="PingFang SC" charset="-122"/>
                <a:cs typeface="Times New Roman" charset="0"/>
              </a:rPr>
              <a:t>Binder</a:t>
            </a:r>
            <a:r>
              <a:rPr lang="zh-CN" altLang="en-US" dirty="0">
                <a:solidFill>
                  <a:srgbClr val="4F4F4F"/>
                </a:solidFill>
                <a:ea typeface="PingFang SC" charset="-122"/>
                <a:cs typeface="Times New Roman" charset="0"/>
              </a:rPr>
              <a:t>的引用，</a:t>
            </a:r>
            <a:endParaRPr lang="en-US" altLang="zh-CN" dirty="0">
              <a:solidFill>
                <a:srgbClr val="4F4F4F"/>
              </a:solidFill>
              <a:ea typeface="PingFang SC" charset="-122"/>
              <a:cs typeface="Times New Roman" charset="0"/>
            </a:endParaRPr>
          </a:p>
          <a:p>
            <a:pPr lvl="0">
              <a:lnSpc>
                <a:spcPct val="120000"/>
              </a:lnSpc>
              <a:defRPr>
                <a:solidFill>
                  <a:srgbClr val="000000"/>
                </a:solidFill>
              </a:defRPr>
            </a:pPr>
            <a:r>
              <a:rPr lang="zh-CN" altLang="en-US" dirty="0">
                <a:solidFill>
                  <a:srgbClr val="4F4F4F"/>
                </a:solidFill>
                <a:ea typeface="PingFang SC" charset="-122"/>
                <a:cs typeface="Times New Roman" charset="0"/>
              </a:rPr>
              <a:t>使</a:t>
            </a:r>
            <a:r>
              <a:rPr lang="en-US" altLang="zh-CN" dirty="0">
                <a:solidFill>
                  <a:srgbClr val="4F4F4F"/>
                </a:solidFill>
                <a:ea typeface="PingFang SC" charset="-122"/>
                <a:cs typeface="Times New Roman" charset="0"/>
              </a:rPr>
              <a:t>Client</a:t>
            </a:r>
            <a:r>
              <a:rPr lang="zh-CN" altLang="en-US" dirty="0">
                <a:solidFill>
                  <a:srgbClr val="4F4F4F"/>
                </a:solidFill>
                <a:ea typeface="PingFang SC" charset="-122"/>
                <a:cs typeface="Times New Roman" charset="0"/>
              </a:rPr>
              <a:t>能够通过</a:t>
            </a:r>
            <a:r>
              <a:rPr lang="en-US" altLang="zh-CN" dirty="0">
                <a:solidFill>
                  <a:srgbClr val="4F4F4F"/>
                </a:solidFill>
                <a:ea typeface="PingFang SC" charset="-122"/>
                <a:cs typeface="Times New Roman" charset="0"/>
              </a:rPr>
              <a:t>Binder</a:t>
            </a:r>
            <a:r>
              <a:rPr lang="zh-CN" altLang="en-US" dirty="0">
                <a:solidFill>
                  <a:srgbClr val="4F4F4F"/>
                </a:solidFill>
                <a:ea typeface="PingFang SC" charset="-122"/>
                <a:cs typeface="Times New Roman" charset="0"/>
              </a:rPr>
              <a:t>引用代理与</a:t>
            </a:r>
            <a:r>
              <a:rPr lang="en-US" altLang="zh-CN" dirty="0">
                <a:solidFill>
                  <a:srgbClr val="4F4F4F"/>
                </a:solidFill>
                <a:ea typeface="PingFang SC" charset="-122"/>
                <a:cs typeface="Times New Roman" charset="0"/>
              </a:rPr>
              <a:t>Server</a:t>
            </a:r>
            <a:r>
              <a:rPr lang="zh-CN" altLang="en-US" dirty="0">
                <a:solidFill>
                  <a:srgbClr val="4F4F4F"/>
                </a:solidFill>
                <a:ea typeface="PingFang SC" charset="-122"/>
                <a:cs typeface="Times New Roman" charset="0"/>
              </a:rPr>
              <a:t>中的</a:t>
            </a:r>
            <a:r>
              <a:rPr lang="en-US" altLang="zh-CN" dirty="0">
                <a:solidFill>
                  <a:srgbClr val="4F4F4F"/>
                </a:solidFill>
                <a:ea typeface="PingFang SC" charset="-122"/>
                <a:cs typeface="Times New Roman" charset="0"/>
              </a:rPr>
              <a:t>Binder</a:t>
            </a:r>
            <a:r>
              <a:rPr lang="zh-CN" altLang="en-US" dirty="0">
                <a:solidFill>
                  <a:srgbClr val="4F4F4F"/>
                </a:solidFill>
                <a:ea typeface="PingFang SC" charset="-122"/>
                <a:cs typeface="Times New Roman" charset="0"/>
              </a:rPr>
              <a:t>真身进行通信</a:t>
            </a:r>
            <a:endParaRPr dirty="0">
              <a:solidFill>
                <a:srgbClr val="4F4F4F"/>
              </a:solidFill>
              <a:ea typeface="PingFang SC" charset="-122"/>
              <a:cs typeface="Times New Roman" charset="0"/>
            </a:endParaRPr>
          </a:p>
        </p:txBody>
      </p:sp>
      <p:sp>
        <p:nvSpPr>
          <p:cNvPr id="246" name="Shape 246"/>
          <p:cNvSpPr/>
          <p:nvPr/>
        </p:nvSpPr>
        <p:spPr>
          <a:xfrm>
            <a:off x="1200493" y="1291806"/>
            <a:ext cx="3310973" cy="48013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nSpc>
                <a:spcPct val="90000"/>
              </a:lnSpc>
              <a:defRPr sz="1400">
                <a:latin typeface="FZLanTingHeiS-DB1-GBK"/>
                <a:ea typeface="FZLanTingHeiS-DB1-GBK"/>
                <a:cs typeface="FZLanTingHeiS-DB1-GBK"/>
                <a:sym typeface="FZLanTingHeiS-DB1-GBK"/>
              </a:defRPr>
            </a:lvl1pPr>
          </a:lstStyle>
          <a:p>
            <a:pPr lvl="0">
              <a:defRPr sz="1800">
                <a:solidFill>
                  <a:srgbClr val="000000"/>
                </a:solidFill>
              </a:defRPr>
            </a:pPr>
            <a:r>
              <a:rPr lang="en-US" altLang="zh-CN" sz="2800" b="1" dirty="0" err="1">
                <a:solidFill>
                  <a:srgbClr val="F49E14"/>
                </a:solidFill>
                <a:latin typeface="Source Sans Pro Black"/>
                <a:ea typeface="Source Sans Pro Black"/>
                <a:cs typeface="Source Sans Pro Black"/>
                <a:sym typeface="Source Sans Pro"/>
              </a:rPr>
              <a:t>ServiceManager</a:t>
            </a:r>
            <a:endParaRPr sz="2800" b="1" dirty="0">
              <a:solidFill>
                <a:srgbClr val="F49E14"/>
              </a:solidFill>
              <a:latin typeface="Source Sans Pro Black"/>
              <a:ea typeface="Source Sans Pro Black"/>
              <a:cs typeface="Source Sans Pro Black"/>
              <a:sym typeface="Source Sans Pro"/>
            </a:endParaRPr>
          </a:p>
        </p:txBody>
      </p:sp>
      <p:sp>
        <p:nvSpPr>
          <p:cNvPr id="253" name="Shape 253"/>
          <p:cNvSpPr/>
          <p:nvPr/>
        </p:nvSpPr>
        <p:spPr>
          <a:xfrm>
            <a:off x="655254" y="295368"/>
            <a:ext cx="10515601" cy="55399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ct val="90000"/>
              </a:lnSpc>
              <a:defRPr sz="3600">
                <a:solidFill>
                  <a:srgbClr val="222222"/>
                </a:solidFill>
                <a:latin typeface="FZLanTingHeiS-DB1-GBK"/>
                <a:ea typeface="FZLanTingHeiS-DB1-GBK"/>
                <a:cs typeface="FZLanTingHeiS-DB1-GBK"/>
                <a:sym typeface="FZLanTingHeiS-DB1-GBK"/>
              </a:defRPr>
            </a:lvl1pPr>
          </a:lstStyle>
          <a:p>
            <a:pPr lvl="0">
              <a:defRPr sz="1800">
                <a:solidFill>
                  <a:srgbClr val="000000"/>
                </a:solidFill>
              </a:defRPr>
            </a:pPr>
            <a:r>
              <a:rPr lang="en-US" altLang="zh-CN" sz="4000" dirty="0" smtClean="0"/>
              <a:t>Client-Server</a:t>
            </a:r>
            <a:r>
              <a:rPr lang="zh-CN" altLang="en-US" sz="4000" dirty="0" smtClean="0"/>
              <a:t>的</a:t>
            </a:r>
            <a:r>
              <a:rPr lang="zh-CN" altLang="zh-CN" sz="4000" dirty="0" smtClean="0"/>
              <a:t>通信</a:t>
            </a:r>
            <a:r>
              <a:rPr lang="zh-CN" altLang="zh-CN" sz="4000" dirty="0"/>
              <a:t>方式</a:t>
            </a:r>
            <a:endParaRPr sz="4000" dirty="0">
              <a:solidFill>
                <a:srgbClr val="222222"/>
              </a:solidFill>
            </a:endParaRPr>
          </a:p>
        </p:txBody>
      </p:sp>
      <p:pic>
        <p:nvPicPr>
          <p:cNvPr id="14" name="图片 13"/>
          <p:cNvPicPr>
            <a:picLocks noChangeAspect="1"/>
          </p:cNvPicPr>
          <p:nvPr/>
        </p:nvPicPr>
        <p:blipFill>
          <a:blip r:embed="rId2"/>
          <a:stretch>
            <a:fillRect/>
          </a:stretch>
        </p:blipFill>
        <p:spPr>
          <a:xfrm rot="16200000">
            <a:off x="10693941" y="5430981"/>
            <a:ext cx="953829" cy="953829"/>
          </a:xfrm>
          <a:prstGeom prst="rect">
            <a:avLst/>
          </a:prstGeom>
        </p:spPr>
      </p:pic>
      <p:sp>
        <p:nvSpPr>
          <p:cNvPr id="9" name="Shape 245"/>
          <p:cNvSpPr/>
          <p:nvPr/>
        </p:nvSpPr>
        <p:spPr>
          <a:xfrm>
            <a:off x="1633181" y="3918677"/>
            <a:ext cx="8354324" cy="338554"/>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endParaRPr lang="zh-CN" altLang="zh-CN" sz="1600" dirty="0"/>
          </a:p>
        </p:txBody>
      </p:sp>
      <p:sp>
        <p:nvSpPr>
          <p:cNvPr id="2" name="矩形 1"/>
          <p:cNvSpPr/>
          <p:nvPr/>
        </p:nvSpPr>
        <p:spPr>
          <a:xfrm>
            <a:off x="1598059" y="2764337"/>
            <a:ext cx="9295228" cy="646331"/>
          </a:xfrm>
          <a:prstGeom prst="rect">
            <a:avLst/>
          </a:prstGeom>
        </p:spPr>
        <p:txBody>
          <a:bodyPr wrap="square">
            <a:spAutoFit/>
          </a:bodyPr>
          <a:lstStyle/>
          <a:p>
            <a:r>
              <a:rPr lang="en-US" altLang="zh-CN" dirty="0">
                <a:solidFill>
                  <a:srgbClr val="4F4F4F"/>
                </a:solidFill>
                <a:latin typeface="PingFang SC" charset="-122"/>
                <a:cs typeface="Times New Roman" charset="0"/>
              </a:rPr>
              <a:t>Binder</a:t>
            </a:r>
            <a:r>
              <a:rPr lang="zh-CN" altLang="zh-CN" dirty="0">
                <a:solidFill>
                  <a:srgbClr val="4F4F4F"/>
                </a:solidFill>
                <a:ea typeface="PingFang SC" charset="-122"/>
                <a:cs typeface="Times New Roman" charset="0"/>
              </a:rPr>
              <a:t>对象是一个可以跨进程引用的对象</a:t>
            </a:r>
            <a:r>
              <a:rPr lang="en-US" altLang="zh-CN" dirty="0">
                <a:solidFill>
                  <a:srgbClr val="4F4F4F"/>
                </a:solidFill>
                <a:ea typeface="PingFang SC" charset="-122"/>
                <a:cs typeface="Times New Roman" charset="0"/>
              </a:rPr>
              <a:t>,</a:t>
            </a:r>
            <a:r>
              <a:rPr lang="en-US" altLang="zh-CN" dirty="0">
                <a:solidFill>
                  <a:srgbClr val="4F4F4F"/>
                </a:solidFill>
                <a:latin typeface="PingFang SC" charset="-122"/>
                <a:cs typeface="Times New Roman" charset="0"/>
              </a:rPr>
              <a:t> </a:t>
            </a:r>
            <a:r>
              <a:rPr lang="zh-CN" altLang="zh-CN" dirty="0">
                <a:solidFill>
                  <a:srgbClr val="4F4F4F"/>
                </a:solidFill>
                <a:ea typeface="PingFang SC" charset="-122"/>
                <a:cs typeface="Times New Roman" charset="0"/>
              </a:rPr>
              <a:t>它的实体位于一个进程中，而它的引用却遍布于系统的各个进程之中。</a:t>
            </a:r>
            <a:r>
              <a:rPr lang="zh-CN" altLang="zh-CN" dirty="0"/>
              <a:t> </a:t>
            </a:r>
            <a:endParaRPr lang="zh-CN" altLang="en-US" dirty="0"/>
          </a:p>
        </p:txBody>
      </p:sp>
      <p:sp>
        <p:nvSpPr>
          <p:cNvPr id="11" name="矩形 10"/>
          <p:cNvSpPr/>
          <p:nvPr/>
        </p:nvSpPr>
        <p:spPr>
          <a:xfrm>
            <a:off x="1598059" y="3992102"/>
            <a:ext cx="9295228" cy="2130135"/>
          </a:xfrm>
          <a:prstGeom prst="rect">
            <a:avLst/>
          </a:prstGeom>
        </p:spPr>
        <p:txBody>
          <a:bodyPr wrap="square">
            <a:spAutoFit/>
          </a:bodyPr>
          <a:lstStyle/>
          <a:p>
            <a:pPr>
              <a:lnSpc>
                <a:spcPct val="150000"/>
              </a:lnSpc>
            </a:pPr>
            <a:r>
              <a:rPr lang="en-US" altLang="zh-CN" dirty="0">
                <a:solidFill>
                  <a:srgbClr val="4F4F4F"/>
                </a:solidFill>
                <a:ea typeface="PingFang SC" charset="-122"/>
                <a:cs typeface="Times New Roman" charset="0"/>
              </a:rPr>
              <a:t>Client-Server</a:t>
            </a:r>
            <a:r>
              <a:rPr lang="zh-CN" altLang="en-US" dirty="0">
                <a:solidFill>
                  <a:srgbClr val="4F4F4F"/>
                </a:solidFill>
                <a:ea typeface="PingFang SC" charset="-122"/>
                <a:cs typeface="Times New Roman" charset="0"/>
              </a:rPr>
              <a:t>是相对的</a:t>
            </a:r>
            <a:endParaRPr lang="en-US" altLang="zh-CN" dirty="0">
              <a:solidFill>
                <a:srgbClr val="4F4F4F"/>
              </a:solidFill>
              <a:ea typeface="PingFang SC" charset="-122"/>
              <a:cs typeface="Times New Roman" charset="0"/>
            </a:endParaRPr>
          </a:p>
          <a:p>
            <a:pPr>
              <a:lnSpc>
                <a:spcPct val="150000"/>
              </a:lnSpc>
            </a:pPr>
            <a:r>
              <a:rPr lang="zh-CN" altLang="en-US" dirty="0">
                <a:solidFill>
                  <a:srgbClr val="4F4F4F"/>
                </a:solidFill>
                <a:ea typeface="PingFang SC" charset="-122"/>
                <a:cs typeface="Times New Roman" charset="0"/>
              </a:rPr>
              <a:t>比如</a:t>
            </a:r>
            <a:r>
              <a:rPr lang="en-US" altLang="zh-CN" dirty="0" err="1">
                <a:solidFill>
                  <a:srgbClr val="4F4F4F"/>
                </a:solidFill>
                <a:ea typeface="PingFang SC" charset="-122"/>
                <a:cs typeface="Times New Roman" charset="0"/>
              </a:rPr>
              <a:t>ActivityManagerService</a:t>
            </a:r>
            <a:r>
              <a:rPr lang="zh-CN" altLang="en-US" dirty="0">
                <a:solidFill>
                  <a:srgbClr val="4F4F4F"/>
                </a:solidFill>
                <a:ea typeface="PingFang SC" charset="-122"/>
                <a:cs typeface="Times New Roman" charset="0"/>
              </a:rPr>
              <a:t>对于应用层来说是</a:t>
            </a:r>
            <a:r>
              <a:rPr lang="en-US" altLang="zh-CN" dirty="0">
                <a:solidFill>
                  <a:srgbClr val="4F4F4F"/>
                </a:solidFill>
                <a:ea typeface="PingFang SC" charset="-122"/>
                <a:cs typeface="Times New Roman" charset="0"/>
              </a:rPr>
              <a:t>Server</a:t>
            </a:r>
            <a:br>
              <a:rPr lang="en-US" altLang="zh-CN" dirty="0">
                <a:solidFill>
                  <a:srgbClr val="4F4F4F"/>
                </a:solidFill>
                <a:ea typeface="PingFang SC" charset="-122"/>
                <a:cs typeface="Times New Roman" charset="0"/>
              </a:rPr>
            </a:br>
            <a:r>
              <a:rPr lang="zh-CN" altLang="en-US" dirty="0">
                <a:solidFill>
                  <a:srgbClr val="4F4F4F"/>
                </a:solidFill>
                <a:ea typeface="PingFang SC" charset="-122"/>
                <a:cs typeface="Times New Roman" charset="0"/>
              </a:rPr>
              <a:t>但其相对于</a:t>
            </a:r>
            <a:r>
              <a:rPr lang="en-US" altLang="zh-CN" dirty="0" err="1">
                <a:solidFill>
                  <a:srgbClr val="4F4F4F"/>
                </a:solidFill>
                <a:ea typeface="PingFang SC" charset="-122"/>
                <a:cs typeface="Times New Roman" charset="0"/>
              </a:rPr>
              <a:t>ServiceManager</a:t>
            </a:r>
            <a:r>
              <a:rPr lang="zh-CN" altLang="en-US" dirty="0">
                <a:solidFill>
                  <a:srgbClr val="4F4F4F"/>
                </a:solidFill>
                <a:ea typeface="PingFang SC" charset="-122"/>
                <a:cs typeface="Times New Roman" charset="0"/>
              </a:rPr>
              <a:t>来说属于</a:t>
            </a:r>
            <a:r>
              <a:rPr lang="en-US" altLang="zh-CN" dirty="0">
                <a:solidFill>
                  <a:srgbClr val="4F4F4F"/>
                </a:solidFill>
                <a:ea typeface="PingFang SC" charset="-122"/>
                <a:cs typeface="Times New Roman" charset="0"/>
              </a:rPr>
              <a:t>Client</a:t>
            </a:r>
          </a:p>
          <a:p>
            <a:pPr>
              <a:lnSpc>
                <a:spcPct val="150000"/>
              </a:lnSpc>
            </a:pPr>
            <a:r>
              <a:rPr lang="en-US" altLang="zh-CN" dirty="0">
                <a:solidFill>
                  <a:srgbClr val="4F4F4F"/>
                </a:solidFill>
                <a:ea typeface="PingFang SC" charset="-122"/>
                <a:cs typeface="Times New Roman" charset="0"/>
              </a:rPr>
              <a:t>(</a:t>
            </a:r>
            <a:r>
              <a:rPr lang="en-US" altLang="zh-CN" dirty="0" err="1">
                <a:solidFill>
                  <a:srgbClr val="4F4F4F"/>
                </a:solidFill>
                <a:ea typeface="PingFang SC" charset="-122"/>
                <a:cs typeface="Times New Roman" charset="0"/>
              </a:rPr>
              <a:t>ServiceManager</a:t>
            </a:r>
            <a:r>
              <a:rPr lang="zh-CN" altLang="en-US" dirty="0">
                <a:solidFill>
                  <a:srgbClr val="4F4F4F"/>
                </a:solidFill>
                <a:ea typeface="PingFang SC" charset="-122"/>
                <a:cs typeface="Times New Roman" charset="0"/>
              </a:rPr>
              <a:t>属于系统的守护线程</a:t>
            </a:r>
            <a:r>
              <a:rPr lang="en-US" altLang="zh-CN" dirty="0">
                <a:solidFill>
                  <a:srgbClr val="4F4F4F"/>
                </a:solidFill>
                <a:ea typeface="PingFang SC" charset="-122"/>
                <a:cs typeface="Times New Roman" charset="0"/>
              </a:rPr>
              <a:t>,</a:t>
            </a:r>
            <a:r>
              <a:rPr lang="zh-CN" altLang="en-US" dirty="0">
                <a:solidFill>
                  <a:srgbClr val="4F4F4F"/>
                </a:solidFill>
                <a:ea typeface="PingFang SC" charset="-122"/>
                <a:cs typeface="Times New Roman" charset="0"/>
              </a:rPr>
              <a:t>它的主要作用，就是帮助系统去维护众多的</a:t>
            </a:r>
            <a:r>
              <a:rPr lang="en-US" altLang="zh-CN" dirty="0">
                <a:solidFill>
                  <a:srgbClr val="4F4F4F"/>
                </a:solidFill>
                <a:ea typeface="PingFang SC" charset="-122"/>
                <a:cs typeface="Times New Roman" charset="0"/>
              </a:rPr>
              <a:t>Service</a:t>
            </a:r>
            <a:r>
              <a:rPr lang="zh-CN" altLang="en-US" dirty="0">
                <a:solidFill>
                  <a:srgbClr val="4F4F4F"/>
                </a:solidFill>
                <a:ea typeface="PingFang SC" charset="-122"/>
                <a:cs typeface="Times New Roman" charset="0"/>
              </a:rPr>
              <a:t>列表</a:t>
            </a:r>
            <a:r>
              <a:rPr lang="en-US" altLang="zh-CN" dirty="0">
                <a:solidFill>
                  <a:srgbClr val="4F4F4F"/>
                </a:solidFill>
                <a:ea typeface="PingFang SC" charset="-122"/>
                <a:cs typeface="Times New Roman" charset="0"/>
              </a:rPr>
              <a:t>,</a:t>
            </a:r>
            <a:r>
              <a:rPr lang="zh-CN" altLang="en-US" dirty="0">
                <a:solidFill>
                  <a:srgbClr val="4F4F4F"/>
                </a:solidFill>
                <a:ea typeface="PingFang SC" charset="-122"/>
                <a:cs typeface="Times New Roman" charset="0"/>
              </a:rPr>
              <a:t>在程序启动的时候创建</a:t>
            </a:r>
            <a:r>
              <a:rPr lang="en-US" altLang="zh-CN" dirty="0">
                <a:solidFill>
                  <a:srgbClr val="4F4F4F"/>
                </a:solidFill>
                <a:ea typeface="PingFang SC" charset="-122"/>
                <a:cs typeface="Times New Roman" charset="0"/>
              </a:rPr>
              <a:t>)</a:t>
            </a:r>
            <a:endParaRPr lang="zh-CN" altLang="en-US" dirty="0">
              <a:solidFill>
                <a:srgbClr val="4F4F4F"/>
              </a:solidFill>
              <a:ea typeface="PingFang SC" charset="-122"/>
              <a:cs typeface="Times New Roman" charset="0"/>
            </a:endParaRPr>
          </a:p>
        </p:txBody>
      </p:sp>
    </p:spTree>
    <p:extLst>
      <p:ext uri="{BB962C8B-B14F-4D97-AF65-F5344CB8AC3E}">
        <p14:creationId xmlns:p14="http://schemas.microsoft.com/office/powerpoint/2010/main" val="104898952"/>
      </p:ext>
    </p:extLst>
  </p:cSld>
  <p:clrMapOvr>
    <a:masterClrMapping/>
  </p:clrMapOvr>
  <p:transition spd="slow">
    <p:dissolve/>
  </p:transition>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6"/>
                                        </p:tgtEl>
                                        <p:attrNameLst>
                                          <p:attrName>style.visibility</p:attrName>
                                        </p:attrNameLst>
                                      </p:cBhvr>
                                      <p:to>
                                        <p:strVal val="visible"/>
                                      </p:to>
                                    </p:set>
                                    <p:anim calcmode="lin" valueType="num">
                                      <p:cBhvr>
                                        <p:cTn id="7" dur="1000" fill="hold"/>
                                        <p:tgtEl>
                                          <p:spTgt spid="246"/>
                                        </p:tgtEl>
                                        <p:attrNameLst>
                                          <p:attrName>ppt_x</p:attrName>
                                        </p:attrNameLst>
                                      </p:cBhvr>
                                      <p:tavLst>
                                        <p:tav tm="0">
                                          <p:val>
                                            <p:strVal val="#ppt_x"/>
                                          </p:val>
                                        </p:tav>
                                        <p:tav tm="100000">
                                          <p:val>
                                            <p:strVal val="#ppt_x"/>
                                          </p:val>
                                        </p:tav>
                                      </p:tavLst>
                                    </p:anim>
                                    <p:anim calcmode="lin" valueType="num">
                                      <p:cBhvr>
                                        <p:cTn id="8" dur="1000" fill="hold"/>
                                        <p:tgtEl>
                                          <p:spTgt spid="246"/>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250"/>
                                  </p:stCondLst>
                                  <p:iterate>
                                    <p:tmAbs val="0"/>
                                  </p:iterate>
                                  <p:childTnLst>
                                    <p:set>
                                      <p:cBhvr>
                                        <p:cTn id="11" fill="hold"/>
                                        <p:tgtEl>
                                          <p:spTgt spid="245"/>
                                        </p:tgtEl>
                                        <p:attrNameLst>
                                          <p:attrName>style.visibility</p:attrName>
                                        </p:attrNameLst>
                                      </p:cBhvr>
                                      <p:to>
                                        <p:strVal val="visible"/>
                                      </p:to>
                                    </p:set>
                                    <p:anim calcmode="lin" valueType="num">
                                      <p:cBhvr>
                                        <p:cTn id="12" dur="1000" fill="hold"/>
                                        <p:tgtEl>
                                          <p:spTgt spid="245"/>
                                        </p:tgtEl>
                                        <p:attrNameLst>
                                          <p:attrName>ppt_x</p:attrName>
                                        </p:attrNameLst>
                                      </p:cBhvr>
                                      <p:tavLst>
                                        <p:tav tm="0">
                                          <p:val>
                                            <p:strVal val="#ppt_x"/>
                                          </p:val>
                                        </p:tav>
                                        <p:tav tm="100000">
                                          <p:val>
                                            <p:strVal val="#ppt_x"/>
                                          </p:val>
                                        </p:tav>
                                      </p:tavLst>
                                    </p:anim>
                                    <p:anim calcmode="lin" valueType="num">
                                      <p:cBhvr>
                                        <p:cTn id="13" dur="1000" fill="hold"/>
                                        <p:tgtEl>
                                          <p:spTgt spid="245"/>
                                        </p:tgtEl>
                                        <p:attrNameLst>
                                          <p:attrName>ppt_y</p:attrName>
                                        </p:attrNameLst>
                                      </p:cBhvr>
                                      <p:tavLst>
                                        <p:tav tm="0">
                                          <p:val>
                                            <p:strVal val="1+#ppt_h/2"/>
                                          </p:val>
                                        </p:tav>
                                        <p:tav tm="100000">
                                          <p:val>
                                            <p:strVal val="#ppt_y"/>
                                          </p:val>
                                        </p:tav>
                                      </p:tavLst>
                                    </p:anim>
                                  </p:childTnLst>
                                </p:cTn>
                              </p:par>
                            </p:childTnLst>
                          </p:cTn>
                        </p:par>
                        <p:par>
                          <p:cTn id="14" fill="hold">
                            <p:stCondLst>
                              <p:cond delay="2250"/>
                            </p:stCondLst>
                            <p:childTnLst>
                              <p:par>
                                <p:cTn id="15" presetID="2" presetClass="entr" presetSubtype="4" fill="hold" grpId="0" nodeType="afterEffect">
                                  <p:stCondLst>
                                    <p:cond delay="250"/>
                                  </p:stCondLst>
                                  <p:iterate>
                                    <p:tmAbs val="0"/>
                                  </p:iterate>
                                  <p:childTnLst>
                                    <p:set>
                                      <p:cBhvr>
                                        <p:cTn id="16" fill="hold"/>
                                        <p:tgtEl>
                                          <p:spTgt spid="9"/>
                                        </p:tgtEl>
                                        <p:attrNameLst>
                                          <p:attrName>style.visibility</p:attrName>
                                        </p:attrNameLst>
                                      </p:cBhvr>
                                      <p:to>
                                        <p:strVal val="visible"/>
                                      </p:to>
                                    </p:se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 grpId="0" animBg="1" advAuto="0"/>
      <p:bldP spid="246" grpId="0" animBg="1" advAuto="0"/>
      <p:bldP spid="9"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Shape 252"/>
          <p:cNvSpPr/>
          <p:nvPr/>
        </p:nvSpPr>
        <p:spPr>
          <a:xfrm>
            <a:off x="4909032" y="1450160"/>
            <a:ext cx="2353208" cy="18466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sz="1000" spc="300">
                <a:solidFill>
                  <a:srgbClr val="222222">
                    <a:alpha val="50000"/>
                  </a:srgbClr>
                </a:solidFill>
              </a:defRPr>
            </a:lvl1pPr>
          </a:lstStyle>
          <a:p>
            <a:pPr lvl="0">
              <a:defRPr sz="1800" spc="0">
                <a:solidFill>
                  <a:srgbClr val="000000"/>
                </a:solidFill>
              </a:defRPr>
            </a:pPr>
            <a:r>
              <a:rPr sz="1050" spc="300" dirty="0">
                <a:solidFill>
                  <a:srgbClr val="222222">
                    <a:alpha val="50000"/>
                  </a:srgbClr>
                </a:solidFill>
              </a:rPr>
              <a:t> YOUXIN </a:t>
            </a:r>
            <a:r>
              <a:rPr sz="1200" spc="300" dirty="0">
                <a:solidFill>
                  <a:srgbClr val="222222">
                    <a:alpha val="50000"/>
                  </a:srgbClr>
                </a:solidFill>
              </a:rPr>
              <a:t>CREATIVE</a:t>
            </a:r>
            <a:r>
              <a:rPr sz="1050" spc="300" dirty="0">
                <a:solidFill>
                  <a:srgbClr val="222222">
                    <a:alpha val="50000"/>
                  </a:srgbClr>
                </a:solidFill>
              </a:rPr>
              <a:t> THEME</a:t>
            </a:r>
          </a:p>
        </p:txBody>
      </p:sp>
      <p:sp>
        <p:nvSpPr>
          <p:cNvPr id="253" name="Shape 253"/>
          <p:cNvSpPr/>
          <p:nvPr/>
        </p:nvSpPr>
        <p:spPr>
          <a:xfrm>
            <a:off x="840535" y="850129"/>
            <a:ext cx="10515601" cy="55399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ct val="90000"/>
              </a:lnSpc>
              <a:defRPr sz="3600">
                <a:solidFill>
                  <a:srgbClr val="222222"/>
                </a:solidFill>
                <a:latin typeface="FZLanTingHeiS-DB1-GBK"/>
                <a:ea typeface="FZLanTingHeiS-DB1-GBK"/>
                <a:cs typeface="FZLanTingHeiS-DB1-GBK"/>
                <a:sym typeface="FZLanTingHeiS-DB1-GBK"/>
              </a:defRPr>
            </a:lvl1pPr>
          </a:lstStyle>
          <a:p>
            <a:pPr lvl="0">
              <a:defRPr sz="1800">
                <a:solidFill>
                  <a:srgbClr val="000000"/>
                </a:solidFill>
              </a:defRPr>
            </a:pPr>
            <a:r>
              <a:rPr lang="en-US" altLang="zh-CN" sz="4000" dirty="0" smtClean="0"/>
              <a:t>Client-Server</a:t>
            </a:r>
            <a:r>
              <a:rPr lang="zh-CN" altLang="en-US" sz="4000" dirty="0" smtClean="0"/>
              <a:t>的</a:t>
            </a:r>
            <a:r>
              <a:rPr lang="zh-CN" altLang="zh-CN" sz="4000" dirty="0" smtClean="0"/>
              <a:t>通信</a:t>
            </a:r>
            <a:r>
              <a:rPr lang="zh-CN" altLang="zh-CN" sz="4000" dirty="0"/>
              <a:t>方式</a:t>
            </a:r>
            <a:endParaRPr sz="4000" dirty="0">
              <a:solidFill>
                <a:srgbClr val="222222"/>
              </a:solidFill>
            </a:endParaRPr>
          </a:p>
        </p:txBody>
      </p:sp>
      <p:pic>
        <p:nvPicPr>
          <p:cNvPr id="14" name="图片 13"/>
          <p:cNvPicPr>
            <a:picLocks noChangeAspect="1"/>
          </p:cNvPicPr>
          <p:nvPr/>
        </p:nvPicPr>
        <p:blipFill>
          <a:blip r:embed="rId2"/>
          <a:stretch>
            <a:fillRect/>
          </a:stretch>
        </p:blipFill>
        <p:spPr>
          <a:xfrm rot="16200000">
            <a:off x="10693941" y="5430981"/>
            <a:ext cx="953829" cy="953829"/>
          </a:xfrm>
          <a:prstGeom prst="rect">
            <a:avLst/>
          </a:prstGeom>
        </p:spPr>
      </p:pic>
      <p:sp>
        <p:nvSpPr>
          <p:cNvPr id="9" name="Shape 245"/>
          <p:cNvSpPr/>
          <p:nvPr/>
        </p:nvSpPr>
        <p:spPr>
          <a:xfrm>
            <a:off x="1513911" y="2345656"/>
            <a:ext cx="8354324" cy="2308324"/>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nSpc>
                <a:spcPct val="150000"/>
              </a:lnSpc>
            </a:pPr>
            <a:r>
              <a:rPr lang="en-US" altLang="zh-CN" sz="1600" dirty="0"/>
              <a:t>Binder</a:t>
            </a:r>
            <a:r>
              <a:rPr lang="zh-CN" altLang="en-US" sz="1600" dirty="0"/>
              <a:t>驱动虽然默默无闻，却</a:t>
            </a:r>
            <a:r>
              <a:rPr lang="zh-CN" altLang="en-US" sz="1600" dirty="0" smtClean="0"/>
              <a:t>是整个通信</a:t>
            </a:r>
            <a:r>
              <a:rPr lang="zh-CN" altLang="en-US" sz="1600" dirty="0"/>
              <a:t>的</a:t>
            </a:r>
            <a:r>
              <a:rPr lang="zh-CN" altLang="en-US" sz="1600" b="1" dirty="0" smtClean="0"/>
              <a:t>核心</a:t>
            </a:r>
            <a:r>
              <a:rPr lang="zh-CN" altLang="en-US" sz="1600" dirty="0"/>
              <a:t>。尽管名叫‘驱动’，实际上和硬件设备没有任何关系，只是实现方式和设备驱动程序是一样的：它工作于内核态，提供</a:t>
            </a:r>
            <a:r>
              <a:rPr lang="en-US" altLang="zh-CN" sz="1600" dirty="0"/>
              <a:t>open()</a:t>
            </a:r>
            <a:r>
              <a:rPr lang="zh-CN" altLang="en-US" sz="1600" dirty="0"/>
              <a:t>，</a:t>
            </a:r>
            <a:r>
              <a:rPr lang="en-US" altLang="zh-CN" sz="1600" dirty="0" err="1"/>
              <a:t>mmap</a:t>
            </a:r>
            <a:r>
              <a:rPr lang="en-US" altLang="zh-CN" sz="1600" dirty="0" smtClean="0"/>
              <a:t>()</a:t>
            </a:r>
            <a:r>
              <a:rPr lang="zh-CN" altLang="en-US" sz="1600" dirty="0" smtClean="0"/>
              <a:t>，</a:t>
            </a:r>
            <a:r>
              <a:rPr lang="en-US" altLang="zh-CN" sz="1600" dirty="0"/>
              <a:t>poll()</a:t>
            </a:r>
            <a:r>
              <a:rPr lang="zh-CN" altLang="en-US" sz="1600" dirty="0"/>
              <a:t>，</a:t>
            </a:r>
            <a:r>
              <a:rPr lang="en-US" altLang="zh-CN" sz="1600" dirty="0" err="1"/>
              <a:t>ioctl</a:t>
            </a:r>
            <a:r>
              <a:rPr lang="en-US" altLang="zh-CN" sz="1600" dirty="0"/>
              <a:t>()</a:t>
            </a:r>
            <a:r>
              <a:rPr lang="zh-CN" altLang="en-US" sz="1600" dirty="0"/>
              <a:t>等标准文件</a:t>
            </a:r>
            <a:r>
              <a:rPr lang="zh-CN" altLang="en-US" sz="1600" dirty="0" smtClean="0"/>
              <a:t>操作，用户通过</a:t>
            </a:r>
            <a:r>
              <a:rPr lang="zh-CN" altLang="en-US" sz="1600" dirty="0"/>
              <a:t>设备目录</a:t>
            </a:r>
            <a:r>
              <a:rPr lang="en-US" altLang="zh-CN" sz="1600" dirty="0" smtClean="0"/>
              <a:t>/</a:t>
            </a:r>
            <a:r>
              <a:rPr lang="en-US" altLang="zh-CN" sz="1600" dirty="0"/>
              <a:t>dev/binder</a:t>
            </a:r>
            <a:r>
              <a:rPr lang="zh-CN" altLang="en-US" sz="1600" dirty="0"/>
              <a:t>访问该它。驱动负责进程之间</a:t>
            </a:r>
            <a:r>
              <a:rPr lang="en-US" altLang="zh-CN" sz="1600" dirty="0"/>
              <a:t>Binder</a:t>
            </a:r>
            <a:r>
              <a:rPr lang="zh-CN" altLang="en-US" sz="1600" dirty="0"/>
              <a:t>通信的建立，</a:t>
            </a:r>
            <a:r>
              <a:rPr lang="en-US" altLang="zh-CN" sz="1600" dirty="0"/>
              <a:t>Binder</a:t>
            </a:r>
            <a:r>
              <a:rPr lang="zh-CN" altLang="en-US" sz="1600" dirty="0"/>
              <a:t>在进程之间的传递，</a:t>
            </a:r>
            <a:r>
              <a:rPr lang="en-US" altLang="zh-CN" sz="1600" dirty="0"/>
              <a:t>Binder</a:t>
            </a:r>
            <a:r>
              <a:rPr lang="zh-CN" altLang="en-US" sz="1600" dirty="0"/>
              <a:t>引用计数管理，数据包在进程之间的传递和交互等一系列底层支持。驱动和应用程序之间定义了一套接口协议，主要功能由</a:t>
            </a:r>
            <a:r>
              <a:rPr lang="en-US" altLang="zh-CN" sz="1600" dirty="0" err="1"/>
              <a:t>ioctl</a:t>
            </a:r>
            <a:r>
              <a:rPr lang="en-US" altLang="zh-CN" sz="1600" dirty="0"/>
              <a:t>()</a:t>
            </a:r>
            <a:r>
              <a:rPr lang="zh-CN" altLang="en-US" sz="1600" dirty="0"/>
              <a:t>接口</a:t>
            </a:r>
            <a:r>
              <a:rPr lang="zh-CN" altLang="en-US" sz="1600" dirty="0" smtClean="0"/>
              <a:t>实现</a:t>
            </a:r>
            <a:endParaRPr lang="en-US" altLang="zh-CN" sz="1600" dirty="0"/>
          </a:p>
        </p:txBody>
      </p:sp>
      <p:sp>
        <p:nvSpPr>
          <p:cNvPr id="10" name="Shape 246"/>
          <p:cNvSpPr/>
          <p:nvPr/>
        </p:nvSpPr>
        <p:spPr>
          <a:xfrm>
            <a:off x="1513911" y="1634826"/>
            <a:ext cx="2308820" cy="4801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sz="1400">
                <a:latin typeface="FZLanTingHeiS-DB1-GBK"/>
                <a:ea typeface="FZLanTingHeiS-DB1-GBK"/>
                <a:cs typeface="FZLanTingHeiS-DB1-GBK"/>
                <a:sym typeface="FZLanTingHeiS-DB1-GBK"/>
              </a:defRPr>
            </a:lvl1pPr>
          </a:lstStyle>
          <a:p>
            <a:pPr lvl="0">
              <a:defRPr sz="1800">
                <a:solidFill>
                  <a:srgbClr val="000000"/>
                </a:solidFill>
              </a:defRPr>
            </a:pPr>
            <a:r>
              <a:rPr lang="en-US" altLang="zh-CN" sz="2800" b="1" dirty="0">
                <a:solidFill>
                  <a:srgbClr val="F49E14"/>
                </a:solidFill>
                <a:latin typeface="Source Sans Pro Black"/>
                <a:ea typeface="Source Sans Pro Black"/>
                <a:cs typeface="Source Sans Pro Black"/>
                <a:sym typeface="Source Sans Pro Black"/>
              </a:rPr>
              <a:t>Binder</a:t>
            </a:r>
            <a:r>
              <a:rPr lang="zh-CN" altLang="en-US" sz="1800" dirty="0" smtClean="0">
                <a:solidFill>
                  <a:srgbClr val="2B2B2B"/>
                </a:solidFill>
              </a:rPr>
              <a:t> </a:t>
            </a:r>
            <a:r>
              <a:rPr lang="zh-CN" altLang="en-US" sz="2800" b="1" dirty="0">
                <a:solidFill>
                  <a:srgbClr val="F49E14"/>
                </a:solidFill>
                <a:latin typeface="Source Sans Pro Black"/>
                <a:ea typeface="Source Sans Pro Black"/>
                <a:cs typeface="Source Sans Pro Black"/>
                <a:sym typeface="Source Sans Pro Black"/>
              </a:rPr>
              <a:t>驱动</a:t>
            </a:r>
            <a:endParaRPr sz="2800" b="1" dirty="0">
              <a:solidFill>
                <a:srgbClr val="F49E14"/>
              </a:solidFill>
              <a:latin typeface="Source Sans Pro Black"/>
              <a:ea typeface="Source Sans Pro Black"/>
              <a:cs typeface="Source Sans Pro Black"/>
              <a:sym typeface="Source Sans Pro Black"/>
            </a:endParaRPr>
          </a:p>
        </p:txBody>
      </p:sp>
    </p:spTree>
    <p:extLst>
      <p:ext uri="{BB962C8B-B14F-4D97-AF65-F5344CB8AC3E}">
        <p14:creationId xmlns:p14="http://schemas.microsoft.com/office/powerpoint/2010/main" val="230932582"/>
      </p:ext>
    </p:extLst>
  </p:cSld>
  <p:clrMapOvr>
    <a:masterClrMapping/>
  </p:clrMapOvr>
  <p:transition spd="slow">
    <p:dissolve/>
  </p:transition>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
                                          </p:val>
                                        </p:tav>
                                        <p:tav tm="100000">
                                          <p:val>
                                            <p:strVal val="#ppt_x"/>
                                          </p:val>
                                        </p:tav>
                                      </p:tavLst>
                                    </p:anim>
                                    <p:anim calcmode="lin" valueType="num">
                                      <p:cBhvr>
                                        <p:cTn id="8" dur="10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250"/>
                                  </p:stCondLst>
                                  <p:iterate>
                                    <p:tmAbs val="0"/>
                                  </p:iterate>
                                  <p:childTnLst>
                                    <p:set>
                                      <p:cBhvr>
                                        <p:cTn id="11" fill="hold"/>
                                        <p:tgtEl>
                                          <p:spTgt spid="9"/>
                                        </p:tgtEl>
                                        <p:attrNameLst>
                                          <p:attrName>style.visibility</p:attrName>
                                        </p:attrNameLst>
                                      </p:cBhvr>
                                      <p:to>
                                        <p:strVal val="visible"/>
                                      </p:to>
                                    </p:se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0"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p:nvPr/>
        </p:nvSpPr>
        <p:spPr>
          <a:xfrm>
            <a:off x="840535" y="850129"/>
            <a:ext cx="10515601" cy="55399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ct val="90000"/>
              </a:lnSpc>
              <a:defRPr sz="3600">
                <a:solidFill>
                  <a:srgbClr val="222222"/>
                </a:solidFill>
                <a:latin typeface="FZLanTingHeiS-DB1-GBK"/>
                <a:ea typeface="FZLanTingHeiS-DB1-GBK"/>
                <a:cs typeface="FZLanTingHeiS-DB1-GBK"/>
                <a:sym typeface="FZLanTingHeiS-DB1-GBK"/>
              </a:defRPr>
            </a:lvl1pPr>
          </a:lstStyle>
          <a:p>
            <a:pPr lvl="0">
              <a:defRPr sz="1800">
                <a:solidFill>
                  <a:srgbClr val="000000"/>
                </a:solidFill>
              </a:defRPr>
            </a:pPr>
            <a:r>
              <a:rPr lang="en-US" altLang="zh-CN" sz="4000" dirty="0" smtClean="0">
                <a:solidFill>
                  <a:srgbClr val="000000"/>
                </a:solidFill>
              </a:rPr>
              <a:t>Binder</a:t>
            </a:r>
            <a:r>
              <a:rPr lang="zh-CN" altLang="en-US" sz="4000" dirty="0" smtClean="0">
                <a:solidFill>
                  <a:srgbClr val="000000"/>
                </a:solidFill>
              </a:rPr>
              <a:t>在</a:t>
            </a:r>
            <a:r>
              <a:rPr lang="en-US" altLang="zh-CN" sz="4000" dirty="0" smtClean="0">
                <a:solidFill>
                  <a:srgbClr val="000000"/>
                </a:solidFill>
              </a:rPr>
              <a:t>Android</a:t>
            </a:r>
            <a:r>
              <a:rPr lang="zh-CN" altLang="en-US" sz="4000" dirty="0" smtClean="0">
                <a:solidFill>
                  <a:srgbClr val="000000"/>
                </a:solidFill>
              </a:rPr>
              <a:t>中的运用</a:t>
            </a:r>
            <a:endParaRPr sz="4000" dirty="0">
              <a:solidFill>
                <a:srgbClr val="222222"/>
              </a:solidFill>
            </a:endParaRPr>
          </a:p>
        </p:txBody>
      </p:sp>
      <p:pic>
        <p:nvPicPr>
          <p:cNvPr id="14" name="图片 13"/>
          <p:cNvPicPr>
            <a:picLocks noChangeAspect="1"/>
          </p:cNvPicPr>
          <p:nvPr/>
        </p:nvPicPr>
        <p:blipFill>
          <a:blip r:embed="rId2"/>
          <a:stretch>
            <a:fillRect/>
          </a:stretch>
        </p:blipFill>
        <p:spPr>
          <a:xfrm rot="16200000">
            <a:off x="10693941" y="5430981"/>
            <a:ext cx="953829" cy="953829"/>
          </a:xfrm>
          <a:prstGeom prst="rect">
            <a:avLst/>
          </a:prstGeom>
        </p:spPr>
      </p:pic>
      <p:sp>
        <p:nvSpPr>
          <p:cNvPr id="9" name="Shape 245"/>
          <p:cNvSpPr/>
          <p:nvPr/>
        </p:nvSpPr>
        <p:spPr>
          <a:xfrm>
            <a:off x="1513911" y="1524021"/>
            <a:ext cx="8354324" cy="2630913"/>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nSpc>
                <a:spcPct val="150000"/>
              </a:lnSpc>
            </a:pPr>
            <a:r>
              <a:rPr lang="zh-CN" altLang="en-US" sz="1600" dirty="0"/>
              <a:t>说起</a:t>
            </a:r>
            <a:r>
              <a:rPr lang="en-US" altLang="zh-CN" sz="1600" dirty="0"/>
              <a:t>Binder</a:t>
            </a:r>
            <a:r>
              <a:rPr lang="zh-CN" altLang="en-US" sz="1600" dirty="0"/>
              <a:t>在</a:t>
            </a:r>
            <a:r>
              <a:rPr lang="en-US" altLang="zh-CN" sz="1600" dirty="0"/>
              <a:t>Android</a:t>
            </a:r>
            <a:r>
              <a:rPr lang="zh-CN" altLang="en-US" sz="1600" dirty="0"/>
              <a:t>的使用场景，可以说是</a:t>
            </a:r>
            <a:r>
              <a:rPr lang="zh-CN" altLang="en-US" sz="1600" dirty="0" smtClean="0"/>
              <a:t>无处不在：</a:t>
            </a:r>
            <a:endParaRPr lang="zh-CN" altLang="en-US" sz="1600" dirty="0"/>
          </a:p>
          <a:p>
            <a:pPr>
              <a:lnSpc>
                <a:spcPct val="150000"/>
              </a:lnSpc>
            </a:pPr>
            <a:r>
              <a:rPr lang="zh-CN" altLang="en-US" sz="1600" dirty="0"/>
              <a:t>四大组件的生命周期都是使用</a:t>
            </a:r>
            <a:r>
              <a:rPr lang="en-US" altLang="zh-CN" sz="1600" dirty="0"/>
              <a:t>Binder</a:t>
            </a:r>
            <a:r>
              <a:rPr lang="zh-CN" altLang="en-US" sz="1600" dirty="0"/>
              <a:t>机制进行管理的</a:t>
            </a:r>
          </a:p>
          <a:p>
            <a:pPr>
              <a:lnSpc>
                <a:spcPct val="150000"/>
              </a:lnSpc>
            </a:pPr>
            <a:r>
              <a:rPr lang="en-US" altLang="zh-CN" sz="1600" dirty="0"/>
              <a:t>View</a:t>
            </a:r>
            <a:r>
              <a:rPr lang="zh-CN" altLang="en-US" sz="1600" dirty="0"/>
              <a:t>的工作原理也使用了</a:t>
            </a:r>
            <a:r>
              <a:rPr lang="en-US" altLang="zh-CN" sz="1600" dirty="0"/>
              <a:t>Binder</a:t>
            </a:r>
          </a:p>
          <a:p>
            <a:pPr>
              <a:lnSpc>
                <a:spcPct val="150000"/>
              </a:lnSpc>
            </a:pPr>
            <a:r>
              <a:rPr lang="en-US" altLang="zh-CN" sz="1600" dirty="0" err="1"/>
              <a:t>WindowManager</a:t>
            </a:r>
            <a:r>
              <a:rPr lang="zh-CN" altLang="en-US" sz="1600" dirty="0"/>
              <a:t>的工作机制同样使用了</a:t>
            </a:r>
            <a:r>
              <a:rPr lang="en-US" altLang="zh-CN" sz="1600" dirty="0"/>
              <a:t>Binder</a:t>
            </a:r>
          </a:p>
          <a:p>
            <a:pPr>
              <a:lnSpc>
                <a:spcPct val="150000"/>
              </a:lnSpc>
            </a:pPr>
            <a:r>
              <a:rPr lang="zh-CN" altLang="en-US" sz="1600" dirty="0"/>
              <a:t>以上三个方面只是最常见的场景，但是却几乎包括了我们开发的整个流程。我们开发的应用都离不开四大组件，而四大组件也正是依靠</a:t>
            </a:r>
            <a:r>
              <a:rPr lang="en-US" altLang="zh-CN" sz="1600" dirty="0"/>
              <a:t>Binder</a:t>
            </a:r>
            <a:r>
              <a:rPr lang="zh-CN" altLang="en-US" sz="1600" dirty="0"/>
              <a:t>机制运行的；对于我们最常见的</a:t>
            </a:r>
            <a:r>
              <a:rPr lang="en-US" altLang="zh-CN" sz="1600" dirty="0"/>
              <a:t>View</a:t>
            </a:r>
            <a:r>
              <a:rPr lang="zh-CN" altLang="en-US" sz="1600" dirty="0"/>
              <a:t>，他是如何显示的，</a:t>
            </a:r>
            <a:r>
              <a:rPr lang="en-US" altLang="zh-CN" sz="1600" dirty="0"/>
              <a:t>View</a:t>
            </a:r>
            <a:r>
              <a:rPr lang="zh-CN" altLang="en-US" sz="1600" dirty="0"/>
              <a:t>又是如何响应我们的动作的，这其中也用到了</a:t>
            </a:r>
            <a:r>
              <a:rPr lang="en-US" altLang="zh-CN" sz="1600" dirty="0" smtClean="0"/>
              <a:t>Binder</a:t>
            </a:r>
            <a:endParaRPr lang="en-US" altLang="zh-CN" sz="1600" dirty="0"/>
          </a:p>
        </p:txBody>
      </p:sp>
      <p:sp>
        <p:nvSpPr>
          <p:cNvPr id="2" name="文本框 1"/>
          <p:cNvSpPr txBox="1"/>
          <p:nvPr/>
        </p:nvSpPr>
        <p:spPr>
          <a:xfrm>
            <a:off x="2557669" y="4274828"/>
            <a:ext cx="5022574" cy="23083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zh-CN" altLang="en-US" sz="1800" b="0" i="0" u="none" strike="noStrike" cap="none" spc="0" normalizeH="0" baseline="0" dirty="0" smtClean="0">
                <a:ln>
                  <a:noFill/>
                </a:ln>
                <a:solidFill>
                  <a:srgbClr val="2B2B2B"/>
                </a:solidFill>
                <a:effectLst/>
                <a:uFillTx/>
                <a:latin typeface="Source Sans Pro"/>
                <a:ea typeface="Source Sans Pro"/>
                <a:cs typeface="Source Sans Pro"/>
                <a:sym typeface="Source Sans Pro"/>
              </a:rPr>
              <a:t>那么系统的这些</a:t>
            </a:r>
            <a:r>
              <a:rPr kumimoji="0" lang="en-US" altLang="zh-CN" sz="1800" b="0" i="0" u="none" strike="noStrike" cap="none" spc="0" normalizeH="0" baseline="0" dirty="0" smtClean="0">
                <a:ln>
                  <a:noFill/>
                </a:ln>
                <a:solidFill>
                  <a:srgbClr val="2B2B2B"/>
                </a:solidFill>
                <a:effectLst/>
                <a:uFillTx/>
                <a:latin typeface="Source Sans Pro"/>
                <a:ea typeface="Source Sans Pro"/>
                <a:cs typeface="Source Sans Pro"/>
                <a:sym typeface="Source Sans Pro"/>
              </a:rPr>
              <a:t>Server</a:t>
            </a:r>
            <a:r>
              <a:rPr kumimoji="0" lang="zh-CN" altLang="en-US" sz="1800" b="0" i="0" u="none" strike="noStrike" cap="none" spc="0" normalizeH="0" baseline="0" dirty="0" smtClean="0">
                <a:ln>
                  <a:noFill/>
                </a:ln>
                <a:solidFill>
                  <a:srgbClr val="2B2B2B"/>
                </a:solidFill>
                <a:effectLst/>
                <a:uFillTx/>
                <a:latin typeface="Source Sans Pro"/>
                <a:ea typeface="Source Sans Pro"/>
                <a:cs typeface="Source Sans Pro"/>
                <a:sym typeface="Source Sans Pro"/>
              </a:rPr>
              <a:t>都是在什么时候启动的</a:t>
            </a:r>
            <a:r>
              <a:rPr kumimoji="0" lang="en-US" altLang="zh-CN" sz="1800" b="0" i="0" u="none" strike="noStrike" cap="none" spc="0" normalizeH="0" baseline="0" dirty="0" smtClean="0">
                <a:ln>
                  <a:noFill/>
                </a:ln>
                <a:solidFill>
                  <a:srgbClr val="2B2B2B"/>
                </a:solidFill>
                <a:effectLst/>
                <a:uFillTx/>
                <a:latin typeface="Source Sans Pro"/>
                <a:ea typeface="Source Sans Pro"/>
                <a:cs typeface="Source Sans Pro"/>
                <a:sym typeface="Source Sans Pro"/>
              </a:rPr>
              <a:t>?</a:t>
            </a:r>
          </a:p>
          <a:p>
            <a:pPr marL="0" marR="0" indent="0" algn="l" defTabSz="914400" rtl="0" fontAlgn="auto" latinLnBrk="1" hangingPunct="0">
              <a:lnSpc>
                <a:spcPct val="100000"/>
              </a:lnSpc>
              <a:spcBef>
                <a:spcPts val="0"/>
              </a:spcBef>
              <a:spcAft>
                <a:spcPts val="0"/>
              </a:spcAft>
              <a:buClrTx/>
              <a:buSzTx/>
              <a:buFontTx/>
              <a:buNone/>
              <a:tabLst/>
            </a:pPr>
            <a:r>
              <a:rPr lang="en-US" altLang="zh-CN" dirty="0" err="1"/>
              <a:t>SystemServer</a:t>
            </a:r>
            <a:r>
              <a:rPr lang="zh-CN" altLang="en-US" dirty="0"/>
              <a:t>进程是</a:t>
            </a:r>
            <a:r>
              <a:rPr lang="en-US" altLang="zh-CN" dirty="0"/>
              <a:t>android</a:t>
            </a:r>
            <a:r>
              <a:rPr lang="zh-CN" altLang="en-US" dirty="0"/>
              <a:t>中一个很重要的进程由</a:t>
            </a:r>
            <a:r>
              <a:rPr lang="en-US" altLang="zh-CN" dirty="0"/>
              <a:t>Zygote</a:t>
            </a:r>
            <a:r>
              <a:rPr lang="zh-CN" altLang="en-US" dirty="0"/>
              <a:t>进程启动</a:t>
            </a:r>
            <a:endParaRPr kumimoji="0" lang="en-US" altLang="zh-CN" sz="1800" b="0" i="0" u="none" strike="noStrike" cap="none" spc="0" normalizeH="0" baseline="0" dirty="0" smtClean="0">
              <a:ln>
                <a:noFill/>
              </a:ln>
              <a:solidFill>
                <a:srgbClr val="2B2B2B"/>
              </a:solidFill>
              <a:effectLst/>
              <a:uFillTx/>
              <a:latin typeface="Source Sans Pro"/>
              <a:ea typeface="Source Sans Pro"/>
              <a:cs typeface="Source Sans Pro"/>
              <a:sym typeface="Source Sans Pro"/>
            </a:endParaRPr>
          </a:p>
          <a:p>
            <a:pPr marL="0" marR="0" indent="0" algn="l" defTabSz="914400" rtl="0" fontAlgn="auto" latinLnBrk="1" hangingPunct="0">
              <a:lnSpc>
                <a:spcPct val="100000"/>
              </a:lnSpc>
              <a:spcBef>
                <a:spcPts val="0"/>
              </a:spcBef>
              <a:spcAft>
                <a:spcPts val="0"/>
              </a:spcAft>
              <a:buClrTx/>
              <a:buSzTx/>
              <a:buFontTx/>
              <a:buNone/>
              <a:tabLst/>
            </a:pPr>
            <a:r>
              <a:rPr lang="en-US" altLang="zh-CN" dirty="0" err="1"/>
              <a:t>startBootstrapServices</a:t>
            </a:r>
            <a:r>
              <a:rPr lang="en-US" altLang="zh-CN" dirty="0"/>
              <a:t>() </a:t>
            </a:r>
            <a:r>
              <a:rPr lang="zh-CN" altLang="en-US" dirty="0"/>
              <a:t>主要用于启动系统</a:t>
            </a:r>
            <a:r>
              <a:rPr lang="en-US" altLang="zh-CN" dirty="0"/>
              <a:t>Boot</a:t>
            </a:r>
            <a:r>
              <a:rPr lang="zh-CN" altLang="en-US" dirty="0"/>
              <a:t>级服务 </a:t>
            </a:r>
            <a:r>
              <a:rPr lang="en-US" altLang="zh-CN" dirty="0"/>
              <a:t/>
            </a:r>
            <a:br>
              <a:rPr lang="en-US" altLang="zh-CN" dirty="0"/>
            </a:br>
            <a:r>
              <a:rPr lang="en-US" altLang="zh-CN" dirty="0" err="1"/>
              <a:t>startCoreServices</a:t>
            </a:r>
            <a:r>
              <a:rPr lang="en-US" altLang="zh-CN" dirty="0"/>
              <a:t>() </a:t>
            </a:r>
            <a:r>
              <a:rPr lang="zh-CN" altLang="en-US" dirty="0"/>
              <a:t>主要用于启动系统核心的服务 </a:t>
            </a:r>
            <a:r>
              <a:rPr lang="en-US" altLang="zh-CN" dirty="0"/>
              <a:t/>
            </a:r>
            <a:br>
              <a:rPr lang="en-US" altLang="zh-CN" dirty="0"/>
            </a:br>
            <a:r>
              <a:rPr lang="en-US" altLang="zh-CN" dirty="0" err="1"/>
              <a:t>startOtherServices</a:t>
            </a:r>
            <a:r>
              <a:rPr lang="en-US" altLang="zh-CN" dirty="0"/>
              <a:t>() </a:t>
            </a:r>
            <a:r>
              <a:rPr lang="zh-CN" altLang="en-US" dirty="0"/>
              <a:t>主要用于启动一些非紧要或者是非需要及时启动的服务</a:t>
            </a:r>
            <a:endParaRPr kumimoji="0" lang="zh-CN" altLang="en-US" sz="1800" b="0" i="0" u="none" strike="noStrike" cap="none" spc="0" normalizeH="0" baseline="0" dirty="0">
              <a:ln>
                <a:noFill/>
              </a:ln>
              <a:solidFill>
                <a:srgbClr val="2B2B2B"/>
              </a:solidFill>
              <a:effectLst/>
              <a:uFillTx/>
              <a:latin typeface="Source Sans Pro"/>
              <a:ea typeface="Source Sans Pro"/>
              <a:cs typeface="Source Sans Pro"/>
              <a:sym typeface="Source Sans Pro"/>
            </a:endParaRPr>
          </a:p>
        </p:txBody>
      </p:sp>
    </p:spTree>
    <p:extLst>
      <p:ext uri="{BB962C8B-B14F-4D97-AF65-F5344CB8AC3E}">
        <p14:creationId xmlns:p14="http://schemas.microsoft.com/office/powerpoint/2010/main" val="887528937"/>
      </p:ext>
    </p:extLst>
  </p:cSld>
  <p:clrMapOvr>
    <a:masterClrMapping/>
  </p:clrMapOvr>
  <p:transition spd="slow">
    <p:dissolve/>
  </p:transition>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250"/>
                                  </p:stCondLst>
                                  <p:iterate>
                                    <p:tmAbs val="0"/>
                                  </p:iterate>
                                  <p:childTnLst>
                                    <p:set>
                                      <p:cBhvr>
                                        <p:cTn id="6" fill="hold"/>
                                        <p:tgtEl>
                                          <p:spTgt spid="9"/>
                                        </p:tgtEl>
                                        <p:attrNameLst>
                                          <p:attrName>style.visibility</p:attrName>
                                        </p:attrNameLst>
                                      </p:cBhvr>
                                      <p:to>
                                        <p:strVal val="visible"/>
                                      </p:to>
                                    </p:set>
                                    <p:anim calcmode="lin" valueType="num">
                                      <p:cBhvr>
                                        <p:cTn id="7" dur="1000" fill="hold"/>
                                        <p:tgtEl>
                                          <p:spTgt spid="9"/>
                                        </p:tgtEl>
                                        <p:attrNameLst>
                                          <p:attrName>ppt_x</p:attrName>
                                        </p:attrNameLst>
                                      </p:cBhvr>
                                      <p:tavLst>
                                        <p:tav tm="0">
                                          <p:val>
                                            <p:strVal val="#ppt_x"/>
                                          </p:val>
                                        </p:tav>
                                        <p:tav tm="100000">
                                          <p:val>
                                            <p:strVal val="#ppt_x"/>
                                          </p:val>
                                        </p:tav>
                                      </p:tavLst>
                                    </p:anim>
                                    <p:anim calcmode="lin" valueType="num">
                                      <p:cBhvr>
                                        <p:cTn id="8"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965737" y="2014330"/>
            <a:ext cx="9338368" cy="258532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endParaRPr lang="zh-CN" altLang="zh-CN" dirty="0"/>
          </a:p>
          <a:p>
            <a:r>
              <a:rPr lang="en-US" altLang="zh-CN" b="1" dirty="0"/>
              <a:t>public void </a:t>
            </a:r>
            <a:r>
              <a:rPr lang="en-US" altLang="zh-CN" dirty="0" err="1"/>
              <a:t>startActivityForResult</a:t>
            </a:r>
            <a:r>
              <a:rPr lang="en-US" altLang="zh-CN" dirty="0"/>
              <a:t>(...) {</a:t>
            </a:r>
            <a:br>
              <a:rPr lang="en-US" altLang="zh-CN" dirty="0"/>
            </a:br>
            <a:r>
              <a:rPr lang="en-US" altLang="zh-CN" dirty="0"/>
              <a:t>    ...</a:t>
            </a:r>
            <a:br>
              <a:rPr lang="en-US" altLang="zh-CN" dirty="0"/>
            </a:br>
            <a:r>
              <a:rPr lang="en-US" altLang="zh-CN" dirty="0"/>
              <a:t>        </a:t>
            </a:r>
            <a:r>
              <a:rPr lang="en-US" altLang="zh-CN" dirty="0" err="1"/>
              <a:t>mInstrumentation.execStartActivity</a:t>
            </a:r>
            <a:r>
              <a:rPr lang="en-US" altLang="zh-CN" dirty="0"/>
              <a:t>(</a:t>
            </a:r>
            <a:br>
              <a:rPr lang="en-US" altLang="zh-CN" dirty="0"/>
            </a:br>
            <a:r>
              <a:rPr lang="en-US" altLang="zh-CN" dirty="0"/>
              <a:t>                </a:t>
            </a:r>
            <a:r>
              <a:rPr lang="en-US" altLang="zh-CN" b="1" dirty="0"/>
              <a:t>this</a:t>
            </a:r>
            <a:r>
              <a:rPr lang="en-US" altLang="zh-CN" dirty="0"/>
              <a:t>, </a:t>
            </a:r>
            <a:r>
              <a:rPr lang="en-US" altLang="zh-CN" dirty="0" err="1"/>
              <a:t>mMainThread.getApplicationThread</a:t>
            </a:r>
            <a:r>
              <a:rPr lang="en-US" altLang="zh-CN" dirty="0"/>
              <a:t>(), </a:t>
            </a:r>
            <a:r>
              <a:rPr lang="en-US" altLang="zh-CN" dirty="0" err="1"/>
              <a:t>mToken</a:t>
            </a:r>
            <a:r>
              <a:rPr lang="en-US" altLang="zh-CN" dirty="0"/>
              <a:t>, who,</a:t>
            </a:r>
            <a:br>
              <a:rPr lang="en-US" altLang="zh-CN" dirty="0"/>
            </a:br>
            <a:r>
              <a:rPr lang="en-US" altLang="zh-CN" dirty="0"/>
              <a:t>                intent, </a:t>
            </a:r>
            <a:r>
              <a:rPr lang="en-US" altLang="zh-CN" dirty="0" err="1"/>
              <a:t>requestCode</a:t>
            </a:r>
            <a:r>
              <a:rPr lang="en-US" altLang="zh-CN" dirty="0"/>
              <a:t>, options);</a:t>
            </a:r>
            <a:br>
              <a:rPr lang="en-US" altLang="zh-CN" dirty="0"/>
            </a:br>
            <a:r>
              <a:rPr lang="en-US" altLang="zh-CN" dirty="0"/>
              <a:t>    ...</a:t>
            </a:r>
            <a:br>
              <a:rPr lang="en-US" altLang="zh-CN" dirty="0"/>
            </a:br>
            <a:r>
              <a:rPr lang="en-US" altLang="zh-CN" dirty="0"/>
              <a:t>}</a:t>
            </a:r>
            <a:br>
              <a:rPr lang="en-US" altLang="zh-CN" dirty="0"/>
            </a:br>
            <a:endParaRPr lang="zh-CN" altLang="zh-CN" dirty="0"/>
          </a:p>
        </p:txBody>
      </p:sp>
      <p:sp>
        <p:nvSpPr>
          <p:cNvPr id="4" name="文本框 3"/>
          <p:cNvSpPr txBox="1"/>
          <p:nvPr/>
        </p:nvSpPr>
        <p:spPr>
          <a:xfrm>
            <a:off x="1320048" y="1645000"/>
            <a:ext cx="1291377"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altLang="zh-CN" sz="1800" b="0" i="0" u="none" strike="noStrike" cap="none" spc="0" normalizeH="0" baseline="0" dirty="0" err="1" smtClean="0">
                <a:ln>
                  <a:noFill/>
                </a:ln>
                <a:solidFill>
                  <a:srgbClr val="2B2B2B"/>
                </a:solidFill>
                <a:effectLst/>
                <a:uFillTx/>
                <a:latin typeface="Source Sans Pro"/>
                <a:ea typeface="Source Sans Pro"/>
                <a:cs typeface="Source Sans Pro"/>
                <a:sym typeface="Source Sans Pro"/>
              </a:rPr>
              <a:t>Activity.java</a:t>
            </a:r>
            <a:endParaRPr kumimoji="0" lang="zh-CN" altLang="en-US" sz="1800" b="0" i="0" u="none" strike="noStrike" cap="none" spc="0" normalizeH="0" baseline="0" dirty="0">
              <a:ln>
                <a:noFill/>
              </a:ln>
              <a:solidFill>
                <a:srgbClr val="2B2B2B"/>
              </a:solidFill>
              <a:effectLst/>
              <a:uFillTx/>
              <a:latin typeface="Source Sans Pro"/>
              <a:ea typeface="Source Sans Pro"/>
              <a:cs typeface="Source Sans Pro"/>
              <a:sym typeface="Source Sans Pro"/>
            </a:endParaRPr>
          </a:p>
        </p:txBody>
      </p:sp>
      <p:sp>
        <p:nvSpPr>
          <p:cNvPr id="8" name="Shape 253"/>
          <p:cNvSpPr/>
          <p:nvPr/>
        </p:nvSpPr>
        <p:spPr>
          <a:xfrm>
            <a:off x="840535" y="850129"/>
            <a:ext cx="10515601" cy="55399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ct val="90000"/>
              </a:lnSpc>
              <a:defRPr sz="3600">
                <a:solidFill>
                  <a:srgbClr val="222222"/>
                </a:solidFill>
                <a:latin typeface="FZLanTingHeiS-DB1-GBK"/>
                <a:ea typeface="FZLanTingHeiS-DB1-GBK"/>
                <a:cs typeface="FZLanTingHeiS-DB1-GBK"/>
                <a:sym typeface="FZLanTingHeiS-DB1-GBK"/>
              </a:defRPr>
            </a:lvl1pPr>
          </a:lstStyle>
          <a:p>
            <a:pPr latinLnBrk="1"/>
            <a:r>
              <a:rPr lang="zh-CN" altLang="en-US" sz="4000" b="1" dirty="0"/>
              <a:t>从</a:t>
            </a:r>
            <a:r>
              <a:rPr lang="en-US" altLang="zh-CN" sz="4000" b="1" dirty="0"/>
              <a:t>Activity</a:t>
            </a:r>
            <a:r>
              <a:rPr lang="zh-CN" altLang="en-US" sz="4000" b="1" dirty="0"/>
              <a:t>的启动理解</a:t>
            </a:r>
            <a:r>
              <a:rPr lang="en-US" altLang="zh-CN" sz="4000" b="1" dirty="0"/>
              <a:t>Binder</a:t>
            </a:r>
            <a:r>
              <a:rPr lang="zh-CN" altLang="en-US" sz="4000" b="1" dirty="0" smtClean="0"/>
              <a:t>通信</a:t>
            </a:r>
            <a:endParaRPr lang="zh-CN" altLang="en-US" sz="4000" b="1" dirty="0"/>
          </a:p>
        </p:txBody>
      </p:sp>
      <p:pic>
        <p:nvPicPr>
          <p:cNvPr id="10" name="图片 9"/>
          <p:cNvPicPr>
            <a:picLocks noChangeAspect="1"/>
          </p:cNvPicPr>
          <p:nvPr/>
        </p:nvPicPr>
        <p:blipFill>
          <a:blip r:embed="rId2"/>
          <a:stretch>
            <a:fillRect/>
          </a:stretch>
        </p:blipFill>
        <p:spPr>
          <a:xfrm>
            <a:off x="8060279" y="6056242"/>
            <a:ext cx="450573" cy="302086"/>
          </a:xfrm>
          <a:prstGeom prst="rect">
            <a:avLst/>
          </a:prstGeom>
        </p:spPr>
      </p:pic>
      <p:pic>
        <p:nvPicPr>
          <p:cNvPr id="11" name="图片 10"/>
          <p:cNvPicPr>
            <a:picLocks noChangeAspect="1"/>
          </p:cNvPicPr>
          <p:nvPr/>
        </p:nvPicPr>
        <p:blipFill>
          <a:blip r:embed="rId3"/>
          <a:stretch>
            <a:fillRect/>
          </a:stretch>
        </p:blipFill>
        <p:spPr>
          <a:xfrm>
            <a:off x="9077739" y="6056243"/>
            <a:ext cx="331306" cy="302085"/>
          </a:xfrm>
          <a:prstGeom prst="rect">
            <a:avLst/>
          </a:prstGeom>
        </p:spPr>
      </p:pic>
      <p:pic>
        <p:nvPicPr>
          <p:cNvPr id="5" name="图片 4"/>
          <p:cNvPicPr>
            <a:picLocks noChangeAspect="1"/>
          </p:cNvPicPr>
          <p:nvPr/>
        </p:nvPicPr>
        <p:blipFill>
          <a:blip r:embed="rId4"/>
          <a:stretch>
            <a:fillRect/>
          </a:stretch>
        </p:blipFill>
        <p:spPr>
          <a:xfrm>
            <a:off x="10092247" y="6056243"/>
            <a:ext cx="553166" cy="332828"/>
          </a:xfrm>
          <a:prstGeom prst="rect">
            <a:avLst/>
          </a:prstGeom>
        </p:spPr>
      </p:pic>
    </p:spTree>
    <p:extLst>
      <p:ext uri="{BB962C8B-B14F-4D97-AF65-F5344CB8AC3E}">
        <p14:creationId xmlns:p14="http://schemas.microsoft.com/office/powerpoint/2010/main" val="1420590529"/>
      </p:ext>
    </p:extLst>
  </p:cSld>
  <p:clrMapOvr>
    <a:masterClrMapping/>
  </p:clrMapOvr>
  <p:transition spd="slow">
    <p:dissolve/>
  </p:transition>
  <p:timing>
    <p:tnLst>
      <p:par>
        <p:cTn id="1" dur="indefinite" restart="never" fill="hold"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80207" y="2385391"/>
            <a:ext cx="9338368" cy="17543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b="1" dirty="0"/>
              <a:t>public </a:t>
            </a:r>
            <a:r>
              <a:rPr lang="en-US" altLang="zh-CN" dirty="0" err="1"/>
              <a:t>ActivityResult</a:t>
            </a:r>
            <a:r>
              <a:rPr lang="en-US" altLang="zh-CN" dirty="0"/>
              <a:t> </a:t>
            </a:r>
            <a:r>
              <a:rPr lang="en-US" altLang="zh-CN" dirty="0" err="1"/>
              <a:t>execStartActivity</a:t>
            </a:r>
            <a:r>
              <a:rPr lang="en-US" altLang="zh-CN" dirty="0"/>
              <a:t>(...) {</a:t>
            </a:r>
            <a:br>
              <a:rPr lang="en-US" altLang="zh-CN" dirty="0"/>
            </a:br>
            <a:r>
              <a:rPr lang="en-US" altLang="zh-CN" dirty="0"/>
              <a:t>   ...</a:t>
            </a:r>
            <a:br>
              <a:rPr lang="en-US" altLang="zh-CN" dirty="0"/>
            </a:br>
            <a:r>
              <a:rPr lang="en-US" altLang="zh-CN" dirty="0"/>
              <a:t>    </a:t>
            </a:r>
            <a:r>
              <a:rPr lang="en-US" altLang="zh-CN" b="1" dirty="0" err="1"/>
              <a:t>int</a:t>
            </a:r>
            <a:r>
              <a:rPr lang="en-US" altLang="zh-CN" b="1" dirty="0"/>
              <a:t> </a:t>
            </a:r>
            <a:r>
              <a:rPr lang="en-US" altLang="zh-CN" dirty="0"/>
              <a:t>result = </a:t>
            </a:r>
            <a:r>
              <a:rPr lang="en-US" altLang="zh-CN" dirty="0" err="1"/>
              <a:t>ActivityManagerNative.getDefault</a:t>
            </a:r>
            <a:r>
              <a:rPr lang="en-US" altLang="zh-CN" dirty="0"/>
              <a:t>()</a:t>
            </a:r>
            <a:br>
              <a:rPr lang="en-US" altLang="zh-CN" dirty="0"/>
            </a:br>
            <a:r>
              <a:rPr lang="en-US" altLang="zh-CN" dirty="0"/>
              <a:t>            .</a:t>
            </a:r>
            <a:r>
              <a:rPr lang="en-US" altLang="zh-CN" dirty="0" err="1"/>
              <a:t>startActivity</a:t>
            </a:r>
            <a:r>
              <a:rPr lang="en-US" altLang="zh-CN" dirty="0"/>
              <a:t>(...);</a:t>
            </a:r>
            <a:br>
              <a:rPr lang="en-US" altLang="zh-CN" dirty="0"/>
            </a:br>
            <a:r>
              <a:rPr lang="en-US" altLang="zh-CN" dirty="0"/>
              <a:t>   ...</a:t>
            </a:r>
            <a:br>
              <a:rPr lang="en-US" altLang="zh-CN" dirty="0"/>
            </a:br>
            <a:r>
              <a:rPr lang="en-US" altLang="zh-CN" dirty="0"/>
              <a:t>}</a:t>
            </a:r>
            <a:endParaRPr lang="zh-CN" altLang="zh-CN" dirty="0"/>
          </a:p>
        </p:txBody>
      </p:sp>
      <p:sp>
        <p:nvSpPr>
          <p:cNvPr id="4" name="文本框 3"/>
          <p:cNvSpPr txBox="1"/>
          <p:nvPr/>
        </p:nvSpPr>
        <p:spPr>
          <a:xfrm>
            <a:off x="1200779" y="1710094"/>
            <a:ext cx="1996698"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altLang="zh-CN" dirty="0" err="1" smtClean="0"/>
              <a:t>Instrumentation.java</a:t>
            </a:r>
            <a:endParaRPr kumimoji="0" lang="zh-CN" altLang="en-US" sz="1800" b="0" i="0" u="none" strike="noStrike" cap="none" spc="0" normalizeH="0" baseline="0" dirty="0">
              <a:ln>
                <a:noFill/>
              </a:ln>
              <a:solidFill>
                <a:srgbClr val="2B2B2B"/>
              </a:solidFill>
              <a:effectLst/>
              <a:uFillTx/>
              <a:latin typeface="Source Sans Pro"/>
              <a:ea typeface="Source Sans Pro"/>
              <a:cs typeface="Source Sans Pro"/>
              <a:sym typeface="Source Sans Pro"/>
            </a:endParaRPr>
          </a:p>
        </p:txBody>
      </p:sp>
      <p:sp>
        <p:nvSpPr>
          <p:cNvPr id="5" name="Shape 253"/>
          <p:cNvSpPr/>
          <p:nvPr/>
        </p:nvSpPr>
        <p:spPr>
          <a:xfrm>
            <a:off x="840535" y="850129"/>
            <a:ext cx="10515601" cy="55399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ct val="90000"/>
              </a:lnSpc>
              <a:defRPr sz="3600">
                <a:solidFill>
                  <a:srgbClr val="222222"/>
                </a:solidFill>
                <a:latin typeface="FZLanTingHeiS-DB1-GBK"/>
                <a:ea typeface="FZLanTingHeiS-DB1-GBK"/>
                <a:cs typeface="FZLanTingHeiS-DB1-GBK"/>
                <a:sym typeface="FZLanTingHeiS-DB1-GBK"/>
              </a:defRPr>
            </a:lvl1pPr>
          </a:lstStyle>
          <a:p>
            <a:pPr latinLnBrk="1"/>
            <a:r>
              <a:rPr lang="zh-CN" altLang="en-US" sz="4000" b="1" dirty="0"/>
              <a:t>从</a:t>
            </a:r>
            <a:r>
              <a:rPr lang="en-US" altLang="zh-CN" sz="4000" b="1" dirty="0"/>
              <a:t>Activity</a:t>
            </a:r>
            <a:r>
              <a:rPr lang="zh-CN" altLang="en-US" sz="4000" b="1" dirty="0"/>
              <a:t>的启动理解</a:t>
            </a:r>
            <a:r>
              <a:rPr lang="en-US" altLang="zh-CN" sz="4000" b="1" dirty="0"/>
              <a:t>Binder</a:t>
            </a:r>
            <a:r>
              <a:rPr lang="zh-CN" altLang="en-US" sz="4000" b="1" dirty="0" smtClean="0"/>
              <a:t>通信</a:t>
            </a:r>
            <a:endParaRPr lang="zh-CN" altLang="en-US" sz="4000" b="1" dirty="0"/>
          </a:p>
        </p:txBody>
      </p:sp>
    </p:spTree>
    <p:extLst>
      <p:ext uri="{BB962C8B-B14F-4D97-AF65-F5344CB8AC3E}">
        <p14:creationId xmlns:p14="http://schemas.microsoft.com/office/powerpoint/2010/main" val="527398461"/>
      </p:ext>
    </p:extLst>
  </p:cSld>
  <p:clrMapOvr>
    <a:masterClrMapping/>
  </p:clrMapOvr>
  <p:transition spd="slow">
    <p:dissolve/>
  </p:transition>
  <p:timing>
    <p:tnLst>
      <p:par>
        <p:cTn id="1" dur="indefinite" restart="never" fill="hold"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541668" y="2146852"/>
            <a:ext cx="9338368" cy="341631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b="1" dirty="0"/>
              <a:t>static public </a:t>
            </a:r>
            <a:r>
              <a:rPr lang="en-US" altLang="zh-CN" dirty="0" err="1"/>
              <a:t>IActivityManager</a:t>
            </a:r>
            <a:r>
              <a:rPr lang="en-US" altLang="zh-CN" dirty="0"/>
              <a:t> </a:t>
            </a:r>
            <a:r>
              <a:rPr lang="en-US" altLang="zh-CN" dirty="0" err="1"/>
              <a:t>getDefault</a:t>
            </a:r>
            <a:r>
              <a:rPr lang="en-US" altLang="zh-CN" dirty="0"/>
              <a:t>() {</a:t>
            </a:r>
            <a:br>
              <a:rPr lang="en-US" altLang="zh-CN" dirty="0"/>
            </a:br>
            <a:r>
              <a:rPr lang="en-US" altLang="zh-CN" dirty="0"/>
              <a:t>    </a:t>
            </a:r>
            <a:r>
              <a:rPr lang="en-US" altLang="zh-CN" b="1" dirty="0"/>
              <a:t>return </a:t>
            </a:r>
            <a:r>
              <a:rPr lang="en-US" altLang="zh-CN" b="1" i="1" dirty="0" err="1"/>
              <a:t>gDefault</a:t>
            </a:r>
            <a:r>
              <a:rPr lang="en-US" altLang="zh-CN" dirty="0" err="1"/>
              <a:t>.get</a:t>
            </a:r>
            <a:r>
              <a:rPr lang="en-US" altLang="zh-CN" dirty="0"/>
              <a:t>();</a:t>
            </a:r>
            <a:br>
              <a:rPr lang="en-US" altLang="zh-CN" dirty="0"/>
            </a:br>
            <a:r>
              <a:rPr lang="en-US" altLang="zh-CN" dirty="0" smtClean="0"/>
              <a:t>}</a:t>
            </a:r>
          </a:p>
          <a:p>
            <a:r>
              <a:rPr lang="en-US" altLang="zh-CN" dirty="0"/>
              <a:t/>
            </a:r>
            <a:br>
              <a:rPr lang="en-US" altLang="zh-CN" dirty="0"/>
            </a:br>
            <a:r>
              <a:rPr lang="en-US" altLang="zh-CN" b="1" dirty="0"/>
              <a:t>private static final </a:t>
            </a:r>
            <a:r>
              <a:rPr lang="en-US" altLang="zh-CN" dirty="0"/>
              <a:t>Singleton&lt;</a:t>
            </a:r>
            <a:r>
              <a:rPr lang="en-US" altLang="zh-CN" dirty="0" err="1"/>
              <a:t>IActivityManager</a:t>
            </a:r>
            <a:r>
              <a:rPr lang="en-US" altLang="zh-CN" dirty="0"/>
              <a:t>&gt; </a:t>
            </a:r>
            <a:r>
              <a:rPr lang="en-US" altLang="zh-CN" b="1" i="1" dirty="0" err="1"/>
              <a:t>gDefault</a:t>
            </a:r>
            <a:r>
              <a:rPr lang="en-US" altLang="zh-CN" b="1" i="1" dirty="0"/>
              <a:t> </a:t>
            </a:r>
            <a:r>
              <a:rPr lang="en-US" altLang="zh-CN" dirty="0"/>
              <a:t>= </a:t>
            </a:r>
            <a:r>
              <a:rPr lang="en-US" altLang="zh-CN" b="1" dirty="0"/>
              <a:t>new </a:t>
            </a:r>
            <a:r>
              <a:rPr lang="en-US" altLang="zh-CN" dirty="0"/>
              <a:t>Singleton&lt;</a:t>
            </a:r>
            <a:r>
              <a:rPr lang="en-US" altLang="zh-CN" dirty="0" err="1"/>
              <a:t>IActivityManager</a:t>
            </a:r>
            <a:r>
              <a:rPr lang="en-US" altLang="zh-CN" dirty="0"/>
              <a:t>&gt;() </a:t>
            </a:r>
            <a:r>
              <a:rPr lang="zh-CN" altLang="en-US" dirty="0" smtClean="0"/>
              <a:t>  </a:t>
            </a:r>
            <a:r>
              <a:rPr lang="en-US" altLang="zh-CN" dirty="0" smtClean="0"/>
              <a:t>{</a:t>
            </a:r>
            <a:r>
              <a:rPr lang="en-US" altLang="zh-CN" dirty="0"/>
              <a:t/>
            </a:r>
            <a:br>
              <a:rPr lang="en-US" altLang="zh-CN" dirty="0"/>
            </a:br>
            <a:r>
              <a:rPr lang="en-US" altLang="zh-CN" dirty="0"/>
              <a:t>    </a:t>
            </a:r>
            <a:r>
              <a:rPr lang="en-US" altLang="zh-CN" b="1" dirty="0"/>
              <a:t>protected </a:t>
            </a:r>
            <a:r>
              <a:rPr lang="en-US" altLang="zh-CN" dirty="0" err="1"/>
              <a:t>IActivityManager</a:t>
            </a:r>
            <a:r>
              <a:rPr lang="en-US" altLang="zh-CN" dirty="0"/>
              <a:t> create() {</a:t>
            </a:r>
            <a:br>
              <a:rPr lang="en-US" altLang="zh-CN" dirty="0"/>
            </a:br>
            <a:r>
              <a:rPr lang="en-US" altLang="zh-CN" dirty="0"/>
              <a:t>        </a:t>
            </a:r>
            <a:r>
              <a:rPr lang="en-US" altLang="zh-CN" dirty="0" err="1"/>
              <a:t>IBinder</a:t>
            </a:r>
            <a:r>
              <a:rPr lang="en-US" altLang="zh-CN" dirty="0"/>
              <a:t> b = </a:t>
            </a:r>
            <a:r>
              <a:rPr lang="en-US" altLang="zh-CN" dirty="0" err="1"/>
              <a:t>ServiceManager.getService</a:t>
            </a:r>
            <a:r>
              <a:rPr lang="en-US" altLang="zh-CN" dirty="0"/>
              <a:t>(</a:t>
            </a:r>
            <a:r>
              <a:rPr lang="en-US" altLang="zh-CN" b="1" dirty="0"/>
              <a:t>"activity"</a:t>
            </a:r>
            <a:r>
              <a:rPr lang="en-US" altLang="zh-CN" dirty="0"/>
              <a:t>);</a:t>
            </a:r>
            <a:br>
              <a:rPr lang="en-US" altLang="zh-CN" dirty="0"/>
            </a:br>
            <a:r>
              <a:rPr lang="en-US" altLang="zh-CN" dirty="0"/>
              <a:t>        </a:t>
            </a:r>
            <a:r>
              <a:rPr lang="en-US" altLang="zh-CN" dirty="0" err="1"/>
              <a:t>IActivityManager</a:t>
            </a:r>
            <a:r>
              <a:rPr lang="en-US" altLang="zh-CN" dirty="0"/>
              <a:t> am = </a:t>
            </a:r>
            <a:r>
              <a:rPr lang="en-US" altLang="zh-CN" dirty="0" err="1"/>
              <a:t>asInterface</a:t>
            </a:r>
            <a:r>
              <a:rPr lang="en-US" altLang="zh-CN" dirty="0"/>
              <a:t>(b);</a:t>
            </a:r>
            <a:br>
              <a:rPr lang="en-US" altLang="zh-CN" dirty="0"/>
            </a:br>
            <a:r>
              <a:rPr lang="en-US" altLang="zh-CN" dirty="0"/>
              <a:t>        </a:t>
            </a:r>
            <a:r>
              <a:rPr lang="en-US" altLang="zh-CN" b="1" dirty="0"/>
              <a:t>return </a:t>
            </a:r>
            <a:r>
              <a:rPr lang="en-US" altLang="zh-CN" dirty="0"/>
              <a:t>am;</a:t>
            </a:r>
            <a:br>
              <a:rPr lang="en-US" altLang="zh-CN" dirty="0"/>
            </a:br>
            <a:r>
              <a:rPr lang="en-US" altLang="zh-CN" dirty="0"/>
              <a:t>    }</a:t>
            </a:r>
            <a:br>
              <a:rPr lang="en-US" altLang="zh-CN" dirty="0"/>
            </a:br>
            <a:r>
              <a:rPr lang="en-US" altLang="zh-CN" dirty="0"/>
              <a:t>};</a:t>
            </a:r>
            <a:endParaRPr lang="zh-CN" altLang="zh-CN" dirty="0"/>
          </a:p>
        </p:txBody>
      </p:sp>
      <p:sp>
        <p:nvSpPr>
          <p:cNvPr id="4" name="文本框 3"/>
          <p:cNvSpPr txBox="1"/>
          <p:nvPr/>
        </p:nvSpPr>
        <p:spPr>
          <a:xfrm>
            <a:off x="1055005" y="1590824"/>
            <a:ext cx="2727668"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altLang="zh-CN" dirty="0" err="1"/>
              <a:t>ActivityManagerNative.java</a:t>
            </a:r>
            <a:endParaRPr kumimoji="0" lang="zh-CN" altLang="en-US" sz="1800" b="0" i="0" u="none" strike="noStrike" cap="none" spc="0" normalizeH="0" baseline="0" dirty="0">
              <a:ln>
                <a:noFill/>
              </a:ln>
              <a:solidFill>
                <a:srgbClr val="2B2B2B"/>
              </a:solidFill>
              <a:effectLst/>
              <a:uFillTx/>
              <a:latin typeface="Source Sans Pro"/>
              <a:ea typeface="Source Sans Pro"/>
              <a:cs typeface="Source Sans Pro"/>
              <a:sym typeface="Source Sans Pro"/>
            </a:endParaRPr>
          </a:p>
        </p:txBody>
      </p:sp>
      <p:sp>
        <p:nvSpPr>
          <p:cNvPr id="5" name="Shape 253"/>
          <p:cNvSpPr/>
          <p:nvPr/>
        </p:nvSpPr>
        <p:spPr>
          <a:xfrm>
            <a:off x="840535" y="850129"/>
            <a:ext cx="10515601" cy="55399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ct val="90000"/>
              </a:lnSpc>
              <a:defRPr sz="3600">
                <a:solidFill>
                  <a:srgbClr val="222222"/>
                </a:solidFill>
                <a:latin typeface="FZLanTingHeiS-DB1-GBK"/>
                <a:ea typeface="FZLanTingHeiS-DB1-GBK"/>
                <a:cs typeface="FZLanTingHeiS-DB1-GBK"/>
                <a:sym typeface="FZLanTingHeiS-DB1-GBK"/>
              </a:defRPr>
            </a:lvl1pPr>
          </a:lstStyle>
          <a:p>
            <a:pPr latinLnBrk="1"/>
            <a:r>
              <a:rPr lang="zh-CN" altLang="en-US" sz="4000" b="1" dirty="0"/>
              <a:t>从</a:t>
            </a:r>
            <a:r>
              <a:rPr lang="en-US" altLang="zh-CN" sz="4000" b="1" dirty="0"/>
              <a:t>Activity</a:t>
            </a:r>
            <a:r>
              <a:rPr lang="zh-CN" altLang="en-US" sz="4000" b="1" dirty="0"/>
              <a:t>的启动理解</a:t>
            </a:r>
            <a:r>
              <a:rPr lang="en-US" altLang="zh-CN" sz="4000" b="1" dirty="0"/>
              <a:t>Binder</a:t>
            </a:r>
            <a:r>
              <a:rPr lang="zh-CN" altLang="en-US" sz="4000" b="1" dirty="0" smtClean="0"/>
              <a:t>通信</a:t>
            </a:r>
            <a:endParaRPr lang="zh-CN" altLang="en-US" sz="4000" b="1" dirty="0"/>
          </a:p>
        </p:txBody>
      </p:sp>
    </p:spTree>
    <p:extLst>
      <p:ext uri="{BB962C8B-B14F-4D97-AF65-F5344CB8AC3E}">
        <p14:creationId xmlns:p14="http://schemas.microsoft.com/office/powerpoint/2010/main" val="1624286181"/>
      </p:ext>
    </p:extLst>
  </p:cSld>
  <p:clrMapOvr>
    <a:masterClrMapping/>
  </p:clrMapOvr>
  <p:transition spd="slow">
    <p:dissolve/>
  </p:transition>
  <p:timing>
    <p:tnLst>
      <p:par>
        <p:cTn id="1" dur="indefinite" restart="never" fill="hold"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097078" y="1749287"/>
            <a:ext cx="861772" cy="101566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zh-CN" altLang="en-US" sz="6000" b="0" i="0" u="none" strike="noStrike" cap="none" spc="0" normalizeH="0" baseline="0" dirty="0" smtClean="0">
                <a:ln>
                  <a:noFill/>
                </a:ln>
                <a:solidFill>
                  <a:srgbClr val="2B2B2B"/>
                </a:solidFill>
                <a:effectLst/>
                <a:uFillTx/>
                <a:latin typeface="Source Sans Pro"/>
                <a:ea typeface="Source Sans Pro"/>
                <a:cs typeface="Source Sans Pro"/>
                <a:sym typeface="Source Sans Pro"/>
              </a:rPr>
              <a:t>完</a:t>
            </a:r>
            <a:endParaRPr kumimoji="0" lang="zh-CN" altLang="en-US" sz="6000" b="0" i="0" u="none" strike="noStrike" cap="none" spc="0" normalizeH="0" baseline="0" dirty="0">
              <a:ln>
                <a:noFill/>
              </a:ln>
              <a:solidFill>
                <a:srgbClr val="2B2B2B"/>
              </a:solidFill>
              <a:effectLst/>
              <a:uFillTx/>
              <a:latin typeface="Source Sans Pro"/>
              <a:ea typeface="Source Sans Pro"/>
              <a:cs typeface="Source Sans Pro"/>
              <a:sym typeface="Source Sans Pro"/>
            </a:endParaRPr>
          </a:p>
        </p:txBody>
      </p:sp>
    </p:spTree>
    <p:extLst>
      <p:ext uri="{BB962C8B-B14F-4D97-AF65-F5344CB8AC3E}">
        <p14:creationId xmlns:p14="http://schemas.microsoft.com/office/powerpoint/2010/main" val="435282000"/>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p:nvPr/>
        </p:nvSpPr>
        <p:spPr>
          <a:xfrm>
            <a:off x="4133052" y="778888"/>
            <a:ext cx="4759113" cy="3416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90000"/>
              </a:lnSpc>
              <a:defRPr spc="200">
                <a:solidFill>
                  <a:srgbClr val="535353"/>
                </a:solidFill>
                <a:latin typeface="FZLanTingHeiS-DB1-GBK"/>
                <a:ea typeface="FZLanTingHeiS-DB1-GBK"/>
                <a:cs typeface="FZLanTingHeiS-DB1-GBK"/>
                <a:sym typeface="FZLanTingHeiS-DB1-GBK"/>
              </a:defRPr>
            </a:lvl1pPr>
          </a:lstStyle>
          <a:p>
            <a:pPr lvl="0">
              <a:defRPr spc="0">
                <a:solidFill>
                  <a:srgbClr val="000000"/>
                </a:solidFill>
              </a:defRPr>
            </a:pPr>
            <a:r>
              <a:rPr lang="en-US" altLang="zh-CN" spc="200" dirty="0" smtClean="0">
                <a:solidFill>
                  <a:srgbClr val="535353"/>
                </a:solidFill>
              </a:rPr>
              <a:t>IPC</a:t>
            </a:r>
            <a:r>
              <a:rPr lang="zh-CN" altLang="en-US" spc="200" dirty="0" smtClean="0">
                <a:solidFill>
                  <a:srgbClr val="535353"/>
                </a:solidFill>
              </a:rPr>
              <a:t>进程间通信</a:t>
            </a:r>
            <a:r>
              <a:rPr lang="en-US" altLang="zh-CN" spc="200" dirty="0" smtClean="0">
                <a:solidFill>
                  <a:srgbClr val="535353"/>
                </a:solidFill>
              </a:rPr>
              <a:t>(</a:t>
            </a:r>
            <a:r>
              <a:rPr lang="zh-CN" altLang="en-US" spc="200" dirty="0" smtClean="0">
                <a:solidFill>
                  <a:srgbClr val="535353"/>
                </a:solidFill>
              </a:rPr>
              <a:t>简介</a:t>
            </a:r>
            <a:r>
              <a:rPr lang="en-US" altLang="zh-CN" spc="200" dirty="0" smtClean="0">
                <a:solidFill>
                  <a:srgbClr val="535353"/>
                </a:solidFill>
              </a:rPr>
              <a:t>)</a:t>
            </a:r>
            <a:endParaRPr spc="200" dirty="0">
              <a:solidFill>
                <a:srgbClr val="535353"/>
              </a:solidFill>
            </a:endParaRPr>
          </a:p>
        </p:txBody>
      </p:sp>
      <p:grpSp>
        <p:nvGrpSpPr>
          <p:cNvPr id="209" name="Group 209"/>
          <p:cNvGrpSpPr/>
          <p:nvPr/>
        </p:nvGrpSpPr>
        <p:grpSpPr>
          <a:xfrm>
            <a:off x="704900" y="1844991"/>
            <a:ext cx="1799761" cy="1285932"/>
            <a:chOff x="0" y="0"/>
            <a:chExt cx="4759112" cy="1285931"/>
          </a:xfrm>
        </p:grpSpPr>
        <p:sp>
          <p:nvSpPr>
            <p:cNvPr id="207" name="Shape 207"/>
            <p:cNvSpPr/>
            <p:nvPr/>
          </p:nvSpPr>
          <p:spPr>
            <a:xfrm>
              <a:off x="0" y="0"/>
              <a:ext cx="4759111" cy="3416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r">
                <a:lnSpc>
                  <a:spcPct val="90000"/>
                </a:lnSpc>
                <a:defRPr b="1" spc="200">
                  <a:latin typeface="Source Sans Pro Black"/>
                  <a:ea typeface="Source Sans Pro Black"/>
                  <a:cs typeface="Source Sans Pro Black"/>
                  <a:sym typeface="Source Sans Pro Black"/>
                </a:defRPr>
              </a:lvl1pPr>
            </a:lstStyle>
            <a:p>
              <a:pPr lvl="0">
                <a:defRPr b="0" spc="0">
                  <a:solidFill>
                    <a:srgbClr val="000000"/>
                  </a:solidFill>
                </a:defRPr>
              </a:pPr>
              <a:r>
                <a:rPr b="1" spc="200" dirty="0">
                  <a:solidFill>
                    <a:schemeClr val="bg2">
                      <a:lumMod val="75000"/>
                      <a:lumOff val="25000"/>
                    </a:schemeClr>
                  </a:solidFill>
                </a:rPr>
                <a:t>TITLE CONTENTS</a:t>
              </a:r>
            </a:p>
          </p:txBody>
        </p:sp>
        <p:sp>
          <p:nvSpPr>
            <p:cNvPr id="208" name="Shape 208"/>
            <p:cNvSpPr/>
            <p:nvPr/>
          </p:nvSpPr>
          <p:spPr>
            <a:xfrm>
              <a:off x="1" y="686490"/>
              <a:ext cx="4759111" cy="599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r">
                <a:lnSpc>
                  <a:spcPct val="90000"/>
                </a:lnSpc>
                <a:defRPr sz="3300" spc="366">
                  <a:solidFill>
                    <a:srgbClr val="535353"/>
                  </a:solidFill>
                  <a:latin typeface="FZLanTingHei-EB-GBK"/>
                  <a:ea typeface="FZLanTingHei-EB-GBK"/>
                  <a:cs typeface="FZLanTingHei-EB-GBK"/>
                  <a:sym typeface="FZLanTingHei-EB-GBK"/>
                </a:defRPr>
              </a:lvl1pPr>
            </a:lstStyle>
            <a:p>
              <a:pPr lvl="0">
                <a:defRPr sz="1800" spc="0">
                  <a:solidFill>
                    <a:srgbClr val="000000"/>
                  </a:solidFill>
                </a:defRPr>
              </a:pPr>
              <a:r>
                <a:rPr sz="3300" spc="366" dirty="0">
                  <a:solidFill>
                    <a:srgbClr val="535353"/>
                  </a:solidFill>
                </a:rPr>
                <a:t>目 录</a:t>
              </a:r>
            </a:p>
          </p:txBody>
        </p:sp>
      </p:grpSp>
      <p:grpSp>
        <p:nvGrpSpPr>
          <p:cNvPr id="215" name="Group 215"/>
          <p:cNvGrpSpPr/>
          <p:nvPr/>
        </p:nvGrpSpPr>
        <p:grpSpPr>
          <a:xfrm>
            <a:off x="4133054" y="1602751"/>
            <a:ext cx="5098751" cy="714606"/>
            <a:chOff x="0" y="0"/>
            <a:chExt cx="5098750" cy="714605"/>
          </a:xfrm>
        </p:grpSpPr>
        <p:sp>
          <p:nvSpPr>
            <p:cNvPr id="213" name="Shape 213"/>
            <p:cNvSpPr/>
            <p:nvPr/>
          </p:nvSpPr>
          <p:spPr>
            <a:xfrm>
              <a:off x="0" y="376053"/>
              <a:ext cx="5098750" cy="3385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0" defTabSz="1087636">
                <a:spcBef>
                  <a:spcPts val="200"/>
                </a:spcBef>
                <a:defRPr>
                  <a:solidFill>
                    <a:srgbClr val="000000"/>
                  </a:solidFill>
                </a:defRPr>
              </a:pPr>
              <a:r>
                <a:rPr lang="zh-CN" altLang="en-US" sz="1600" dirty="0" smtClean="0">
                  <a:solidFill>
                    <a:srgbClr val="2B2B2B">
                      <a:alpha val="60000"/>
                    </a:srgbClr>
                  </a:solidFill>
                </a:rPr>
                <a:t>相比于其他方式</a:t>
              </a:r>
              <a:r>
                <a:rPr lang="en-US" altLang="zh-CN" sz="1600" dirty="0" smtClean="0">
                  <a:solidFill>
                    <a:srgbClr val="2B2B2B">
                      <a:alpha val="60000"/>
                    </a:srgbClr>
                  </a:solidFill>
                </a:rPr>
                <a:t>,binder</a:t>
              </a:r>
              <a:r>
                <a:rPr lang="zh-CN" altLang="en-US" sz="1600" dirty="0" smtClean="0">
                  <a:solidFill>
                    <a:srgbClr val="2B2B2B">
                      <a:alpha val="60000"/>
                    </a:srgbClr>
                  </a:solidFill>
                </a:rPr>
                <a:t>有何好处</a:t>
              </a:r>
              <a:endParaRPr sz="1600" dirty="0">
                <a:solidFill>
                  <a:srgbClr val="2B2B2B">
                    <a:alpha val="60000"/>
                  </a:srgbClr>
                </a:solidFill>
              </a:endParaRPr>
            </a:p>
          </p:txBody>
        </p:sp>
        <p:sp>
          <p:nvSpPr>
            <p:cNvPr id="214" name="Shape 214"/>
            <p:cNvSpPr/>
            <p:nvPr/>
          </p:nvSpPr>
          <p:spPr>
            <a:xfrm>
              <a:off x="0" y="0"/>
              <a:ext cx="4759112" cy="3416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90000"/>
                </a:lnSpc>
                <a:defRPr spc="200">
                  <a:solidFill>
                    <a:srgbClr val="535353"/>
                  </a:solidFill>
                  <a:latin typeface="FZLanTingHeiS-DB1-GBK"/>
                  <a:ea typeface="FZLanTingHeiS-DB1-GBK"/>
                  <a:cs typeface="FZLanTingHeiS-DB1-GBK"/>
                  <a:sym typeface="FZLanTingHeiS-DB1-GBK"/>
                </a:defRPr>
              </a:lvl1pPr>
            </a:lstStyle>
            <a:p>
              <a:pPr lvl="0">
                <a:defRPr spc="0">
                  <a:solidFill>
                    <a:srgbClr val="000000"/>
                  </a:solidFill>
                </a:defRPr>
              </a:pPr>
              <a:r>
                <a:rPr lang="en-US" altLang="zh-CN" dirty="0" smtClean="0"/>
                <a:t>Binder</a:t>
              </a:r>
              <a:r>
                <a:rPr lang="zh-CN" altLang="en-US" dirty="0" smtClean="0"/>
                <a:t>机制优势</a:t>
              </a:r>
              <a:endParaRPr spc="200" dirty="0">
                <a:solidFill>
                  <a:srgbClr val="535353"/>
                </a:solidFill>
              </a:endParaRPr>
            </a:p>
          </p:txBody>
        </p:sp>
      </p:grpSp>
      <p:grpSp>
        <p:nvGrpSpPr>
          <p:cNvPr id="218" name="Group 218"/>
          <p:cNvGrpSpPr/>
          <p:nvPr/>
        </p:nvGrpSpPr>
        <p:grpSpPr>
          <a:xfrm>
            <a:off x="4133053" y="2614836"/>
            <a:ext cx="5324037" cy="714606"/>
            <a:chOff x="0" y="0"/>
            <a:chExt cx="5324036" cy="714605"/>
          </a:xfrm>
        </p:grpSpPr>
        <p:sp>
          <p:nvSpPr>
            <p:cNvPr id="216" name="Shape 216"/>
            <p:cNvSpPr/>
            <p:nvPr/>
          </p:nvSpPr>
          <p:spPr>
            <a:xfrm>
              <a:off x="0" y="376053"/>
              <a:ext cx="5324036" cy="3385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0" defTabSz="1087636">
                <a:spcBef>
                  <a:spcPts val="200"/>
                </a:spcBef>
                <a:defRPr>
                  <a:solidFill>
                    <a:srgbClr val="000000"/>
                  </a:solidFill>
                </a:defRPr>
              </a:pPr>
              <a:r>
                <a:rPr lang="zh-CN" altLang="en-US" sz="1600" dirty="0" smtClean="0">
                  <a:solidFill>
                    <a:srgbClr val="2B2B2B">
                      <a:alpha val="60000"/>
                    </a:srgbClr>
                  </a:solidFill>
                </a:rPr>
                <a:t>看一个</a:t>
              </a:r>
              <a:r>
                <a:rPr lang="en-US" altLang="zh-CN" sz="1600" dirty="0" err="1" smtClean="0">
                  <a:solidFill>
                    <a:srgbClr val="2B2B2B">
                      <a:alpha val="60000"/>
                    </a:srgbClr>
                  </a:solidFill>
                </a:rPr>
                <a:t>aidl</a:t>
              </a:r>
              <a:r>
                <a:rPr lang="zh-CN" altLang="en-US" sz="1600" dirty="0" smtClean="0">
                  <a:solidFill>
                    <a:srgbClr val="2B2B2B">
                      <a:alpha val="60000"/>
                    </a:srgbClr>
                  </a:solidFill>
                </a:rPr>
                <a:t>的主要逻辑代码</a:t>
              </a:r>
              <a:endParaRPr sz="1600" dirty="0">
                <a:solidFill>
                  <a:srgbClr val="2B2B2B">
                    <a:alpha val="60000"/>
                  </a:srgbClr>
                </a:solidFill>
              </a:endParaRPr>
            </a:p>
          </p:txBody>
        </p:sp>
        <p:sp>
          <p:nvSpPr>
            <p:cNvPr id="217" name="Shape 217"/>
            <p:cNvSpPr/>
            <p:nvPr/>
          </p:nvSpPr>
          <p:spPr>
            <a:xfrm>
              <a:off x="0" y="0"/>
              <a:ext cx="4759112" cy="3416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90000"/>
                </a:lnSpc>
                <a:defRPr spc="200">
                  <a:solidFill>
                    <a:srgbClr val="535353"/>
                  </a:solidFill>
                  <a:latin typeface="FZLanTingHeiS-DB1-GBK"/>
                  <a:ea typeface="FZLanTingHeiS-DB1-GBK"/>
                  <a:cs typeface="FZLanTingHeiS-DB1-GBK"/>
                  <a:sym typeface="FZLanTingHeiS-DB1-GBK"/>
                </a:defRPr>
              </a:lvl1pPr>
            </a:lstStyle>
            <a:p>
              <a:pPr lvl="0">
                <a:defRPr spc="0">
                  <a:solidFill>
                    <a:srgbClr val="000000"/>
                  </a:solidFill>
                </a:defRPr>
              </a:pPr>
              <a:r>
                <a:rPr lang="en-US" altLang="zh-CN" spc="200" dirty="0" smtClean="0">
                  <a:solidFill>
                    <a:srgbClr val="535353"/>
                  </a:solidFill>
                </a:rPr>
                <a:t>Android</a:t>
              </a:r>
              <a:r>
                <a:rPr lang="zh-CN" altLang="en-US" spc="200" dirty="0" smtClean="0">
                  <a:solidFill>
                    <a:srgbClr val="535353"/>
                  </a:solidFill>
                </a:rPr>
                <a:t> </a:t>
              </a:r>
              <a:r>
                <a:rPr lang="en-US" altLang="zh-CN" spc="200" dirty="0" smtClean="0">
                  <a:solidFill>
                    <a:srgbClr val="535353"/>
                  </a:solidFill>
                </a:rPr>
                <a:t>AIDL</a:t>
              </a:r>
              <a:r>
                <a:rPr lang="zh-CN" altLang="en-US" spc="200" dirty="0" smtClean="0">
                  <a:solidFill>
                    <a:srgbClr val="535353"/>
                  </a:solidFill>
                </a:rPr>
                <a:t> </a:t>
              </a:r>
              <a:r>
                <a:rPr lang="en-US" altLang="zh-CN" spc="200" dirty="0" smtClean="0">
                  <a:solidFill>
                    <a:srgbClr val="535353"/>
                  </a:solidFill>
                </a:rPr>
                <a:t>DEMO</a:t>
              </a:r>
              <a:endParaRPr spc="200" dirty="0">
                <a:solidFill>
                  <a:srgbClr val="535353"/>
                </a:solidFill>
              </a:endParaRPr>
            </a:p>
          </p:txBody>
        </p:sp>
      </p:grpSp>
      <p:pic>
        <p:nvPicPr>
          <p:cNvPr id="2" name="图片 1">
            <a:hlinkClick r:id="rId2" action="ppaction://hlinksldjump"/>
          </p:cNvPr>
          <p:cNvPicPr>
            <a:picLocks noChangeAspect="1"/>
          </p:cNvPicPr>
          <p:nvPr/>
        </p:nvPicPr>
        <p:blipFill>
          <a:blip r:embed="rId3"/>
          <a:stretch>
            <a:fillRect/>
          </a:stretch>
        </p:blipFill>
        <p:spPr>
          <a:xfrm>
            <a:off x="3386791" y="735354"/>
            <a:ext cx="365496" cy="365496"/>
          </a:xfrm>
          <a:prstGeom prst="rect">
            <a:avLst/>
          </a:prstGeom>
        </p:spPr>
      </p:pic>
      <p:pic>
        <p:nvPicPr>
          <p:cNvPr id="30" name="图片 29"/>
          <p:cNvPicPr>
            <a:picLocks noChangeAspect="1"/>
          </p:cNvPicPr>
          <p:nvPr/>
        </p:nvPicPr>
        <p:blipFill>
          <a:blip r:embed="rId3"/>
          <a:stretch>
            <a:fillRect/>
          </a:stretch>
        </p:blipFill>
        <p:spPr>
          <a:xfrm>
            <a:off x="3386791" y="1647502"/>
            <a:ext cx="365496" cy="365496"/>
          </a:xfrm>
          <a:prstGeom prst="rect">
            <a:avLst/>
          </a:prstGeom>
        </p:spPr>
      </p:pic>
      <p:pic>
        <p:nvPicPr>
          <p:cNvPr id="31" name="图片 30"/>
          <p:cNvPicPr>
            <a:picLocks noChangeAspect="1"/>
          </p:cNvPicPr>
          <p:nvPr/>
        </p:nvPicPr>
        <p:blipFill>
          <a:blip r:embed="rId3"/>
          <a:stretch>
            <a:fillRect/>
          </a:stretch>
        </p:blipFill>
        <p:spPr>
          <a:xfrm>
            <a:off x="3386791" y="2740807"/>
            <a:ext cx="365496" cy="365496"/>
          </a:xfrm>
          <a:prstGeom prst="rect">
            <a:avLst/>
          </a:prstGeom>
        </p:spPr>
      </p:pic>
      <p:pic>
        <p:nvPicPr>
          <p:cNvPr id="20" name="图片 19"/>
          <p:cNvPicPr>
            <a:picLocks noChangeAspect="1"/>
          </p:cNvPicPr>
          <p:nvPr/>
        </p:nvPicPr>
        <p:blipFill>
          <a:blip r:embed="rId3"/>
          <a:stretch>
            <a:fillRect/>
          </a:stretch>
        </p:blipFill>
        <p:spPr>
          <a:xfrm>
            <a:off x="3386791" y="3768812"/>
            <a:ext cx="365496" cy="365496"/>
          </a:xfrm>
          <a:prstGeom prst="rect">
            <a:avLst/>
          </a:prstGeom>
        </p:spPr>
      </p:pic>
      <p:grpSp>
        <p:nvGrpSpPr>
          <p:cNvPr id="24" name="Group 218"/>
          <p:cNvGrpSpPr/>
          <p:nvPr/>
        </p:nvGrpSpPr>
        <p:grpSpPr>
          <a:xfrm>
            <a:off x="4133054" y="3626921"/>
            <a:ext cx="5324037" cy="714606"/>
            <a:chOff x="0" y="0"/>
            <a:chExt cx="5324036" cy="714605"/>
          </a:xfrm>
        </p:grpSpPr>
        <p:sp>
          <p:nvSpPr>
            <p:cNvPr id="25" name="Shape 216"/>
            <p:cNvSpPr/>
            <p:nvPr/>
          </p:nvSpPr>
          <p:spPr>
            <a:xfrm>
              <a:off x="0" y="376053"/>
              <a:ext cx="5324036" cy="3385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0" defTabSz="1087636">
                <a:spcBef>
                  <a:spcPts val="200"/>
                </a:spcBef>
                <a:defRPr>
                  <a:solidFill>
                    <a:srgbClr val="000000"/>
                  </a:solidFill>
                </a:defRPr>
              </a:pPr>
              <a:r>
                <a:rPr lang="en-US" altLang="zh-CN" sz="1600" dirty="0" err="1" smtClean="0">
                  <a:solidFill>
                    <a:srgbClr val="2B2B2B">
                      <a:alpha val="60000"/>
                    </a:srgbClr>
                  </a:solidFill>
                </a:rPr>
                <a:t>Server+Client+ServiceManager+Binder</a:t>
              </a:r>
              <a:r>
                <a:rPr lang="zh-CN" altLang="en-US" sz="1600" dirty="0" smtClean="0">
                  <a:solidFill>
                    <a:srgbClr val="2B2B2B">
                      <a:alpha val="60000"/>
                    </a:srgbClr>
                  </a:solidFill>
                </a:rPr>
                <a:t>驱动</a:t>
              </a:r>
              <a:endParaRPr sz="1600" dirty="0">
                <a:solidFill>
                  <a:srgbClr val="2B2B2B">
                    <a:alpha val="60000"/>
                  </a:srgbClr>
                </a:solidFill>
              </a:endParaRPr>
            </a:p>
          </p:txBody>
        </p:sp>
        <p:sp>
          <p:nvSpPr>
            <p:cNvPr id="26" name="Shape 217"/>
            <p:cNvSpPr/>
            <p:nvPr/>
          </p:nvSpPr>
          <p:spPr>
            <a:xfrm>
              <a:off x="0" y="0"/>
              <a:ext cx="4759112" cy="3416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90000"/>
                </a:lnSpc>
                <a:defRPr spc="200">
                  <a:solidFill>
                    <a:srgbClr val="535353"/>
                  </a:solidFill>
                  <a:latin typeface="FZLanTingHeiS-DB1-GBK"/>
                  <a:ea typeface="FZLanTingHeiS-DB1-GBK"/>
                  <a:cs typeface="FZLanTingHeiS-DB1-GBK"/>
                  <a:sym typeface="FZLanTingHeiS-DB1-GBK"/>
                </a:defRPr>
              </a:lvl1pPr>
            </a:lstStyle>
            <a:p>
              <a:pPr lvl="0">
                <a:defRPr spc="0">
                  <a:solidFill>
                    <a:srgbClr val="000000"/>
                  </a:solidFill>
                </a:defRPr>
              </a:pPr>
              <a:r>
                <a:rPr lang="en-US" altLang="zh-CN" spc="200" dirty="0" smtClean="0">
                  <a:solidFill>
                    <a:srgbClr val="535353"/>
                  </a:solidFill>
                </a:rPr>
                <a:t>Binder</a:t>
              </a:r>
              <a:r>
                <a:rPr lang="zh-CN" altLang="en-US" spc="200" dirty="0" smtClean="0">
                  <a:solidFill>
                    <a:srgbClr val="535353"/>
                  </a:solidFill>
                </a:rPr>
                <a:t>机制分析</a:t>
              </a:r>
              <a:endParaRPr spc="200" dirty="0">
                <a:solidFill>
                  <a:srgbClr val="535353"/>
                </a:solidFill>
              </a:endParaRPr>
            </a:p>
          </p:txBody>
        </p:sp>
      </p:grpSp>
      <p:pic>
        <p:nvPicPr>
          <p:cNvPr id="27" name="图片 26"/>
          <p:cNvPicPr>
            <a:picLocks noChangeAspect="1"/>
          </p:cNvPicPr>
          <p:nvPr/>
        </p:nvPicPr>
        <p:blipFill>
          <a:blip r:embed="rId3"/>
          <a:stretch>
            <a:fillRect/>
          </a:stretch>
        </p:blipFill>
        <p:spPr>
          <a:xfrm>
            <a:off x="3371616" y="4808094"/>
            <a:ext cx="365496" cy="365496"/>
          </a:xfrm>
          <a:prstGeom prst="rect">
            <a:avLst/>
          </a:prstGeom>
        </p:spPr>
      </p:pic>
      <p:grpSp>
        <p:nvGrpSpPr>
          <p:cNvPr id="28" name="Group 218"/>
          <p:cNvGrpSpPr/>
          <p:nvPr/>
        </p:nvGrpSpPr>
        <p:grpSpPr>
          <a:xfrm>
            <a:off x="4133053" y="4693627"/>
            <a:ext cx="5324037" cy="714606"/>
            <a:chOff x="0" y="0"/>
            <a:chExt cx="5324036" cy="714605"/>
          </a:xfrm>
        </p:grpSpPr>
        <p:sp>
          <p:nvSpPr>
            <p:cNvPr id="29" name="Shape 216"/>
            <p:cNvSpPr/>
            <p:nvPr/>
          </p:nvSpPr>
          <p:spPr>
            <a:xfrm>
              <a:off x="0" y="376053"/>
              <a:ext cx="5324036" cy="3385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0" defTabSz="1087636">
                <a:spcBef>
                  <a:spcPts val="200"/>
                </a:spcBef>
                <a:defRPr>
                  <a:solidFill>
                    <a:srgbClr val="000000"/>
                  </a:solidFill>
                </a:defRPr>
              </a:pPr>
              <a:r>
                <a:rPr lang="zh-CN" altLang="en-US" sz="1600" dirty="0" smtClean="0">
                  <a:solidFill>
                    <a:srgbClr val="2B2B2B">
                      <a:alpha val="60000"/>
                    </a:srgbClr>
                  </a:solidFill>
                </a:rPr>
                <a:t>都</a:t>
              </a:r>
              <a:r>
                <a:rPr lang="zh-CN" altLang="en-US" sz="1600" dirty="0" smtClean="0">
                  <a:solidFill>
                    <a:srgbClr val="2B2B2B">
                      <a:alpha val="60000"/>
                    </a:srgbClr>
                  </a:solidFill>
                </a:rPr>
                <a:t>哪些地方用到了它</a:t>
              </a:r>
              <a:endParaRPr sz="1600" dirty="0">
                <a:solidFill>
                  <a:srgbClr val="2B2B2B">
                    <a:alpha val="60000"/>
                  </a:srgbClr>
                </a:solidFill>
              </a:endParaRPr>
            </a:p>
          </p:txBody>
        </p:sp>
        <p:sp>
          <p:nvSpPr>
            <p:cNvPr id="32" name="Shape 217"/>
            <p:cNvSpPr/>
            <p:nvPr/>
          </p:nvSpPr>
          <p:spPr>
            <a:xfrm>
              <a:off x="0" y="0"/>
              <a:ext cx="4759112" cy="3416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90000"/>
                </a:lnSpc>
                <a:defRPr spc="200">
                  <a:solidFill>
                    <a:srgbClr val="535353"/>
                  </a:solidFill>
                  <a:latin typeface="FZLanTingHeiS-DB1-GBK"/>
                  <a:ea typeface="FZLanTingHeiS-DB1-GBK"/>
                  <a:cs typeface="FZLanTingHeiS-DB1-GBK"/>
                  <a:sym typeface="FZLanTingHeiS-DB1-GBK"/>
                </a:defRPr>
              </a:lvl1pPr>
            </a:lstStyle>
            <a:p>
              <a:pPr lvl="0">
                <a:defRPr spc="0">
                  <a:solidFill>
                    <a:srgbClr val="000000"/>
                  </a:solidFill>
                </a:defRPr>
              </a:pPr>
              <a:r>
                <a:rPr lang="en-US" altLang="zh-CN" spc="200" dirty="0" smtClean="0">
                  <a:solidFill>
                    <a:srgbClr val="535353"/>
                  </a:solidFill>
                </a:rPr>
                <a:t>Android</a:t>
              </a:r>
              <a:r>
                <a:rPr lang="zh-CN" altLang="en-US" spc="200" dirty="0" smtClean="0">
                  <a:solidFill>
                    <a:srgbClr val="535353"/>
                  </a:solidFill>
                </a:rPr>
                <a:t> 中</a:t>
              </a:r>
              <a:r>
                <a:rPr lang="en-US" altLang="zh-CN" spc="200" dirty="0" smtClean="0">
                  <a:solidFill>
                    <a:srgbClr val="535353"/>
                  </a:solidFill>
                </a:rPr>
                <a:t>Binder</a:t>
              </a:r>
              <a:endParaRPr spc="200" dirty="0">
                <a:solidFill>
                  <a:srgbClr val="535353"/>
                </a:solidFill>
              </a:endParaRPr>
            </a:p>
          </p:txBody>
        </p:sp>
      </p:grpSp>
    </p:spTree>
    <p:extLst>
      <p:ext uri="{BB962C8B-B14F-4D97-AF65-F5344CB8AC3E}">
        <p14:creationId xmlns:p14="http://schemas.microsoft.com/office/powerpoint/2010/main" val="941677707"/>
      </p:ext>
    </p:extLst>
  </p:cSld>
  <p:clrMapOvr>
    <a:masterClrMapping/>
  </p:clrMapOvr>
  <p:transition spd="slow">
    <p:dissolve/>
  </p:transition>
  <p:timing>
    <p:tnLst>
      <p:par>
        <p:cT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p:nvPr/>
        </p:nvSpPr>
        <p:spPr>
          <a:xfrm>
            <a:off x="2949097" y="561576"/>
            <a:ext cx="5989006" cy="498598"/>
          </a:xfrm>
          <a:prstGeom prst="rect">
            <a:avLst/>
          </a:prstGeom>
          <a:ln w="12700">
            <a:miter lim="400000"/>
          </a:ln>
          <a:extLst>
            <a:ext uri="{C572A759-6A51-4108-AA02-DFA0A04FC94B}">
              <ma14:wrappingTextBoxFlag xmlns:ma14="http://schemas.microsoft.com/office/mac/drawingml/2011/main" val="1"/>
            </a:ext>
          </a:extLst>
        </p:spPr>
        <p:txBody>
          <a:bodyPr wrap="square" lIns="0" tIns="0" rIns="0" bIns="0">
            <a:spAutoFit/>
          </a:bodyPr>
          <a:lstStyle>
            <a:lvl1pPr algn="ctr">
              <a:lnSpc>
                <a:spcPct val="90000"/>
              </a:lnSpc>
              <a:defRPr sz="3600">
                <a:solidFill>
                  <a:srgbClr val="222222"/>
                </a:solidFill>
                <a:latin typeface="FZLanTingHeiS-DB1-GBK"/>
                <a:ea typeface="FZLanTingHeiS-DB1-GBK"/>
                <a:cs typeface="FZLanTingHeiS-DB1-GBK"/>
                <a:sym typeface="FZLanTingHeiS-DB1-GBK"/>
              </a:defRPr>
            </a:lvl1pPr>
          </a:lstStyle>
          <a:p>
            <a:pPr lvl="0">
              <a:defRPr sz="1800">
                <a:solidFill>
                  <a:srgbClr val="000000"/>
                </a:solidFill>
              </a:defRPr>
            </a:pPr>
            <a:r>
              <a:rPr lang="zh-CN" altLang="en-US" sz="3600" dirty="0" smtClean="0">
                <a:solidFill>
                  <a:srgbClr val="222222"/>
                </a:solidFill>
              </a:rPr>
              <a:t>什么是</a:t>
            </a:r>
            <a:r>
              <a:rPr lang="en-US" altLang="zh-CN" sz="3600" dirty="0" smtClean="0">
                <a:solidFill>
                  <a:srgbClr val="222222"/>
                </a:solidFill>
              </a:rPr>
              <a:t>IPC</a:t>
            </a:r>
            <a:endParaRPr sz="3600" dirty="0">
              <a:solidFill>
                <a:srgbClr val="222222"/>
              </a:solidFill>
            </a:endParaRPr>
          </a:p>
        </p:txBody>
      </p:sp>
      <p:sp>
        <p:nvSpPr>
          <p:cNvPr id="5" name="文本框 4"/>
          <p:cNvSpPr txBox="1"/>
          <p:nvPr/>
        </p:nvSpPr>
        <p:spPr>
          <a:xfrm>
            <a:off x="1166191" y="1060174"/>
            <a:ext cx="9554817" cy="507831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150000"/>
              </a:lnSpc>
            </a:pPr>
            <a:r>
              <a:rPr lang="en-US" altLang="zh-CN" dirty="0" smtClean="0"/>
              <a:t>IPC</a:t>
            </a:r>
            <a:r>
              <a:rPr lang="zh-CN" altLang="en-US" dirty="0"/>
              <a:t>是</a:t>
            </a:r>
            <a:r>
              <a:rPr lang="en-US" altLang="zh-CN" dirty="0"/>
              <a:t>Inter Process Communication</a:t>
            </a:r>
            <a:r>
              <a:rPr lang="zh-CN" altLang="en-US" dirty="0"/>
              <a:t>的缩写，其意思就是进程间的通信，也就是两个进程之间的通信过程。我们都知道在</a:t>
            </a:r>
            <a:r>
              <a:rPr lang="en-US" altLang="zh-CN" dirty="0"/>
              <a:t>Android</a:t>
            </a:r>
            <a:r>
              <a:rPr lang="zh-CN" altLang="en-US" dirty="0"/>
              <a:t>系统中，每个应用都运行在一个进程上，具有自己的</a:t>
            </a:r>
            <a:r>
              <a:rPr lang="en-US" altLang="zh-CN" dirty="0"/>
              <a:t>DVM</a:t>
            </a:r>
            <a:r>
              <a:rPr lang="zh-CN" altLang="en-US" dirty="0"/>
              <a:t>实例，而且进程之间是相互隔离的，也就是说各个进程之间的数据是互相独立，互不影响的，而如果一个进程崩溃了，也不会影响到另一个进程。</a:t>
            </a:r>
            <a:br>
              <a:rPr lang="zh-CN" altLang="en-US" dirty="0"/>
            </a:br>
            <a:r>
              <a:rPr lang="zh-CN" altLang="en-US" dirty="0"/>
              <a:t>采取这样的设计是有一定道理的，例如这样的前提下将互相不影响的系统功能分拆到不同的进程里面去，有助于提升系统的稳定性，毕竟我们都不想自己的应用进程崩溃会导致整个手机系统的崩溃。</a:t>
            </a:r>
            <a:br>
              <a:rPr lang="zh-CN" altLang="en-US" dirty="0"/>
            </a:br>
            <a:r>
              <a:rPr lang="zh-CN" altLang="en-US" dirty="0"/>
              <a:t>进程之间隔离是不错的选择，可是如果进程之间想要互相通信，进行数据交互的时候那该怎么办呢？例如我们在自己的应用中想要访问手机通讯录中的联系人，很显然这是两个不同的进程，如果</a:t>
            </a:r>
            <a:r>
              <a:rPr lang="en-US" altLang="zh-CN" dirty="0"/>
              <a:t>Android</a:t>
            </a:r>
            <a:r>
              <a:rPr lang="zh-CN" altLang="en-US" dirty="0"/>
              <a:t>没有提供一种进程之间交流的机制，那么这种功能将无法实现。</a:t>
            </a:r>
            <a:br>
              <a:rPr lang="zh-CN" altLang="en-US" dirty="0"/>
            </a:br>
            <a:r>
              <a:rPr lang="zh-CN" altLang="en-US" dirty="0"/>
              <a:t>不过由于</a:t>
            </a:r>
            <a:r>
              <a:rPr lang="en-US" altLang="zh-CN" dirty="0"/>
              <a:t>Android</a:t>
            </a:r>
            <a:r>
              <a:rPr lang="zh-CN" altLang="en-US" dirty="0"/>
              <a:t>系统使用的是</a:t>
            </a:r>
            <a:r>
              <a:rPr lang="en-US" altLang="zh-CN" dirty="0"/>
              <a:t>Linux</a:t>
            </a:r>
            <a:r>
              <a:rPr lang="zh-CN" altLang="en-US" dirty="0"/>
              <a:t>内核，而在</a:t>
            </a:r>
            <a:r>
              <a:rPr lang="en-US" altLang="zh-CN" dirty="0"/>
              <a:t>Linux</a:t>
            </a:r>
            <a:r>
              <a:rPr lang="zh-CN" altLang="en-US" dirty="0"/>
              <a:t>系统中进程之间的交互是有一套机制的，所以</a:t>
            </a:r>
            <a:r>
              <a:rPr lang="en-US" altLang="zh-CN" dirty="0"/>
              <a:t>Android</a:t>
            </a:r>
            <a:r>
              <a:rPr lang="zh-CN" altLang="en-US" dirty="0"/>
              <a:t>也借鉴了其中的一些机制，从而形成了</a:t>
            </a:r>
            <a:r>
              <a:rPr lang="en-US" altLang="zh-CN" dirty="0"/>
              <a:t>Android</a:t>
            </a:r>
            <a:r>
              <a:rPr lang="zh-CN" altLang="en-US" dirty="0"/>
              <a:t>的</a:t>
            </a:r>
            <a:r>
              <a:rPr lang="en-US" altLang="zh-CN" dirty="0"/>
              <a:t>IPC</a:t>
            </a:r>
            <a:r>
              <a:rPr lang="zh-CN" altLang="en-US" dirty="0" smtClean="0"/>
              <a:t>机制</a:t>
            </a:r>
            <a:endParaRPr lang="zh-CN" altLang="en-US" dirty="0"/>
          </a:p>
        </p:txBody>
      </p:sp>
    </p:spTree>
    <p:extLst>
      <p:ext uri="{BB962C8B-B14F-4D97-AF65-F5344CB8AC3E}">
        <p14:creationId xmlns:p14="http://schemas.microsoft.com/office/powerpoint/2010/main" val="1266825275"/>
      </p:ext>
    </p:extLst>
  </p:cSld>
  <p:clrMapOvr>
    <a:masterClrMapping/>
  </p:clrMapOvr>
  <p:transition spd="med"/>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p:nvPr/>
        </p:nvSpPr>
        <p:spPr>
          <a:xfrm>
            <a:off x="1174807" y="408172"/>
            <a:ext cx="4759113" cy="3416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90000"/>
              </a:lnSpc>
              <a:defRPr spc="200">
                <a:solidFill>
                  <a:srgbClr val="535353"/>
                </a:solidFill>
                <a:latin typeface="FZLanTingHeiS-DB1-GBK"/>
                <a:ea typeface="FZLanTingHeiS-DB1-GBK"/>
                <a:cs typeface="FZLanTingHeiS-DB1-GBK"/>
                <a:sym typeface="FZLanTingHeiS-DB1-GBK"/>
              </a:defRPr>
            </a:lvl1pPr>
          </a:lstStyle>
          <a:p>
            <a:pPr lvl="0">
              <a:defRPr spc="0">
                <a:solidFill>
                  <a:srgbClr val="000000"/>
                </a:solidFill>
              </a:defRPr>
            </a:pPr>
            <a:r>
              <a:rPr lang="en-US" altLang="zh-CN" spc="200" dirty="0" smtClean="0">
                <a:solidFill>
                  <a:srgbClr val="535353"/>
                </a:solidFill>
              </a:rPr>
              <a:t>IPC</a:t>
            </a:r>
            <a:r>
              <a:rPr lang="zh-CN" altLang="en-US" spc="200" dirty="0" smtClean="0">
                <a:solidFill>
                  <a:srgbClr val="535353"/>
                </a:solidFill>
              </a:rPr>
              <a:t>进程间通信</a:t>
            </a:r>
            <a:endParaRPr spc="200" dirty="0">
              <a:solidFill>
                <a:srgbClr val="535353"/>
              </a:solidFill>
            </a:endParaRPr>
          </a:p>
        </p:txBody>
      </p:sp>
      <p:pic>
        <p:nvPicPr>
          <p:cNvPr id="2" name="图片 1">
            <a:hlinkClick r:id="rId2" action="ppaction://hlinksldjump"/>
          </p:cNvPr>
          <p:cNvPicPr>
            <a:picLocks noChangeAspect="1"/>
          </p:cNvPicPr>
          <p:nvPr/>
        </p:nvPicPr>
        <p:blipFill>
          <a:blip r:embed="rId3"/>
          <a:stretch>
            <a:fillRect/>
          </a:stretch>
        </p:blipFill>
        <p:spPr>
          <a:xfrm>
            <a:off x="477077" y="413392"/>
            <a:ext cx="365496" cy="365496"/>
          </a:xfrm>
          <a:prstGeom prst="rect">
            <a:avLst/>
          </a:prstGeom>
        </p:spPr>
      </p:pic>
      <p:graphicFrame>
        <p:nvGraphicFramePr>
          <p:cNvPr id="4" name="表格 3"/>
          <p:cNvGraphicFramePr>
            <a:graphicFrameLocks noGrp="1"/>
          </p:cNvGraphicFramePr>
          <p:nvPr>
            <p:extLst>
              <p:ext uri="{D42A27DB-BD31-4B8C-83A1-F6EECF244321}">
                <p14:modId xmlns:p14="http://schemas.microsoft.com/office/powerpoint/2010/main" val="250608791"/>
              </p:ext>
            </p:extLst>
          </p:nvPr>
        </p:nvGraphicFramePr>
        <p:xfrm>
          <a:off x="1174807" y="1179313"/>
          <a:ext cx="9373923" cy="4621134"/>
        </p:xfrm>
        <a:graphic>
          <a:graphicData uri="http://schemas.openxmlformats.org/drawingml/2006/table">
            <a:tbl>
              <a:tblPr firstRow="1" bandRow="1">
                <a:tableStyleId>{5940675A-B579-460E-94D1-54222C63F5DA}</a:tableStyleId>
              </a:tblPr>
              <a:tblGrid>
                <a:gridCol w="2527136"/>
                <a:gridCol w="6846787"/>
              </a:tblGrid>
              <a:tr h="717418">
                <a:tc>
                  <a:txBody>
                    <a:bodyPr/>
                    <a:lstStyle/>
                    <a:p>
                      <a:pPr algn="l"/>
                      <a:r>
                        <a:rPr lang="zh-CN" altLang="zh-CN" sz="1600" b="1" dirty="0" smtClean="0">
                          <a:solidFill>
                            <a:schemeClr val="tx1"/>
                          </a:solidFill>
                          <a:effectLst/>
                          <a:latin typeface="+mn-lt"/>
                          <a:ea typeface="+mn-ea"/>
                          <a:cs typeface="+mn-cs"/>
                          <a:sym typeface="Source Sans Pro"/>
                        </a:rPr>
                        <a:t>管道</a:t>
                      </a:r>
                      <a:r>
                        <a:rPr lang="en-US" altLang="zh-CN" sz="1600" b="1" dirty="0" smtClean="0">
                          <a:solidFill>
                            <a:schemeClr val="tx1"/>
                          </a:solidFill>
                          <a:effectLst/>
                          <a:latin typeface="+mn-lt"/>
                          <a:ea typeface="+mn-ea"/>
                          <a:cs typeface="+mn-cs"/>
                          <a:sym typeface="Source Sans Pro"/>
                        </a:rPr>
                        <a:t>(Pipe)</a:t>
                      </a:r>
                      <a:r>
                        <a:rPr lang="zh-CN" altLang="zh-CN" sz="1600" dirty="0" smtClean="0">
                          <a:effectLst/>
                        </a:rPr>
                        <a:t> </a:t>
                      </a:r>
                      <a:endParaRPr lang="zh-CN" altLang="en-US" sz="1600" dirty="0"/>
                    </a:p>
                  </a:txBody>
                  <a:tcPr anchor="ctr"/>
                </a:tc>
                <a:tc>
                  <a:txBody>
                    <a:bodyPr/>
                    <a:lstStyle/>
                    <a:p>
                      <a:pPr algn="l"/>
                      <a:r>
                        <a:rPr lang="zh-CN" altLang="zh-CN" sz="1600" dirty="0" smtClean="0">
                          <a:solidFill>
                            <a:schemeClr val="tx1"/>
                          </a:solidFill>
                          <a:effectLst/>
                          <a:latin typeface="+mn-lt"/>
                          <a:ea typeface="+mn-ea"/>
                          <a:cs typeface="+mn-cs"/>
                          <a:sym typeface="Source Sans Pro"/>
                        </a:rPr>
                        <a:t>管道可用于具有亲缘关系进程间的通信，有名管道克服了管道没有名字的限制，因此，除具有管道所具有的功能外，它还允许无亲缘关系进程间的通信</a:t>
                      </a:r>
                      <a:r>
                        <a:rPr lang="zh-CN" altLang="zh-CN" sz="1600" dirty="0" smtClean="0">
                          <a:effectLst/>
                        </a:rPr>
                        <a:t> </a:t>
                      </a:r>
                      <a:endParaRPr lang="zh-CN" altLang="en-US" sz="1600" dirty="0"/>
                    </a:p>
                  </a:txBody>
                  <a:tcPr anchor="ctr"/>
                </a:tc>
              </a:tr>
              <a:tr h="717418">
                <a:tc>
                  <a:txBody>
                    <a:bodyPr/>
                    <a:lstStyle/>
                    <a:p>
                      <a:pPr algn="l"/>
                      <a:r>
                        <a:rPr lang="zh-CN" altLang="en-US" sz="1600" b="1" dirty="0" smtClean="0">
                          <a:solidFill>
                            <a:schemeClr val="tx1"/>
                          </a:solidFill>
                          <a:effectLst/>
                          <a:latin typeface="+mn-lt"/>
                          <a:ea typeface="+mn-ea"/>
                          <a:cs typeface="+mn-cs"/>
                          <a:sym typeface="Source Sans Pro"/>
                        </a:rPr>
                        <a:t>信号</a:t>
                      </a:r>
                      <a:r>
                        <a:rPr lang="en-US" altLang="zh-CN" sz="1600" b="1" dirty="0" smtClean="0">
                          <a:solidFill>
                            <a:schemeClr val="tx1"/>
                          </a:solidFill>
                          <a:effectLst/>
                          <a:latin typeface="+mn-lt"/>
                          <a:ea typeface="+mn-ea"/>
                          <a:cs typeface="+mn-cs"/>
                          <a:sym typeface="Source Sans Pro"/>
                        </a:rPr>
                        <a:t>(Signal)</a:t>
                      </a:r>
                      <a:endParaRPr lang="zh-CN" altLang="en-US" sz="1600" dirty="0"/>
                    </a:p>
                  </a:txBody>
                  <a:tcPr anchor="ctr"/>
                </a:tc>
                <a:tc>
                  <a:txBody>
                    <a:bodyPr/>
                    <a:lstStyle/>
                    <a:p>
                      <a:pPr algn="l"/>
                      <a:r>
                        <a:rPr lang="zh-CN" altLang="zh-CN" sz="1600" dirty="0" smtClean="0">
                          <a:solidFill>
                            <a:schemeClr val="tx1"/>
                          </a:solidFill>
                          <a:effectLst/>
                          <a:latin typeface="+mn-lt"/>
                          <a:ea typeface="+mn-ea"/>
                          <a:cs typeface="+mn-cs"/>
                          <a:sym typeface="Source Sans Pro"/>
                        </a:rPr>
                        <a:t>信号是比较复杂的通信方式，用于通知接受进程有某种事件发生</a:t>
                      </a:r>
                      <a:r>
                        <a:rPr lang="zh-CN" altLang="zh-CN" sz="1600" dirty="0" smtClean="0">
                          <a:effectLst/>
                        </a:rPr>
                        <a:t> </a:t>
                      </a:r>
                      <a:endParaRPr lang="zh-CN" altLang="en-US" sz="1600" dirty="0"/>
                    </a:p>
                  </a:txBody>
                  <a:tcPr anchor="ctr"/>
                </a:tc>
              </a:tr>
              <a:tr h="717418">
                <a:tc>
                  <a:txBody>
                    <a:bodyPr/>
                    <a:lstStyle/>
                    <a:p>
                      <a:pPr algn="l"/>
                      <a:r>
                        <a:rPr lang="en-US" altLang="zh-CN" sz="1600" dirty="0" smtClean="0">
                          <a:solidFill>
                            <a:schemeClr val="tx1"/>
                          </a:solidFill>
                          <a:effectLst/>
                          <a:latin typeface="+mn-lt"/>
                          <a:ea typeface="+mn-ea"/>
                          <a:cs typeface="+mn-cs"/>
                          <a:sym typeface="Source Sans Pro"/>
                        </a:rPr>
                        <a:t>(Message)</a:t>
                      </a:r>
                      <a:r>
                        <a:rPr lang="zh-CN" altLang="zh-CN" sz="1600" dirty="0" smtClean="0">
                          <a:solidFill>
                            <a:schemeClr val="tx1"/>
                          </a:solidFill>
                          <a:effectLst/>
                          <a:latin typeface="+mn-lt"/>
                          <a:ea typeface="+mn-ea"/>
                          <a:cs typeface="+mn-cs"/>
                          <a:sym typeface="Source Sans Pro"/>
                        </a:rPr>
                        <a:t>队列</a:t>
                      </a:r>
                      <a:r>
                        <a:rPr lang="en-US" altLang="zh-CN" sz="1600" dirty="0" smtClean="0">
                          <a:solidFill>
                            <a:schemeClr val="tx1"/>
                          </a:solidFill>
                          <a:effectLst/>
                          <a:latin typeface="+mn-lt"/>
                          <a:ea typeface="+mn-ea"/>
                          <a:cs typeface="+mn-cs"/>
                          <a:sym typeface="Source Sans Pro"/>
                        </a:rPr>
                        <a:t>(</a:t>
                      </a:r>
                      <a:r>
                        <a:rPr lang="zh-CN" altLang="zh-CN" sz="1600" dirty="0" smtClean="0">
                          <a:solidFill>
                            <a:schemeClr val="tx1"/>
                          </a:solidFill>
                          <a:effectLst/>
                          <a:latin typeface="+mn-lt"/>
                          <a:ea typeface="+mn-ea"/>
                          <a:cs typeface="+mn-cs"/>
                          <a:sym typeface="Source Sans Pro"/>
                        </a:rPr>
                        <a:t>消息队列</a:t>
                      </a:r>
                      <a:r>
                        <a:rPr lang="zh-CN" altLang="zh-CN" sz="1600" dirty="0" smtClean="0">
                          <a:effectLst/>
                        </a:rPr>
                        <a:t> </a:t>
                      </a:r>
                      <a:r>
                        <a:rPr lang="en-US" altLang="zh-CN" sz="1600" dirty="0" smtClean="0">
                          <a:effectLst/>
                        </a:rPr>
                        <a:t>)</a:t>
                      </a:r>
                      <a:endParaRPr lang="zh-CN" altLang="en-US" sz="1600" dirty="0"/>
                    </a:p>
                  </a:txBody>
                  <a:tcPr anchor="ctr"/>
                </a:tc>
                <a:tc>
                  <a:txBody>
                    <a:bodyPr/>
                    <a:lstStyle/>
                    <a:p>
                      <a:pPr algn="l"/>
                      <a:r>
                        <a:rPr lang="zh-CN" altLang="zh-CN" sz="1600" dirty="0" smtClean="0">
                          <a:solidFill>
                            <a:schemeClr val="tx1"/>
                          </a:solidFill>
                          <a:effectLst/>
                          <a:latin typeface="+mn-lt"/>
                          <a:ea typeface="+mn-ea"/>
                          <a:cs typeface="+mn-cs"/>
                          <a:sym typeface="Source Sans Pro"/>
                        </a:rPr>
                        <a:t>消息队列是消息的链接表</a:t>
                      </a:r>
                      <a:r>
                        <a:rPr lang="zh-CN" altLang="zh-CN" sz="1600" dirty="0" smtClean="0">
                          <a:effectLst/>
                        </a:rPr>
                        <a:t> </a:t>
                      </a:r>
                      <a:r>
                        <a:rPr lang="en-US" altLang="zh-CN" sz="1600" dirty="0" smtClean="0">
                          <a:effectLst/>
                        </a:rPr>
                        <a:t>,</a:t>
                      </a:r>
                      <a:r>
                        <a:rPr lang="zh-CN" altLang="zh-CN" sz="1600" dirty="0" smtClean="0">
                          <a:solidFill>
                            <a:schemeClr val="tx1"/>
                          </a:solidFill>
                          <a:effectLst/>
                          <a:latin typeface="+mn-lt"/>
                          <a:ea typeface="+mn-ea"/>
                          <a:cs typeface="+mn-cs"/>
                          <a:sym typeface="Source Sans Pro"/>
                        </a:rPr>
                        <a:t>消息队列克服了信号承载信息量少，管道只能承载无格式字节流以及缓冲区大小受限等缺点</a:t>
                      </a:r>
                      <a:r>
                        <a:rPr lang="zh-CN" altLang="zh-CN" sz="1600" dirty="0" smtClean="0">
                          <a:effectLst/>
                        </a:rPr>
                        <a:t> </a:t>
                      </a:r>
                      <a:endParaRPr lang="zh-CN" altLang="en-US" sz="1600" dirty="0"/>
                    </a:p>
                  </a:txBody>
                  <a:tcPr anchor="ctr"/>
                </a:tc>
              </a:tr>
              <a:tr h="717418">
                <a:tc>
                  <a:txBody>
                    <a:bodyPr/>
                    <a:lstStyle/>
                    <a:p>
                      <a:pPr algn="l"/>
                      <a:r>
                        <a:rPr lang="zh-CN" altLang="en-US" sz="1600" b="1" dirty="0" smtClean="0">
                          <a:solidFill>
                            <a:schemeClr val="tx1"/>
                          </a:solidFill>
                          <a:effectLst/>
                          <a:latin typeface="+mn-lt"/>
                          <a:ea typeface="+mn-ea"/>
                          <a:cs typeface="+mn-cs"/>
                          <a:sym typeface="Source Sans Pro"/>
                        </a:rPr>
                        <a:t>共享内存</a:t>
                      </a:r>
                      <a:endParaRPr lang="zh-CN" altLang="en-US" sz="1600" dirty="0"/>
                    </a:p>
                  </a:txBody>
                  <a:tcPr anchor="ctr"/>
                </a:tc>
                <a:tc>
                  <a:txBody>
                    <a:bodyPr/>
                    <a:lstStyle/>
                    <a:p>
                      <a:pPr algn="l"/>
                      <a:r>
                        <a:rPr lang="zh-CN" altLang="zh-CN" sz="1600" dirty="0" smtClean="0">
                          <a:solidFill>
                            <a:schemeClr val="tx1"/>
                          </a:solidFill>
                          <a:effectLst/>
                          <a:latin typeface="+mn-lt"/>
                          <a:ea typeface="+mn-ea"/>
                          <a:cs typeface="+mn-cs"/>
                          <a:sym typeface="Source Sans Pro"/>
                        </a:rPr>
                        <a:t>使得多个进程可以访问同一块内存空间，是最快的可用</a:t>
                      </a:r>
                      <a:r>
                        <a:rPr lang="en-US" altLang="zh-CN" sz="1600" dirty="0" smtClean="0">
                          <a:solidFill>
                            <a:schemeClr val="tx1"/>
                          </a:solidFill>
                          <a:effectLst/>
                          <a:latin typeface="+mn-lt"/>
                          <a:ea typeface="+mn-ea"/>
                          <a:cs typeface="+mn-cs"/>
                          <a:sym typeface="Source Sans Pro"/>
                        </a:rPr>
                        <a:t>IPC</a:t>
                      </a:r>
                      <a:r>
                        <a:rPr lang="zh-CN" altLang="zh-CN" sz="1600" dirty="0" smtClean="0">
                          <a:solidFill>
                            <a:schemeClr val="tx1"/>
                          </a:solidFill>
                          <a:effectLst/>
                          <a:latin typeface="+mn-lt"/>
                          <a:ea typeface="+mn-ea"/>
                          <a:cs typeface="+mn-cs"/>
                          <a:sym typeface="Source Sans Pro"/>
                        </a:rPr>
                        <a:t>形式。是针对其他通信机制运行效率较低而设计的。往往与其它通信机制，如信号量结合使用，来达到进程间的同步及互斥</a:t>
                      </a:r>
                      <a:endParaRPr lang="zh-CN" altLang="en-US" sz="1600" dirty="0"/>
                    </a:p>
                  </a:txBody>
                  <a:tcPr anchor="ctr"/>
                </a:tc>
              </a:tr>
              <a:tr h="717418">
                <a:tc>
                  <a:txBody>
                    <a:bodyPr/>
                    <a:lstStyle/>
                    <a:p>
                      <a:pPr algn="l"/>
                      <a:r>
                        <a:rPr lang="zh-CN" altLang="en-US" sz="1600" b="1" dirty="0" smtClean="0">
                          <a:solidFill>
                            <a:schemeClr val="tx1"/>
                          </a:solidFill>
                          <a:effectLst/>
                          <a:latin typeface="+mn-lt"/>
                          <a:ea typeface="+mn-ea"/>
                          <a:cs typeface="+mn-cs"/>
                          <a:sym typeface="Source Sans Pro"/>
                        </a:rPr>
                        <a:t>套接字</a:t>
                      </a:r>
                      <a:r>
                        <a:rPr lang="en-US" altLang="zh-CN" sz="1600" b="1" dirty="0" smtClean="0">
                          <a:solidFill>
                            <a:schemeClr val="tx1"/>
                          </a:solidFill>
                          <a:effectLst/>
                          <a:latin typeface="+mn-lt"/>
                          <a:ea typeface="+mn-ea"/>
                          <a:cs typeface="+mn-cs"/>
                          <a:sym typeface="Source Sans Pro"/>
                        </a:rPr>
                        <a:t>(</a:t>
                      </a:r>
                      <a:r>
                        <a:rPr lang="en-US" altLang="zh-CN" sz="1600" b="1" dirty="0" err="1" smtClean="0">
                          <a:solidFill>
                            <a:schemeClr val="tx1"/>
                          </a:solidFill>
                          <a:effectLst/>
                          <a:latin typeface="+mn-lt"/>
                          <a:ea typeface="+mn-ea"/>
                          <a:cs typeface="+mn-cs"/>
                          <a:sym typeface="Source Sans Pro"/>
                        </a:rPr>
                        <a:t>Soket</a:t>
                      </a:r>
                      <a:r>
                        <a:rPr lang="en-US" altLang="zh-CN" sz="1600" b="1" dirty="0" smtClean="0">
                          <a:solidFill>
                            <a:schemeClr val="tx1"/>
                          </a:solidFill>
                          <a:effectLst/>
                          <a:latin typeface="+mn-lt"/>
                          <a:ea typeface="+mn-ea"/>
                          <a:cs typeface="+mn-cs"/>
                          <a:sym typeface="Source Sans Pro"/>
                        </a:rPr>
                        <a:t>)</a:t>
                      </a:r>
                      <a:endParaRPr lang="zh-CN" altLang="en-US" sz="1600" dirty="0"/>
                    </a:p>
                  </a:txBody>
                  <a:tcPr anchor="ctr"/>
                </a:tc>
                <a:tc>
                  <a:txBody>
                    <a:bodyPr/>
                    <a:lstStyle/>
                    <a:p>
                      <a:pPr algn="l"/>
                      <a:r>
                        <a:rPr lang="zh-CN" altLang="zh-CN" sz="1600" dirty="0" smtClean="0">
                          <a:solidFill>
                            <a:schemeClr val="tx1"/>
                          </a:solidFill>
                          <a:effectLst/>
                          <a:latin typeface="+mn-lt"/>
                          <a:ea typeface="+mn-ea"/>
                          <a:cs typeface="+mn-cs"/>
                          <a:sym typeface="Source Sans Pro"/>
                        </a:rPr>
                        <a:t>更为一般的进程间通信机制，主要用在跨网络的进程间通信</a:t>
                      </a:r>
                      <a:endParaRPr lang="en-US" altLang="zh-CN" sz="1600" dirty="0" smtClean="0">
                        <a:solidFill>
                          <a:schemeClr val="tx1"/>
                        </a:solidFill>
                        <a:effectLst/>
                        <a:latin typeface="+mn-lt"/>
                        <a:ea typeface="+mn-ea"/>
                        <a:cs typeface="+mn-cs"/>
                        <a:sym typeface="Source Sans Pro"/>
                      </a:endParaRPr>
                    </a:p>
                    <a:p>
                      <a:pPr algn="l"/>
                      <a:r>
                        <a:rPr lang="zh-CN" altLang="en-US" sz="1600" b="0" i="0" u="none" strike="noStrike" dirty="0" smtClean="0">
                          <a:solidFill>
                            <a:schemeClr val="tx1"/>
                          </a:solidFill>
                          <a:effectLst/>
                          <a:latin typeface="+mn-lt"/>
                          <a:ea typeface="+mn-ea"/>
                          <a:cs typeface="+mn-cs"/>
                          <a:sym typeface="Source Sans Pro"/>
                        </a:rPr>
                        <a:t>有一个例外是</a:t>
                      </a:r>
                      <a:r>
                        <a:rPr lang="en-US" altLang="zh-CN" sz="1600" b="0" i="0" u="none" strike="noStrike" dirty="0" err="1" smtClean="0">
                          <a:solidFill>
                            <a:schemeClr val="tx1"/>
                          </a:solidFill>
                          <a:effectLst/>
                          <a:latin typeface="+mn-lt"/>
                          <a:ea typeface="+mn-ea"/>
                          <a:cs typeface="+mn-cs"/>
                          <a:sym typeface="Source Sans Pro"/>
                        </a:rPr>
                        <a:t>SystemService</a:t>
                      </a:r>
                      <a:r>
                        <a:rPr lang="zh-CN" altLang="en-US" sz="1600" b="0" i="0" u="none" strike="noStrike" dirty="0" smtClean="0">
                          <a:solidFill>
                            <a:schemeClr val="tx1"/>
                          </a:solidFill>
                          <a:effectLst/>
                          <a:latin typeface="+mn-lt"/>
                          <a:ea typeface="+mn-ea"/>
                          <a:cs typeface="+mn-cs"/>
                          <a:sym typeface="Source Sans Pro"/>
                        </a:rPr>
                        <a:t>进程与</a:t>
                      </a:r>
                      <a:r>
                        <a:rPr lang="en-US" altLang="zh-CN" sz="1600" b="0" i="0" u="none" strike="noStrike" dirty="0" smtClean="0">
                          <a:solidFill>
                            <a:schemeClr val="tx1"/>
                          </a:solidFill>
                          <a:effectLst/>
                          <a:latin typeface="+mn-lt"/>
                          <a:ea typeface="+mn-ea"/>
                          <a:cs typeface="+mn-cs"/>
                          <a:sym typeface="Source Sans Pro"/>
                        </a:rPr>
                        <a:t>Zygote</a:t>
                      </a:r>
                      <a:r>
                        <a:rPr lang="zh-CN" altLang="en-US" sz="1600" b="0" i="0" u="none" strike="noStrike" dirty="0" smtClean="0">
                          <a:solidFill>
                            <a:schemeClr val="tx1"/>
                          </a:solidFill>
                          <a:effectLst/>
                          <a:latin typeface="+mn-lt"/>
                          <a:ea typeface="+mn-ea"/>
                          <a:cs typeface="+mn-cs"/>
                          <a:sym typeface="Source Sans Pro"/>
                        </a:rPr>
                        <a:t>进程之间是通过</a:t>
                      </a:r>
                      <a:r>
                        <a:rPr lang="en-US" altLang="zh-CN" sz="1600" b="0" i="0" u="none" strike="noStrike" dirty="0" smtClean="0">
                          <a:solidFill>
                            <a:schemeClr val="tx1"/>
                          </a:solidFill>
                          <a:effectLst/>
                          <a:latin typeface="+mn-lt"/>
                          <a:ea typeface="+mn-ea"/>
                          <a:cs typeface="+mn-cs"/>
                          <a:sym typeface="Source Sans Pro"/>
                        </a:rPr>
                        <a:t>Socket</a:t>
                      </a:r>
                      <a:r>
                        <a:rPr lang="zh-CN" altLang="en-US" sz="1600" b="0" i="0" u="none" strike="noStrike" dirty="0" smtClean="0">
                          <a:solidFill>
                            <a:schemeClr val="tx1"/>
                          </a:solidFill>
                          <a:effectLst/>
                          <a:latin typeface="+mn-lt"/>
                          <a:ea typeface="+mn-ea"/>
                          <a:cs typeface="+mn-cs"/>
                          <a:sym typeface="Source Sans Pro"/>
                        </a:rPr>
                        <a:t>的方式进行通讯的</a:t>
                      </a:r>
                      <a:endParaRPr lang="en-US" altLang="zh-CN" sz="1600" dirty="0" smtClean="0">
                        <a:solidFill>
                          <a:schemeClr val="tx1"/>
                        </a:solidFill>
                        <a:effectLst/>
                        <a:latin typeface="+mn-lt"/>
                        <a:ea typeface="+mn-ea"/>
                        <a:cs typeface="+mn-cs"/>
                        <a:sym typeface="Source Sans Pro"/>
                      </a:endParaRPr>
                    </a:p>
                  </a:txBody>
                  <a:tcPr anchor="ctr"/>
                </a:tc>
              </a:tr>
              <a:tr h="717418">
                <a:tc>
                  <a:txBody>
                    <a:bodyPr/>
                    <a:lstStyle/>
                    <a:p>
                      <a:pPr algn="l"/>
                      <a:r>
                        <a:rPr lang="en-US" altLang="zh-CN" sz="1600" dirty="0" smtClean="0"/>
                        <a:t>Binder</a:t>
                      </a:r>
                      <a:endParaRPr lang="zh-CN" altLang="en-US" sz="1600" dirty="0"/>
                    </a:p>
                  </a:txBody>
                  <a:tcPr anchor="ctr"/>
                </a:tc>
                <a:tc>
                  <a:txBody>
                    <a:bodyPr/>
                    <a:lstStyle/>
                    <a:p>
                      <a:pPr algn="l"/>
                      <a:r>
                        <a:rPr lang="zh-CN" altLang="en-US" sz="1600" dirty="0" smtClean="0"/>
                        <a:t>下页</a:t>
                      </a:r>
                      <a:endParaRPr lang="zh-CN" altLang="en-US" sz="1600" dirty="0"/>
                    </a:p>
                  </a:txBody>
                  <a:tcPr anchor="ctr"/>
                </a:tc>
              </a:tr>
            </a:tbl>
          </a:graphicData>
        </a:graphic>
      </p:graphicFrame>
    </p:spTree>
    <p:extLst>
      <p:ext uri="{BB962C8B-B14F-4D97-AF65-F5344CB8AC3E}">
        <p14:creationId xmlns:p14="http://schemas.microsoft.com/office/powerpoint/2010/main" val="10951671"/>
      </p:ext>
    </p:extLst>
  </p:cSld>
  <p:clrMapOvr>
    <a:masterClrMapping/>
  </p:clrMapOvr>
  <p:transition spd="slow">
    <p:dissolve/>
  </p:transition>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p:nvPr/>
        </p:nvSpPr>
        <p:spPr>
          <a:xfrm>
            <a:off x="2623930" y="704356"/>
            <a:ext cx="5989006" cy="443198"/>
          </a:xfrm>
          <a:prstGeom prst="rect">
            <a:avLst/>
          </a:prstGeom>
          <a:ln w="12700">
            <a:miter lim="400000"/>
          </a:ln>
          <a:extLst>
            <a:ext uri="{C572A759-6A51-4108-AA02-DFA0A04FC94B}">
              <ma14:wrappingTextBoxFlag xmlns:ma14="http://schemas.microsoft.com/office/mac/drawingml/2011/main" val="1"/>
            </a:ext>
          </a:extLst>
        </p:spPr>
        <p:txBody>
          <a:bodyPr wrap="square" lIns="0" tIns="0" rIns="0" bIns="0">
            <a:spAutoFit/>
          </a:bodyPr>
          <a:lstStyle>
            <a:lvl1pPr algn="ctr">
              <a:lnSpc>
                <a:spcPct val="90000"/>
              </a:lnSpc>
              <a:defRPr sz="3600">
                <a:solidFill>
                  <a:srgbClr val="222222"/>
                </a:solidFill>
                <a:latin typeface="FZLanTingHeiS-DB1-GBK"/>
                <a:ea typeface="FZLanTingHeiS-DB1-GBK"/>
                <a:cs typeface="FZLanTingHeiS-DB1-GBK"/>
                <a:sym typeface="FZLanTingHeiS-DB1-GBK"/>
              </a:defRPr>
            </a:lvl1pPr>
          </a:lstStyle>
          <a:p>
            <a:pPr lvl="0">
              <a:defRPr sz="1800">
                <a:solidFill>
                  <a:srgbClr val="000000"/>
                </a:solidFill>
              </a:defRPr>
            </a:pPr>
            <a:r>
              <a:rPr lang="zh-CN" altLang="en-US" sz="3200" dirty="0" smtClean="0">
                <a:latin typeface="SimHei" charset="-122"/>
                <a:ea typeface="SimHei" charset="-122"/>
                <a:cs typeface="SimHei" charset="-122"/>
              </a:rPr>
              <a:t>其他</a:t>
            </a:r>
            <a:r>
              <a:rPr lang="en-US" altLang="zh-CN" sz="3200" dirty="0" smtClean="0">
                <a:latin typeface="SimHei" charset="-122"/>
                <a:ea typeface="SimHei" charset="-122"/>
                <a:cs typeface="SimHei" charset="-122"/>
              </a:rPr>
              <a:t>IPC</a:t>
            </a:r>
            <a:r>
              <a:rPr lang="zh-CN" altLang="en-US" sz="3200" dirty="0" smtClean="0">
                <a:latin typeface="SimHei" charset="-122"/>
                <a:ea typeface="SimHei" charset="-122"/>
                <a:cs typeface="SimHei" charset="-122"/>
              </a:rPr>
              <a:t>方式</a:t>
            </a:r>
            <a:r>
              <a:rPr lang="zh-CN" altLang="en-US" sz="3200" dirty="0" smtClean="0">
                <a:solidFill>
                  <a:srgbClr val="222222"/>
                </a:solidFill>
                <a:latin typeface="SimHei" charset="-122"/>
                <a:ea typeface="SimHei" charset="-122"/>
                <a:cs typeface="SimHei" charset="-122"/>
              </a:rPr>
              <a:t>弊端</a:t>
            </a:r>
            <a:endParaRPr sz="3200" dirty="0">
              <a:solidFill>
                <a:srgbClr val="222222"/>
              </a:solidFill>
              <a:latin typeface="SimHei" charset="-122"/>
              <a:ea typeface="SimHei" charset="-122"/>
              <a:cs typeface="SimHei" charset="-122"/>
            </a:endParaRPr>
          </a:p>
        </p:txBody>
      </p:sp>
      <p:sp>
        <p:nvSpPr>
          <p:cNvPr id="6" name="文本框 5"/>
          <p:cNvSpPr txBox="1"/>
          <p:nvPr/>
        </p:nvSpPr>
        <p:spPr>
          <a:xfrm>
            <a:off x="841513" y="1881776"/>
            <a:ext cx="9939130" cy="337015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0" rIns="45719" bIns="45719" numCol="1" spcCol="38100" rtlCol="0" anchor="t">
            <a:spAutoFit/>
          </a:bodyPr>
          <a:lstStyle/>
          <a:p>
            <a:pPr lvl="0">
              <a:lnSpc>
                <a:spcPct val="200000"/>
              </a:lnSpc>
            </a:pPr>
            <a:r>
              <a:rPr lang="en-US" altLang="zh-CN" dirty="0" smtClean="0"/>
              <a:t>1</a:t>
            </a:r>
            <a:r>
              <a:rPr lang="zh-CN" altLang="en-US" dirty="0" smtClean="0"/>
              <a:t> </a:t>
            </a:r>
            <a:r>
              <a:rPr lang="zh-CN" altLang="zh-CN" dirty="0" smtClean="0"/>
              <a:t>管道</a:t>
            </a:r>
            <a:r>
              <a:rPr lang="zh-CN" altLang="zh-CN" dirty="0"/>
              <a:t>：在创建时分配一个</a:t>
            </a:r>
            <a:r>
              <a:rPr lang="en-US" altLang="zh-CN" dirty="0"/>
              <a:t>page</a:t>
            </a:r>
            <a:r>
              <a:rPr lang="zh-CN" altLang="zh-CN" dirty="0"/>
              <a:t>大小的内存，缓存区大小比较有限；</a:t>
            </a:r>
          </a:p>
          <a:p>
            <a:pPr lvl="0">
              <a:lnSpc>
                <a:spcPct val="200000"/>
              </a:lnSpc>
            </a:pPr>
            <a:r>
              <a:rPr lang="en-US" altLang="zh-CN" dirty="0" smtClean="0"/>
              <a:t>2</a:t>
            </a:r>
            <a:r>
              <a:rPr lang="zh-CN" altLang="en-US" dirty="0" smtClean="0"/>
              <a:t> </a:t>
            </a:r>
            <a:r>
              <a:rPr lang="zh-CN" altLang="zh-CN" dirty="0" smtClean="0"/>
              <a:t>消息</a:t>
            </a:r>
            <a:r>
              <a:rPr lang="zh-CN" altLang="zh-CN" dirty="0"/>
              <a:t>队列：信息复制两次，额外的</a:t>
            </a:r>
            <a:r>
              <a:rPr lang="en-US" altLang="zh-CN" dirty="0"/>
              <a:t>CPU</a:t>
            </a:r>
            <a:r>
              <a:rPr lang="zh-CN" altLang="zh-CN" dirty="0"/>
              <a:t>消耗；不合适频繁或信息量大的通信；</a:t>
            </a:r>
          </a:p>
          <a:p>
            <a:pPr lvl="0">
              <a:lnSpc>
                <a:spcPct val="200000"/>
              </a:lnSpc>
            </a:pPr>
            <a:r>
              <a:rPr lang="en-US" altLang="zh-CN" dirty="0" smtClean="0"/>
              <a:t>3</a:t>
            </a:r>
            <a:r>
              <a:rPr lang="zh-CN" altLang="en-US" dirty="0" smtClean="0"/>
              <a:t> </a:t>
            </a:r>
            <a:r>
              <a:rPr lang="zh-CN" altLang="zh-CN" dirty="0" smtClean="0"/>
              <a:t>共享</a:t>
            </a:r>
            <a:r>
              <a:rPr lang="zh-CN" altLang="zh-CN" dirty="0"/>
              <a:t>内存：无须复制，共享缓冲区直接付附加到进程虚拟地址空间，速度快；但进程间的同步</a:t>
            </a:r>
            <a:r>
              <a:rPr lang="zh-CN" altLang="zh-CN" dirty="0" smtClean="0"/>
              <a:t>问</a:t>
            </a:r>
            <a:r>
              <a:rPr lang="zh-CN" altLang="en-US" dirty="0" smtClean="0"/>
              <a:t>         </a:t>
            </a:r>
            <a:r>
              <a:rPr lang="zh-CN" altLang="zh-CN" dirty="0" smtClean="0"/>
              <a:t>题</a:t>
            </a:r>
            <a:r>
              <a:rPr lang="zh-CN" altLang="zh-CN" dirty="0"/>
              <a:t>操作系统无法实现，必须各进程利用同步工具解决；</a:t>
            </a:r>
          </a:p>
          <a:p>
            <a:pPr lvl="0">
              <a:lnSpc>
                <a:spcPct val="200000"/>
              </a:lnSpc>
            </a:pPr>
            <a:r>
              <a:rPr lang="en-US" altLang="zh-CN" dirty="0" smtClean="0"/>
              <a:t>4</a:t>
            </a:r>
            <a:r>
              <a:rPr lang="zh-CN" altLang="en-US" dirty="0" smtClean="0"/>
              <a:t> </a:t>
            </a:r>
            <a:r>
              <a:rPr lang="en-US" altLang="zh-CN" dirty="0" smtClean="0"/>
              <a:t>Socket</a:t>
            </a:r>
            <a:r>
              <a:rPr lang="zh-CN" altLang="zh-CN" dirty="0" smtClean="0"/>
              <a:t>：</a:t>
            </a:r>
            <a:r>
              <a:rPr lang="zh-CN" altLang="zh-CN" dirty="0"/>
              <a:t>作为更通用的接口，传输效率低，主要用于不通机器或跨网络的通信；</a:t>
            </a:r>
          </a:p>
          <a:p>
            <a:pPr>
              <a:lnSpc>
                <a:spcPct val="200000"/>
              </a:lnSpc>
            </a:pPr>
            <a:r>
              <a:rPr lang="en-US" altLang="zh-CN" dirty="0" smtClean="0"/>
              <a:t>5</a:t>
            </a:r>
            <a:r>
              <a:rPr lang="zh-CN" altLang="en-US" dirty="0" smtClean="0"/>
              <a:t> </a:t>
            </a:r>
            <a:r>
              <a:rPr lang="zh-CN" altLang="zh-CN" dirty="0" smtClean="0"/>
              <a:t>信号</a:t>
            </a:r>
            <a:r>
              <a:rPr lang="en-US" altLang="zh-CN" dirty="0"/>
              <a:t>: </a:t>
            </a:r>
            <a:r>
              <a:rPr lang="zh-CN" altLang="zh-CN" dirty="0"/>
              <a:t>不适用于信息交换，更适用于进程中断控制，比如非法内存访问，杀死某个进程等； </a:t>
            </a:r>
            <a:endParaRPr lang="en-US" altLang="zh-CN" dirty="0" smtClean="0"/>
          </a:p>
        </p:txBody>
      </p:sp>
    </p:spTree>
    <p:extLst>
      <p:ext uri="{BB962C8B-B14F-4D97-AF65-F5344CB8AC3E}">
        <p14:creationId xmlns:p14="http://schemas.microsoft.com/office/powerpoint/2010/main" val="1455272318"/>
      </p:ext>
    </p:extLst>
  </p:cSld>
  <p:clrMapOvr>
    <a:masterClrMapping/>
  </p:clrMapOvr>
  <p:transition spd="med"/>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p:nvPr/>
        </p:nvSpPr>
        <p:spPr>
          <a:xfrm>
            <a:off x="2829827" y="561576"/>
            <a:ext cx="5989006" cy="498598"/>
          </a:xfrm>
          <a:prstGeom prst="rect">
            <a:avLst/>
          </a:prstGeom>
          <a:ln w="12700">
            <a:miter lim="400000"/>
          </a:ln>
          <a:extLst>
            <a:ext uri="{C572A759-6A51-4108-AA02-DFA0A04FC94B}">
              <ma14:wrappingTextBoxFlag xmlns:ma14="http://schemas.microsoft.com/office/mac/drawingml/2011/main" val="1"/>
            </a:ext>
          </a:extLst>
        </p:spPr>
        <p:txBody>
          <a:bodyPr wrap="square" lIns="0" tIns="0" rIns="0" bIns="0">
            <a:spAutoFit/>
          </a:bodyPr>
          <a:lstStyle>
            <a:lvl1pPr algn="ctr">
              <a:lnSpc>
                <a:spcPct val="90000"/>
              </a:lnSpc>
              <a:defRPr sz="3600">
                <a:solidFill>
                  <a:srgbClr val="222222"/>
                </a:solidFill>
                <a:latin typeface="FZLanTingHeiS-DB1-GBK"/>
                <a:ea typeface="FZLanTingHeiS-DB1-GBK"/>
                <a:cs typeface="FZLanTingHeiS-DB1-GBK"/>
                <a:sym typeface="FZLanTingHeiS-DB1-GBK"/>
              </a:defRPr>
            </a:lvl1pPr>
          </a:lstStyle>
          <a:p>
            <a:pPr lvl="0">
              <a:defRPr sz="1800">
                <a:solidFill>
                  <a:srgbClr val="000000"/>
                </a:solidFill>
              </a:defRPr>
            </a:pPr>
            <a:r>
              <a:rPr lang="en-US" altLang="zh-CN" sz="3600" dirty="0" smtClean="0">
                <a:solidFill>
                  <a:srgbClr val="222222"/>
                </a:solidFill>
              </a:rPr>
              <a:t>Binder</a:t>
            </a:r>
            <a:r>
              <a:rPr lang="zh-CN" altLang="en-US" sz="3600" dirty="0" smtClean="0">
                <a:solidFill>
                  <a:srgbClr val="222222"/>
                </a:solidFill>
              </a:rPr>
              <a:t>机制优势</a:t>
            </a:r>
            <a:endParaRPr sz="3600" dirty="0">
              <a:solidFill>
                <a:srgbClr val="222222"/>
              </a:solidFill>
            </a:endParaRPr>
          </a:p>
        </p:txBody>
      </p:sp>
      <p:sp>
        <p:nvSpPr>
          <p:cNvPr id="5" name="文本框 4"/>
          <p:cNvSpPr txBox="1"/>
          <p:nvPr/>
        </p:nvSpPr>
        <p:spPr>
          <a:xfrm>
            <a:off x="1046922" y="1060174"/>
            <a:ext cx="9554817" cy="48936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l" rtl="0" latinLnBrk="1" hangingPunct="0">
              <a:lnSpc>
                <a:spcPct val="200000"/>
              </a:lnSpc>
            </a:pPr>
            <a:r>
              <a:rPr lang="zh-CN" altLang="en-US" sz="2400" b="1" dirty="0" smtClean="0"/>
              <a:t>性能方面</a:t>
            </a:r>
            <a:r>
              <a:rPr lang="en-US" altLang="zh-CN" sz="2400" b="1" dirty="0" smtClean="0"/>
              <a:t>:</a:t>
            </a:r>
          </a:p>
          <a:p>
            <a:pPr algn="l" rtl="0" latinLnBrk="1" hangingPunct="0">
              <a:lnSpc>
                <a:spcPct val="200000"/>
              </a:lnSpc>
            </a:pPr>
            <a:r>
              <a:rPr lang="zh-CN" altLang="zh-CN" dirty="0" smtClean="0"/>
              <a:t>在</a:t>
            </a:r>
            <a:r>
              <a:rPr lang="zh-CN" altLang="zh-CN" dirty="0"/>
              <a:t>移动设备</a:t>
            </a:r>
            <a:r>
              <a:rPr lang="zh-CN" altLang="zh-CN" dirty="0" smtClean="0"/>
              <a:t>上</a:t>
            </a:r>
            <a:r>
              <a:rPr lang="en-US" altLang="zh-CN" dirty="0" smtClean="0"/>
              <a:t>,</a:t>
            </a:r>
            <a:r>
              <a:rPr lang="zh-CN" altLang="zh-CN" dirty="0"/>
              <a:t>跨进程通信对通信机制的性能有严格的要求 </a:t>
            </a:r>
            <a:r>
              <a:rPr lang="en-US" altLang="zh-CN" dirty="0" smtClean="0"/>
              <a:t>Binder</a:t>
            </a:r>
            <a:r>
              <a:rPr lang="zh-CN" altLang="zh-CN" dirty="0"/>
              <a:t>基于</a:t>
            </a:r>
            <a:r>
              <a:rPr lang="en-US" altLang="zh-CN" dirty="0"/>
              <a:t> Client-Server</a:t>
            </a:r>
            <a:r>
              <a:rPr lang="zh-CN" altLang="zh-CN" dirty="0"/>
              <a:t>通信模式，传输过程只需一次拷贝 </a:t>
            </a:r>
            <a:r>
              <a:rPr lang="en-US" altLang="zh-CN" dirty="0" smtClean="0"/>
              <a:t>,</a:t>
            </a:r>
            <a:r>
              <a:rPr lang="zh-CN" altLang="zh-CN" dirty="0"/>
              <a:t>而管道、消息队列、</a:t>
            </a:r>
            <a:r>
              <a:rPr lang="en-US" altLang="zh-CN" dirty="0"/>
              <a:t>Socket</a:t>
            </a:r>
            <a:r>
              <a:rPr lang="zh-CN" altLang="zh-CN" dirty="0"/>
              <a:t>都需要</a:t>
            </a:r>
            <a:r>
              <a:rPr lang="en-US" altLang="zh-CN" dirty="0"/>
              <a:t>2</a:t>
            </a:r>
            <a:r>
              <a:rPr lang="zh-CN" altLang="zh-CN" dirty="0"/>
              <a:t>次，共享内存方式一次内存拷贝都不需要，但实现方式又比较复杂</a:t>
            </a:r>
            <a:r>
              <a:rPr lang="zh-CN" altLang="zh-CN" dirty="0" smtClean="0"/>
              <a:t>。</a:t>
            </a:r>
            <a:endParaRPr lang="en-US" altLang="zh-CN" dirty="0" smtClean="0"/>
          </a:p>
          <a:p>
            <a:pPr algn="l" rtl="0" latinLnBrk="1" hangingPunct="0">
              <a:lnSpc>
                <a:spcPct val="200000"/>
              </a:lnSpc>
            </a:pPr>
            <a:r>
              <a:rPr lang="zh-CN" altLang="en-US" sz="2400" b="1" dirty="0" smtClean="0"/>
              <a:t>安全方面</a:t>
            </a:r>
            <a:r>
              <a:rPr lang="en-US" altLang="zh-CN" sz="2400" b="1" dirty="0" smtClean="0"/>
              <a:t>:</a:t>
            </a:r>
          </a:p>
          <a:p>
            <a:pPr>
              <a:lnSpc>
                <a:spcPct val="200000"/>
              </a:lnSpc>
            </a:pPr>
            <a:r>
              <a:rPr lang="zh-CN" altLang="zh-CN" dirty="0"/>
              <a:t>传统的进程通信方式对于通信双方的身份并没有做出严格的验证，比如</a:t>
            </a:r>
            <a:r>
              <a:rPr lang="en-US" altLang="zh-CN" dirty="0"/>
              <a:t>Socket</a:t>
            </a:r>
            <a:r>
              <a:rPr lang="zh-CN" altLang="zh-CN" dirty="0"/>
              <a:t>通信</a:t>
            </a:r>
            <a:r>
              <a:rPr lang="en-US" altLang="zh-CN" dirty="0" err="1"/>
              <a:t>ip</a:t>
            </a:r>
            <a:r>
              <a:rPr lang="zh-CN" altLang="zh-CN" dirty="0"/>
              <a:t>地址是客户端手动填入，很容易进行伪造，而</a:t>
            </a:r>
            <a:r>
              <a:rPr lang="en-US" altLang="zh-CN" dirty="0"/>
              <a:t>Binder</a:t>
            </a:r>
            <a:r>
              <a:rPr lang="zh-CN" altLang="zh-CN" dirty="0"/>
              <a:t>机制从协议本身就支持对通信双方做身份校检，因而大大提升了安全性。</a:t>
            </a:r>
          </a:p>
        </p:txBody>
      </p:sp>
    </p:spTree>
    <p:extLst>
      <p:ext uri="{BB962C8B-B14F-4D97-AF65-F5344CB8AC3E}">
        <p14:creationId xmlns:p14="http://schemas.microsoft.com/office/powerpoint/2010/main" val="1034704978"/>
      </p:ext>
    </p:extLst>
  </p:cSld>
  <p:clrMapOvr>
    <a:masterClrMapping/>
  </p:clrMapOvr>
  <p:transition spd="med"/>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p:nvPr/>
        </p:nvSpPr>
        <p:spPr>
          <a:xfrm>
            <a:off x="2981739" y="267034"/>
            <a:ext cx="5989006" cy="498598"/>
          </a:xfrm>
          <a:prstGeom prst="rect">
            <a:avLst/>
          </a:prstGeom>
          <a:ln w="12700">
            <a:miter lim="400000"/>
          </a:ln>
          <a:extLst>
            <a:ext uri="{C572A759-6A51-4108-AA02-DFA0A04FC94B}">
              <ma14:wrappingTextBoxFlag xmlns:ma14="http://schemas.microsoft.com/office/mac/drawingml/2011/main" val="1"/>
            </a:ext>
          </a:extLst>
        </p:spPr>
        <p:txBody>
          <a:bodyPr wrap="square" lIns="0" tIns="0" rIns="0" bIns="0">
            <a:spAutoFit/>
          </a:bodyPr>
          <a:lstStyle>
            <a:lvl1pPr algn="ctr">
              <a:lnSpc>
                <a:spcPct val="90000"/>
              </a:lnSpc>
              <a:defRPr sz="3600">
                <a:solidFill>
                  <a:srgbClr val="222222"/>
                </a:solidFill>
                <a:latin typeface="FZLanTingHeiS-DB1-GBK"/>
                <a:ea typeface="FZLanTingHeiS-DB1-GBK"/>
                <a:cs typeface="FZLanTingHeiS-DB1-GBK"/>
                <a:sym typeface="FZLanTingHeiS-DB1-GBK"/>
              </a:defRPr>
            </a:lvl1pPr>
          </a:lstStyle>
          <a:p>
            <a:pPr lvl="0">
              <a:defRPr sz="1800">
                <a:solidFill>
                  <a:srgbClr val="000000"/>
                </a:solidFill>
              </a:defRPr>
            </a:pPr>
            <a:r>
              <a:rPr lang="en-US" altLang="zh-CN" sz="3600" dirty="0" smtClean="0">
                <a:solidFill>
                  <a:srgbClr val="222222"/>
                </a:solidFill>
              </a:rPr>
              <a:t>Android</a:t>
            </a:r>
            <a:r>
              <a:rPr lang="zh-CN" altLang="en-US" sz="3600" dirty="0" smtClean="0">
                <a:solidFill>
                  <a:srgbClr val="222222"/>
                </a:solidFill>
              </a:rPr>
              <a:t>  </a:t>
            </a:r>
            <a:r>
              <a:rPr lang="en-US" altLang="zh-CN" sz="3600" dirty="0" smtClean="0">
                <a:solidFill>
                  <a:srgbClr val="222222"/>
                </a:solidFill>
              </a:rPr>
              <a:t>AIDL</a:t>
            </a:r>
            <a:r>
              <a:rPr lang="zh-CN" altLang="en-US" sz="3600" dirty="0" smtClean="0">
                <a:solidFill>
                  <a:srgbClr val="222222"/>
                </a:solidFill>
              </a:rPr>
              <a:t>  </a:t>
            </a:r>
            <a:r>
              <a:rPr lang="en-US" altLang="zh-CN" sz="3600" dirty="0" smtClean="0">
                <a:solidFill>
                  <a:srgbClr val="222222"/>
                </a:solidFill>
              </a:rPr>
              <a:t>demo</a:t>
            </a:r>
            <a:endParaRPr sz="3600" dirty="0">
              <a:solidFill>
                <a:srgbClr val="222222"/>
              </a:solidFill>
            </a:endParaRPr>
          </a:p>
        </p:txBody>
      </p:sp>
      <p:pic>
        <p:nvPicPr>
          <p:cNvPr id="3" name="图片 2"/>
          <p:cNvPicPr>
            <a:picLocks noChangeAspect="1"/>
          </p:cNvPicPr>
          <p:nvPr/>
        </p:nvPicPr>
        <p:blipFill>
          <a:blip r:embed="rId2"/>
          <a:stretch>
            <a:fillRect/>
          </a:stretch>
        </p:blipFill>
        <p:spPr>
          <a:xfrm>
            <a:off x="1510748" y="1223442"/>
            <a:ext cx="8404639" cy="4311826"/>
          </a:xfrm>
          <a:prstGeom prst="rect">
            <a:avLst/>
          </a:prstGeom>
        </p:spPr>
      </p:pic>
    </p:spTree>
    <p:extLst>
      <p:ext uri="{BB962C8B-B14F-4D97-AF65-F5344CB8AC3E}">
        <p14:creationId xmlns:p14="http://schemas.microsoft.com/office/powerpoint/2010/main" val="680733726"/>
      </p:ext>
    </p:extLst>
  </p:cSld>
  <p:clrMapOvr>
    <a:masterClrMapping/>
  </p:clrMapOvr>
  <p:transition spd="med"/>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Shape 380"/>
          <p:cNvSpPr/>
          <p:nvPr/>
        </p:nvSpPr>
        <p:spPr>
          <a:xfrm>
            <a:off x="1456087" y="468672"/>
            <a:ext cx="4063182" cy="58477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defRPr>
                <a:solidFill>
                  <a:srgbClr val="000000"/>
                </a:solidFill>
              </a:defRPr>
            </a:pPr>
            <a:r>
              <a:rPr lang="en-US" altLang="zh-CN" sz="3200" spc="145" dirty="0" smtClean="0">
                <a:solidFill>
                  <a:srgbClr val="2B2B2B"/>
                </a:solidFill>
                <a:latin typeface="Source Sans Pro Black"/>
                <a:ea typeface="Source Sans Pro Black"/>
                <a:cs typeface="Source Sans Pro Black"/>
                <a:sym typeface="Source Sans Pro Black"/>
              </a:rPr>
              <a:t>Binder</a:t>
            </a:r>
            <a:r>
              <a:rPr lang="zh-CN" altLang="en-US" sz="3200" spc="145" dirty="0" smtClean="0">
                <a:solidFill>
                  <a:srgbClr val="2B2B2B"/>
                </a:solidFill>
                <a:latin typeface="Source Sans Pro Black"/>
                <a:ea typeface="Source Sans Pro Black"/>
                <a:cs typeface="Source Sans Pro Black"/>
                <a:sym typeface="Source Sans Pro Black"/>
              </a:rPr>
              <a:t>机制</a:t>
            </a:r>
            <a:endParaRPr sz="2800" spc="127" dirty="0">
              <a:solidFill>
                <a:srgbClr val="535353"/>
              </a:solidFill>
              <a:latin typeface="FZLanTingHei-M-GBK"/>
              <a:ea typeface="FZLanTingHei-M-GBK"/>
              <a:cs typeface="FZLanTingHei-M-GBK"/>
              <a:sym typeface="FZLanTingHei-M-GBK"/>
            </a:endParaRPr>
          </a:p>
        </p:txBody>
      </p:sp>
      <p:sp>
        <p:nvSpPr>
          <p:cNvPr id="384" name="Shape 384"/>
          <p:cNvSpPr/>
          <p:nvPr/>
        </p:nvSpPr>
        <p:spPr>
          <a:xfrm>
            <a:off x="893777" y="1279043"/>
            <a:ext cx="10238049" cy="21532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nSpc>
                <a:spcPct val="90000"/>
              </a:lnSpc>
              <a:defRPr sz="1600" b="1" spc="200">
                <a:latin typeface="Source Sans Pro Black"/>
                <a:ea typeface="Source Sans Pro Black"/>
                <a:cs typeface="Source Sans Pro Black"/>
                <a:sym typeface="Source Sans Pro Black"/>
              </a:defRPr>
            </a:lvl1pPr>
          </a:lstStyle>
          <a:p>
            <a:pPr>
              <a:lnSpc>
                <a:spcPct val="200000"/>
              </a:lnSpc>
              <a:defRPr sz="1800" b="0" spc="0">
                <a:solidFill>
                  <a:srgbClr val="000000"/>
                </a:solidFill>
              </a:defRPr>
            </a:pPr>
            <a:r>
              <a:rPr lang="en-US" altLang="zh-CN" dirty="0"/>
              <a:t>Android</a:t>
            </a:r>
            <a:r>
              <a:rPr lang="zh-CN" altLang="en-US" dirty="0"/>
              <a:t>系统的</a:t>
            </a:r>
            <a:r>
              <a:rPr lang="en-US" altLang="zh-CN" dirty="0"/>
              <a:t>Binder</a:t>
            </a:r>
            <a:r>
              <a:rPr lang="zh-CN" altLang="en-US" dirty="0"/>
              <a:t>机制中</a:t>
            </a:r>
            <a:r>
              <a:rPr lang="en-US" altLang="zh-CN" dirty="0"/>
              <a:t>, </a:t>
            </a:r>
            <a:r>
              <a:rPr lang="zh-CN" altLang="en-US" dirty="0"/>
              <a:t>由一系列统组件</a:t>
            </a:r>
            <a:r>
              <a:rPr lang="zh-CN" altLang="en-US" dirty="0" smtClean="0"/>
              <a:t>组成</a:t>
            </a:r>
            <a:r>
              <a:rPr lang="en-US" altLang="zh-CN" sz="1800" b="0" dirty="0" smtClean="0"/>
              <a:t>:Server</a:t>
            </a:r>
            <a:r>
              <a:rPr lang="zh-CN" altLang="zh-CN" sz="1800" b="0" dirty="0"/>
              <a:t>，</a:t>
            </a:r>
            <a:r>
              <a:rPr lang="en-US" altLang="zh-CN" sz="1800" b="0" dirty="0"/>
              <a:t>Client</a:t>
            </a:r>
            <a:r>
              <a:rPr lang="zh-CN" altLang="zh-CN" sz="1800" b="0" dirty="0"/>
              <a:t>，</a:t>
            </a:r>
            <a:r>
              <a:rPr lang="en-US" altLang="zh-CN" sz="1800" b="0" dirty="0" err="1" smtClean="0"/>
              <a:t>ServiceManager</a:t>
            </a:r>
            <a:r>
              <a:rPr lang="zh-CN" altLang="zh-CN" sz="1800" b="0" dirty="0" smtClean="0"/>
              <a:t>以及</a:t>
            </a:r>
            <a:r>
              <a:rPr lang="en-US" altLang="zh-CN" sz="1800" b="0" dirty="0"/>
              <a:t>Binder</a:t>
            </a:r>
            <a:r>
              <a:rPr lang="zh-CN" altLang="zh-CN" sz="1800" b="0" dirty="0"/>
              <a:t>驱动</a:t>
            </a:r>
            <a:r>
              <a:rPr lang="zh-CN" altLang="zh-CN" sz="1800" b="0" dirty="0" smtClean="0"/>
              <a:t>。</a:t>
            </a:r>
            <a:endParaRPr lang="en-US" altLang="zh-CN" sz="1800" b="0" dirty="0" smtClean="0"/>
          </a:p>
          <a:p>
            <a:pPr lvl="0">
              <a:lnSpc>
                <a:spcPct val="200000"/>
              </a:lnSpc>
              <a:defRPr sz="1800" b="0" spc="0">
                <a:solidFill>
                  <a:srgbClr val="000000"/>
                </a:solidFill>
              </a:defRPr>
            </a:pPr>
            <a:r>
              <a:rPr lang="zh-CN" altLang="zh-CN" sz="1800" b="0" dirty="0" smtClean="0"/>
              <a:t>其中</a:t>
            </a:r>
            <a:r>
              <a:rPr lang="en-US" altLang="zh-CN" sz="1800" b="0" dirty="0"/>
              <a:t>Server</a:t>
            </a:r>
            <a:r>
              <a:rPr lang="zh-CN" altLang="zh-CN" sz="1800" b="0" dirty="0"/>
              <a:t>，</a:t>
            </a:r>
            <a:r>
              <a:rPr lang="en-US" altLang="zh-CN" sz="1800" b="0" dirty="0"/>
              <a:t>Client</a:t>
            </a:r>
            <a:r>
              <a:rPr lang="zh-CN" altLang="zh-CN" sz="1800" b="0" dirty="0" smtClean="0"/>
              <a:t>，</a:t>
            </a:r>
            <a:r>
              <a:rPr lang="en-US" altLang="zh-CN" sz="1800" b="0" dirty="0"/>
              <a:t> </a:t>
            </a:r>
            <a:r>
              <a:rPr lang="en-US" altLang="zh-CN" sz="1800" b="0" dirty="0" err="1"/>
              <a:t>ServiceManager</a:t>
            </a:r>
            <a:r>
              <a:rPr lang="zh-CN" altLang="zh-CN" sz="1800" b="0" dirty="0" smtClean="0"/>
              <a:t>运行</a:t>
            </a:r>
            <a:r>
              <a:rPr lang="zh-CN" altLang="zh-CN" sz="1800" b="0" dirty="0"/>
              <a:t>于用户空间</a:t>
            </a:r>
            <a:r>
              <a:rPr lang="zh-CN" altLang="zh-CN" sz="1800" b="0" dirty="0" smtClean="0"/>
              <a:t>，</a:t>
            </a:r>
            <a:r>
              <a:rPr lang="en-US" altLang="zh-CN" sz="1800" b="0" dirty="0"/>
              <a:t> Binder</a:t>
            </a:r>
            <a:r>
              <a:rPr lang="zh-CN" altLang="zh-CN" sz="1800" b="0" dirty="0" smtClean="0"/>
              <a:t>驱动</a:t>
            </a:r>
            <a:r>
              <a:rPr lang="zh-CN" altLang="zh-CN" sz="1800" b="0" dirty="0"/>
              <a:t>运行于内核空间</a:t>
            </a:r>
            <a:r>
              <a:rPr lang="zh-CN" altLang="zh-CN" sz="1800" b="0" dirty="0" smtClean="0"/>
              <a:t>。</a:t>
            </a:r>
            <a:endParaRPr lang="en-US" altLang="zh-CN" sz="1800" b="0" dirty="0" smtClean="0"/>
          </a:p>
          <a:p>
            <a:pPr lvl="0">
              <a:lnSpc>
                <a:spcPct val="200000"/>
              </a:lnSpc>
              <a:defRPr sz="1800" b="0" spc="0">
                <a:solidFill>
                  <a:srgbClr val="000000"/>
                </a:solidFill>
              </a:defRPr>
            </a:pPr>
            <a:r>
              <a:rPr lang="zh-CN" altLang="zh-CN" sz="1800" b="0" dirty="0" smtClean="0"/>
              <a:t>这</a:t>
            </a:r>
            <a:r>
              <a:rPr lang="zh-CN" altLang="zh-CN" sz="1800" b="0" dirty="0"/>
              <a:t>四个角色的关系</a:t>
            </a:r>
            <a:r>
              <a:rPr lang="zh-CN" altLang="zh-CN" sz="1800" b="0" dirty="0" smtClean="0"/>
              <a:t>和</a:t>
            </a:r>
            <a:r>
              <a:rPr lang="zh-CN" altLang="en-US" sz="1800" b="0" dirty="0" smtClean="0"/>
              <a:t>上</a:t>
            </a:r>
            <a:r>
              <a:rPr lang="zh-CN" altLang="zh-CN" sz="1800" b="0" dirty="0" smtClean="0"/>
              <a:t>网</a:t>
            </a:r>
            <a:r>
              <a:rPr lang="zh-CN" altLang="zh-CN" sz="1800" b="0" dirty="0"/>
              <a:t>类似：</a:t>
            </a:r>
            <a:r>
              <a:rPr lang="en-US" altLang="zh-CN" sz="1800" b="0" dirty="0"/>
              <a:t>Server</a:t>
            </a:r>
            <a:r>
              <a:rPr lang="zh-CN" altLang="zh-CN" sz="1800" b="0" dirty="0"/>
              <a:t>是服务器，</a:t>
            </a:r>
            <a:r>
              <a:rPr lang="en-US" altLang="zh-CN" sz="1800" b="0" dirty="0"/>
              <a:t>Client</a:t>
            </a:r>
            <a:r>
              <a:rPr lang="zh-CN" altLang="zh-CN" sz="1800" b="0" dirty="0"/>
              <a:t>是客户终端</a:t>
            </a:r>
            <a:r>
              <a:rPr lang="zh-CN" altLang="zh-CN" sz="1800" b="0" dirty="0" smtClean="0"/>
              <a:t>，</a:t>
            </a:r>
            <a:r>
              <a:rPr lang="en-US" altLang="zh-CN" sz="1800" b="0" dirty="0"/>
              <a:t> </a:t>
            </a:r>
            <a:r>
              <a:rPr lang="en-US" altLang="zh-CN" sz="1800" b="0" dirty="0" err="1"/>
              <a:t>ServiceManager</a:t>
            </a:r>
            <a:r>
              <a:rPr lang="zh-CN" altLang="zh-CN" sz="1800" b="0" dirty="0" smtClean="0"/>
              <a:t>是</a:t>
            </a:r>
            <a:r>
              <a:rPr lang="zh-CN" altLang="zh-CN" sz="1800" b="0" dirty="0"/>
              <a:t>域名服务器（</a:t>
            </a:r>
            <a:r>
              <a:rPr lang="en-US" altLang="zh-CN" sz="1800" b="0" dirty="0"/>
              <a:t>DNS</a:t>
            </a:r>
            <a:r>
              <a:rPr lang="zh-CN" altLang="zh-CN" sz="1800" b="0" dirty="0"/>
              <a:t>），驱动是路由器。</a:t>
            </a:r>
            <a:endParaRPr sz="1600" b="1" spc="200" dirty="0">
              <a:solidFill>
                <a:srgbClr val="2B2B2B"/>
              </a:solidFill>
            </a:endParaRPr>
          </a:p>
        </p:txBody>
      </p:sp>
      <p:pic>
        <p:nvPicPr>
          <p:cNvPr id="16" name="图片 15"/>
          <p:cNvPicPr>
            <a:picLocks noChangeAspect="1"/>
          </p:cNvPicPr>
          <p:nvPr/>
        </p:nvPicPr>
        <p:blipFill>
          <a:blip r:embed="rId2"/>
          <a:stretch>
            <a:fillRect/>
          </a:stretch>
        </p:blipFill>
        <p:spPr>
          <a:xfrm>
            <a:off x="893777" y="578312"/>
            <a:ext cx="365496" cy="365496"/>
          </a:xfrm>
          <a:prstGeom prst="rect">
            <a:avLst/>
          </a:prstGeom>
        </p:spPr>
      </p:pic>
      <p:pic>
        <p:nvPicPr>
          <p:cNvPr id="19" name="图片 18"/>
          <p:cNvPicPr/>
          <p:nvPr/>
        </p:nvPicPr>
        <p:blipFill>
          <a:blip r:embed="rId3">
            <a:extLst>
              <a:ext uri="{28A0092B-C50C-407E-A947-70E740481C1C}">
                <a14:useLocalDpi xmlns:a14="http://schemas.microsoft.com/office/drawing/2010/main" val="0"/>
              </a:ext>
            </a:extLst>
          </a:blip>
          <a:srcRect/>
          <a:stretch>
            <a:fillRect/>
          </a:stretch>
        </p:blipFill>
        <p:spPr bwMode="auto">
          <a:xfrm>
            <a:off x="3869635" y="2928730"/>
            <a:ext cx="7779026" cy="3929269"/>
          </a:xfrm>
          <a:prstGeom prst="rect">
            <a:avLst/>
          </a:prstGeom>
          <a:noFill/>
          <a:ln>
            <a:noFill/>
          </a:ln>
        </p:spPr>
      </p:pic>
    </p:spTree>
    <p:extLst>
      <p:ext uri="{BB962C8B-B14F-4D97-AF65-F5344CB8AC3E}">
        <p14:creationId xmlns:p14="http://schemas.microsoft.com/office/powerpoint/2010/main" val="1791124931"/>
      </p:ext>
    </p:extLst>
  </p:cSld>
  <p:clrMapOvr>
    <a:masterClrMapping/>
  </p:clrMapOvr>
  <p:transition spd="slow">
    <p:dissolve/>
  </p:transition>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5" presetClass="entr" presetSubtype="9" fill="hold" grpId="0" nodeType="afterEffect">
                                  <p:stCondLst>
                                    <p:cond delay="0"/>
                                  </p:stCondLst>
                                  <p:iterate>
                                    <p:tmAbs val="0"/>
                                  </p:iterate>
                                  <p:childTnLst>
                                    <p:set>
                                      <p:cBhvr>
                                        <p:cTn id="6" fill="hold"/>
                                        <p:tgtEl>
                                          <p:spTgt spid="380"/>
                                        </p:tgtEl>
                                        <p:attrNameLst>
                                          <p:attrName>style.visibility</p:attrName>
                                        </p:attrNameLst>
                                      </p:cBhvr>
                                      <p:to>
                                        <p:strVal val="visible"/>
                                      </p:to>
                                    </p:set>
                                    <p:anim calcmode="lin" valueType="num">
                                      <p:cBhvr>
                                        <p:cTn id="7" dur="1000" fill="hold"/>
                                        <p:tgtEl>
                                          <p:spTgt spid="380"/>
                                        </p:tgtEl>
                                        <p:attrNameLst>
                                          <p:attrName>ppt_w</p:attrName>
                                        </p:attrNameLst>
                                      </p:cBhvr>
                                      <p:tavLst>
                                        <p:tav tm="0">
                                          <p:val>
                                            <p:fltVal val="0"/>
                                          </p:val>
                                        </p:tav>
                                        <p:tav tm="100000">
                                          <p:val>
                                            <p:strVal val="#ppt_w"/>
                                          </p:val>
                                        </p:tav>
                                      </p:tavLst>
                                    </p:anim>
                                    <p:anim calcmode="lin" valueType="num">
                                      <p:cBhvr>
                                        <p:cTn id="8" dur="1000" fill="hold"/>
                                        <p:tgtEl>
                                          <p:spTgt spid="380"/>
                                        </p:tgtEl>
                                        <p:attrNameLst>
                                          <p:attrName>ppt_h</p:attrName>
                                        </p:attrNameLst>
                                      </p:cBhvr>
                                      <p:tavLst>
                                        <p:tav tm="0">
                                          <p:val>
                                            <p:fltVal val="0"/>
                                          </p:val>
                                        </p:tav>
                                        <p:tav tm="100000">
                                          <p:val>
                                            <p:strVal val="#ppt_h"/>
                                          </p:val>
                                        </p:tav>
                                      </p:tavLst>
                                    </p:anim>
                                    <p:anim calcmode="lin" valueType="num">
                                      <p:cBhvr>
                                        <p:cTn id="9" dur="1000" fill="hold"/>
                                        <p:tgtEl>
                                          <p:spTgt spid="38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8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p:nvPr/>
        </p:nvSpPr>
        <p:spPr>
          <a:xfrm>
            <a:off x="1474155" y="3674628"/>
            <a:ext cx="9621094" cy="387798"/>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lnSpc>
                <a:spcPct val="120000"/>
              </a:lnSpc>
              <a:defRPr>
                <a:solidFill>
                  <a:srgbClr val="000000"/>
                </a:solidFill>
              </a:defRPr>
            </a:pPr>
            <a:r>
              <a:rPr lang="zh-CN" altLang="zh-CN" sz="1600" dirty="0"/>
              <a:t>一个进程作为</a:t>
            </a:r>
            <a:r>
              <a:rPr lang="en-US" altLang="zh-CN" sz="1600" dirty="0"/>
              <a:t>Server</a:t>
            </a:r>
            <a:r>
              <a:rPr lang="zh-CN" altLang="zh-CN" sz="1600" dirty="0" smtClean="0"/>
              <a:t>提供</a:t>
            </a:r>
            <a:r>
              <a:rPr lang="zh-CN" altLang="en-US" sz="1600" dirty="0" smtClean="0"/>
              <a:t>例</a:t>
            </a:r>
            <a:r>
              <a:rPr lang="zh-CN" altLang="zh-CN" sz="1600" dirty="0" smtClean="0"/>
              <a:t>如</a:t>
            </a:r>
            <a:r>
              <a:rPr lang="zh-CN" altLang="en-US" sz="1600" dirty="0"/>
              <a:t> </a:t>
            </a:r>
            <a:r>
              <a:rPr lang="zh-CN" altLang="en-US" sz="1600" dirty="0" smtClean="0"/>
              <a:t>拨打电话</a:t>
            </a:r>
            <a:r>
              <a:rPr lang="zh-CN" altLang="zh-CN" sz="1600" dirty="0"/>
              <a:t>，</a:t>
            </a:r>
            <a:r>
              <a:rPr lang="zh-CN" altLang="zh-CN" sz="1600" dirty="0" smtClean="0"/>
              <a:t>视频</a:t>
            </a:r>
            <a:r>
              <a:rPr lang="en-US" altLang="zh-CN" sz="1600" dirty="0"/>
              <a:t>/</a:t>
            </a:r>
            <a:r>
              <a:rPr lang="zh-CN" altLang="zh-CN" sz="1600" dirty="0">
                <a:solidFill>
                  <a:srgbClr val="000000"/>
                </a:solidFill>
              </a:rPr>
              <a:t>音频</a:t>
            </a:r>
            <a:r>
              <a:rPr lang="zh-CN" altLang="zh-CN" sz="1600" dirty="0"/>
              <a:t>解码，视频捕获</a:t>
            </a:r>
            <a:r>
              <a:rPr lang="zh-CN" altLang="zh-CN" sz="1600" dirty="0" smtClean="0"/>
              <a:t>，</a:t>
            </a:r>
            <a:r>
              <a:rPr lang="zh-CN" altLang="en-US" sz="1600" dirty="0" smtClean="0"/>
              <a:t>通讯录</a:t>
            </a:r>
            <a:r>
              <a:rPr lang="zh-CN" altLang="zh-CN" sz="1600" dirty="0" smtClean="0"/>
              <a:t>查询</a:t>
            </a:r>
            <a:r>
              <a:rPr lang="zh-CN" altLang="zh-CN" sz="1600" dirty="0"/>
              <a:t>，网络连接</a:t>
            </a:r>
            <a:r>
              <a:rPr lang="zh-CN" altLang="zh-CN" sz="1600" dirty="0" smtClean="0"/>
              <a:t>等</a:t>
            </a:r>
            <a:r>
              <a:rPr lang="zh-CN" altLang="en-US" sz="1600" dirty="0" smtClean="0"/>
              <a:t>等</a:t>
            </a:r>
            <a:r>
              <a:rPr lang="zh-CN" altLang="zh-CN" sz="1600" dirty="0" smtClean="0"/>
              <a:t>服务 </a:t>
            </a:r>
            <a:endParaRPr sz="1500" dirty="0">
              <a:solidFill>
                <a:srgbClr val="2B2B2B">
                  <a:alpha val="60000"/>
                </a:srgbClr>
              </a:solidFill>
            </a:endParaRPr>
          </a:p>
        </p:txBody>
      </p:sp>
      <p:sp>
        <p:nvSpPr>
          <p:cNvPr id="252" name="Shape 252"/>
          <p:cNvSpPr/>
          <p:nvPr/>
        </p:nvSpPr>
        <p:spPr>
          <a:xfrm>
            <a:off x="1474155" y="1650333"/>
            <a:ext cx="8536016" cy="900246"/>
          </a:xfrm>
          <a:prstGeom prst="rect">
            <a:avLst/>
          </a:prstGeom>
          <a:ln w="12700">
            <a:miter lim="400000"/>
          </a:ln>
          <a:extLst>
            <a:ext uri="{C572A759-6A51-4108-AA02-DFA0A04FC94B}">
              <ma14:wrappingTextBoxFlag xmlns:ma14="http://schemas.microsoft.com/office/mac/drawingml/2011/main" val="1"/>
            </a:ext>
          </a:extLst>
        </p:spPr>
        <p:txBody>
          <a:bodyPr wrap="square" lIns="0" tIns="0" rIns="0" bIns="0">
            <a:spAutoFit/>
          </a:bodyPr>
          <a:lstStyle>
            <a:lvl1pPr algn="ctr">
              <a:defRPr sz="1000" spc="300">
                <a:solidFill>
                  <a:srgbClr val="222222">
                    <a:alpha val="50000"/>
                  </a:srgbClr>
                </a:solidFill>
              </a:defRPr>
            </a:lvl1pPr>
          </a:lstStyle>
          <a:p>
            <a:pPr algn="just"/>
            <a:r>
              <a:rPr lang="zh-CN" altLang="zh-CN" sz="1600" dirty="0">
                <a:solidFill>
                  <a:srgbClr val="000000"/>
                </a:solidFill>
              </a:rPr>
              <a:t>面向对象的思想</a:t>
            </a:r>
            <a:r>
              <a:rPr lang="en-US" altLang="zh-CN" sz="1600" dirty="0">
                <a:solidFill>
                  <a:srgbClr val="000000"/>
                </a:solidFill>
              </a:rPr>
              <a:t>: Binder</a:t>
            </a:r>
            <a:r>
              <a:rPr lang="zh-CN" altLang="zh-CN" sz="1600" dirty="0">
                <a:solidFill>
                  <a:srgbClr val="000000"/>
                </a:solidFill>
              </a:rPr>
              <a:t>及其在</a:t>
            </a:r>
            <a:r>
              <a:rPr lang="en-US" altLang="zh-CN" sz="1600" dirty="0">
                <a:solidFill>
                  <a:srgbClr val="000000"/>
                </a:solidFill>
              </a:rPr>
              <a:t>Client</a:t>
            </a:r>
            <a:r>
              <a:rPr lang="zh-CN" altLang="zh-CN" sz="1600" dirty="0">
                <a:solidFill>
                  <a:srgbClr val="000000"/>
                </a:solidFill>
              </a:rPr>
              <a:t>中的</a:t>
            </a:r>
            <a:r>
              <a:rPr lang="zh-CN" altLang="zh-CN" sz="1600" dirty="0" smtClean="0">
                <a:solidFill>
                  <a:srgbClr val="000000"/>
                </a:solidFill>
              </a:rPr>
              <a:t>入口</a:t>
            </a:r>
            <a:r>
              <a:rPr lang="en-US" altLang="zh-CN" sz="1600" dirty="0" smtClean="0">
                <a:solidFill>
                  <a:srgbClr val="000000"/>
                </a:solidFill>
              </a:rPr>
              <a:t>;Binder</a:t>
            </a:r>
            <a:r>
              <a:rPr lang="zh-CN" altLang="zh-CN" sz="1600" dirty="0">
                <a:solidFill>
                  <a:srgbClr val="000000"/>
                </a:solidFill>
              </a:rPr>
              <a:t>是一个实体位于</a:t>
            </a:r>
            <a:r>
              <a:rPr lang="en-US" altLang="zh-CN" sz="1600" dirty="0">
                <a:solidFill>
                  <a:srgbClr val="000000"/>
                </a:solidFill>
              </a:rPr>
              <a:t>Server</a:t>
            </a:r>
            <a:r>
              <a:rPr lang="zh-CN" altLang="zh-CN" sz="1600" dirty="0">
                <a:solidFill>
                  <a:srgbClr val="000000"/>
                </a:solidFill>
              </a:rPr>
              <a:t>中的对象</a:t>
            </a:r>
            <a:r>
              <a:rPr lang="en-US" altLang="zh-CN" sz="1600" dirty="0">
                <a:solidFill>
                  <a:srgbClr val="000000"/>
                </a:solidFill>
              </a:rPr>
              <a:t>, Client</a:t>
            </a:r>
            <a:r>
              <a:rPr lang="zh-CN" altLang="zh-CN" sz="1600" dirty="0">
                <a:solidFill>
                  <a:srgbClr val="000000"/>
                </a:solidFill>
              </a:rPr>
              <a:t>通过</a:t>
            </a:r>
            <a:r>
              <a:rPr lang="en-US" altLang="zh-CN" sz="1600" dirty="0">
                <a:solidFill>
                  <a:srgbClr val="000000"/>
                </a:solidFill>
              </a:rPr>
              <a:t>Binder</a:t>
            </a:r>
            <a:r>
              <a:rPr lang="zh-CN" altLang="zh-CN" sz="1600" dirty="0">
                <a:solidFill>
                  <a:srgbClr val="000000"/>
                </a:solidFill>
              </a:rPr>
              <a:t>的引用访问</a:t>
            </a:r>
            <a:r>
              <a:rPr lang="en-US" altLang="zh-CN" sz="1600" dirty="0">
                <a:solidFill>
                  <a:srgbClr val="000000"/>
                </a:solidFill>
              </a:rPr>
              <a:t>Server</a:t>
            </a:r>
            <a:r>
              <a:rPr lang="en-US" altLang="zh-CN" sz="1600" dirty="0" smtClean="0">
                <a:solidFill>
                  <a:srgbClr val="000000"/>
                </a:solidFill>
              </a:rPr>
              <a:t>,</a:t>
            </a:r>
            <a:r>
              <a:rPr lang="zh-CN" altLang="zh-CN" sz="1600" dirty="0" smtClean="0">
                <a:solidFill>
                  <a:srgbClr val="000000"/>
                </a:solidFill>
              </a:rPr>
              <a:t>将</a:t>
            </a:r>
            <a:r>
              <a:rPr lang="zh-CN" altLang="zh-CN" sz="1600" dirty="0">
                <a:solidFill>
                  <a:srgbClr val="000000"/>
                </a:solidFill>
              </a:rPr>
              <a:t>进程间通信转化为通过对某个</a:t>
            </a:r>
            <a:r>
              <a:rPr lang="en-US" altLang="zh-CN" sz="1600" dirty="0">
                <a:solidFill>
                  <a:srgbClr val="000000"/>
                </a:solidFill>
              </a:rPr>
              <a:t>Binder</a:t>
            </a:r>
            <a:r>
              <a:rPr lang="zh-CN" altLang="zh-CN" sz="1600" dirty="0">
                <a:solidFill>
                  <a:srgbClr val="000000"/>
                </a:solidFill>
              </a:rPr>
              <a:t>对象的引用调用该对象的方法</a:t>
            </a:r>
          </a:p>
          <a:p>
            <a:pPr lvl="0" algn="just">
              <a:defRPr sz="1800" spc="0">
                <a:solidFill>
                  <a:srgbClr val="000000"/>
                </a:solidFill>
              </a:defRPr>
            </a:pPr>
            <a:endParaRPr sz="1050" spc="300" dirty="0">
              <a:solidFill>
                <a:srgbClr val="222222">
                  <a:alpha val="50000"/>
                </a:srgbClr>
              </a:solidFill>
            </a:endParaRPr>
          </a:p>
        </p:txBody>
      </p:sp>
      <p:sp>
        <p:nvSpPr>
          <p:cNvPr id="253" name="Shape 253"/>
          <p:cNvSpPr/>
          <p:nvPr/>
        </p:nvSpPr>
        <p:spPr>
          <a:xfrm>
            <a:off x="840535" y="850129"/>
            <a:ext cx="10515601" cy="55399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ct val="90000"/>
              </a:lnSpc>
              <a:defRPr sz="3600">
                <a:solidFill>
                  <a:srgbClr val="222222"/>
                </a:solidFill>
                <a:latin typeface="FZLanTingHeiS-DB1-GBK"/>
                <a:ea typeface="FZLanTingHeiS-DB1-GBK"/>
                <a:cs typeface="FZLanTingHeiS-DB1-GBK"/>
                <a:sym typeface="FZLanTingHeiS-DB1-GBK"/>
              </a:defRPr>
            </a:lvl1pPr>
          </a:lstStyle>
          <a:p>
            <a:pPr lvl="0">
              <a:defRPr sz="1800">
                <a:solidFill>
                  <a:srgbClr val="000000"/>
                </a:solidFill>
              </a:defRPr>
            </a:pPr>
            <a:r>
              <a:rPr lang="en-US" altLang="zh-CN" sz="4000" dirty="0" smtClean="0"/>
              <a:t>Client-Server</a:t>
            </a:r>
            <a:r>
              <a:rPr lang="zh-CN" altLang="en-US" sz="4000" dirty="0" smtClean="0"/>
              <a:t>的</a:t>
            </a:r>
            <a:r>
              <a:rPr lang="zh-CN" altLang="zh-CN" sz="4000" dirty="0" smtClean="0"/>
              <a:t>通信</a:t>
            </a:r>
            <a:r>
              <a:rPr lang="zh-CN" altLang="zh-CN" sz="4000" dirty="0"/>
              <a:t>方式</a:t>
            </a:r>
            <a:endParaRPr sz="4000" dirty="0">
              <a:solidFill>
                <a:srgbClr val="222222"/>
              </a:solidFill>
            </a:endParaRPr>
          </a:p>
        </p:txBody>
      </p:sp>
      <p:pic>
        <p:nvPicPr>
          <p:cNvPr id="14" name="图片 13"/>
          <p:cNvPicPr>
            <a:picLocks noChangeAspect="1"/>
          </p:cNvPicPr>
          <p:nvPr/>
        </p:nvPicPr>
        <p:blipFill>
          <a:blip r:embed="rId2"/>
          <a:stretch>
            <a:fillRect/>
          </a:stretch>
        </p:blipFill>
        <p:spPr>
          <a:xfrm rot="16200000">
            <a:off x="10693941" y="5430981"/>
            <a:ext cx="953829" cy="953829"/>
          </a:xfrm>
          <a:prstGeom prst="rect">
            <a:avLst/>
          </a:prstGeom>
        </p:spPr>
      </p:pic>
      <p:sp>
        <p:nvSpPr>
          <p:cNvPr id="9" name="Shape 245"/>
          <p:cNvSpPr/>
          <p:nvPr/>
        </p:nvSpPr>
        <p:spPr>
          <a:xfrm>
            <a:off x="1474155" y="5092426"/>
            <a:ext cx="8354324" cy="584775"/>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r>
              <a:rPr lang="en-US" altLang="zh-CN" sz="1600" dirty="0"/>
              <a:t> client</a:t>
            </a:r>
            <a:r>
              <a:rPr lang="zh-CN" altLang="zh-CN" sz="1600" dirty="0"/>
              <a:t>通过获得一个</a:t>
            </a:r>
            <a:r>
              <a:rPr lang="en-US" altLang="zh-CN" sz="1600" dirty="0"/>
              <a:t>server</a:t>
            </a:r>
            <a:r>
              <a:rPr lang="zh-CN" altLang="zh-CN" sz="1600" dirty="0"/>
              <a:t>的代理接口，对</a:t>
            </a:r>
            <a:r>
              <a:rPr lang="en-US" altLang="zh-CN" sz="1600" dirty="0"/>
              <a:t>server</a:t>
            </a:r>
            <a:r>
              <a:rPr lang="zh-CN" altLang="zh-CN" sz="1600" dirty="0"/>
              <a:t>进行</a:t>
            </a:r>
            <a:r>
              <a:rPr lang="zh-CN" altLang="zh-CN" sz="1600" dirty="0" smtClean="0"/>
              <a:t>调用</a:t>
            </a:r>
            <a:endParaRPr lang="en-US" altLang="zh-CN" sz="1600" dirty="0" smtClean="0"/>
          </a:p>
          <a:p>
            <a:r>
              <a:rPr lang="zh-CN" altLang="en-US" sz="1600" dirty="0" smtClean="0"/>
              <a:t>其他</a:t>
            </a:r>
            <a:r>
              <a:rPr lang="zh-CN" altLang="zh-CN" sz="1600" dirty="0" smtClean="0"/>
              <a:t>多个进程</a:t>
            </a:r>
            <a:r>
              <a:rPr lang="zh-CN" altLang="en-US" sz="1600" dirty="0" smtClean="0"/>
              <a:t>可以</a:t>
            </a:r>
            <a:r>
              <a:rPr lang="zh-CN" altLang="zh-CN" sz="1600" dirty="0" smtClean="0"/>
              <a:t>作为</a:t>
            </a:r>
            <a:r>
              <a:rPr lang="en-US" altLang="zh-CN" sz="1600" dirty="0" smtClean="0"/>
              <a:t>Client</a:t>
            </a:r>
            <a:r>
              <a:rPr lang="zh-CN" altLang="zh-CN" sz="1600" dirty="0" smtClean="0"/>
              <a:t>向</a:t>
            </a:r>
            <a:r>
              <a:rPr lang="en-US" altLang="zh-CN" sz="1600" dirty="0" smtClean="0"/>
              <a:t>Server</a:t>
            </a:r>
            <a:r>
              <a:rPr lang="zh-CN" altLang="zh-CN" sz="1600" dirty="0" smtClean="0"/>
              <a:t>发起服务请求，获得所需要的服务</a:t>
            </a:r>
            <a:endParaRPr lang="zh-CN" altLang="zh-CN" sz="1600" dirty="0"/>
          </a:p>
        </p:txBody>
      </p:sp>
      <p:sp>
        <p:nvSpPr>
          <p:cNvPr id="10" name="Shape 246"/>
          <p:cNvSpPr/>
          <p:nvPr/>
        </p:nvSpPr>
        <p:spPr>
          <a:xfrm>
            <a:off x="1067543" y="4405821"/>
            <a:ext cx="2308820" cy="4801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sz="1400">
                <a:latin typeface="FZLanTingHeiS-DB1-GBK"/>
                <a:ea typeface="FZLanTingHeiS-DB1-GBK"/>
                <a:cs typeface="FZLanTingHeiS-DB1-GBK"/>
                <a:sym typeface="FZLanTingHeiS-DB1-GBK"/>
              </a:defRPr>
            </a:lvl1pPr>
          </a:lstStyle>
          <a:p>
            <a:pPr lvl="0">
              <a:defRPr sz="1800">
                <a:solidFill>
                  <a:srgbClr val="000000"/>
                </a:solidFill>
              </a:defRPr>
            </a:pPr>
            <a:r>
              <a:rPr lang="en-US" altLang="zh-CN" sz="2800" b="1" dirty="0">
                <a:solidFill>
                  <a:srgbClr val="F49E14"/>
                </a:solidFill>
                <a:latin typeface="Source Sans Pro Black"/>
                <a:ea typeface="Source Sans Pro Black"/>
                <a:cs typeface="Source Sans Pro Black"/>
                <a:sym typeface="Source Sans Pro Black"/>
              </a:rPr>
              <a:t>Client</a:t>
            </a:r>
            <a:endParaRPr sz="2800" b="1" dirty="0">
              <a:solidFill>
                <a:srgbClr val="F49E14"/>
              </a:solidFill>
              <a:latin typeface="Source Sans Pro Black"/>
              <a:ea typeface="Source Sans Pro Black"/>
              <a:cs typeface="Source Sans Pro Black"/>
              <a:sym typeface="Source Sans Pro Black"/>
            </a:endParaRPr>
          </a:p>
        </p:txBody>
      </p:sp>
      <p:sp>
        <p:nvSpPr>
          <p:cNvPr id="11" name="Shape 343"/>
          <p:cNvSpPr/>
          <p:nvPr/>
        </p:nvSpPr>
        <p:spPr>
          <a:xfrm>
            <a:off x="1067543" y="3185000"/>
            <a:ext cx="1919667" cy="4308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500" b="1">
                <a:solidFill>
                  <a:srgbClr val="F49E14"/>
                </a:solidFill>
                <a:latin typeface="Source Sans Pro Black"/>
                <a:ea typeface="Source Sans Pro Black"/>
                <a:cs typeface="Source Sans Pro Black"/>
                <a:sym typeface="Source Sans Pro Black"/>
              </a:defRPr>
            </a:lvl1pPr>
          </a:lstStyle>
          <a:p>
            <a:pPr lvl="0">
              <a:defRPr sz="1800" b="0">
                <a:solidFill>
                  <a:srgbClr val="000000"/>
                </a:solidFill>
              </a:defRPr>
            </a:pPr>
            <a:r>
              <a:rPr lang="en-US" altLang="zh-CN" sz="2800" b="1" dirty="0" smtClean="0">
                <a:solidFill>
                  <a:srgbClr val="F49E14"/>
                </a:solidFill>
              </a:rPr>
              <a:t>Server</a:t>
            </a:r>
            <a:endParaRPr sz="2800" b="1" dirty="0">
              <a:solidFill>
                <a:srgbClr val="F49E14"/>
              </a:solidFill>
            </a:endParaRPr>
          </a:p>
        </p:txBody>
      </p:sp>
    </p:spTree>
    <p:extLst>
      <p:ext uri="{BB962C8B-B14F-4D97-AF65-F5344CB8AC3E}">
        <p14:creationId xmlns:p14="http://schemas.microsoft.com/office/powerpoint/2010/main" val="2028484027"/>
      </p:ext>
    </p:extLst>
  </p:cSld>
  <p:clrMapOvr>
    <a:masterClrMapping/>
  </p:clrMapOvr>
  <p:transition spd="slow">
    <p:dissolve/>
  </p:transition>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250"/>
                                  </p:stCondLst>
                                  <p:iterate>
                                    <p:tmAbs val="0"/>
                                  </p:iterate>
                                  <p:childTnLst>
                                    <p:set>
                                      <p:cBhvr>
                                        <p:cTn id="6" fill="hold"/>
                                        <p:tgtEl>
                                          <p:spTgt spid="245"/>
                                        </p:tgtEl>
                                        <p:attrNameLst>
                                          <p:attrName>style.visibility</p:attrName>
                                        </p:attrNameLst>
                                      </p:cBhvr>
                                      <p:to>
                                        <p:strVal val="visible"/>
                                      </p:to>
                                    </p:set>
                                    <p:anim calcmode="lin" valueType="num">
                                      <p:cBhvr>
                                        <p:cTn id="7" dur="1000" fill="hold"/>
                                        <p:tgtEl>
                                          <p:spTgt spid="245"/>
                                        </p:tgtEl>
                                        <p:attrNameLst>
                                          <p:attrName>ppt_x</p:attrName>
                                        </p:attrNameLst>
                                      </p:cBhvr>
                                      <p:tavLst>
                                        <p:tav tm="0">
                                          <p:val>
                                            <p:strVal val="#ppt_x"/>
                                          </p:val>
                                        </p:tav>
                                        <p:tav tm="100000">
                                          <p:val>
                                            <p:strVal val="#ppt_x"/>
                                          </p:val>
                                        </p:tav>
                                      </p:tavLst>
                                    </p:anim>
                                    <p:anim calcmode="lin" valueType="num">
                                      <p:cBhvr>
                                        <p:cTn id="8" dur="1000" fill="hold"/>
                                        <p:tgtEl>
                                          <p:spTgt spid="245"/>
                                        </p:tgtEl>
                                        <p:attrNameLst>
                                          <p:attrName>ppt_y</p:attrName>
                                        </p:attrNameLst>
                                      </p:cBhvr>
                                      <p:tavLst>
                                        <p:tav tm="0">
                                          <p:val>
                                            <p:strVal val="1+#ppt_h/2"/>
                                          </p:val>
                                        </p:tav>
                                        <p:tav tm="100000">
                                          <p:val>
                                            <p:strVal val="#ppt_y"/>
                                          </p:val>
                                        </p:tav>
                                      </p:tavLst>
                                    </p:anim>
                                  </p:childTnLst>
                                </p:cTn>
                              </p:par>
                            </p:childTnLst>
                          </p:cTn>
                        </p:par>
                        <p:par>
                          <p:cTn id="9" fill="hold">
                            <p:stCondLst>
                              <p:cond delay="1250"/>
                            </p:stCondLst>
                            <p:childTnLst>
                              <p:par>
                                <p:cTn id="10" presetID="2" presetClass="entr" presetSubtype="4" fill="hold" grpId="0" nodeType="afterEffect">
                                  <p:stCondLst>
                                    <p:cond delay="0"/>
                                  </p:stCondLst>
                                  <p:iterate>
                                    <p:tmAbs val="0"/>
                                  </p:iterate>
                                  <p:childTnLst>
                                    <p:set>
                                      <p:cBhvr>
                                        <p:cTn id="11" fill="hold"/>
                                        <p:tgtEl>
                                          <p:spTgt spid="10"/>
                                        </p:tgtEl>
                                        <p:attrNameLst>
                                          <p:attrName>style.visibility</p:attrName>
                                        </p:attrNameLst>
                                      </p:cBhvr>
                                      <p:to>
                                        <p:strVal val="visible"/>
                                      </p:to>
                                    </p:se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2250"/>
                            </p:stCondLst>
                            <p:childTnLst>
                              <p:par>
                                <p:cTn id="15" presetID="2" presetClass="entr" presetSubtype="4" fill="hold" grpId="0" nodeType="afterEffect">
                                  <p:stCondLst>
                                    <p:cond delay="250"/>
                                  </p:stCondLst>
                                  <p:iterate>
                                    <p:tmAbs val="0"/>
                                  </p:iterate>
                                  <p:childTnLst>
                                    <p:set>
                                      <p:cBhvr>
                                        <p:cTn id="16" fill="hold"/>
                                        <p:tgtEl>
                                          <p:spTgt spid="9"/>
                                        </p:tgtEl>
                                        <p:attrNameLst>
                                          <p:attrName>style.visibility</p:attrName>
                                        </p:attrNameLst>
                                      </p:cBhvr>
                                      <p:to>
                                        <p:strVal val="visible"/>
                                      </p:to>
                                    </p:se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 grpId="0" animBg="1" advAuto="0"/>
      <p:bldP spid="9" grpId="0" animBg="1" advAuto="0"/>
      <p:bldP spid="10" grpId="0" animBg="1" advAuto="0"/>
    </p:bldLst>
  </p:timing>
</p:sld>
</file>

<file path=ppt/theme/theme1.xml><?xml version="1.0" encoding="utf-8"?>
<a:theme xmlns:a="http://schemas.openxmlformats.org/drawingml/2006/main" name="Default">
  <a:themeElements>
    <a:clrScheme name="Default">
      <a:dk1>
        <a:srgbClr val="2B2B2B"/>
      </a:dk1>
      <a:lt1>
        <a:srgbClr val="FFFFFF"/>
      </a:lt1>
      <a:dk2>
        <a:srgbClr val="A7A7A7"/>
      </a:dk2>
      <a:lt2>
        <a:srgbClr val="000000"/>
      </a:lt2>
      <a:accent1>
        <a:srgbClr val="F49E14"/>
      </a:accent1>
      <a:accent2>
        <a:srgbClr val="FA891E"/>
      </a:accent2>
      <a:accent3>
        <a:srgbClr val="FF7427"/>
      </a:accent3>
      <a:accent4>
        <a:srgbClr val="F15131"/>
      </a:accent4>
      <a:accent5>
        <a:srgbClr val="F42D3A"/>
      </a:accent5>
      <a:accent6>
        <a:srgbClr val="CE174A"/>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F49E14"/>
          </a:solidFill>
          <a:prstDash val="solid"/>
          <a:miter lim="800000"/>
        </a:ln>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2B2B2B"/>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49E14"/>
          </a:solidFill>
          <a:prstDash val="solid"/>
          <a:miter lim="8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2B2B2B"/>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000000"/>
      </a:lt2>
      <a:accent1>
        <a:srgbClr val="F49E14"/>
      </a:accent1>
      <a:accent2>
        <a:srgbClr val="FA891E"/>
      </a:accent2>
      <a:accent3>
        <a:srgbClr val="FF7427"/>
      </a:accent3>
      <a:accent4>
        <a:srgbClr val="F15131"/>
      </a:accent4>
      <a:accent5>
        <a:srgbClr val="F42D3A"/>
      </a:accent5>
      <a:accent6>
        <a:srgbClr val="CE174A"/>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F49E14"/>
          </a:solidFill>
          <a:prstDash val="solid"/>
          <a:miter lim="800000"/>
        </a:ln>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2B2B2B"/>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49E14"/>
          </a:solidFill>
          <a:prstDash val="solid"/>
          <a:miter lim="8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2B2B2B"/>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5008</TotalTime>
  <Words>1312</Words>
  <Application>Microsoft Macintosh PowerPoint</Application>
  <PresentationFormat>宽屏</PresentationFormat>
  <Paragraphs>92</Paragraphs>
  <Slides>16</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FZLanTingHei-EB-GBK</vt:lpstr>
      <vt:lpstr>FZLanTingHei-M-GBK</vt:lpstr>
      <vt:lpstr>FZLanTingHeiS-DB1-GBK</vt:lpstr>
      <vt:lpstr>Helvetica</vt:lpstr>
      <vt:lpstr>Helvetica Neue</vt:lpstr>
      <vt:lpstr>PingFang SC</vt:lpstr>
      <vt:lpstr>SimHei</vt:lpstr>
      <vt:lpstr>Source Sans Pro</vt:lpstr>
      <vt:lpstr>Source Sans Pro Black</vt:lpstr>
      <vt:lpstr>Times New Roman</vt:lpstr>
      <vt:lpstr>Arial</vt:lpstr>
      <vt:lpstr>Default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Microsoft Office 用户</cp:lastModifiedBy>
  <cp:revision>83</cp:revision>
  <dcterms:modified xsi:type="dcterms:W3CDTF">2018-05-29T03:03:40Z</dcterms:modified>
</cp:coreProperties>
</file>