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3" r:id="rId2"/>
    <p:sldId id="298" r:id="rId3"/>
    <p:sldId id="271" r:id="rId4"/>
    <p:sldId id="320" r:id="rId5"/>
    <p:sldId id="294" r:id="rId6"/>
    <p:sldId id="293" r:id="rId7"/>
    <p:sldId id="295" r:id="rId8"/>
    <p:sldId id="296" r:id="rId9"/>
    <p:sldId id="299" r:id="rId10"/>
    <p:sldId id="306" r:id="rId11"/>
    <p:sldId id="310" r:id="rId12"/>
    <p:sldId id="302" r:id="rId13"/>
    <p:sldId id="323" r:id="rId14"/>
    <p:sldId id="324" r:id="rId15"/>
    <p:sldId id="311" r:id="rId16"/>
    <p:sldId id="322" r:id="rId17"/>
    <p:sldId id="326" r:id="rId18"/>
    <p:sldId id="309" r:id="rId19"/>
    <p:sldId id="304" r:id="rId20"/>
    <p:sldId id="308" r:id="rId21"/>
    <p:sldId id="327" r:id="rId22"/>
    <p:sldId id="305" r:id="rId23"/>
    <p:sldId id="312" r:id="rId24"/>
    <p:sldId id="325" r:id="rId25"/>
    <p:sldId id="307" r:id="rId26"/>
    <p:sldId id="300" r:id="rId27"/>
    <p:sldId id="313" r:id="rId28"/>
    <p:sldId id="314" r:id="rId29"/>
    <p:sldId id="315" r:id="rId30"/>
    <p:sldId id="317" r:id="rId31"/>
    <p:sldId id="301" r:id="rId32"/>
    <p:sldId id="319" r:id="rId33"/>
    <p:sldId id="328" r:id="rId34"/>
    <p:sldId id="329" r:id="rId35"/>
    <p:sldId id="316" r:id="rId36"/>
    <p:sldId id="330" r:id="rId37"/>
    <p:sldId id="332" r:id="rId38"/>
    <p:sldId id="333" r:id="rId39"/>
    <p:sldId id="334" r:id="rId40"/>
    <p:sldId id="331" r:id="rId41"/>
    <p:sldId id="335" r:id="rId42"/>
    <p:sldId id="336" r:id="rId43"/>
    <p:sldId id="284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BC618D-BA48-4EE7-95BD-12D5AAFB4317}">
          <p14:sldIdLst>
            <p14:sldId id="283"/>
            <p14:sldId id="298"/>
            <p14:sldId id="271"/>
            <p14:sldId id="320"/>
            <p14:sldId id="294"/>
            <p14:sldId id="293"/>
            <p14:sldId id="295"/>
            <p14:sldId id="296"/>
            <p14:sldId id="299"/>
            <p14:sldId id="306"/>
            <p14:sldId id="310"/>
            <p14:sldId id="302"/>
            <p14:sldId id="323"/>
            <p14:sldId id="324"/>
            <p14:sldId id="311"/>
            <p14:sldId id="322"/>
            <p14:sldId id="326"/>
            <p14:sldId id="309"/>
            <p14:sldId id="304"/>
            <p14:sldId id="308"/>
            <p14:sldId id="327"/>
            <p14:sldId id="305"/>
            <p14:sldId id="312"/>
            <p14:sldId id="325"/>
            <p14:sldId id="307"/>
            <p14:sldId id="300"/>
            <p14:sldId id="313"/>
            <p14:sldId id="314"/>
            <p14:sldId id="315"/>
            <p14:sldId id="317"/>
            <p14:sldId id="301"/>
            <p14:sldId id="319"/>
            <p14:sldId id="328"/>
            <p14:sldId id="329"/>
            <p14:sldId id="316"/>
            <p14:sldId id="330"/>
            <p14:sldId id="332"/>
            <p14:sldId id="333"/>
            <p14:sldId id="334"/>
            <p14:sldId id="331"/>
            <p14:sldId id="335"/>
            <p14:sldId id="336"/>
            <p14:sldId id="284"/>
          </p14:sldIdLst>
        </p14:section>
        <p14:section name="无标题节" id="{0D311973-0BBC-4AAE-A3BF-1A2B5EB42B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A34"/>
    <a:srgbClr val="9A0000"/>
    <a:srgbClr val="404040"/>
    <a:srgbClr val="323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6" autoAdjust="0"/>
    <p:restoredTop sz="94720" autoAdjust="0"/>
  </p:normalViewPr>
  <p:slideViewPr>
    <p:cSldViewPr snapToGrid="0" showGuides="1">
      <p:cViewPr varScale="1">
        <p:scale>
          <a:sx n="68" d="100"/>
          <a:sy n="68" d="100"/>
        </p:scale>
        <p:origin x="63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C997-FBBD-4F22-B8BC-FCC9925DC84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8051-5E28-4408-BECE-A72C34F7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6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7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0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2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2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5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3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42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6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51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5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4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40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14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5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38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62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96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14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1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37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14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94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1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4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9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73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6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01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9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38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4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5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70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9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2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2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9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7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6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61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41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81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5620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9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此模板由</a:t>
            </a:r>
            <a:r>
              <a:rPr lang="en-US" altLang="zh-CN" dirty="0"/>
              <a:t>SIMON</a:t>
            </a:r>
            <a:r>
              <a:rPr lang="zh-CN" altLang="en-US" dirty="0"/>
              <a:t>上帝粒子原创设计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08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3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9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3F20-1602-4797-B881-39C7FE0FDBE6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image" Target="../media/image17.png"/><Relationship Id="rId4" Type="http://schemas.openxmlformats.org/officeDocument/2006/relationships/hyperlink" Target="http://localhost:8089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 descr="图片包含 树, 天空, 户外, 雪花&#10;&#10;已生成极高可信度的说明">
            <a:extLst>
              <a:ext uri="{FF2B5EF4-FFF2-40B4-BE49-F238E27FC236}">
                <a16:creationId xmlns:a16="http://schemas.microsoft.com/office/drawing/2014/main" id="{1112D3BA-1913-4109-8D76-7272724F61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PA_矩形 20">
            <a:extLst>
              <a:ext uri="{FF2B5EF4-FFF2-40B4-BE49-F238E27FC236}">
                <a16:creationId xmlns:a16="http://schemas.microsoft.com/office/drawing/2014/main" id="{2A4BF643-29D0-4578-923B-BAAF39C564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909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PA_组合 15">
            <a:extLst>
              <a:ext uri="{FF2B5EF4-FFF2-40B4-BE49-F238E27FC236}">
                <a16:creationId xmlns:a16="http://schemas.microsoft.com/office/drawing/2014/main" id="{1DCE6D72-C229-4C93-8B66-ED3040937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437835" y="2309202"/>
            <a:ext cx="7246827" cy="2385748"/>
            <a:chOff x="1990676" y="2156291"/>
            <a:chExt cx="7246827" cy="23857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A115367-AD9A-4039-9118-756CF94C0803}"/>
                </a:ext>
              </a:extLst>
            </p:cNvPr>
            <p:cNvSpPr/>
            <p:nvPr/>
          </p:nvSpPr>
          <p:spPr>
            <a:xfrm>
              <a:off x="1990676" y="2156291"/>
              <a:ext cx="645881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b="1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		HttpRunner</a:t>
              </a:r>
            </a:p>
            <a:p>
              <a:endParaRPr lang="zh-CN" alt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9AFB78-190C-4256-8533-CAD86D1AE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26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42390A-A80C-40C0-8C2A-396D56F90953}"/>
                </a:ext>
              </a:extLst>
            </p:cNvPr>
            <p:cNvSpPr/>
            <p:nvPr/>
          </p:nvSpPr>
          <p:spPr>
            <a:xfrm>
              <a:off x="2658666" y="339823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测试执行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08CFCD4-4930-42E9-AFF2-511CF51C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5613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574EB4E-A4AA-45FB-88FD-6C84C5722A69}"/>
                </a:ext>
              </a:extLst>
            </p:cNvPr>
            <p:cNvSpPr/>
            <p:nvPr/>
          </p:nvSpPr>
          <p:spPr>
            <a:xfrm>
              <a:off x="4508678" y="339823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用例编写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D080810-363E-4C4C-A410-8FFDD2218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0568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733D07-DF30-4DA7-BBF5-DBC8DE00F460}"/>
                </a:ext>
              </a:extLst>
            </p:cNvPr>
            <p:cNvSpPr/>
            <p:nvPr/>
          </p:nvSpPr>
          <p:spPr>
            <a:xfrm>
              <a:off x="6156363" y="339823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用例生成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106A2A5-EAA2-4643-A8A5-2F995EB53CB7}"/>
                </a:ext>
              </a:extLst>
            </p:cNvPr>
            <p:cNvSpPr/>
            <p:nvPr/>
          </p:nvSpPr>
          <p:spPr>
            <a:xfrm>
              <a:off x="7975619" y="339823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开发扩展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718B0A2-04AC-4C38-94E8-D46C3E45059D}"/>
                </a:ext>
              </a:extLst>
            </p:cNvPr>
            <p:cNvGrpSpPr/>
            <p:nvPr/>
          </p:nvGrpSpPr>
          <p:grpSpPr>
            <a:xfrm>
              <a:off x="4131950" y="4106124"/>
              <a:ext cx="1622427" cy="435915"/>
              <a:chOff x="3968747" y="4106124"/>
              <a:chExt cx="1622427" cy="43591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93B7F95-E695-4499-9589-641DA20BD8FC}"/>
                  </a:ext>
                </a:extLst>
              </p:cNvPr>
              <p:cNvSpPr/>
              <p:nvPr/>
            </p:nvSpPr>
            <p:spPr>
              <a:xfrm>
                <a:off x="3968747" y="4106124"/>
                <a:ext cx="1622427" cy="435915"/>
              </a:xfrm>
              <a:prstGeom prst="rect">
                <a:avLst/>
              </a:prstGeom>
              <a:noFill/>
              <a:ln w="19050">
                <a:solidFill>
                  <a:srgbClr val="9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27D2326-B10A-4B9C-BCC6-8DA6A72C1E35}"/>
                  </a:ext>
                </a:extLst>
              </p:cNvPr>
              <p:cNvSpPr/>
              <p:nvPr/>
            </p:nvSpPr>
            <p:spPr>
              <a:xfrm>
                <a:off x="4350769" y="4154803"/>
                <a:ext cx="9156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spc="3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分享人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8A1BEB-FD14-4599-8FF4-EE8CA7A547E8}"/>
                </a:ext>
              </a:extLst>
            </p:cNvPr>
            <p:cNvGrpSpPr/>
            <p:nvPr/>
          </p:nvGrpSpPr>
          <p:grpSpPr>
            <a:xfrm>
              <a:off x="6436995" y="4106124"/>
              <a:ext cx="1622427" cy="435915"/>
              <a:chOff x="6654797" y="4106124"/>
              <a:chExt cx="1622427" cy="43591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C4F1764-D812-4CE4-A494-07430E4DE546}"/>
                  </a:ext>
                </a:extLst>
              </p:cNvPr>
              <p:cNvSpPr/>
              <p:nvPr/>
            </p:nvSpPr>
            <p:spPr>
              <a:xfrm>
                <a:off x="6654797" y="4106124"/>
                <a:ext cx="1622427" cy="435915"/>
              </a:xfrm>
              <a:prstGeom prst="rect">
                <a:avLst/>
              </a:prstGeom>
              <a:noFill/>
              <a:ln w="19050">
                <a:solidFill>
                  <a:srgbClr val="9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567F289-D96C-45EB-ABF9-B0DBE5D86EE1}"/>
                  </a:ext>
                </a:extLst>
              </p:cNvPr>
              <p:cNvSpPr/>
              <p:nvPr/>
            </p:nvSpPr>
            <p:spPr>
              <a:xfrm>
                <a:off x="7130020" y="4154803"/>
                <a:ext cx="6719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spc="3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可乐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933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300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用例结构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617D2A-19A4-4AAD-9A44-6CBBF3E2F488}"/>
              </a:ext>
            </a:extLst>
          </p:cNvPr>
          <p:cNvSpPr/>
          <p:nvPr/>
        </p:nvSpPr>
        <p:spPr>
          <a:xfrm>
            <a:off x="1246466" y="1460720"/>
            <a:ext cx="952313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     </a:t>
            </a:r>
            <a:r>
              <a:rPr lang="zh-CN" altLang="en-US" sz="1600" b="1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测试用例组织</a:t>
            </a:r>
            <a:endParaRPr lang="en-US" altLang="zh-CN" sz="1600" b="1" dirty="0">
              <a:solidFill>
                <a:srgbClr val="FFFF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en-US" altLang="zh-CN" sz="1600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api】YAML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/JSON 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文件，描述单个接口的测试内容，可以作为基础步骤被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引用。</a:t>
            </a:r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en-US" altLang="zh-CN" sz="1600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testcase】YAML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/JSON 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文件，包含单个或多个测试步骤。是测试步骤的 有序 集合，每一个测试步骤对应一个 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API 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的请求。</a:t>
            </a:r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【</a:t>
            </a:r>
            <a:r>
              <a:rPr lang="en-US" altLang="zh-CN" sz="1600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teststep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：对应 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中的一个 </a:t>
            </a:r>
            <a:r>
              <a:rPr lang="en-US" altLang="zh-CN" sz="1600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teststep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，描述单次接口测试的全部内容，包括发起接口请求、解析响应结果、校验结果等。</a:t>
            </a:r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sz="1600" b="1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</a:t>
            </a:r>
            <a:r>
              <a:rPr lang="zh-CN" altLang="en-US" sz="1600" b="1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变量、函数格式</a:t>
            </a:r>
            <a:endParaRPr lang="en-US" altLang="zh-CN" sz="1600" b="1" dirty="0">
              <a:solidFill>
                <a:srgbClr val="FFFF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变量取值时可以通过自定义，也可以引用其他已定义好的变量或参数，格式为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$var</a:t>
            </a: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函数引用取值时除了自定义、引用其他变量外，还可以引用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debugtalk.py</a:t>
            </a:r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定义的函数来获取到函数返回值，格式为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${</a:t>
            </a:r>
            <a:r>
              <a:rPr lang="en-US" altLang="zh-CN" sz="1600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get_value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()}</a:t>
            </a: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读取环境变量中的值，格式为</a:t>
            </a:r>
            <a:r>
              <a:rPr lang="en-US" altLang="zh-CN" sz="16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${ENV(out_k1)}</a:t>
            </a: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989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.env</a:t>
            </a:r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B96D8-26F4-49A9-B2F7-A4B6B2BE6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333" y="1835590"/>
            <a:ext cx="7814734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host=http://dev-his.seenew.info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user=99009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authorization=Basic bm9idWc6Z2l2ZW1lZml2ZQ==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out_k1=123551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out_k2=900656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orgId=1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46566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Api</a:t>
            </a:r>
            <a:r>
              <a:rPr lang="zh-CN" altLang="en-US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组成详解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587B4-8401-485B-97CB-EE3C9DB0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67" y="642194"/>
            <a:ext cx="12215533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测试名称（必须的），String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登录获取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</a:t>
            </a:r>
            <a:br>
              <a:rPr lang="zh-CN" altLang="zh-CN" sz="1400" dirty="0">
                <a:solidFill>
                  <a:srgbClr val="A9B7C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无条件跳过测试（可选的）,String,跳过测试的说明</a:t>
            </a:r>
            <a:b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A9B7C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skip/skipIf(条件为 true 时跳过测试（可选的）)/skipUnless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默认域名（可选的）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base_url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${ENV(host)}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验证（# 变量（可选的）, List,被上级（testcases，testsuite）覆盖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variables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${ENV(user)}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请求参数（必须的）, dict, 与request中的参数相同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request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"/app-sso/oauth/token"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method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POST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headers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Origin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1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authorization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: ${ENV(authorization)}</a:t>
            </a:r>
            <a:b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Content-Type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"application/json"</a:t>
            </a:r>
            <a:b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params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$username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sessionId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CC7832"/>
                </a:solidFill>
                <a:latin typeface="Arial Unicode MS"/>
                <a:ea typeface="JetBrains Mono"/>
              </a:rPr>
              <a:t>grant_type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dirty="0">
                <a:solidFill>
                  <a:srgbClr val="6A8759"/>
                </a:solidFill>
                <a:latin typeface="Arial Unicode MS"/>
                <a:ea typeface="JetBrains Mono"/>
              </a:rPr>
              <a:t>"password</a:t>
            </a:r>
            <a:r>
              <a:rPr lang="zh-CN" altLang="en-US" sz="1400" dirty="0">
                <a:solidFill>
                  <a:srgbClr val="6A8759"/>
                </a:solidFill>
                <a:latin typeface="Arial Unicode MS"/>
                <a:ea typeface="JetBrains Mono"/>
              </a:rPr>
              <a:t>“</a:t>
            </a:r>
            <a:endParaRPr lang="en-US" altLang="zh-CN" sz="1400" dirty="0">
              <a:solidFill>
                <a:srgbClr val="6A8759"/>
              </a:solidFill>
              <a:latin typeface="Arial Unicode MS"/>
              <a:ea typeface="JetBrains Mono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可选的）,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validate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"status_code"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200]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提取器（可选的）, dict,提取返回参数 (content是responses，body内容）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extract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content.body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.0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前置</a:t>
            </a:r>
            <a:r>
              <a:rPr lang="zh-CN" altLang="en-US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、后置</a:t>
            </a:r>
            <a: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处理（可选的），list （可以修改request内容）</a:t>
            </a:r>
            <a:br>
              <a:rPr lang="zh-CN" altLang="zh-CN" sz="1400" dirty="0">
                <a:solidFill>
                  <a:srgbClr val="6297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CC78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setup_hooks</a:t>
            </a:r>
            <a:r>
              <a:rPr lang="zh-CN" altLang="en-US" sz="1400" dirty="0">
                <a:solidFill>
                  <a:srgbClr val="A9B7C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zh-CN" sz="1400" dirty="0">
                <a:solidFill>
                  <a:srgbClr val="CC78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teardown_hooks</a:t>
            </a:r>
            <a:endParaRPr lang="zh-CN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65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	</a:t>
            </a:r>
            <a:r>
              <a:rPr lang="en-US" altLang="zh-CN" b="1" dirty="0" err="1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skipUnless</a:t>
            </a:r>
            <a:r>
              <a:rPr lang="en-US" altLang="zh-CN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${</a:t>
            </a:r>
            <a:r>
              <a:rPr lang="en-US" altLang="zh-CN" b="1" dirty="0" err="1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skip_resource</a:t>
            </a:r>
            <a:r>
              <a:rPr lang="en-US" altLang="zh-CN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($Code)}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zh-CN" altLang="en-US" dirty="0">
                <a:solidFill>
                  <a:schemeClr val="bg1"/>
                </a:solidFill>
              </a:rPr>
              <a:t>条件为 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  <a:r>
              <a:rPr lang="zh-CN" altLang="en-US" dirty="0">
                <a:solidFill>
                  <a:schemeClr val="bg1"/>
                </a:solidFill>
              </a:rPr>
              <a:t> 时跳过测试（可选的）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-9427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83606" y="96058"/>
            <a:ext cx="434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Skip</a:t>
            </a:r>
            <a:endParaRPr lang="en-US" altLang="zh-CN" sz="2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179A1-F710-4034-A907-3533DBA0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94" y="1441941"/>
            <a:ext cx="4826524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skip_resource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(code):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根据场景跳过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case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:param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code: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:return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response_data = code.get(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response_data: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amount = code[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'amount'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amount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库存资源不足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skip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Code = code.get(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'Code’)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Code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code_dict: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(code_dict[Code])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True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90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300" y="49058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setup_hooks</a:t>
            </a:r>
            <a:r>
              <a:rPr lang="en-US" altLang="zh-CN" sz="1400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 - ${</a:t>
            </a:r>
            <a:r>
              <a:rPr lang="en-US" altLang="zh-CN" sz="1400" b="1" dirty="0" err="1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sleep_time</a:t>
            </a:r>
            <a:r>
              <a:rPr lang="en-US" altLang="zh-CN" sz="1400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(80)}</a:t>
            </a:r>
            <a:r>
              <a:rPr lang="zh-CN" altLang="en-US" sz="1400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       </a:t>
            </a:r>
            <a:endParaRPr lang="en-US" altLang="zh-CN" sz="1400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     - ${</a:t>
            </a:r>
            <a:r>
              <a:rPr lang="en-US" altLang="zh-CN" sz="1400" b="1" dirty="0" err="1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create_wait_time</a:t>
            </a:r>
            <a:r>
              <a:rPr lang="en-US" altLang="zh-CN" sz="1400" b="1" dirty="0">
                <a:solidFill>
                  <a:srgbClr val="FD9A34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($status)}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rgbClr val="FD9A34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</a:rPr>
              <a:t>在 </a:t>
            </a:r>
            <a:r>
              <a:rPr lang="en-US" altLang="zh-CN" sz="1400" dirty="0">
                <a:solidFill>
                  <a:schemeClr val="bg1"/>
                </a:solidFill>
              </a:rPr>
              <a:t>HTTP </a:t>
            </a:r>
            <a:r>
              <a:rPr lang="zh-CN" altLang="en-US" sz="1400" dirty="0">
                <a:solidFill>
                  <a:schemeClr val="bg1"/>
                </a:solidFill>
              </a:rPr>
              <a:t>请求发送前执行 </a:t>
            </a:r>
            <a:r>
              <a:rPr lang="en-US" altLang="zh-CN" sz="1400" dirty="0">
                <a:solidFill>
                  <a:schemeClr val="bg1"/>
                </a:solidFill>
              </a:rPr>
              <a:t>hook </a:t>
            </a:r>
            <a:r>
              <a:rPr lang="zh-CN" altLang="en-US" sz="1400" dirty="0">
                <a:solidFill>
                  <a:schemeClr val="bg1"/>
                </a:solidFill>
              </a:rPr>
              <a:t>函数，主要用于准备工作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是一个列表，也就是可以有多个前置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    </a:t>
            </a:r>
            <a:r>
              <a:rPr lang="zh-CN" altLang="en-US" sz="1400" dirty="0">
                <a:solidFill>
                  <a:schemeClr val="bg1"/>
                </a:solidFill>
              </a:rPr>
              <a:t>在测试步骤层面的 </a:t>
            </a:r>
            <a:r>
              <a:rPr lang="en-US" altLang="zh-CN" sz="1400" dirty="0" err="1">
                <a:solidFill>
                  <a:schemeClr val="bg1"/>
                </a:solidFill>
              </a:rPr>
              <a:t>setup_hooks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函数中，除了可传入自定义参数外，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还可以传入 </a:t>
            </a:r>
            <a:r>
              <a:rPr lang="en-US" altLang="zh-CN" sz="1400" dirty="0">
                <a:solidFill>
                  <a:srgbClr val="FFC000"/>
                </a:solidFill>
              </a:rPr>
              <a:t>$request</a:t>
            </a:r>
            <a:r>
              <a:rPr lang="zh-CN" altLang="en-US" sz="1400" dirty="0">
                <a:solidFill>
                  <a:schemeClr val="bg1"/>
                </a:solidFill>
              </a:rPr>
              <a:t>，该参数对应着当前测试步骤 </a:t>
            </a:r>
            <a:r>
              <a:rPr lang="en-US" altLang="zh-CN" sz="1400" dirty="0">
                <a:solidFill>
                  <a:schemeClr val="bg1"/>
                </a:solidFill>
              </a:rPr>
              <a:t>request </a:t>
            </a:r>
            <a:r>
              <a:rPr lang="zh-CN" altLang="en-US" sz="1400" dirty="0">
                <a:solidFill>
                  <a:schemeClr val="bg1"/>
                </a:solidFill>
              </a:rPr>
              <a:t>的全部内容。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因为 </a:t>
            </a:r>
            <a:r>
              <a:rPr lang="en-US" altLang="zh-CN" sz="1400" dirty="0">
                <a:solidFill>
                  <a:schemeClr val="bg1"/>
                </a:solidFill>
              </a:rPr>
              <a:t>request </a:t>
            </a:r>
            <a:r>
              <a:rPr lang="zh-CN" altLang="en-US" sz="1400" dirty="0">
                <a:solidFill>
                  <a:schemeClr val="bg1"/>
                </a:solidFill>
              </a:rPr>
              <a:t>是可变参数类型（</a:t>
            </a:r>
            <a:r>
              <a:rPr lang="en-US" altLang="zh-CN" sz="1400" dirty="0" err="1">
                <a:solidFill>
                  <a:schemeClr val="bg1"/>
                </a:solidFill>
              </a:rPr>
              <a:t>dict</a:t>
            </a:r>
            <a:r>
              <a:rPr lang="zh-CN" altLang="en-US" sz="1400" dirty="0">
                <a:solidFill>
                  <a:schemeClr val="bg1"/>
                </a:solidFill>
              </a:rPr>
              <a:t>），因此该函数参数为引用传递，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当我们需要对请求参数进行预处理时尤其有用。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   </a:t>
            </a:r>
            <a:r>
              <a:rPr lang="zh-CN" altLang="en-US" sz="1400" dirty="0">
                <a:solidFill>
                  <a:schemeClr val="bg1"/>
                </a:solidFill>
              </a:rPr>
              <a:t>在测试步骤层面的 </a:t>
            </a:r>
            <a:r>
              <a:rPr lang="en-US" altLang="zh-CN" sz="1400" dirty="0" err="1">
                <a:solidFill>
                  <a:schemeClr val="bg1"/>
                </a:solidFill>
              </a:rPr>
              <a:t>teardown_hooks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函数中，除了可传入自定义参数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外，还可以传入 </a:t>
            </a:r>
            <a:r>
              <a:rPr lang="en-US" altLang="zh-CN" sz="1400" dirty="0">
                <a:solidFill>
                  <a:srgbClr val="FFC000"/>
                </a:solidFill>
              </a:rPr>
              <a:t>$response</a:t>
            </a:r>
            <a:r>
              <a:rPr lang="zh-CN" altLang="en-US" sz="1400" dirty="0">
                <a:solidFill>
                  <a:schemeClr val="bg1"/>
                </a:solidFill>
              </a:rPr>
              <a:t>，该参数对应着当前请求的响应实例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 err="1">
                <a:solidFill>
                  <a:schemeClr val="bg1"/>
                </a:solidFill>
              </a:rPr>
              <a:t>requests.Response</a:t>
            </a:r>
            <a:r>
              <a:rPr lang="zh-CN" altLang="en-US" sz="1400" dirty="0">
                <a:solidFill>
                  <a:schemeClr val="bg1"/>
                </a:solidFill>
              </a:rPr>
              <a:t>）。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-9427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83606" y="96058"/>
            <a:ext cx="434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setuphooks</a:t>
            </a:r>
            <a:endParaRPr lang="en-US" altLang="zh-CN" sz="2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954859-3BC0-427C-ADA8-EE062DA7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33" y="1420707"/>
            <a:ext cx="4204355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create_wait_time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(service_status):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set wait_time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:param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wait_time: int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:return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(service_status)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service_status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"ImageDownloading"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sleep_time(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service_status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"running"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time.sleep(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sleep_time(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91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request</a:t>
            </a:r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334E31-A4F1-4CA0-AB00-D3F6A155B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35" y="2074813"/>
            <a:ext cx="6977424" cy="192145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B257DA-CC23-43F0-BF1A-4E78C339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1" y="1438821"/>
            <a:ext cx="425026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$url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POST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Origin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$Origin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authorization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$authorization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"keep-alive"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Content-Type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"application/json"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$username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$password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verifyCode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sessionId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grant_type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"password"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9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-9427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extract</a:t>
            </a:r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2712AB-ACBC-46BD-B83F-E18D68FF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8" y="4988722"/>
            <a:ext cx="533403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extract: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patientRegisterId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content.body.0.patientRegisterId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patientName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content.body.0.patientName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849C9-B1C5-415F-AF1D-A2FB73CF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8" y="1065183"/>
            <a:ext cx="8057104" cy="31730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3C12A3-AEB1-4D03-80D7-ED66AF3CB079}"/>
              </a:ext>
            </a:extLst>
          </p:cNvPr>
          <p:cNvSpPr/>
          <p:nvPr/>
        </p:nvSpPr>
        <p:spPr>
          <a:xfrm>
            <a:off x="6271164" y="4750027"/>
            <a:ext cx="5334034" cy="167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extract</a:t>
            </a:r>
            <a:r>
              <a:rPr lang="zh-CN" altLang="en-US" sz="1400" dirty="0">
                <a:solidFill>
                  <a:schemeClr val="bg1"/>
                </a:solidFill>
              </a:rPr>
              <a:t>响应结果的字段有 </a:t>
            </a:r>
            <a:r>
              <a:rPr lang="en-US" altLang="zh-CN" sz="1400" dirty="0">
                <a:solidFill>
                  <a:schemeClr val="bg1"/>
                </a:solidFill>
              </a:rPr>
              <a:t>: </a:t>
            </a:r>
            <a:r>
              <a:rPr lang="en-US" altLang="zh-CN" sz="1400" dirty="0" err="1">
                <a:solidFill>
                  <a:schemeClr val="bg1"/>
                </a:solidFill>
              </a:rPr>
              <a:t>status_code</a:t>
            </a:r>
            <a:r>
              <a:rPr lang="en-US" altLang="zh-CN" sz="1400" dirty="0">
                <a:solidFill>
                  <a:schemeClr val="bg1"/>
                </a:solidFill>
              </a:rPr>
              <a:t>, cookies, elapsed, headers, content, text,  json, encoding, ok, reason,  </a:t>
            </a:r>
            <a:r>
              <a:rPr lang="en-US" altLang="zh-CN" sz="1400" dirty="0" err="1">
                <a:solidFill>
                  <a:schemeClr val="bg1"/>
                </a:solidFill>
              </a:rPr>
              <a:t>url</a:t>
            </a:r>
            <a:r>
              <a:rPr lang="zh-CN" altLang="en-US" sz="1400" dirty="0">
                <a:solidFill>
                  <a:schemeClr val="bg1"/>
                </a:solidFill>
              </a:rPr>
              <a:t>。如果响应结果中有多层嵌套，可通过</a:t>
            </a:r>
            <a:r>
              <a:rPr lang="en-US" altLang="zh-CN" sz="1400" dirty="0">
                <a:solidFill>
                  <a:schemeClr val="bg1"/>
                </a:solidFill>
              </a:rPr>
              <a:t>content.xxx.0.id</a:t>
            </a:r>
            <a:r>
              <a:rPr lang="zh-CN" altLang="en-US" sz="1400" dirty="0">
                <a:solidFill>
                  <a:schemeClr val="bg1"/>
                </a:solidFill>
              </a:rPr>
              <a:t>格式获取</a:t>
            </a:r>
            <a:r>
              <a:rPr lang="en-US" altLang="zh-CN" sz="1400" dirty="0">
                <a:solidFill>
                  <a:schemeClr val="bg1"/>
                </a:solidFill>
              </a:rPr>
              <a:t>id</a:t>
            </a:r>
            <a:r>
              <a:rPr lang="zh-CN" altLang="en-US" sz="1400" dirty="0">
                <a:solidFill>
                  <a:schemeClr val="bg1"/>
                </a:solidFill>
              </a:rPr>
              <a:t>，其中</a:t>
            </a:r>
            <a:r>
              <a:rPr lang="en-US" altLang="zh-CN" sz="1400" dirty="0">
                <a:solidFill>
                  <a:schemeClr val="bg1"/>
                </a:solidFill>
              </a:rPr>
              <a:t>content</a:t>
            </a:r>
            <a:r>
              <a:rPr lang="zh-CN" altLang="en-US" sz="1400" dirty="0">
                <a:solidFill>
                  <a:schemeClr val="bg1"/>
                </a:solidFill>
              </a:rPr>
              <a:t>是指响应内容，</a:t>
            </a:r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</a:rPr>
              <a:t>是响应内容中的某个字段，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表示获取</a:t>
            </a:r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r>
              <a:rPr lang="zh-CN" altLang="en-US" sz="1400" dirty="0">
                <a:solidFill>
                  <a:schemeClr val="bg1"/>
                </a:solidFill>
              </a:rPr>
              <a:t>数组中第一个内容。</a:t>
            </a:r>
          </a:p>
        </p:txBody>
      </p:sp>
    </p:spTree>
    <p:extLst>
      <p:ext uri="{BB962C8B-B14F-4D97-AF65-F5344CB8AC3E}">
        <p14:creationId xmlns:p14="http://schemas.microsoft.com/office/powerpoint/2010/main" val="306395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40"/>
            <a:ext cx="11133056" cy="116656695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-9427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参数关联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3C12A3-AEB1-4D03-80D7-ED66AF3CB079}"/>
              </a:ext>
            </a:extLst>
          </p:cNvPr>
          <p:cNvSpPr/>
          <p:nvPr/>
        </p:nvSpPr>
        <p:spPr>
          <a:xfrm>
            <a:off x="258078" y="791945"/>
            <a:ext cx="6919469" cy="37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前面接口的返回参数，提取到全局变量中。后面的接口可以引用 </a:t>
            </a:r>
            <a:r>
              <a:rPr lang="en-US" altLang="zh-CN" sz="1400" dirty="0">
                <a:solidFill>
                  <a:schemeClr val="bg1"/>
                </a:solidFill>
              </a:rPr>
              <a:t>$var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41DBFE-4D4F-4DDF-B89B-D9311421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518" y="1561598"/>
            <a:ext cx="7689391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查询用户信息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request</a:t>
            </a:r>
            <a:r>
              <a:rPr lang="en-US" altLang="zh-CN" sz="1600" dirty="0">
                <a:solidFill>
                  <a:schemeClr val="bg1"/>
                </a:solidFill>
                <a:latin typeface="Arial Unicode MS"/>
                <a:ea typeface="JetBrains Mono"/>
              </a:rPr>
              <a:t>: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	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cardNo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$cardNo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cardType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$cardType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orgId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$orgId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POST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/app-patient-manage/register/queryForCommonByVoucherNo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extract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D9A3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D9A3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D9A34"/>
                </a:solidFill>
                <a:effectLst/>
                <a:latin typeface="Arial Unicode MS"/>
                <a:ea typeface="JetBrains Mono"/>
              </a:rPr>
              <a:t>- costTypeCode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content.body.0.costTypeCode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查询是否为医保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D9A34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$costTypeCode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POST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/app-sys-manage/cost/nature/isMedicareByCode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66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validate</a:t>
            </a:r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C83509-A52B-454C-9FCA-EF92005D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97" y="761491"/>
            <a:ext cx="11522205" cy="58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9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7"/>
            <a:ext cx="373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Testcase/step/api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嵌套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F35CA-4744-459A-A525-D2680015F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12" y="68158"/>
            <a:ext cx="7293963" cy="67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3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-37862" y="-20078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0" y="59840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807161" y="2581994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60093" y="1324622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604" y="3749057"/>
            <a:ext cx="3109066" cy="1628775"/>
            <a:chOff x="-39938" y="3176614"/>
            <a:chExt cx="3109066" cy="1628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-39938" y="3748515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测试执行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159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config</a:t>
            </a:r>
            <a:endParaRPr lang="zh-CN" altLang="en-US" sz="24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A2A69-7B91-426E-B9B2-6E9CBB93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35" y="1331099"/>
            <a:ext cx="4510343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lang="en-US" altLang="zh-CN" sz="14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base_url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${ENV(host)}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自费患者挂号、取消挂号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variables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k1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${ENV(out_k1)}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k2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${ENV(out_k2)}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orgId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${ENV(orgId)}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cardContentOri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001testxjjj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cardTypeCode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FH0121.01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mainCode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FH0121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medicalCertificateNo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001TESTXJJJ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resourceId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325442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shiftManageId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2129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medicalType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11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costCategory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payAmount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100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payType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"FH0085.01"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masterPatientIndexVersion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mpi_version_2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serviceDate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${getdate()}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9CB32-DE1D-4179-AD07-D5D56C91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9" y="2977097"/>
            <a:ext cx="517629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getdate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endParaRPr lang="en-US" altLang="zh-CN" sz="16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time.strftime(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"%Y-%m-%d"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time.localtime())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F1F4A-5B7C-4690-8A14-604C28B4ECB5}"/>
              </a:ext>
            </a:extLst>
          </p:cNvPr>
          <p:cNvSpPr txBox="1"/>
          <p:nvPr/>
        </p:nvSpPr>
        <p:spPr>
          <a:xfrm>
            <a:off x="108374" y="72807"/>
            <a:ext cx="28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作用域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A2A69-7B91-426E-B9B2-6E9CBB936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35" y="1695362"/>
            <a:ext cx="846115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变量空间（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在测试用例内部，</a:t>
            </a:r>
            <a:r>
              <a:rPr lang="en-US" altLang="zh-CN" dirty="0" err="1">
                <a:solidFill>
                  <a:schemeClr val="bg1"/>
                </a:solidFill>
              </a:rPr>
              <a:t>HttpRunner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划分了两层变量空间作用域（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config</a:t>
            </a:r>
            <a:r>
              <a:rPr lang="zh-CN" altLang="en-US" dirty="0">
                <a:solidFill>
                  <a:schemeClr val="bg1"/>
                </a:solidFill>
              </a:rPr>
              <a:t>：作为整个测试用例的全局配置项，作用域为整个测试用例；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test</a:t>
            </a:r>
            <a:r>
              <a:rPr lang="zh-CN" altLang="en-US" dirty="0">
                <a:solidFill>
                  <a:schemeClr val="bg1"/>
                </a:solidFill>
              </a:rPr>
              <a:t>：测试步骤的变量空间（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r>
              <a:rPr lang="zh-CN" altLang="en-US" dirty="0">
                <a:solidFill>
                  <a:schemeClr val="bg1"/>
                </a:solidFill>
              </a:rPr>
              <a:t>）会继承或覆盖 </a:t>
            </a:r>
            <a:r>
              <a:rPr lang="en-US" altLang="zh-CN" dirty="0">
                <a:solidFill>
                  <a:schemeClr val="bg1"/>
                </a:solidFill>
              </a:rPr>
              <a:t>config </a:t>
            </a:r>
            <a:r>
              <a:rPr lang="zh-CN" altLang="en-US" dirty="0">
                <a:solidFill>
                  <a:schemeClr val="bg1"/>
                </a:solidFill>
              </a:rPr>
              <a:t>中定义的内容；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若某变量在 </a:t>
            </a:r>
            <a:r>
              <a:rPr lang="en-US" altLang="zh-CN" dirty="0">
                <a:solidFill>
                  <a:schemeClr val="bg1"/>
                </a:solidFill>
              </a:rPr>
              <a:t>config </a:t>
            </a:r>
            <a:r>
              <a:rPr lang="zh-CN" altLang="en-US" dirty="0">
                <a:solidFill>
                  <a:schemeClr val="bg1"/>
                </a:solidFill>
              </a:rPr>
              <a:t>中定义了，在某 </a:t>
            </a:r>
            <a:r>
              <a:rPr lang="en-US" altLang="zh-CN" dirty="0">
                <a:solidFill>
                  <a:schemeClr val="bg1"/>
                </a:solidFill>
              </a:rPr>
              <a:t>test </a:t>
            </a:r>
            <a:r>
              <a:rPr lang="zh-CN" altLang="en-US" dirty="0">
                <a:solidFill>
                  <a:schemeClr val="bg1"/>
                </a:solidFill>
              </a:rPr>
              <a:t>中没有定义，则该 </a:t>
            </a:r>
            <a:r>
              <a:rPr lang="en-US" altLang="zh-CN" dirty="0">
                <a:solidFill>
                  <a:schemeClr val="bg1"/>
                </a:solidFill>
              </a:rPr>
              <a:t>test </a:t>
            </a:r>
            <a:r>
              <a:rPr lang="zh-CN" altLang="en-US" dirty="0">
                <a:solidFill>
                  <a:schemeClr val="bg1"/>
                </a:solidFill>
              </a:rPr>
              <a:t>会继承该变量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若某变量在 </a:t>
            </a:r>
            <a:r>
              <a:rPr lang="en-US" altLang="zh-CN" dirty="0">
                <a:solidFill>
                  <a:schemeClr val="bg1"/>
                </a:solidFill>
              </a:rPr>
              <a:t>config </a:t>
            </a:r>
            <a:r>
              <a:rPr lang="zh-CN" altLang="en-US" dirty="0">
                <a:solidFill>
                  <a:schemeClr val="bg1"/>
                </a:solidFill>
              </a:rPr>
              <a:t>和某 </a:t>
            </a:r>
            <a:r>
              <a:rPr lang="en-US" altLang="zh-CN" dirty="0">
                <a:solidFill>
                  <a:schemeClr val="bg1"/>
                </a:solidFill>
              </a:rPr>
              <a:t>test </a:t>
            </a:r>
            <a:r>
              <a:rPr lang="zh-CN" altLang="en-US" dirty="0">
                <a:solidFill>
                  <a:schemeClr val="bg1"/>
                </a:solidFill>
              </a:rPr>
              <a:t>中都定义了，则该 </a:t>
            </a:r>
            <a:r>
              <a:rPr lang="en-US" altLang="zh-CN" dirty="0">
                <a:solidFill>
                  <a:schemeClr val="bg1"/>
                </a:solidFill>
              </a:rPr>
              <a:t>test </a:t>
            </a:r>
            <a:r>
              <a:rPr lang="zh-CN" altLang="en-US" dirty="0">
                <a:solidFill>
                  <a:schemeClr val="bg1"/>
                </a:solidFill>
              </a:rPr>
              <a:t>中使用自己定义的变量值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各个测试步骤（</a:t>
            </a:r>
            <a:r>
              <a:rPr lang="en-US" altLang="zh-CN" dirty="0">
                <a:solidFill>
                  <a:schemeClr val="bg1"/>
                </a:solidFill>
              </a:rPr>
              <a:t>test</a:t>
            </a:r>
            <a:r>
              <a:rPr lang="zh-CN" altLang="en-US" dirty="0">
                <a:solidFill>
                  <a:schemeClr val="bg1"/>
                </a:solidFill>
              </a:rPr>
              <a:t>）的变量空间相互独立，互不影响；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如需在多个测试步骤（</a:t>
            </a:r>
            <a:r>
              <a:rPr lang="en-US" altLang="zh-CN" dirty="0">
                <a:solidFill>
                  <a:schemeClr val="bg1"/>
                </a:solidFill>
              </a:rPr>
              <a:t>test</a:t>
            </a:r>
            <a:r>
              <a:rPr lang="zh-CN" altLang="en-US" dirty="0">
                <a:solidFill>
                  <a:schemeClr val="bg1"/>
                </a:solidFill>
              </a:rPr>
              <a:t>）中传递参数值，则需要使用 </a:t>
            </a:r>
            <a:r>
              <a:rPr lang="en-US" altLang="zh-CN" dirty="0">
                <a:solidFill>
                  <a:schemeClr val="bg1"/>
                </a:solidFill>
              </a:rPr>
              <a:t>extract </a:t>
            </a:r>
            <a:r>
              <a:rPr lang="zh-CN" altLang="en-US" dirty="0">
                <a:solidFill>
                  <a:schemeClr val="bg1"/>
                </a:solidFill>
              </a:rPr>
              <a:t>关键字，并且只能从前往后传递</a:t>
            </a:r>
          </a:p>
        </p:txBody>
      </p:sp>
    </p:spTree>
    <p:extLst>
      <p:ext uri="{BB962C8B-B14F-4D97-AF65-F5344CB8AC3E}">
        <p14:creationId xmlns:p14="http://schemas.microsoft.com/office/powerpoint/2010/main" val="29798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4" y="72807"/>
            <a:ext cx="289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Testcase/test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嵌套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2321D0-E513-483B-AA58-743E5C1B1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43" y="563000"/>
            <a:ext cx="8061855" cy="6133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9AAC4A-C3C4-4446-A90A-D6ECE56A0E7F}"/>
              </a:ext>
            </a:extLst>
          </p:cNvPr>
          <p:cNvSpPr/>
          <p:nvPr/>
        </p:nvSpPr>
        <p:spPr>
          <a:xfrm>
            <a:off x="331083" y="2055591"/>
            <a:ext cx="30367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多层嵌套要注意解决文件间值传递的问题。</a:t>
            </a: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比如说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嵌套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，那么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这个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case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variables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最好覆盖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的所有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config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。否则调试的时候需要返回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中去寻找对应的参数比较麻烦。</a:t>
            </a: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中文件需要用到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中的一些保存好的参数，注意这时候需要在引用的时候用</a:t>
            </a:r>
            <a:r>
              <a:rPr lang="en-US" altLang="zh-CN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extract</a:t>
            </a:r>
            <a:r>
              <a:rPr lang="zh-CN" altLang="en-US" sz="1400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导出。</a:t>
            </a:r>
            <a:endParaRPr lang="en-US" altLang="zh-CN" sz="1400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37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445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测试用例分层</a:t>
            </a:r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—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强大的套娃模式</a:t>
            </a:r>
          </a:p>
        </p:txBody>
      </p:sp>
      <p:sp>
        <p:nvSpPr>
          <p:cNvPr id="5" name="AutoShape 2" descr="https://v2.httprunner.org/images/testcase-layer.png">
            <a:extLst>
              <a:ext uri="{FF2B5EF4-FFF2-40B4-BE49-F238E27FC236}">
                <a16:creationId xmlns:a16="http://schemas.microsoft.com/office/drawing/2014/main" id="{00671501-358B-4B18-868B-2955C791E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v2.httprunner.org/images/testcase-layer.png">
            <a:extLst>
              <a:ext uri="{FF2B5EF4-FFF2-40B4-BE49-F238E27FC236}">
                <a16:creationId xmlns:a16="http://schemas.microsoft.com/office/drawing/2014/main" id="{08E9A7E1-D225-40C1-BD22-BECE33C2A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1AB535-135A-41DB-9FCC-1C51BF1A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64" y="924873"/>
            <a:ext cx="6979180" cy="54436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01D83BC-E8A6-40FD-9F9C-994653114788}"/>
              </a:ext>
            </a:extLst>
          </p:cNvPr>
          <p:cNvSpPr/>
          <p:nvPr/>
        </p:nvSpPr>
        <p:spPr>
          <a:xfrm>
            <a:off x="9118600" y="1794933"/>
            <a:ext cx="1752600" cy="7191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758ED-808C-4331-86A9-2F39D32A03E3}"/>
              </a:ext>
            </a:extLst>
          </p:cNvPr>
          <p:cNvSpPr/>
          <p:nvPr/>
        </p:nvSpPr>
        <p:spPr>
          <a:xfrm>
            <a:off x="9118600" y="5198533"/>
            <a:ext cx="1752600" cy="7191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无序</a:t>
            </a:r>
          </a:p>
        </p:txBody>
      </p:sp>
    </p:spTree>
    <p:extLst>
      <p:ext uri="{BB962C8B-B14F-4D97-AF65-F5344CB8AC3E}">
        <p14:creationId xmlns:p14="http://schemas.microsoft.com/office/powerpoint/2010/main" val="4018548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445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嵌套执行顺序</a:t>
            </a:r>
          </a:p>
        </p:txBody>
      </p:sp>
      <p:sp>
        <p:nvSpPr>
          <p:cNvPr id="5" name="AutoShape 2" descr="https://v2.httprunner.org/images/testcase-layer.png">
            <a:extLst>
              <a:ext uri="{FF2B5EF4-FFF2-40B4-BE49-F238E27FC236}">
                <a16:creationId xmlns:a16="http://schemas.microsoft.com/office/drawing/2014/main" id="{00671501-358B-4B18-868B-2955C791E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v2.httprunner.org/images/testcase-layer.png">
            <a:extLst>
              <a:ext uri="{FF2B5EF4-FFF2-40B4-BE49-F238E27FC236}">
                <a16:creationId xmlns:a16="http://schemas.microsoft.com/office/drawing/2014/main" id="{08E9A7E1-D225-40C1-BD22-BECE33C2A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17AA7-E299-4789-91CD-97208B776D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706" y="-438806"/>
            <a:ext cx="121542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可以通过查看源码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runner.py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_run_test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方法查看具体信息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httprunner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中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的默认值为120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C280C-419B-4BAA-82F7-AF117DCF6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00" y="1085137"/>
            <a:ext cx="62388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7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08374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testcase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中的优先级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9AAC4A-C3C4-4446-A90A-D6ECE56A0E7F}"/>
              </a:ext>
            </a:extLst>
          </p:cNvPr>
          <p:cNvSpPr/>
          <p:nvPr/>
        </p:nvSpPr>
        <p:spPr>
          <a:xfrm>
            <a:off x="1296283" y="1801593"/>
            <a:ext cx="9075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FF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base_url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 test &gt; testcase config &gt; testsuite test &gt; testsuite config &gt; api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Variables</a:t>
            </a:r>
          </a:p>
          <a:p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 config &gt; testcase test &gt; 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testcase_def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config &gt; 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testcase_def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test &gt; api</a:t>
            </a:r>
          </a:p>
          <a:p>
            <a:pPr lvl="1"/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0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609782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1219054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6086026" y="3429000"/>
            <a:ext cx="3070675" cy="1628775"/>
            <a:chOff x="-1547" y="3176614"/>
            <a:chExt cx="3070675" cy="1628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418CCAB-0BC1-4D73-984B-53E0A9A65E86}"/>
                </a:ext>
              </a:extLst>
            </p:cNvPr>
            <p:cNvSpPr txBox="1"/>
            <p:nvPr/>
          </p:nvSpPr>
          <p:spPr>
            <a:xfrm>
              <a:off x="817642" y="4185399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-1547" y="3719163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用例生成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077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300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Har2case 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录制生成用例</a:t>
            </a:r>
          </a:p>
          <a:p>
            <a:endParaRPr lang="zh-CN" altLang="en-US" sz="20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9AAC4A-C3C4-4446-A90A-D6ECE56A0E7F}"/>
              </a:ext>
            </a:extLst>
          </p:cNvPr>
          <p:cNvSpPr/>
          <p:nvPr/>
        </p:nvSpPr>
        <p:spPr>
          <a:xfrm>
            <a:off x="702394" y="1169997"/>
            <a:ext cx="907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获取 </a:t>
            </a:r>
            <a:r>
              <a:rPr lang="en-US" altLang="zh-CN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HAR </a:t>
            </a:r>
            <a:r>
              <a:rPr lang="zh-CN" altLang="en-US" dirty="0">
                <a:solidFill>
                  <a:srgbClr val="FFFF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数据包</a:t>
            </a:r>
            <a:endParaRPr lang="en-US" altLang="zh-CN" dirty="0">
              <a:solidFill>
                <a:srgbClr val="FFFF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AED73C-D0D7-4E43-9695-33764478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5" y="1800922"/>
            <a:ext cx="9656190" cy="47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9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har2case 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转换脚本时默认转换为 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JSON 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格式。加上 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-2y/--to-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yml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参数后转换为 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YAML 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格式。</a:t>
            </a: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r>
              <a:rPr lang="en-US" altLang="zh-CN" dirty="0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$ har2case docs/data/demo-</a:t>
            </a:r>
            <a:r>
              <a:rPr lang="en-US" altLang="zh-CN" dirty="0" err="1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quickstart.har</a:t>
            </a:r>
            <a:endParaRPr lang="en-US" altLang="zh-CN" dirty="0">
              <a:solidFill>
                <a:srgbClr val="FFC000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INFO:root:Start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to generate testcase.</a:t>
            </a: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INFO:root:dump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testcase to JSON format.</a:t>
            </a: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INFO:root:Generate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JSON testcase successfully: docs/data/demo-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quickstart.json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3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r>
              <a:rPr lang="en-US" altLang="zh-CN" dirty="0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$ har2case docs/data/demo-</a:t>
            </a:r>
            <a:r>
              <a:rPr lang="en-US" altLang="zh-CN" dirty="0" err="1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quickstart.har</a:t>
            </a:r>
            <a:r>
              <a:rPr lang="en-US" altLang="zh-CN" dirty="0">
                <a:solidFill>
                  <a:srgbClr val="FFC000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-2y</a:t>
            </a: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INFO:root:Start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to generate testcase.</a:t>
            </a: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INFO:root:dump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testcase to YAML format.</a:t>
            </a:r>
          </a:p>
          <a:p>
            <a:pPr lvl="3"/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INFO:root:Generate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YAML testcase successfully: docs/data/demo-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quickstart.yml</a:t>
            </a:r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Har2case </a:t>
            </a:r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录制生成用例</a:t>
            </a:r>
          </a:p>
          <a:p>
            <a:endParaRPr lang="zh-CN" altLang="en-US" sz="20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94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：存放下载的文件和生成的用例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core.py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：用例生成逻辑核心文件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run.py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：自定义添加的执行脚本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项目结构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E7356-4681-48B8-8CBB-13BB1724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987" y="3052658"/>
            <a:ext cx="7098383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har2case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run_har2case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:return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: null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core.HarParser(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"testcase/new.har"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a.gen_testcase(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file_type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"YML"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run_har2case()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06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简介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EED399-9978-4510-BE64-F84496BDACCA}"/>
              </a:ext>
            </a:extLst>
          </p:cNvPr>
          <p:cNvSpPr/>
          <p:nvPr/>
        </p:nvSpPr>
        <p:spPr>
          <a:xfrm>
            <a:off x="2840613" y="1937789"/>
            <a:ext cx="60771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        </a:t>
            </a:r>
            <a:r>
              <a:rPr lang="zh-CN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HttpRunner 是一款面向 HTTP(S) 协议</a:t>
            </a: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的通用测试框架，只需编写维护一份即可实</a:t>
            </a: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现自动化测试、性能测试、线上监控、持续</a:t>
            </a: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集成等多种测试需求。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1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-152934"/>
            <a:ext cx="12215533" cy="69381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修改示例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473DF0-AB8D-45D3-B911-F64A10EB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2" y="744357"/>
            <a:ext cx="9059158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__make_request_headers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teststep_dict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entry_json):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 parse HAR entry request headers, and make teststep headers.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header in IGNORE_REQUEST_HEADERS will be ignored.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teststep_headers = {}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entry_json[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"request"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].get(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"headers"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].lower()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IGNORE_REQUEST_HEADERS: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header_not_need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"User-Agent"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"WebUrl"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header_not_need: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elif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"Authorization"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teststep_headers[header[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"${get_token($token)}"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"k1"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"k2"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teststep_headers[header[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teststep_headers[header[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 = header[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"value"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teststep_headers: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teststep_dict[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"request"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"headers"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teststep_headers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08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51755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609782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809227" y="2594741"/>
            <a:ext cx="1756200" cy="1727213"/>
            <a:chOff x="6884909" y="2556802"/>
            <a:chExt cx="1756200" cy="1727213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909026" y="2556802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222735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84909" y="2594065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80052" y="1113677"/>
            <a:ext cx="1887829" cy="3160298"/>
            <a:chOff x="9924625" y="1113677"/>
            <a:chExt cx="1887829" cy="3160298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89827" y="1789531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10014193" y="1113677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9179257" y="3585881"/>
            <a:ext cx="3070675" cy="1628775"/>
            <a:chOff x="-1547" y="3176614"/>
            <a:chExt cx="3070675" cy="1628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418CCAB-0BC1-4D73-984B-53E0A9A65E86}"/>
                </a:ext>
              </a:extLst>
            </p:cNvPr>
            <p:cNvSpPr txBox="1"/>
            <p:nvPr/>
          </p:nvSpPr>
          <p:spPr>
            <a:xfrm>
              <a:off x="817642" y="4185399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pc="3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-1547" y="3719163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开发扩展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514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215533" cy="69381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zh-CN" altLang="en-US" dirty="0"/>
              <a:t>测试过程中想打印目前的测试步骤可以使用</a:t>
            </a:r>
            <a:r>
              <a:rPr lang="en-US" altLang="zh-CN" dirty="0" err="1"/>
              <a:t>self.exception_stage</a:t>
            </a:r>
            <a:r>
              <a:rPr lang="zh-CN" altLang="en-US" dirty="0"/>
              <a:t>，</a:t>
            </a:r>
            <a:endParaRPr lang="en-US" altLang="zh-CN" dirty="0"/>
          </a:p>
          <a:p>
            <a:pPr lvl="5"/>
            <a:r>
              <a:rPr lang="zh-CN" altLang="en-US" dirty="0"/>
              <a:t>这是</a:t>
            </a:r>
            <a:r>
              <a:rPr lang="en-US" altLang="zh-CN" dirty="0" err="1"/>
              <a:t>hrun</a:t>
            </a:r>
            <a:r>
              <a:rPr lang="zh-CN" altLang="en-US" dirty="0"/>
              <a:t>自己加的一个测试标志位。</a:t>
            </a:r>
            <a:endParaRPr lang="en-US" altLang="zh-CN" dirty="0"/>
          </a:p>
          <a:p>
            <a:pPr lvl="5"/>
            <a:endParaRPr lang="zh-CN" altLang="en-US" dirty="0"/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initialize 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HttpRunner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()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初始化测试类</a:t>
            </a:r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parse tests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parser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中的方法解析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add tests to test suite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add_tests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创建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test_suite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 test suite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run_suite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执行</a:t>
            </a:r>
            <a:r>
              <a:rPr lang="en-US" altLang="zh-CN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testsuite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aggregate results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_aggregate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合并测试结果</a:t>
            </a:r>
          </a:p>
          <a:p>
            <a:pPr marL="3086100" lvl="6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generate html report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：通过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_summary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生产测试报告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源码解析</a:t>
            </a:r>
          </a:p>
        </p:txBody>
      </p:sp>
    </p:spTree>
    <p:extLst>
      <p:ext uri="{BB962C8B-B14F-4D97-AF65-F5344CB8AC3E}">
        <p14:creationId xmlns:p14="http://schemas.microsoft.com/office/powerpoint/2010/main" val="1367640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215533" cy="69381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locust</a:t>
            </a:r>
            <a:endParaRPr lang="zh-CN" altLang="en-US" sz="20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D25F3-CA6B-43F9-A8FC-131F35015BDD}"/>
              </a:ext>
            </a:extLst>
          </p:cNvPr>
          <p:cNvSpPr txBox="1"/>
          <p:nvPr/>
        </p:nvSpPr>
        <p:spPr>
          <a:xfrm>
            <a:off x="1703109" y="938496"/>
            <a:ext cx="87857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简介：易于使用的分布式用户负载测试工具。它旨在对网站（或其他系统）进行负载测试，并确定系统可以处理多少个并发用户。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安装方式： 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pip install 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locustio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==0.14.6(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目前只支持这个版本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3.   </a:t>
            </a:r>
            <a:r>
              <a:rPr lang="zh-CN" altLang="en-US" b="1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项目结构</a:t>
            </a:r>
          </a:p>
          <a:p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httprunner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ext.locusts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仅有几个简单的目录，主要的作用就是解析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文件，然后生成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测试类，并在测试类中执行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hrun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中的测试用例。最终输出报告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包默认文件无内容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__main__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：执行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cli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文件中的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cli :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命令行界面文件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locustfile_template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：性能测试文件模版，展示了如何创建一个测试类，并能够用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命令行执行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README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：简介了许多命令行参数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.env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（可选）：存储项目环境变量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utils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：这里主要调用了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hrun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parse_tests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方法来解析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，然后放入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locust_tests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当中去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11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215533" cy="69381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locust</a:t>
            </a:r>
            <a:endParaRPr lang="zh-CN" altLang="en-US" sz="2000" b="1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D25F3-CA6B-43F9-A8FC-131F35015BDD}"/>
              </a:ext>
            </a:extLst>
          </p:cNvPr>
          <p:cNvSpPr txBox="1"/>
          <p:nvPr/>
        </p:nvSpPr>
        <p:spPr>
          <a:xfrm>
            <a:off x="1703109" y="938496"/>
            <a:ext cx="87857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简介：易于使用的分布式用户负载测试工具。它旨在对网站（或其他系统）进行负载测试，并确定系统可以处理多少个并发用户。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安装方式： 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pip install 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locustio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==0.14.6(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目前只支持这个版本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3.   </a:t>
            </a:r>
            <a:r>
              <a:rPr lang="zh-CN" altLang="en-US" b="1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项目结构</a:t>
            </a:r>
          </a:p>
          <a:p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httprunner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ext.locusts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仅有几个简单的目录，主要的作用就是解析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文件，然后生成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测试类，并在测试类中执行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hrun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中的测试用例。最终输出报告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init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包默认文件无内容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__main__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：执行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cli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文件中的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cli :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命令行界面文件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locustfile_template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：性能测试文件模版，展示了如何创建一个测试类，并能够用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命令行执行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README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：简介了许多命令行参数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.env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（可选）：存储项目环境变量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utils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：这里主要调用了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hrun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parse_tests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方法来解析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，然后放入</a:t>
            </a:r>
            <a:r>
              <a:rPr lang="en-US" altLang="zh-CN" dirty="0" err="1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locust_tests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当中去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97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指定测试接口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B2BC6-0590-44BB-B83C-F847D656B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0" y="1864519"/>
            <a:ext cx="12077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运行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C8F85-07C3-40EC-A02D-D3DDFD2204BD}"/>
              </a:ext>
            </a:extLst>
          </p:cNvPr>
          <p:cNvSpPr txBox="1"/>
          <p:nvPr/>
        </p:nvSpPr>
        <p:spPr>
          <a:xfrm>
            <a:off x="1451728" y="895470"/>
            <a:ext cx="836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 </a:t>
            </a:r>
            <a:r>
              <a:rPr lang="zh-CN" altLang="en-US" dirty="0">
                <a:solidFill>
                  <a:schemeClr val="bg1"/>
                </a:solidFill>
              </a:rPr>
              <a:t>无网页运行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 -f locustfile.py  --no-web -c 5 -r 1 -t 1 --csv=result</a:t>
            </a:r>
            <a:endParaRPr lang="zh-CN" altLang="en-US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8D971-81A3-4E9E-972C-278621C56E4F}"/>
              </a:ext>
            </a:extLst>
          </p:cNvPr>
          <p:cNvSpPr txBox="1"/>
          <p:nvPr/>
        </p:nvSpPr>
        <p:spPr>
          <a:xfrm>
            <a:off x="1451728" y="2279004"/>
            <a:ext cx="500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>
                <a:solidFill>
                  <a:schemeClr val="bg1"/>
                </a:solidFill>
              </a:rPr>
              <a:t>网页运行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locust -f locustfile.py</a:t>
            </a:r>
            <a:endParaRPr lang="zh-CN" altLang="en-US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2F6DD3-A1B3-43F1-9B10-7880549FF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3810967"/>
            <a:ext cx="9458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2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b="1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默认地址</a:t>
            </a:r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zh-CN" altLang="en-US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  <a:hlinkClick r:id="rId4"/>
              </a:rPr>
              <a:t>http://localhost:8089/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r>
              <a:rPr lang="zh-CN" altLang="en-US" b="1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设置</a:t>
            </a:r>
            <a:r>
              <a:rPr lang="en-US" altLang="zh-CN" b="1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   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指定一下虚拟用户的总数量、每秒启动的用户数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,host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可为空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网页运行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F54897-8218-4600-9591-9E8D0374A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01" y="2717745"/>
            <a:ext cx="5032884" cy="39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65" y="-502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Type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 请求的类型，例如</a:t>
            </a: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GET/POST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Name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：请求的路径（由</a:t>
            </a:r>
            <a:r>
              <a:rPr lang="en-US" altLang="zh-CN" sz="1400" dirty="0" err="1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hrun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改为了测试</a:t>
            </a: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case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的名称）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request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：当前请求的数量。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fails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：当前请求失败的数量。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Median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：中间值，单位毫秒，一半的服务器响应时间低于该值，而另一半高于该值。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Average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：平均值，单位毫秒，所有请求的平均响应时间。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90%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</a:t>
            </a: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90%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响应时间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Min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：请求的最小服务器响应时间，单位毫秒。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Max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：请求的最大服务器响应时间，单位毫秒。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Average size (bytes) 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：单个请求的大小，单位字节。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RPS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：每秒钟处理的访问的次数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Failures/s</a:t>
            </a:r>
            <a:r>
              <a:rPr lang="zh-CN" altLang="en-US" sz="14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：每秒失败数</a:t>
            </a: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实时报告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ECFEF7-C18B-4EDE-B523-AC19E119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" y="876160"/>
            <a:ext cx="12192000" cy="17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24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300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b="1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"-c", "100",</a:t>
            </a:r>
            <a:b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"-t", "100",</a:t>
            </a:r>
          </a:p>
          <a:p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"--step-load",</a:t>
            </a:r>
            <a:b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"--step-clients", "10",</a:t>
            </a:r>
            <a:b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</a:b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"--step-time", "1"</a:t>
            </a: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这个含义是 每秒增加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个用户 总用户为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100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 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总测试时长为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100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秒</a:t>
            </a:r>
          </a:p>
          <a:p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如果在网页上执行完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就能看到图表的变化，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用户数量每秒增加</a:t>
            </a:r>
            <a:r>
              <a:rPr lang="en-US" altLang="zh-CN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10</a:t>
            </a:r>
            <a:r>
              <a:rPr lang="zh-CN" altLang="en-US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个</a:t>
            </a:r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1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逐步加载</a:t>
            </a:r>
          </a:p>
        </p:txBody>
      </p:sp>
      <p:sp>
        <p:nvSpPr>
          <p:cNvPr id="3" name="AutoShape 2" descr="image.png">
            <a:extLst>
              <a:ext uri="{FF2B5EF4-FFF2-40B4-BE49-F238E27FC236}">
                <a16:creationId xmlns:a16="http://schemas.microsoft.com/office/drawing/2014/main" id="{D5532E95-2662-45C9-BAF0-40E111752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019D9-40AD-4155-A476-446D6267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581" y="1083212"/>
            <a:ext cx="92011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-36403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7" y="81903"/>
            <a:ext cx="496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Roboto" panose="02000000000000000000" pitchFamily="2" charset="0"/>
              </a:rPr>
              <a:t>安装以及依赖软件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EED399-9978-4510-BE64-F84496BDACCA}"/>
              </a:ext>
            </a:extLst>
          </p:cNvPr>
          <p:cNvSpPr/>
          <p:nvPr/>
        </p:nvSpPr>
        <p:spPr>
          <a:xfrm>
            <a:off x="2802905" y="1956643"/>
            <a:ext cx="607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可运行平台：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，推荐系统：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Linux/macOS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安装方式： 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pip install </a:t>
            </a:r>
            <a:r>
              <a:rPr lang="en-US" altLang="zh-CN" sz="2400" dirty="0" err="1">
                <a:solidFill>
                  <a:schemeClr val="bg1"/>
                </a:solidFill>
                <a:latin typeface="Roboto" panose="02000000000000000000" pitchFamily="2" charset="0"/>
              </a:rPr>
              <a:t>httprunner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•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依赖的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版本：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Python 3.4</a:t>
            </a: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及以上版本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50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3" y="72806"/>
            <a:ext cx="39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运行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C8F85-07C3-40EC-A02D-D3DDFD2204BD}"/>
              </a:ext>
            </a:extLst>
          </p:cNvPr>
          <p:cNvSpPr txBox="1"/>
          <p:nvPr/>
        </p:nvSpPr>
        <p:spPr>
          <a:xfrm>
            <a:off x="1451728" y="895470"/>
            <a:ext cx="83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分布式运行参数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0D6ECE-250E-4BD2-897C-4EA4236C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58" y="1739420"/>
            <a:ext cx="9429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7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2" y="-112645"/>
            <a:ext cx="3989493" cy="61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测试输出</a:t>
            </a:r>
            <a:r>
              <a:rPr lang="en-US" altLang="zh-CN" sz="2000" b="1" dirty="0">
                <a:solidFill>
                  <a:schemeClr val="bg1"/>
                </a:solidFill>
              </a:rPr>
              <a:t>csv</a:t>
            </a:r>
            <a:r>
              <a:rPr lang="zh-CN" altLang="en-US" sz="2000" b="1" dirty="0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C8F85-07C3-40EC-A02D-D3DDFD2204BD}"/>
              </a:ext>
            </a:extLst>
          </p:cNvPr>
          <p:cNvSpPr txBox="1"/>
          <p:nvPr/>
        </p:nvSpPr>
        <p:spPr>
          <a:xfrm>
            <a:off x="2103119" y="1828723"/>
            <a:ext cx="8361575" cy="167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result_failures</a:t>
            </a:r>
            <a:r>
              <a:rPr lang="zh-CN" altLang="en-US" dirty="0">
                <a:solidFill>
                  <a:schemeClr val="bg1"/>
                </a:solidFill>
              </a:rPr>
              <a:t>：请求失败的</a:t>
            </a:r>
            <a:r>
              <a:rPr lang="en-US" altLang="zh-CN" dirty="0">
                <a:solidFill>
                  <a:schemeClr val="bg1"/>
                </a:solidFill>
              </a:rPr>
              <a:t>case</a:t>
            </a:r>
            <a:r>
              <a:rPr lang="zh-CN" altLang="en-US" dirty="0">
                <a:solidFill>
                  <a:schemeClr val="bg1"/>
                </a:solidFill>
              </a:rPr>
              <a:t>，包括请求类型、名称、失败原因和失败次数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result_stats</a:t>
            </a:r>
            <a:r>
              <a:rPr lang="zh-CN" altLang="en-US" dirty="0">
                <a:solidFill>
                  <a:schemeClr val="bg1"/>
                </a:solidFill>
              </a:rPr>
              <a:t>：请求结果，同上控制台输出的内容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result_stats_history</a:t>
            </a:r>
            <a:r>
              <a:rPr lang="zh-CN" altLang="en-US" dirty="0">
                <a:solidFill>
                  <a:schemeClr val="bg1"/>
                </a:solidFill>
              </a:rPr>
              <a:t>：请求的历史</a:t>
            </a:r>
          </a:p>
        </p:txBody>
      </p:sp>
    </p:spTree>
    <p:extLst>
      <p:ext uri="{BB962C8B-B14F-4D97-AF65-F5344CB8AC3E}">
        <p14:creationId xmlns:p14="http://schemas.microsoft.com/office/powerpoint/2010/main" val="223195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571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en-US" altLang="zh-CN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2"/>
            <a:endParaRPr lang="zh-CN" altLang="en-US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8A99-6BFB-4473-802B-03D3AD853910}"/>
              </a:ext>
            </a:extLst>
          </p:cNvPr>
          <p:cNvSpPr txBox="1"/>
          <p:nvPr/>
        </p:nvSpPr>
        <p:spPr>
          <a:xfrm>
            <a:off x="108372" y="-112645"/>
            <a:ext cx="3989493" cy="61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文档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C8F85-07C3-40EC-A02D-D3DDFD2204BD}"/>
              </a:ext>
            </a:extLst>
          </p:cNvPr>
          <p:cNvSpPr txBox="1"/>
          <p:nvPr/>
        </p:nvSpPr>
        <p:spPr>
          <a:xfrm>
            <a:off x="2103118" y="682734"/>
            <a:ext cx="8361575" cy="720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官方： </a:t>
            </a:r>
            <a:r>
              <a:rPr lang="en-US" altLang="zh-CN" dirty="0">
                <a:solidFill>
                  <a:schemeClr val="bg1"/>
                </a:solidFill>
              </a:rPr>
              <a:t>https://v2.httprunner.org/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altLang="zh-CN" dirty="0">
                <a:solidFill>
                  <a:schemeClr val="bg1"/>
                </a:solidFill>
              </a:rPr>
              <a:t>https://yuque.antfin-inc.com/docs/share/8e5f98a1-0654-4e2b-8f5f-e052f1c4eaa5?# 《locust》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altLang="zh-CN" dirty="0">
                <a:solidFill>
                  <a:schemeClr val="bg1"/>
                </a:solidFill>
              </a:rPr>
              <a:t>https://yuque.antfin-inc.com/docs/share/00b274f6-f901-4fe9-92a2-c6c56d7af436?# 《</a:t>
            </a:r>
            <a:r>
              <a:rPr lang="zh-CN" altLang="en-US" dirty="0">
                <a:solidFill>
                  <a:schemeClr val="bg1"/>
                </a:solidFill>
              </a:rPr>
              <a:t>自动化</a:t>
            </a:r>
            <a:r>
              <a:rPr lang="pt-BR" altLang="zh-CN" dirty="0">
                <a:solidFill>
                  <a:schemeClr val="bg1"/>
                </a:solidFill>
              </a:rPr>
              <a:t>httprunner</a:t>
            </a:r>
            <a:r>
              <a:rPr lang="zh-CN" altLang="en-US" dirty="0">
                <a:solidFill>
                  <a:schemeClr val="bg1"/>
                </a:solidFill>
              </a:rPr>
              <a:t>框架解析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https://yuque.antfin-inc.com/docs/share/4087d9c9-5fbc-4aae-9ee6-42fbabe9e6aa?# 《</a:t>
            </a:r>
            <a:r>
              <a:rPr lang="en-US" altLang="zh-CN" dirty="0" err="1">
                <a:solidFill>
                  <a:schemeClr val="bg1"/>
                </a:solidFill>
              </a:rPr>
              <a:t>httprunner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altLang="zh-CN" dirty="0">
                <a:solidFill>
                  <a:schemeClr val="bg1"/>
                </a:solidFill>
              </a:rPr>
              <a:t>https://yuque.antfin-inc.com/docs/share/f7f69030-4013-428d-bae9-cc8caf01a926?# 《aone》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pt-BR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pt-BR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10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, 天空, 山, 自然&#10;&#10;已生成极高可信度的说明">
            <a:extLst>
              <a:ext uri="{FF2B5EF4-FFF2-40B4-BE49-F238E27FC236}">
                <a16:creationId xmlns:a16="http://schemas.microsoft.com/office/drawing/2014/main" id="{50851EB0-DCCF-4EB0-8D39-32DAF9DCD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EA38001-FAD6-4AB3-8A21-CA5DA177A9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CB978-B47A-4B7F-8FF3-25DDDE8AA016}"/>
              </a:ext>
            </a:extLst>
          </p:cNvPr>
          <p:cNvSpPr/>
          <p:nvPr/>
        </p:nvSpPr>
        <p:spPr>
          <a:xfrm>
            <a:off x="1585660" y="2505670"/>
            <a:ext cx="932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THANKS YOUR SUPPORT</a:t>
            </a:r>
            <a:endParaRPr lang="zh-CN" altLang="en-US" sz="5400" b="1" spc="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95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30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项目结构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EED399-9978-4510-BE64-F84496BDACCA}"/>
              </a:ext>
            </a:extLst>
          </p:cNvPr>
          <p:cNvSpPr/>
          <p:nvPr/>
        </p:nvSpPr>
        <p:spPr>
          <a:xfrm>
            <a:off x="897904" y="1451150"/>
            <a:ext cx="106114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YAML/JSON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（必须）：测试用例文件，一个文件对应一条测试用例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debugtalk.py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（可选）：脚本函数（存储项目中逻辑运算函数）该文件将作为项目根目录定位标记，其所在目录即被视为项目工程的根目录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api :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存放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base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接口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：组合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中的接口，场景自动化</a:t>
            </a: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case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组装。（有先后顺序）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testsuite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：用例集合（无序）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.env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（可选）：存储项目环境变量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reports: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存放测试报告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59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533" y="4548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hrun api/</a:t>
            </a:r>
            <a:r>
              <a:rPr lang="en-US" altLang="zh-CN" dirty="0" err="1"/>
              <a:t>token.yml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运行程序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EBB49C-2056-433B-A613-5B3F427E0549}"/>
              </a:ext>
            </a:extLst>
          </p:cNvPr>
          <p:cNvSpPr/>
          <p:nvPr/>
        </p:nvSpPr>
        <p:spPr>
          <a:xfrm>
            <a:off x="1105293" y="812916"/>
            <a:ext cx="10611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1.  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脚本运行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9A0472-0250-4668-A2CA-2235721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385" y="1369654"/>
            <a:ext cx="8597229" cy="39549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httprunner.api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HttpRunner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httprunner.report.html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(gen_html_report)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runner = HttpRunner(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failfast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log_level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"debug"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zh-CN" sz="16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dirty="0">
                <a:solidFill>
                  <a:srgbClr val="808080"/>
                </a:solidFill>
                <a:latin typeface="Arial Unicode MS"/>
              </a:rPr>
              <a:t># </a:t>
            </a:r>
            <a:r>
              <a:rPr lang="zh-CN" altLang="en-US" sz="1600" dirty="0">
                <a:solidFill>
                  <a:srgbClr val="808080"/>
                </a:solidFill>
                <a:latin typeface="Arial Unicode MS"/>
              </a:rPr>
              <a:t>运行文件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result = runner.run(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"api/token.yml"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zh-CN" sz="16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dirty="0">
                <a:solidFill>
                  <a:srgbClr val="808080"/>
                </a:solidFill>
                <a:latin typeface="Arial Unicode MS"/>
              </a:rPr>
              <a:t># </a:t>
            </a:r>
            <a:r>
              <a:rPr lang="zh-CN" altLang="en-US" sz="1600" dirty="0">
                <a:solidFill>
                  <a:srgbClr val="808080"/>
                </a:solidFill>
                <a:latin typeface="Arial Unicode MS"/>
              </a:rPr>
              <a:t>混合运行</a:t>
            </a:r>
            <a:endParaRPr lang="en-US" altLang="zh-CN" sz="1600" dirty="0">
              <a:solidFill>
                <a:srgbClr val="80808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result = </a:t>
            </a: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runner.run(["testcases/instancelist/", "testcases/instancelist/test_instance.yml"])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dirty="0">
                <a:solidFill>
                  <a:srgbClr val="808080"/>
                </a:solidFill>
                <a:latin typeface="Arial Unicode MS"/>
              </a:rPr>
              <a:t># </a:t>
            </a:r>
            <a:r>
              <a:rPr lang="zh-CN" altLang="en-US" sz="1600" dirty="0">
                <a:solidFill>
                  <a:srgbClr val="808080"/>
                </a:solidFill>
                <a:latin typeface="Arial Unicode MS"/>
              </a:rPr>
              <a:t>运行目录</a:t>
            </a:r>
            <a:endParaRPr lang="en-US" altLang="zh-CN" sz="1600" dirty="0">
              <a:solidFill>
                <a:srgbClr val="80808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runner.run("testcases/instancelist/")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生成报告</a:t>
            </a:r>
            <a:endParaRPr lang="en-US" altLang="zh-CN" sz="1600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gen_html_report(result)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66AD30-F672-45C4-9CEC-671B03252A8B}"/>
              </a:ext>
            </a:extLst>
          </p:cNvPr>
          <p:cNvSpPr/>
          <p:nvPr/>
        </p:nvSpPr>
        <p:spPr>
          <a:xfrm>
            <a:off x="1190135" y="5491127"/>
            <a:ext cx="10611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2.   </a:t>
            </a:r>
            <a:r>
              <a:rPr lang="zh-CN" altLang="en-US" dirty="0">
                <a:solidFill>
                  <a:schemeClr val="bg1"/>
                </a:solidFill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命令运行</a:t>
            </a: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bg1"/>
              </a:solidFill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191538C-39AE-4787-8426-61CB3A58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18" y="6037233"/>
            <a:ext cx="859722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hrun api/token.yml</a:t>
            </a:r>
          </a:p>
        </p:txBody>
      </p:sp>
    </p:spTree>
    <p:extLst>
      <p:ext uri="{BB962C8B-B14F-4D97-AF65-F5344CB8AC3E}">
        <p14:creationId xmlns:p14="http://schemas.microsoft.com/office/powerpoint/2010/main" val="1104720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65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可选参数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C7C82E-DD04-4C3C-B71E-DDDAD4865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50685"/>
              </p:ext>
            </p:extLst>
          </p:nvPr>
        </p:nvGraphicFramePr>
        <p:xfrm>
          <a:off x="760429" y="918064"/>
          <a:ext cx="9708896" cy="5435600"/>
        </p:xfrm>
        <a:graphic>
          <a:graphicData uri="http://schemas.openxmlformats.org/drawingml/2006/table">
            <a:tbl>
              <a:tblPr/>
              <a:tblGrid>
                <a:gridCol w="2594802">
                  <a:extLst>
                    <a:ext uri="{9D8B030D-6E8A-4147-A177-3AD203B41FA5}">
                      <a16:colId xmlns:a16="http://schemas.microsoft.com/office/drawing/2014/main" val="901778557"/>
                    </a:ext>
                  </a:extLst>
                </a:gridCol>
                <a:gridCol w="3557047">
                  <a:extLst>
                    <a:ext uri="{9D8B030D-6E8A-4147-A177-3AD203B41FA5}">
                      <a16:colId xmlns:a16="http://schemas.microsoft.com/office/drawing/2014/main" val="1248710016"/>
                    </a:ext>
                  </a:extLst>
                </a:gridCol>
                <a:gridCol w="3557047">
                  <a:extLst>
                    <a:ext uri="{9D8B030D-6E8A-4147-A177-3AD203B41FA5}">
                      <a16:colId xmlns:a16="http://schemas.microsoft.com/office/drawing/2014/main" val="3907082635"/>
                    </a:ext>
                  </a:extLst>
                </a:gridCol>
              </a:tblGrid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参数名称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参数值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参数说明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26228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-h, --help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不带参数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查看帮助信息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5254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-V, --version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不带参数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查看版本号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06646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--no-html-report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不带参数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不生成测试报告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51707"/>
                  </a:ext>
                </a:extLst>
              </a:tr>
              <a:tr h="489049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--html-report-name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HTML_REPORT_NAM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重命名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报告名称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74612"/>
                  </a:ext>
                </a:extLst>
              </a:tr>
              <a:tr h="796646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--html-report-template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HTML_REPORT_TEMPLATE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自定义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报告模板，参数带上</a:t>
                      </a:r>
                      <a:r>
                        <a:rPr lang="en-US" altLang="zh-CN" sz="1800" b="0">
                          <a:solidFill>
                            <a:schemeClr val="bg1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模板的信息路径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21532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--log-level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LOG_LEVEL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日志等级，如：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debug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08490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--log-file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LOG_FILE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指定日志文本保存路径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252279"/>
                  </a:ext>
                </a:extLst>
              </a:tr>
              <a:tr h="489049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--dot-env-path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DOT_ENV_PATH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指定环境变量</a:t>
                      </a: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effectLst/>
                        </a:rPr>
                        <a:t>.env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的详细路径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400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</a:rPr>
                        <a:t>failfast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不带参数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bg1"/>
                          </a:solidFill>
                          <a:effectLst/>
                        </a:rPr>
                        <a:t>运到失败后停止测试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54363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  <a:r>
                        <a:rPr lang="en-US" sz="1800" b="0" dirty="0" err="1">
                          <a:solidFill>
                            <a:schemeClr val="bg1"/>
                          </a:solidFill>
                          <a:effectLst/>
                        </a:rPr>
                        <a:t>startproject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STARTPROJECT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指定项目的根目录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32033"/>
                  </a:ext>
                </a:extLst>
              </a:tr>
              <a:tr h="489049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--validate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[VALIDATE [VALIDATE ...]]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校验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json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格式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301481"/>
                  </a:ext>
                </a:extLst>
              </a:tr>
              <a:tr h="352423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--prettify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[PRETTIFY [PRETTIFY ...]]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格式化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json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文件</a:t>
                      </a:r>
                    </a:p>
                  </a:txBody>
                  <a:tcPr marL="27401" marR="27401" marT="13701" marB="13701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9508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0E16AE1-A86E-489C-800C-D7049E1A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161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</p:spTree>
    <p:extLst>
      <p:ext uri="{BB962C8B-B14F-4D97-AF65-F5344CB8AC3E}">
        <p14:creationId xmlns:p14="http://schemas.microsoft.com/office/powerpoint/2010/main" val="191742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5E498B-AE18-449C-A7AE-A9A85069ED06}"/>
              </a:ext>
            </a:extLst>
          </p:cNvPr>
          <p:cNvSpPr/>
          <p:nvPr/>
        </p:nvSpPr>
        <p:spPr>
          <a:xfrm>
            <a:off x="0" y="-10039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矩形 20">
            <a:extLst>
              <a:ext uri="{FF2B5EF4-FFF2-40B4-BE49-F238E27FC236}">
                <a16:creationId xmlns:a16="http://schemas.microsoft.com/office/drawing/2014/main" id="{8D38BD98-71CA-4DC0-B08F-25427768829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533" y="-10039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7CEED-A398-4CCE-9EBC-8BDFCA002818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00C7ED-4F8E-4C0C-B7F6-E27555E26085}"/>
              </a:ext>
            </a:extLst>
          </p:cNvPr>
          <p:cNvSpPr txBox="1"/>
          <p:nvPr/>
        </p:nvSpPr>
        <p:spPr>
          <a:xfrm>
            <a:off x="294588" y="819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测试报告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737084-5666-4B4B-BC81-AD922C120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4" y="1092941"/>
            <a:ext cx="10112604" cy="51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89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1224074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3057367" y="3429000"/>
            <a:ext cx="3075880" cy="1628775"/>
            <a:chOff x="8428" y="3176614"/>
            <a:chExt cx="3075880" cy="16287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27067" y="3772610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用例编写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807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极简">
      <a:majorFont>
        <a:latin typeface="Century Gothic"/>
        <a:ea typeface="微软雅黑 Light"/>
        <a:cs typeface=""/>
      </a:majorFont>
      <a:minorFont>
        <a:latin typeface="Century Gothic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0B9483-8C9B-4D90-B9BC-53048F59CF4C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3633</Words>
  <Application>Microsoft Office PowerPoint</Application>
  <PresentationFormat>宽屏</PresentationFormat>
  <Paragraphs>619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 Unicode MS</vt:lpstr>
      <vt:lpstr>JetBrains Mono</vt:lpstr>
      <vt:lpstr>Microsoft JhengHei</vt:lpstr>
      <vt:lpstr>阿里巴巴普惠体</vt:lpstr>
      <vt:lpstr>阿里巴巴普惠体 Light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Century Gothic</vt:lpstr>
      <vt:lpstr>Courier New</vt:lpstr>
      <vt:lpstr>Roboto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许晓静</cp:lastModifiedBy>
  <cp:revision>368</cp:revision>
  <dcterms:created xsi:type="dcterms:W3CDTF">2017-03-19T04:49:06Z</dcterms:created>
  <dcterms:modified xsi:type="dcterms:W3CDTF">2020-08-14T06:05:04Z</dcterms:modified>
</cp:coreProperties>
</file>