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9" r:id="rId7"/>
    <p:sldId id="264" r:id="rId8"/>
    <p:sldId id="267" r:id="rId9"/>
    <p:sldId id="268" r:id="rId10"/>
    <p:sldId id="270" r:id="rId11"/>
    <p:sldId id="266" r:id="rId12"/>
    <p:sldId id="261" r:id="rId13"/>
    <p:sldId id="260" r:id="rId14"/>
    <p:sldId id="262" r:id="rId15"/>
    <p:sldId id="265" r:id="rId16"/>
    <p:sldId id="263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9" autoAdjust="0"/>
    <p:restoredTop sz="89718" autoAdjust="0"/>
  </p:normalViewPr>
  <p:slideViewPr>
    <p:cSldViewPr>
      <p:cViewPr varScale="1">
        <p:scale>
          <a:sx n="56" d="100"/>
          <a:sy n="56" d="100"/>
        </p:scale>
        <p:origin x="-96" y="-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7599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Some</a:t>
            </a:r>
            <a:r>
              <a:rPr lang="en-US" baseline="0" dirty="0" smtClean="0"/>
              <a:t> of challenges come from feedback of sprint 1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1.patients</a:t>
            </a:r>
            <a:r>
              <a:rPr lang="en-US" altLang="zh-CN" baseline="0" dirty="0" smtClean="0"/>
              <a:t>——doctor, click agree when recording</a:t>
            </a:r>
            <a:r>
              <a:rPr lang="zh-CN" altLang="en-US" baseline="0" dirty="0" smtClean="0"/>
              <a:t>录音时点击同意，每处理完一句就删掉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提取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后删除掉源文件，只保留</a:t>
            </a:r>
            <a:r>
              <a:rPr lang="en-US" altLang="zh-CN" baseline="0" dirty="0" smtClean="0"/>
              <a:t>vector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baseline="0" dirty="0" smtClean="0"/>
              <a:t>2.</a:t>
            </a: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Treatment: music,</a:t>
            </a:r>
            <a:r>
              <a:rPr lang="en-US" baseline="0" dirty="0" smtClean="0"/>
              <a:t> joke, comic, funny video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RAPT a robust algorithm for pitch tracking designed</a:t>
            </a:r>
            <a:r>
              <a:rPr lang="en-US" altLang="zh-CN" baseline="0" dirty="0" smtClean="0"/>
              <a:t> by Columbia University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STFT Short time </a:t>
            </a:r>
            <a:r>
              <a:rPr lang="en-US" dirty="0" err="1" smtClean="0"/>
              <a:t>fourier</a:t>
            </a:r>
            <a:r>
              <a:rPr lang="en-US" dirty="0" smtClean="0"/>
              <a:t> transform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Dct</a:t>
            </a:r>
            <a:r>
              <a:rPr lang="en-US" dirty="0" smtClean="0"/>
              <a:t> </a:t>
            </a:r>
            <a:r>
              <a:rPr lang="en-US" dirty="0" err="1" smtClean="0"/>
              <a:t>discret</a:t>
            </a:r>
            <a:r>
              <a:rPr lang="en-US" dirty="0" smtClean="0"/>
              <a:t> cosine transform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No matter male or female speakers, the two opposing emotion pair can be accurately distinguished by those features listed above, so that we think the feature we choose is convincing.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 it go 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Matlab</a:t>
            </a:r>
            <a:r>
              <a:rPr lang="en-US" dirty="0" smtClean="0"/>
              <a:t> toolbox-</a:t>
            </a:r>
            <a:r>
              <a:rPr lang="en-US" dirty="0" err="1" smtClean="0"/>
              <a:t>voicebox</a:t>
            </a:r>
            <a:r>
              <a:rPr lang="en-US" dirty="0" smtClean="0"/>
              <a:t>. </a:t>
            </a:r>
            <a:r>
              <a:rPr lang="en-US" dirty="0" err="1" smtClean="0"/>
              <a:t>fxrapt</a:t>
            </a:r>
            <a:r>
              <a:rPr lang="en-US" dirty="0" smtClean="0"/>
              <a:t>_</a:t>
            </a:r>
            <a:r>
              <a:rPr lang="en-US" altLang="zh-CN" dirty="0" smtClean="0"/>
              <a:t>—a robust algorithm for pitch tracking designed</a:t>
            </a:r>
            <a:r>
              <a:rPr lang="en-US" altLang="zh-CN" baseline="0" dirty="0" smtClean="0"/>
              <a:t> by Columbia University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Sample is “</a:t>
            </a:r>
            <a:r>
              <a:rPr lang="en-US" altLang="zh-CN" baseline="0" dirty="0" err="1" smtClean="0"/>
              <a:t>Haha</a:t>
            </a:r>
            <a:r>
              <a:rPr lang="en-US" altLang="zh-CN" baseline="0" dirty="0" smtClean="0"/>
              <a:t>”,we can see two peaks and two bars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red bar is clearly higher than green bar,</a:t>
            </a:r>
            <a:r>
              <a:rPr lang="en-US" baseline="0" dirty="0" smtClean="0"/>
              <a:t> so we can say the pitch of happy voice is higher than calm voice.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the sample we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use in data training and prediction.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file was cut to small pieces. Later, we will extract their features and put them into machines learning parts.</a:t>
            </a: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2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8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2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ngchihwei/EC601-Mood-Det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QZmTZ7UV/ec-601-final-projec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ldc.upenn.edu/LDC2002S2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 Detect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kumimoji="1"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Chih</a:t>
            </a:r>
            <a:r>
              <a:rPr kumimoji="1" lang="en-US" altLang="zh-TW" sz="1600" dirty="0">
                <a:solidFill>
                  <a:schemeClr val="bg1">
                    <a:lumMod val="65000"/>
                  </a:schemeClr>
                </a:solidFill>
              </a:rPr>
              <a:t> Wei Tung,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Shanshan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 Zhao,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Weixuan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 Jiang, </a:t>
            </a:r>
            <a:r>
              <a:rPr lang="en-US" altLang="zh-TW" sz="1600" dirty="0" err="1" smtClean="0">
                <a:solidFill>
                  <a:schemeClr val="bg1">
                    <a:lumMod val="65000"/>
                  </a:schemeClr>
                </a:solidFill>
              </a:rPr>
              <a:t>Zhonghao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600" dirty="0" err="1" smtClean="0">
                <a:solidFill>
                  <a:schemeClr val="bg1">
                    <a:lumMod val="65000"/>
                  </a:schemeClr>
                </a:solidFill>
              </a:rPr>
              <a:t>Guo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bg1"/>
                </a:solidFill>
              </a:rPr>
              <a:t>Team #2</a:t>
            </a:r>
            <a:r>
              <a:rPr kumimoji="1" lang="en-US" altLang="zh-TW" sz="2000" dirty="0"/>
              <a:t/>
            </a:r>
            <a:br>
              <a:rPr kumimoji="1" lang="en-US" altLang="zh-TW" sz="2000" dirty="0"/>
            </a:br>
            <a:endParaRPr lang="en-US"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11560" y="3200400"/>
            <a:ext cx="8136904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endParaRPr dirty="0"/>
          </a:p>
          <a:p>
            <a:pPr lvl="0">
              <a:buSzPct val="25000"/>
            </a:pPr>
            <a:r>
              <a:rPr lang="en-US" sz="2000" dirty="0" err="1" smtClean="0"/>
              <a:t>Github</a:t>
            </a:r>
            <a:r>
              <a:rPr lang="en-US" sz="2000" dirty="0"/>
              <a:t> Link: </a:t>
            </a:r>
            <a:r>
              <a:rPr lang="en-US" sz="2000" dirty="0">
                <a:hlinkClick r:id="rId3"/>
              </a:rPr>
              <a:t>https://github.com/tungchihwei/EC601-Mood-Detect</a:t>
            </a:r>
            <a:endParaRPr lang="en-US" sz="2000" dirty="0"/>
          </a:p>
          <a:p>
            <a:pPr lvl="0">
              <a:buSzPct val="25000"/>
            </a:pPr>
            <a:r>
              <a:rPr lang="en-US" sz="2000" dirty="0"/>
              <a:t>Trello Link: </a:t>
            </a:r>
            <a:r>
              <a:rPr lang="en-US" sz="2000" dirty="0">
                <a:hlinkClick r:id="rId4"/>
              </a:rPr>
              <a:t>https://trello.com/b/QZmTZ7UV/ec-601-final-project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DEMO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1484783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DEMO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60" y="1484784"/>
            <a:ext cx="2012852" cy="40937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6"/>
            <a:ext cx="2304256" cy="418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9877" y="560810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 Recorder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4575" y="5601017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Denoise</a:t>
            </a:r>
            <a:r>
              <a:rPr lang="en-US" altLang="zh-CN" dirty="0" smtClean="0"/>
              <a:t> Recorder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Challenges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4075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sz="2350" dirty="0" smtClean="0"/>
              <a:t>User story</a:t>
            </a:r>
            <a:r>
              <a:rPr lang="en-US" altLang="zh-CN" sz="2350" dirty="0" smtClean="0"/>
              <a:t>——</a:t>
            </a:r>
            <a:r>
              <a:rPr lang="en-US" sz="2350" dirty="0" smtClean="0"/>
              <a:t>What if customers “cheat” the app when recording voice or even refuse to use it when feeling down?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sz="2350" dirty="0" smtClean="0"/>
              <a:t>Privacy Issue</a:t>
            </a:r>
            <a:r>
              <a:rPr lang="en-US" altLang="zh-CN" sz="2350" dirty="0" smtClean="0"/>
              <a:t>——If monitoring constantly, </a:t>
            </a:r>
            <a:r>
              <a:rPr lang="en-US" sz="2350" dirty="0" smtClean="0"/>
              <a:t>will the app offense user’s privacy?</a:t>
            </a:r>
          </a:p>
          <a:p>
            <a:pPr lvl="0" indent="-342900">
              <a:spcBef>
                <a:spcPts val="0"/>
              </a:spcBef>
            </a:pPr>
            <a:r>
              <a:rPr lang="en-US" sz="2350" dirty="0" smtClean="0"/>
              <a:t>Feedback Fraud</a:t>
            </a:r>
            <a:r>
              <a:rPr lang="en-US" altLang="zh-CN" sz="2350" dirty="0" smtClean="0"/>
              <a:t>——How to make sure the feedback from </a:t>
            </a:r>
            <a:r>
              <a:rPr lang="en-US" altLang="zh-CN" sz="2350" dirty="0"/>
              <a:t>patients and </a:t>
            </a:r>
            <a:r>
              <a:rPr lang="en-US" altLang="zh-CN" sz="2350" dirty="0" smtClean="0"/>
              <a:t>psychiatrists are real? We may not get an objective training data set from subjective feedback.</a:t>
            </a:r>
          </a:p>
          <a:p>
            <a:pPr lvl="0" indent="-342900">
              <a:spcBef>
                <a:spcPts val="0"/>
              </a:spcBef>
            </a:pPr>
            <a:r>
              <a:rPr lang="en-US" sz="2350" dirty="0" smtClean="0"/>
              <a:t>Technical Challenges</a:t>
            </a:r>
            <a:r>
              <a:rPr lang="en-US" altLang="zh-CN" sz="2350" dirty="0" smtClean="0"/>
              <a:t>——How to transplant the RAPT toolbox from MATLAB to JAVA?</a:t>
            </a:r>
            <a:endParaRPr lang="en-US" sz="2350" dirty="0"/>
          </a:p>
        </p:txBody>
      </p:sp>
      <p:sp>
        <p:nvSpPr>
          <p:cNvPr id="126" name="Shape 126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Next Sprint Plan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Extract signatures from original sound samples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Create multi-dimensional feature vectors from signatures acquired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Set up a dataspace to storage statistics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Upload all feature files to dataspace for Machine Learning</a:t>
            </a:r>
            <a:endParaRPr lang="en-US" dirty="0"/>
          </a:p>
        </p:txBody>
      </p:sp>
      <p:pic>
        <p:nvPicPr>
          <p:cNvPr id="1031" name="Picture 7" descr="C:\Program Files\Microsoft Office\MEDIA\CAGCAT10\j0196374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87" y="4149080"/>
            <a:ext cx="1724558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41" name="Shape 141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 smtClean="0"/>
              <a:t>[1] Shah Hewlett, Emotion Detection From Speech, CS229, 2007.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 smtClean="0"/>
              <a:t>[2] </a:t>
            </a:r>
            <a:r>
              <a:rPr lang="en-US" sz="1800" dirty="0" err="1" smtClean="0"/>
              <a:t>Garima</a:t>
            </a:r>
            <a:r>
              <a:rPr lang="en-US" sz="1800" dirty="0" smtClean="0"/>
              <a:t> Vyas, Malay Kishore Dutta, Automatic Mood Detection of Indian music Using MFCCs and K-means Algorithm, 2014.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 smtClean="0"/>
              <a:t>[3] </a:t>
            </a:r>
            <a:r>
              <a:rPr lang="en-US" sz="1800" dirty="0" err="1" smtClean="0"/>
              <a:t>Sharifa</a:t>
            </a:r>
            <a:r>
              <a:rPr lang="en-US" sz="1800" dirty="0" smtClean="0"/>
              <a:t> </a:t>
            </a:r>
            <a:r>
              <a:rPr lang="en-US" sz="1800" dirty="0" err="1" smtClean="0"/>
              <a:t>Alghowinem</a:t>
            </a:r>
            <a:r>
              <a:rPr lang="en-US" sz="1800" dirty="0" smtClean="0"/>
              <a:t>, Roland </a:t>
            </a:r>
            <a:r>
              <a:rPr lang="en-US" sz="1800" dirty="0" err="1" smtClean="0"/>
              <a:t>Goecke</a:t>
            </a:r>
            <a:r>
              <a:rPr lang="en-US" sz="1800" dirty="0" smtClean="0"/>
              <a:t>, Michael Wagner, Julien Epps, Michael </a:t>
            </a:r>
            <a:r>
              <a:rPr lang="en-US" sz="1800" dirty="0" err="1" smtClean="0"/>
              <a:t>Breakspear</a:t>
            </a:r>
            <a:r>
              <a:rPr lang="en-US" sz="1800" dirty="0" smtClean="0"/>
              <a:t>, </a:t>
            </a:r>
            <a:r>
              <a:rPr lang="en-US" sz="1800" dirty="0" err="1" smtClean="0"/>
              <a:t>gordon</a:t>
            </a:r>
            <a:r>
              <a:rPr lang="en-US" sz="1800" dirty="0" smtClean="0"/>
              <a:t> Parker, From Joyous to Clinically Depressed: Mood Detection Using Spontaneous Speech, 2012.</a:t>
            </a:r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[4] </a:t>
            </a:r>
            <a:r>
              <a:rPr lang="en-US" sz="1800" dirty="0"/>
              <a:t>http://www.ee.ic.ac.uk/hp/staff/dmb/voicebox/voicebox.html</a:t>
            </a:r>
            <a:endParaRPr lang="en-US" sz="1800" dirty="0" smtClean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[5] http</a:t>
            </a:r>
            <a:r>
              <a:rPr lang="en-US" sz="1800" dirty="0"/>
              <a:t>://www.ee.columbia.edu/~dpwe/resources/matlab/rastamat/</a:t>
            </a:r>
            <a:endParaRPr lang="en-US" sz="1800" dirty="0" smtClean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[6] </a:t>
            </a:r>
            <a:r>
              <a:rPr lang="en-US" sz="1800" dirty="0" err="1"/>
              <a:t>L.R.Rabiner</a:t>
            </a:r>
            <a:r>
              <a:rPr lang="en-US" sz="1800" dirty="0"/>
              <a:t> and </a:t>
            </a:r>
            <a:r>
              <a:rPr lang="en-US" sz="1800" dirty="0" err="1"/>
              <a:t>B.H.Juang</a:t>
            </a:r>
            <a:r>
              <a:rPr lang="en-US" sz="1800" dirty="0"/>
              <a:t>. “Fundamentals of Speech Recognition”, </a:t>
            </a:r>
            <a:r>
              <a:rPr lang="en-US" sz="1800" dirty="0" smtClean="0"/>
              <a:t>        Upper </a:t>
            </a:r>
            <a:r>
              <a:rPr lang="en-US" sz="1800" dirty="0"/>
              <a:t>Saddle River; NJ: Prentice-Hall, 1993</a:t>
            </a:r>
            <a:endParaRPr lang="en-US" sz="1800" dirty="0" smtClean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[7] </a:t>
            </a:r>
            <a:r>
              <a:rPr lang="en-US" sz="1800" dirty="0"/>
              <a:t>http://ida.first.fraunhofer.de/~</a:t>
            </a:r>
            <a:r>
              <a:rPr lang="en-US" sz="1800" dirty="0" smtClean="0"/>
              <a:t>anton/software.html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[8]</a:t>
            </a:r>
            <a:r>
              <a:rPr lang="en-US" altLang="zh-CN" sz="1800" dirty="0"/>
              <a:t> https://catalog.ldc.upenn.edu/LDC2002S28</a:t>
            </a:r>
          </a:p>
          <a:p>
            <a:pPr lvl="0" indent="-342900"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15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System Diagram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63516" y="1475129"/>
            <a:ext cx="5832649" cy="4475305"/>
            <a:chOff x="2282055" y="1471929"/>
            <a:chExt cx="5832649" cy="4475305"/>
          </a:xfrm>
        </p:grpSpPr>
        <p:sp>
          <p:nvSpPr>
            <p:cNvPr id="2" name="TextBox 1"/>
            <p:cNvSpPr txBox="1"/>
            <p:nvPr/>
          </p:nvSpPr>
          <p:spPr>
            <a:xfrm>
              <a:off x="2282056" y="1471929"/>
              <a:ext cx="2808312" cy="3570208"/>
            </a:xfrm>
            <a:prstGeom prst="rect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i="1" dirty="0" smtClean="0"/>
                <a:t>Patients (Local)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642096" y="1802938"/>
              <a:ext cx="1296144" cy="50405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Original sound files</a:t>
              </a:r>
              <a:endParaRPr lang="zh-CN" altLang="en-US" dirty="0"/>
            </a:p>
          </p:txBody>
        </p:sp>
        <p:sp>
          <p:nvSpPr>
            <p:cNvPr id="4" name="下箭头 3"/>
            <p:cNvSpPr/>
            <p:nvPr/>
          </p:nvSpPr>
          <p:spPr>
            <a:xfrm>
              <a:off x="3182156" y="2306994"/>
              <a:ext cx="216024" cy="618167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347864" y="2379002"/>
              <a:ext cx="1368152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Pretreating</a:t>
              </a:r>
            </a:p>
            <a:p>
              <a:pPr algn="ctr"/>
              <a:r>
                <a:rPr lang="en-US" altLang="zh-CN" sz="1200" dirty="0" smtClean="0"/>
                <a:t>De-noising</a:t>
              </a:r>
              <a:endParaRPr lang="zh-CN" altLang="en-US" sz="12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642096" y="2925161"/>
              <a:ext cx="1296144" cy="5339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Extract </a:t>
              </a:r>
            </a:p>
            <a:p>
              <a:pPr algn="ctr"/>
              <a:r>
                <a:rPr lang="en-US" altLang="zh-CN" dirty="0" smtClean="0"/>
                <a:t>Signature</a:t>
              </a:r>
              <a:endParaRPr lang="zh-CN" altLang="en-US" dirty="0"/>
            </a:p>
          </p:txBody>
        </p:sp>
        <p:sp>
          <p:nvSpPr>
            <p:cNvPr id="8" name="直角上箭头 7"/>
            <p:cNvSpPr/>
            <p:nvPr/>
          </p:nvSpPr>
          <p:spPr>
            <a:xfrm rot="5400000">
              <a:off x="3945396" y="2731886"/>
              <a:ext cx="1296144" cy="2750616"/>
            </a:xfrm>
            <a:prstGeom prst="bentUpArrow">
              <a:avLst>
                <a:gd name="adj1" fmla="val 8660"/>
                <a:gd name="adj2" fmla="val 9534"/>
                <a:gd name="adj3" fmla="val 1089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20624" y="3942563"/>
              <a:ext cx="1008112" cy="61729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Pitch</a:t>
              </a:r>
            </a:p>
            <a:p>
              <a:pPr algn="ctr"/>
              <a:r>
                <a:rPr lang="en-US" altLang="zh-CN" sz="1200" dirty="0" smtClean="0"/>
                <a:t>MFCC</a:t>
              </a:r>
            </a:p>
            <a:p>
              <a:pPr algn="ctr"/>
              <a:r>
                <a:rPr lang="en-US" altLang="zh-CN" sz="1200" dirty="0" smtClean="0"/>
                <a:t>Formants</a:t>
              </a:r>
              <a:endParaRPr lang="zh-CN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4384" y="1471929"/>
              <a:ext cx="2880320" cy="44319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/>
                <a:t>Server </a:t>
              </a:r>
              <a:r>
                <a:rPr lang="en-US" altLang="zh-CN" sz="1600" i="1" dirty="0" smtClean="0"/>
                <a:t>(Cloud)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68776" y="1801306"/>
              <a:ext cx="1296144" cy="50405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Standardizedsound</a:t>
              </a:r>
              <a:r>
                <a:rPr lang="en-US" altLang="zh-CN" dirty="0" smtClean="0"/>
                <a:t> files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6508836" y="2306994"/>
              <a:ext cx="216024" cy="618167"/>
            </a:xfrm>
            <a:prstGeom prst="downArrow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674544" y="2400053"/>
              <a:ext cx="1368152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Pretreating</a:t>
              </a:r>
            </a:p>
            <a:p>
              <a:pPr algn="ctr"/>
              <a:r>
                <a:rPr lang="en-US" altLang="zh-CN" sz="1200" dirty="0" smtClean="0"/>
                <a:t>De-noising</a:t>
              </a:r>
              <a:endParaRPr lang="zh-CN" altLang="en-US" sz="12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968776" y="2925161"/>
              <a:ext cx="1296144" cy="5339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Extract </a:t>
              </a:r>
            </a:p>
            <a:p>
              <a:pPr algn="ctr"/>
              <a:r>
                <a:rPr lang="en-US" altLang="zh-CN" dirty="0" smtClean="0"/>
                <a:t>Signature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661432" y="3498456"/>
              <a:ext cx="962952" cy="61729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Pitch</a:t>
              </a:r>
            </a:p>
            <a:p>
              <a:pPr algn="ctr"/>
              <a:r>
                <a:rPr lang="en-US" altLang="zh-CN" sz="1200" dirty="0" smtClean="0"/>
                <a:t>MFCC</a:t>
              </a:r>
            </a:p>
            <a:p>
              <a:pPr algn="ctr"/>
              <a:r>
                <a:rPr lang="en-US" altLang="zh-CN" sz="1200" dirty="0" smtClean="0"/>
                <a:t>Formants</a:t>
              </a:r>
              <a:endParaRPr lang="zh-CN" altLang="en-US" sz="1200" dirty="0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6508836" y="3459122"/>
              <a:ext cx="216024" cy="792088"/>
            </a:xfrm>
            <a:prstGeom prst="downArrow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68776" y="4275573"/>
              <a:ext cx="1296144" cy="6237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Signature</a:t>
              </a:r>
            </a:p>
            <a:p>
              <a:pPr algn="ctr"/>
              <a:r>
                <a:rPr lang="en-US" altLang="zh-CN" dirty="0" smtClean="0"/>
                <a:t>Pool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50408" y="5042489"/>
              <a:ext cx="2520280" cy="72008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Machine Learning</a:t>
              </a:r>
            </a:p>
            <a:p>
              <a:pPr algn="ctr"/>
              <a:r>
                <a:rPr lang="en-US" altLang="zh-CN" dirty="0" smtClean="0"/>
                <a:t>(</a:t>
              </a:r>
              <a:r>
                <a:rPr lang="en-US" altLang="zh-CN" dirty="0" smtClean="0"/>
                <a:t>KNN)</a:t>
              </a:r>
              <a:endParaRPr lang="zh-CN" altLang="en-US" dirty="0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6508836" y="4899282"/>
              <a:ext cx="216024" cy="142855"/>
            </a:xfrm>
            <a:prstGeom prst="downArrow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73691" y="5402529"/>
              <a:ext cx="885179" cy="276999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Feedback</a:t>
              </a:r>
              <a:endParaRPr lang="zh-CN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2055" y="5608680"/>
              <a:ext cx="2796971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smtClean="0"/>
                <a:t>Psychiatrists (Local)</a:t>
              </a:r>
            </a:p>
          </p:txBody>
        </p:sp>
        <p:sp>
          <p:nvSpPr>
            <p:cNvPr id="25" name="丁字箭头 24"/>
            <p:cNvSpPr/>
            <p:nvPr/>
          </p:nvSpPr>
          <p:spPr>
            <a:xfrm rot="5400000">
              <a:off x="4033186" y="4407486"/>
              <a:ext cx="566191" cy="1836204"/>
            </a:xfrm>
            <a:prstGeom prst="leftRightUpArrow">
              <a:avLst>
                <a:gd name="adj1" fmla="val 21410"/>
                <a:gd name="adj2" fmla="val 19616"/>
                <a:gd name="adj3" fmla="val 1961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Trello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365"/>
            <a:ext cx="9143999" cy="294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Accomplishments #1</a:t>
            </a:r>
            <a:endParaRPr lang="en-US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dirty="0" smtClean="0"/>
              <a:t>Theoretical Background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Pitch</a:t>
            </a:r>
            <a:r>
              <a:rPr lang="en-US" sz="2000" dirty="0" smtClean="0"/>
              <a:t>,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 Frequency Cepstral Coefficients</a:t>
            </a:r>
            <a:r>
              <a:rPr lang="en-US" sz="2000" i="1" dirty="0" smtClean="0"/>
              <a:t>(MFCCs) </a:t>
            </a:r>
            <a:r>
              <a:rPr lang="en-US" sz="2000" dirty="0" smtClean="0"/>
              <a:t>and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Formants</a:t>
            </a:r>
            <a:r>
              <a:rPr lang="en-US" sz="2000" dirty="0" smtClean="0"/>
              <a:t> are extracted from human speech as features influence the recognition of emotions. </a:t>
            </a:r>
            <a:r>
              <a:rPr lang="en-US" sz="2000" baseline="30000" dirty="0" smtClean="0">
                <a:solidFill>
                  <a:srgbClr val="C00000"/>
                </a:solidFill>
              </a:rPr>
              <a:t>[1][2][3]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Pitch is extracted from the speech waveform using </a:t>
            </a: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RAPT algorithm</a:t>
            </a:r>
            <a:r>
              <a:rPr lang="en-US" sz="1800" dirty="0" smtClean="0"/>
              <a:t> implemented in the </a:t>
            </a: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VOICEBOX</a:t>
            </a:r>
            <a:r>
              <a:rPr lang="en-US" sz="1800" dirty="0" smtClean="0"/>
              <a:t>  toolbox.</a:t>
            </a:r>
            <a:r>
              <a:rPr lang="en-US" sz="1800" baseline="30000" dirty="0" smtClean="0">
                <a:solidFill>
                  <a:srgbClr val="C00000"/>
                </a:solidFill>
              </a:rPr>
              <a:t>[4]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MFCC parameters are calculated by </a:t>
            </a: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STFT</a:t>
            </a:r>
            <a:r>
              <a:rPr lang="en-US" sz="1800" dirty="0" smtClean="0"/>
              <a:t> and </a:t>
            </a: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DCT</a:t>
            </a:r>
            <a:r>
              <a:rPr lang="en-US" sz="1800" dirty="0" smtClean="0"/>
              <a:t> algorithm.</a:t>
            </a:r>
            <a:r>
              <a:rPr lang="en-US" sz="1800" baseline="30000" dirty="0" smtClean="0">
                <a:solidFill>
                  <a:srgbClr val="C00000"/>
                </a:solidFill>
              </a:rPr>
              <a:t>[5]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Predictive Coding</a:t>
            </a:r>
            <a:r>
              <a:rPr lang="en-US" sz="1800" dirty="0" smtClean="0"/>
              <a:t>(LPC) to model formants.</a:t>
            </a:r>
            <a:r>
              <a:rPr lang="en-US" sz="1800" baseline="30000" dirty="0" smtClean="0">
                <a:solidFill>
                  <a:srgbClr val="C00000"/>
                </a:solidFill>
              </a:rPr>
              <a:t>[6]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ü"/>
            </a:pPr>
            <a:endParaRPr lang="en-US" sz="2000" baseline="30000" dirty="0" smtClean="0">
              <a:solidFill>
                <a:srgbClr val="C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Clustering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Machines</a:t>
            </a:r>
            <a:r>
              <a:rPr lang="en-US" sz="2000" dirty="0" smtClean="0">
                <a:solidFill>
                  <a:schemeClr val="tx1"/>
                </a:solidFill>
              </a:rPr>
              <a:t>(SVM) </a:t>
            </a:r>
            <a:r>
              <a:rPr lang="en-US" sz="2000" baseline="30000" dirty="0" smtClean="0">
                <a:solidFill>
                  <a:srgbClr val="C00000"/>
                </a:solidFill>
              </a:rPr>
              <a:t>[7]</a:t>
            </a:r>
            <a:r>
              <a:rPr lang="en-US" sz="2000" dirty="0" smtClean="0">
                <a:solidFill>
                  <a:schemeClr val="tx1"/>
                </a:solidFill>
              </a:rPr>
              <a:t>are adopted to classify opposing emotions.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Wingdings" panose="05000000000000000000" pitchFamily="2" charset="2"/>
              <a:buChar char="ü"/>
            </a:pPr>
            <a:endParaRPr lang="en-US" baseline="30000" dirty="0" smtClean="0">
              <a:solidFill>
                <a:srgbClr val="C00000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929338" cy="449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15616" y="908720"/>
            <a:ext cx="1224136" cy="456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11760" y="908720"/>
            <a:ext cx="936104" cy="456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40152" y="908720"/>
            <a:ext cx="1296144" cy="456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Accomplishments #2</a:t>
            </a:r>
            <a:endParaRPr lang="en-US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562800" cy="13121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buFont typeface="Wingdings" panose="05000000000000000000" pitchFamily="2" charset="2"/>
              <a:buChar char="p"/>
            </a:pPr>
            <a:r>
              <a:rPr lang="en-US" altLang="zh-CN" dirty="0" smtClean="0"/>
              <a:t>De-noise Recorder</a:t>
            </a:r>
          </a:p>
          <a:p>
            <a:pPr lvl="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Build an demo to achieve voice recording</a:t>
            </a:r>
          </a:p>
          <a:p>
            <a:pPr lvl="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Noise elimination</a:t>
            </a:r>
            <a:endParaRPr lang="en-US" altLang="zh-CN" sz="2000" dirty="0"/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3" y="3068960"/>
            <a:ext cx="677693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Accomplishments #3</a:t>
            </a:r>
            <a:endParaRPr lang="en-US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562800" cy="13121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buFont typeface="Wingdings" panose="05000000000000000000" pitchFamily="2" charset="2"/>
              <a:buChar char="p"/>
            </a:pPr>
            <a:r>
              <a:rPr lang="en-US" altLang="zh-CN" dirty="0" smtClean="0"/>
              <a:t>Pitch Extraction</a:t>
            </a:r>
          </a:p>
          <a:p>
            <a:pPr lvl="0" indent="-342900"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07136"/>
            <a:ext cx="4248472" cy="31863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18154"/>
            <a:ext cx="4233780" cy="31753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3647" y="5466779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HAHA(calm)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HAHA(happy)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29476" r="11921" b="3684"/>
          <a:stretch/>
        </p:blipFill>
        <p:spPr>
          <a:xfrm>
            <a:off x="5272872" y="548680"/>
            <a:ext cx="3627455" cy="26514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5520140" y="5466779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Pitch(calm)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Pitch(happy)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6464"/>
            <a:ext cx="3600400" cy="5660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0072" y="1116027"/>
            <a:ext cx="3275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For the pitch vector and its derivative: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Chaparral Pro Light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Chaparral Pro Light" pitchFamily="18" charset="0"/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Chaparral Pro Light" pitchFamily="18" charset="0"/>
              </a:rPr>
              <a:t>Maximum</a:t>
            </a:r>
            <a:endParaRPr lang="en-US" altLang="zh-CN" sz="1800" b="1" dirty="0">
              <a:latin typeface="Chaparral Pro Light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Chaparral Pro Light" pitchFamily="18" charset="0"/>
              </a:rPr>
              <a:t>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Chaparral Pro Light" pitchFamily="18" charset="0"/>
              </a:rPr>
              <a:t>Variance</a:t>
            </a:r>
          </a:p>
          <a:p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Average energy of speech</a:t>
            </a:r>
          </a:p>
          <a:p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Speaking </a:t>
            </a:r>
            <a:r>
              <a:rPr lang="en-US" altLang="zh-CN" sz="1800" dirty="0" smtClean="0"/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Chaparral Pro Light" pitchFamily="18" charset="0"/>
              </a:rPr>
              <a:t>Inverse </a:t>
            </a:r>
            <a:r>
              <a:rPr lang="en-US" altLang="zh-CN" sz="1800" b="1" dirty="0">
                <a:latin typeface="Chaparral Pro Light" pitchFamily="18" charset="0"/>
              </a:rPr>
              <a:t>of the average length of the voiced part of the utterance</a:t>
            </a:r>
            <a:endParaRPr lang="en-US" altLang="zh-CN" sz="1800" b="1" dirty="0" smtClean="0">
              <a:latin typeface="Chaparral Pro Light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2840" y="5169966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Impact" panose="020B0806030902050204" pitchFamily="34" charset="0"/>
              </a:rPr>
              <a:t>Hence, the pitch feature vector is </a:t>
            </a:r>
            <a:endParaRPr lang="en-US" altLang="zh-CN" sz="2000" dirty="0" smtClean="0">
              <a:latin typeface="Impact" panose="020B0806030902050204" pitchFamily="34" charset="0"/>
            </a:endParaRPr>
          </a:p>
          <a:p>
            <a:r>
              <a:rPr lang="en-US" altLang="zh-CN" sz="2000" dirty="0" smtClean="0">
                <a:latin typeface="Impact" panose="020B0806030902050204" pitchFamily="34" charset="0"/>
              </a:rPr>
              <a:t>12-dimensional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0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Accomplishments #4</a:t>
            </a:r>
            <a:endParaRPr lang="en-US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8282880" cy="4075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buFont typeface="Wingdings" panose="05000000000000000000" pitchFamily="2" charset="2"/>
              <a:buChar char="p"/>
            </a:pPr>
            <a:r>
              <a:rPr lang="en-US" altLang="zh-CN" dirty="0" smtClean="0"/>
              <a:t>Emotional </a:t>
            </a:r>
            <a:r>
              <a:rPr lang="en-US" altLang="zh-CN" dirty="0"/>
              <a:t>Prosody Speech and </a:t>
            </a:r>
            <a:r>
              <a:rPr lang="en-US" altLang="zh-CN" dirty="0" smtClean="0"/>
              <a:t>Transcripts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[8]</a:t>
            </a:r>
          </a:p>
          <a:p>
            <a:pPr marL="0" lvl="0" indent="0">
              <a:buNone/>
            </a:pPr>
            <a:r>
              <a:rPr lang="en-US" altLang="zh-CN" sz="2000" dirty="0">
                <a:hlinkClick r:id="rId3"/>
              </a:rPr>
              <a:t>URL:https://</a:t>
            </a:r>
            <a:r>
              <a:rPr lang="en-US" altLang="zh-CN" sz="2000" dirty="0" smtClean="0">
                <a:hlinkClick r:id="rId3"/>
              </a:rPr>
              <a:t>catalog.ldc.upenn.edu/LDC2002S28</a:t>
            </a:r>
            <a:endParaRPr lang="en-US" altLang="zh-CN" sz="2000" dirty="0"/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recordings consist of professional actors reading a series of semantically neutral utterances (dates and numbers) spanning fourteen distinct emotional </a:t>
            </a:r>
            <a:r>
              <a:rPr lang="en-US" altLang="zh-CN" sz="2000" dirty="0" smtClean="0"/>
              <a:t>categories. </a:t>
            </a:r>
          </a:p>
          <a:p>
            <a:pPr lvl="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The content and emotion of each word and phrase is recorded in the matching transcript.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624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</TotalTime>
  <Words>739</Words>
  <Application>Microsoft Office PowerPoint</Application>
  <PresentationFormat>全屏显示(4:3)</PresentationFormat>
  <Paragraphs>161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1_Blank Presentation</vt:lpstr>
      <vt:lpstr>Blank Presentation</vt:lpstr>
      <vt:lpstr>Mood Detect Chih Wei Tung, Shanshan Zhao, Weixuan Jiang, Zhonghao Guo Team #2 </vt:lpstr>
      <vt:lpstr>System Diagram</vt:lpstr>
      <vt:lpstr>Trello Diagram</vt:lpstr>
      <vt:lpstr>Accomplishments #1</vt:lpstr>
      <vt:lpstr>PowerPoint 演示文稿</vt:lpstr>
      <vt:lpstr>Accomplishments #2</vt:lpstr>
      <vt:lpstr>Accomplishments #3</vt:lpstr>
      <vt:lpstr>PowerPoint 演示文稿</vt:lpstr>
      <vt:lpstr>Accomplishments #4</vt:lpstr>
      <vt:lpstr>DEMO</vt:lpstr>
      <vt:lpstr>DEMO</vt:lpstr>
      <vt:lpstr>Challenges </vt:lpstr>
      <vt:lpstr>Next Sprint Plan</vt:lpstr>
      <vt:lpstr>Reference</vt:lpstr>
      <vt:lpstr>THANK YOU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Detect</dc:title>
  <dc:subject>Sprint2</dc:subject>
  <dc:creator>cody</dc:creator>
  <dc:description>Group 2</dc:description>
  <cp:lastModifiedBy>郭中昊</cp:lastModifiedBy>
  <cp:revision>286</cp:revision>
  <dcterms:modified xsi:type="dcterms:W3CDTF">2017-12-05T19:53:27Z</dcterms:modified>
  <cp:category>EC601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