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Fira Mono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FiraMono-bold.fntdata"/><Relationship Id="rId41" Type="http://schemas.openxmlformats.org/officeDocument/2006/relationships/font" Target="fonts/FiraMono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ee31f18e2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8ee31f18e2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8ee31f18e2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8ee31f18e2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ee31f18e2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8ee31f18e2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Randomly generate a and 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(((unsigned long long) a) &lt;&lt; 32) | ((unsigned long long) b &amp; 0x00000000FFFFFFFF)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ee31f18e2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8ee31f18e2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8ee31f18e2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8ee31f18e2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8ee31f18e2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8ee31f18e2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8ee31f18e2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8ee31f18e2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8ee31f18e2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8ee31f18e2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8ee31f18e2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8ee31f18e2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8ee31f18e2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8ee31f18e2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8ee31f18e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8ee31f18e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8ee31f18e2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8ee31f18e2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8ee31f18e2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8ee31f18e2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8ee31f18e2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8ee31f18e2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8ee31f18e2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8ee31f18e2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8ee31f18e2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8ee31f18e2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8a232b46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8a232b46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8ee31f18e2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8ee31f18e2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8ee31f18e2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8ee31f18e2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8ee31f18e2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8ee31f18e2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8ee31f18e2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8ee31f18e2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8ee31f18e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8ee31f18e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8ee31f18e2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8ee31f18e2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8ee31f18e2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8ee31f18e2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8a232b468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8a232b468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8ee31f18e2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8ee31f18e2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8a232b468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8a232b468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8a232b468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8a232b468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8ee31f18e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8ee31f18e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ee31f18e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8ee31f18e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8ee31f18e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8ee31f18e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8ee31f18e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8ee31f18e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8ee31f18e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8ee31f18e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8ee31f18e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8ee31f18e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650" y="4622726"/>
            <a:ext cx="2196750" cy="4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650" y="4622726"/>
            <a:ext cx="2196750" cy="4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68650" y="4622726"/>
            <a:ext cx="2196750" cy="4745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valgrind.org/docs/manual/quick-start.html#quick-start.mcrun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5: Low-Level Refactoring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mrand48_r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mrand48_r</a:t>
            </a:r>
            <a:r>
              <a:rPr lang="en"/>
              <a:t> is a function that generates a 32-bit random integer.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function signature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mrand48_r</a:t>
            </a:r>
            <a:r>
              <a:rPr lang="en"/>
              <a:t> is:</a:t>
            </a:r>
            <a:endParaRPr/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mrand48_r(struct drand48_data *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long int *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en" sz="1800"/>
              <a:t> is a struct of type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drand48_data</a:t>
            </a:r>
            <a:r>
              <a:rPr lang="en" sz="1800"/>
              <a:t>, which is used to hold the state of the random number generator.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1800"/>
              <a:t> is an integer pointer that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mrand48_r</a:t>
            </a:r>
            <a:r>
              <a:rPr lang="en" sz="1800"/>
              <a:t> will store a random number in.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mrand48_r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mrand48_r</a:t>
            </a:r>
            <a:r>
              <a:rPr lang="en"/>
              <a:t>: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drand48_data buffer = {0};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 optional: srand48_r(seed, &amp;buffer);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long 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mrand48_r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(&amp;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buffer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&amp;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mrand48_r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(&amp;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buffer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&amp;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using the same buf!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"First num: %d</a:t>
            </a:r>
            <a:r>
              <a:rPr lang="en">
                <a:solidFill>
                  <a:srgbClr val="EE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Second num: %d</a:t>
            </a:r>
            <a:r>
              <a:rPr lang="en">
                <a:solidFill>
                  <a:srgbClr val="EE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a, b)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rand48_r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rand48_r</a:t>
            </a:r>
            <a:r>
              <a:rPr lang="en"/>
              <a:t> is a function that initializes the 32-bit random integer generator.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function signature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srand48_r</a:t>
            </a:r>
            <a:r>
              <a:rPr lang="en"/>
              <a:t> is:</a:t>
            </a:r>
            <a:endParaRPr/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srand48_r(long int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seedval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struct drand48_data *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we are initializing or “seeding” the R.N.G. with a value. To get a unique value for that seed we can utilize the “time.h” library.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Hint: time(NULL), returns the current time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write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lang="en"/>
              <a:t> is a system call that writes bytes to a file.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lang="en"/>
              <a:t>system call</a:t>
            </a:r>
            <a:r>
              <a:rPr lang="en"/>
              <a:t> is a low-level operation provided by the operating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function signature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lang="en"/>
              <a:t> is (modified for clarity):</a:t>
            </a:r>
            <a:endParaRPr/>
          </a:p>
          <a:p>
            <a:pPr indent="45720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write(int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char *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int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fd</a:t>
            </a:r>
            <a:r>
              <a:rPr lang="en" sz="1800"/>
              <a:t> is </a:t>
            </a:r>
            <a:r>
              <a:rPr i="1" lang="en" sz="1800"/>
              <a:t>file descriptor</a:t>
            </a:r>
            <a:r>
              <a:rPr lang="en" sz="1800"/>
              <a:t> (like a pointer) that specifies which file to write to.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en" sz="1800"/>
              <a:t> is an array of characters.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 sz="1800"/>
              <a:t> specifies the number of characters from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en" sz="1800"/>
              <a:t> to write to the file specified with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fd</a:t>
            </a:r>
            <a:r>
              <a:rPr lang="en" sz="1800"/>
              <a:t>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lang="en">
                <a:solidFill>
                  <a:srgbClr val="595959"/>
                </a:solidFill>
              </a:rPr>
              <a:t> will return:</a:t>
            </a:r>
            <a:endParaRPr>
              <a:solidFill>
                <a:srgbClr val="595959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" sz="18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lang="en" sz="1800">
                <a:solidFill>
                  <a:srgbClr val="595959"/>
                </a:solidFill>
              </a:rPr>
              <a:t> if there is an error.</a:t>
            </a:r>
            <a:endParaRPr b="1" sz="1800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write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running program (or process) in Unix starts with three open “files”: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Standard input, file descriptor of 0.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Standard output, file descriptor of 1.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Standard error, file descriptor of 2.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Although these aren’t really “files,” they are treated like files by your program.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Example: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"/>
              <a:t> function uses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lang="en"/>
              <a:t> system call to write to file descriptor 1.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write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lang="en"/>
              <a:t>: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BUF_SIZE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128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BUF_SIZE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strcpy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 there ;)"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buf, BUF_SIZE);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Notice that the string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"hello there ;)"</a:t>
            </a:r>
            <a:r>
              <a:rPr lang="en"/>
              <a:t> is smaller than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BUF_SIZE</a:t>
            </a:r>
            <a:r>
              <a:rPr lang="en"/>
              <a:t>. What do you expect the output of this to be?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malloc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/>
              <a:t> is a function used to dynamically allocate memory.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You would use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sz="1800"/>
              <a:t> whenever you use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/>
              <a:t> in C++.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function signature of malloc is:</a:t>
            </a:r>
            <a:endParaRPr/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void *malloc(size_t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800"/>
              <a:t> specifies the number of bytes to allocate.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malloc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>
                <a:solidFill>
                  <a:srgbClr val="595959"/>
                </a:solidFill>
              </a:rPr>
              <a:t> will return:</a:t>
            </a:r>
            <a:endParaRPr>
              <a:solidFill>
                <a:srgbClr val="595959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" sz="1800">
                <a:solidFill>
                  <a:srgbClr val="595959"/>
                </a:solidFill>
              </a:rPr>
              <a:t>A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void*</a:t>
            </a:r>
            <a:r>
              <a:rPr lang="en" sz="1800">
                <a:solidFill>
                  <a:srgbClr val="595959"/>
                </a:solidFill>
              </a:rPr>
              <a:t> to the allocated space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" sz="18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lang="en" sz="1800">
                <a:solidFill>
                  <a:srgbClr val="595959"/>
                </a:solidFill>
              </a:rPr>
              <a:t> if there is an error.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>
                <a:solidFill>
                  <a:srgbClr val="595959"/>
                </a:solidFill>
              </a:rPr>
              <a:t>How do we check for errors? How do we cast to the type of pointer we want?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malloc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/>
              <a:t>: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array_length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array_length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C++ equivalent: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int *numbers = new int[array_length];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lang="en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 &lt; array_length; i++)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[i] = i;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sizeof(int)</a:t>
            </a:r>
            <a:r>
              <a:rPr lang="en"/>
              <a:t> for?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Char char="●"/>
            </a:pPr>
            <a:r>
              <a:rPr lang="en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Code overview</a:t>
            </a:r>
            <a:endParaRPr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onsolas"/>
              <a:buChar char="○"/>
            </a:pPr>
            <a:r>
              <a:rPr lang="en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Getopt</a:t>
            </a:r>
            <a:endParaRPr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onsolas"/>
              <a:buChar char="○"/>
            </a:pPr>
            <a:r>
              <a:rPr lang="en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Mrand48_r, Srand48_r</a:t>
            </a:r>
            <a:endParaRPr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onsolas"/>
              <a:buChar char="○"/>
            </a:pPr>
            <a:r>
              <a:rPr lang="en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Write</a:t>
            </a:r>
            <a:endParaRPr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onsolas"/>
              <a:buChar char="○"/>
            </a:pPr>
            <a:r>
              <a:rPr lang="en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Malloc, free</a:t>
            </a:r>
            <a:endParaRPr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Char char="●"/>
            </a:pPr>
            <a:r>
              <a:rPr lang="en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Function Pointers</a:t>
            </a:r>
            <a:endParaRPr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Char char="●"/>
            </a:pPr>
            <a:r>
              <a:rPr lang="en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Header files</a:t>
            </a:r>
            <a:endParaRPr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>
                <a:solidFill>
                  <a:srgbClr val="595959"/>
                </a:solidFill>
              </a:rPr>
              <a:t>Testing your solution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Valgrind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>
                <a:solidFill>
                  <a:srgbClr val="595959"/>
                </a:solidFill>
              </a:rPr>
              <a:t>Q&amp;A/work session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free</a:t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function signature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free </a:t>
            </a:r>
            <a:r>
              <a:rPr lang="en"/>
              <a:t>is:</a:t>
            </a:r>
            <a:endParaRPr/>
          </a:p>
          <a:p>
            <a:pPr indent="4572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free(void*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ptr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ptr</a:t>
            </a:r>
            <a:r>
              <a:rPr lang="en" sz="1800"/>
              <a:t> is </a:t>
            </a:r>
            <a:r>
              <a:rPr i="1" lang="en" sz="1800"/>
              <a:t>void pointer </a:t>
            </a:r>
            <a:r>
              <a:rPr lang="en" sz="1800"/>
              <a:t>to the data we wish to free.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Pointers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Pointers</a:t>
            </a:r>
            <a:endParaRPr/>
          </a:p>
        </p:txBody>
      </p:sp>
      <p:sp>
        <p:nvSpPr>
          <p:cNvPr id="186" name="Google Shape;18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/>
              <a:t>unction pointers are not too scary when you look beneath their pointy exterior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Basic Syntax: </a:t>
            </a:r>
            <a:r>
              <a:rPr b="1" lang="en" sz="1800">
                <a:solidFill>
                  <a:srgbClr val="0000FF"/>
                </a:solidFill>
              </a:rPr>
              <a:t>type </a:t>
            </a:r>
            <a:r>
              <a:rPr lang="en" sz="1800">
                <a:solidFill>
                  <a:schemeClr val="dk1"/>
                </a:solidFill>
              </a:rPr>
              <a:t>(* name) (</a:t>
            </a:r>
            <a:r>
              <a:rPr lang="en" sz="1800">
                <a:solidFill>
                  <a:srgbClr val="AF00DB"/>
                </a:solidFill>
              </a:rPr>
              <a:t>param_type1, param_type2</a:t>
            </a:r>
            <a:r>
              <a:rPr lang="en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 pointers serve as a way to select functions based on run-time values.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We can have one pointer that depending on some logic can select and run specific functions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Function Pointers, Example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//some smart functions 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uint8_t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dumdum1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printf(</a:t>
            </a:r>
            <a:r>
              <a:rPr lang="en">
                <a:solidFill>
                  <a:srgbClr val="EE0000"/>
                </a:solidFill>
                <a:latin typeface="Consolas"/>
                <a:ea typeface="Consolas"/>
                <a:cs typeface="Consolas"/>
                <a:sym typeface="Consolas"/>
              </a:rPr>
              <a:t>“This is a %d\n”, a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uint8_t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dumdum2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b){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printf(</a:t>
            </a:r>
            <a:r>
              <a:rPr lang="en">
                <a:solidFill>
                  <a:srgbClr val="EE0000"/>
                </a:solidFill>
                <a:latin typeface="Consolas"/>
                <a:ea typeface="Consolas"/>
                <a:cs typeface="Consolas"/>
                <a:sym typeface="Consolas"/>
              </a:rPr>
              <a:t>“This prints b %d\n”, b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93" name="Google Shape;193;p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//function pointer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uint8_t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(*</a:t>
            </a:r>
            <a:r>
              <a:rPr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dum_ptr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dum_ptr = dumdum1;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dum_ptr(1);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dum_ptr = dumdum2;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dum_ptr(2);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Function Pointers, Example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//some smart functions 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uint8_t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dumdum1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printf(</a:t>
            </a:r>
            <a:r>
              <a:rPr lang="en">
                <a:solidFill>
                  <a:srgbClr val="EE0000"/>
                </a:solidFill>
                <a:latin typeface="Consolas"/>
                <a:ea typeface="Consolas"/>
                <a:cs typeface="Consolas"/>
                <a:sym typeface="Consolas"/>
              </a:rPr>
              <a:t>“This is a %d\n”, a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uint8_t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dumdum2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printf(</a:t>
            </a:r>
            <a:r>
              <a:rPr lang="en">
                <a:solidFill>
                  <a:srgbClr val="EE0000"/>
                </a:solidFill>
                <a:latin typeface="Consolas"/>
                <a:ea typeface="Consolas"/>
                <a:cs typeface="Consolas"/>
                <a:sym typeface="Consolas"/>
              </a:rPr>
              <a:t>“This prints nothing!”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//we need two function pointers now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Function Pointers, Example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//some smart functions 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int8_t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dumdum1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printf(</a:t>
            </a:r>
            <a:r>
              <a:rPr lang="en">
                <a:solidFill>
                  <a:srgbClr val="EE0000"/>
                </a:solidFill>
                <a:latin typeface="Consolas"/>
                <a:ea typeface="Consolas"/>
                <a:cs typeface="Consolas"/>
                <a:sym typeface="Consolas"/>
              </a:rPr>
              <a:t>“This is a %d\n”, a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uint8_t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dumdum2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printf(</a:t>
            </a:r>
            <a:r>
              <a:rPr lang="en">
                <a:solidFill>
                  <a:srgbClr val="EE0000"/>
                </a:solidFill>
                <a:latin typeface="Consolas"/>
                <a:ea typeface="Consolas"/>
                <a:cs typeface="Consolas"/>
                <a:sym typeface="Consolas"/>
              </a:rPr>
              <a:t>“This prints nothing!”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//we need two function pointers now 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uint8_t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(*</a:t>
            </a:r>
            <a:r>
              <a:rPr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dum_ptr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dum_ptr = dumdum1;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dum_ptr(1);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dum_ptr = dumdum2;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dum_ptr(0);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//or any value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Files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file organization</a:t>
            </a:r>
            <a:endParaRPr/>
          </a:p>
        </p:txBody>
      </p:sp>
      <p:sp>
        <p:nvSpPr>
          <p:cNvPr id="218" name="Google Shape;21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en" sz="1829"/>
              <a:t>Header files are a little different than their C++ counterparts</a:t>
            </a:r>
            <a:endParaRPr sz="1829"/>
          </a:p>
          <a:p>
            <a:pPr indent="-344805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830"/>
              <a:buChar char="○"/>
            </a:pPr>
            <a:r>
              <a:rPr lang="en" sz="1829"/>
              <a:t>C++ headers </a:t>
            </a:r>
            <a:r>
              <a:rPr b="1" lang="en" sz="1829"/>
              <a:t>can</a:t>
            </a:r>
            <a:r>
              <a:rPr lang="en" sz="1829"/>
              <a:t> contain implementation</a:t>
            </a:r>
            <a:endParaRPr sz="1829"/>
          </a:p>
          <a:p>
            <a:pPr indent="-344805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830"/>
              <a:buChar char="○"/>
            </a:pPr>
            <a:r>
              <a:rPr lang="en" sz="1829"/>
              <a:t>C headers strictly contain declarations, and any data needed.</a:t>
            </a:r>
            <a:endParaRPr sz="1829"/>
          </a:p>
          <a:p>
            <a:pPr indent="0" lvl="0" marL="0" rtl="0" algn="l">
              <a:lnSpc>
                <a:spcPct val="180000"/>
              </a:lnSpc>
              <a:spcBef>
                <a:spcPts val="10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file organization</a:t>
            </a:r>
            <a:endParaRPr/>
          </a:p>
        </p:txBody>
      </p:sp>
      <p:sp>
        <p:nvSpPr>
          <p:cNvPr id="224" name="Google Shape;22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4805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en" sz="1829"/>
              <a:t>What does this mean?</a:t>
            </a:r>
            <a:endParaRPr sz="1829"/>
          </a:p>
          <a:p>
            <a:pPr indent="-344805" lvl="0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/>
            </a:pPr>
            <a:r>
              <a:rPr lang="en" sz="1829"/>
              <a:t>Header files or .h files will contain: function prototypes, `typdefs`, struct and variable declarations, `#defines`, macros, and more</a:t>
            </a:r>
            <a:endParaRPr sz="1829"/>
          </a:p>
          <a:p>
            <a:pPr indent="-344805" lvl="0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/>
            </a:pPr>
            <a:r>
              <a:rPr lang="en" sz="1829"/>
              <a:t>Implementation files or .c files will contain: function definitions/implementations.</a:t>
            </a:r>
            <a:endParaRPr sz="1829"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file organization: Golden Rule(s)</a:t>
            </a:r>
            <a:endParaRPr/>
          </a:p>
        </p:txBody>
      </p:sp>
      <p:sp>
        <p:nvSpPr>
          <p:cNvPr id="230" name="Google Shape;23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/>
            </a:pPr>
            <a:r>
              <a:rPr lang="en" sz="1829"/>
              <a:t>Only include files in the header if it is necessary to be able to declare your functions, macros, variables, etc, </a:t>
            </a:r>
            <a:r>
              <a:rPr b="1" lang="en" sz="1829"/>
              <a:t>inside</a:t>
            </a:r>
            <a:r>
              <a:rPr lang="en" sz="1829"/>
              <a:t> the header.</a:t>
            </a:r>
            <a:endParaRPr sz="1829"/>
          </a:p>
          <a:p>
            <a:pPr indent="-34480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/>
            </a:pPr>
            <a:r>
              <a:rPr lang="en" sz="1829"/>
              <a:t>Include any extra headers you need to define the function, inside the implementation file.</a:t>
            </a:r>
            <a:endParaRPr sz="1829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Overview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36" name="Google Shape;236;p4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dummy.h</a:t>
            </a:r>
            <a:endParaRPr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#ifndef __DUMMY_H__</a:t>
            </a:r>
            <a:endParaRPr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#define __DUMMY_H__</a:t>
            </a:r>
            <a:endParaRPr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#include &lt;stddef.h&gt;</a:t>
            </a:r>
            <a:endParaRPr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gumgum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uint8_t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dumdum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uint8_t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#endif</a:t>
            </a:r>
            <a:endParaRPr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Google Shape;237;p4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//dummy.c</a:t>
            </a:r>
            <a:endParaRPr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#include "dummy.h"</a:t>
            </a:r>
            <a:endParaRPr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uint8_t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dumdum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uint8_t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printf(</a:t>
            </a:r>
            <a:r>
              <a:rPr lang="en">
                <a:solidFill>
                  <a:srgbClr val="EE0000"/>
                </a:solidFill>
                <a:latin typeface="Consolas"/>
                <a:ea typeface="Consolas"/>
                <a:cs typeface="Consolas"/>
                <a:sym typeface="Consolas"/>
              </a:rPr>
              <a:t>"Returning a\n"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Example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your solution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Valgrind</a:t>
            </a:r>
            <a:endParaRPr/>
          </a:p>
        </p:txBody>
      </p:sp>
      <p:sp>
        <p:nvSpPr>
          <p:cNvPr id="253" name="Google Shape;253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https://valgrind.org/docs/manual/quick-start.html#quick-start.mcrun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Explains it better than I can!</a:t>
            </a:r>
            <a:endParaRPr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</a:t>
            </a:r>
            <a:endParaRPr/>
          </a:p>
        </p:txBody>
      </p:sp>
      <p:sp>
        <p:nvSpPr>
          <p:cNvPr id="259" name="Google Shape;259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check for leaks in the code.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getopt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●"/>
            </a:pPr>
            <a:r>
              <a:rPr lang="en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getopt</a:t>
            </a:r>
            <a:r>
              <a:rPr lang="en">
                <a:solidFill>
                  <a:srgbClr val="595959"/>
                </a:solidFill>
              </a:rPr>
              <a:t> is a function that parses </a:t>
            </a:r>
            <a:r>
              <a:rPr b="1" lang="en">
                <a:solidFill>
                  <a:srgbClr val="595959"/>
                </a:solidFill>
              </a:rPr>
              <a:t>shell arguments</a:t>
            </a:r>
            <a:r>
              <a:rPr lang="en">
                <a:solidFill>
                  <a:srgbClr val="595959"/>
                </a:solidFill>
              </a:rPr>
              <a:t>.</a:t>
            </a:r>
            <a:endParaRPr>
              <a:solidFill>
                <a:srgbClr val="595959"/>
              </a:solidFill>
            </a:endParaRPr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●"/>
            </a:pPr>
            <a:r>
              <a:rPr lang="en">
                <a:solidFill>
                  <a:srgbClr val="595959"/>
                </a:solidFill>
              </a:rPr>
              <a:t>Example:</a:t>
            </a:r>
            <a:endParaRPr>
              <a:solidFill>
                <a:srgbClr val="595959"/>
              </a:solidFill>
            </a:endParaRPr>
          </a:p>
          <a:p>
            <a:pPr indent="-334327" lvl="1" marL="9144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○"/>
            </a:pPr>
            <a:r>
              <a:rPr lang="en" sz="1800">
                <a:solidFill>
                  <a:srgbClr val="595959"/>
                </a:solidFill>
              </a:rPr>
              <a:t>In the command:</a:t>
            </a:r>
            <a:endParaRPr sz="1800">
              <a:solidFill>
                <a:srgbClr val="595959"/>
              </a:solidFill>
            </a:endParaRPr>
          </a:p>
          <a:p>
            <a:pPr indent="45720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./randall -i rdrand -o stdio</a:t>
            </a:r>
            <a:endParaRPr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4327" lvl="1" marL="9144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○"/>
            </a:pPr>
            <a:r>
              <a:rPr lang="en" sz="1800">
                <a:solidFill>
                  <a:srgbClr val="595959"/>
                </a:solidFill>
              </a:rPr>
              <a:t>The </a:t>
            </a:r>
            <a:r>
              <a:rPr b="1" lang="en" sz="18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-i</a:t>
            </a:r>
            <a:r>
              <a:rPr b="1" lang="en" sz="1800">
                <a:solidFill>
                  <a:srgbClr val="595959"/>
                </a:solidFill>
              </a:rPr>
              <a:t> option</a:t>
            </a:r>
            <a:r>
              <a:rPr lang="en" sz="1800">
                <a:solidFill>
                  <a:srgbClr val="595959"/>
                </a:solidFill>
              </a:rPr>
              <a:t> has an argument of </a:t>
            </a:r>
            <a:r>
              <a:rPr lang="en" sz="1800">
                <a:solidFill>
                  <a:srgbClr val="595959"/>
                </a:solidFill>
                <a:latin typeface="Fira Mono"/>
                <a:ea typeface="Fira Mono"/>
                <a:cs typeface="Fira Mono"/>
                <a:sym typeface="Fira Mono"/>
              </a:rPr>
              <a:t>rdrand</a:t>
            </a:r>
            <a:r>
              <a:rPr lang="en" sz="1800">
                <a:solidFill>
                  <a:srgbClr val="595959"/>
                </a:solidFill>
              </a:rPr>
              <a:t>.</a:t>
            </a:r>
            <a:endParaRPr sz="1800">
              <a:solidFill>
                <a:srgbClr val="595959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-334327" lvl="1" marL="9144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○"/>
            </a:pPr>
            <a:r>
              <a:rPr lang="en" sz="1800">
                <a:solidFill>
                  <a:srgbClr val="595959"/>
                </a:solidFill>
              </a:rPr>
              <a:t>The </a:t>
            </a:r>
            <a:r>
              <a:rPr b="1" lang="en" sz="18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-o</a:t>
            </a:r>
            <a:r>
              <a:rPr b="1" lang="en" sz="1800">
                <a:solidFill>
                  <a:srgbClr val="595959"/>
                </a:solidFill>
              </a:rPr>
              <a:t> option</a:t>
            </a:r>
            <a:r>
              <a:rPr lang="en" sz="1800">
                <a:solidFill>
                  <a:srgbClr val="595959"/>
                </a:solidFill>
              </a:rPr>
              <a:t> has an argument of </a:t>
            </a:r>
            <a:r>
              <a:rPr lang="en" sz="1800">
                <a:solidFill>
                  <a:srgbClr val="595959"/>
                </a:solidFill>
                <a:latin typeface="Fira Mono"/>
                <a:ea typeface="Fira Mono"/>
                <a:cs typeface="Fira Mono"/>
                <a:sym typeface="Fira Mono"/>
              </a:rPr>
              <a:t>stdio</a:t>
            </a:r>
            <a:r>
              <a:rPr lang="en" sz="1800">
                <a:solidFill>
                  <a:srgbClr val="595959"/>
                </a:solidFill>
              </a:rPr>
              <a:t>.</a:t>
            </a:r>
            <a:endParaRPr sz="1800">
              <a:solidFill>
                <a:srgbClr val="595959"/>
              </a:solidFill>
            </a:endParaRPr>
          </a:p>
          <a:p>
            <a:pPr indent="-334327" lvl="1" marL="9144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○"/>
            </a:pPr>
            <a:r>
              <a:rPr lang="en" sz="1800">
                <a:solidFill>
                  <a:srgbClr val="595959"/>
                </a:solidFill>
              </a:rPr>
              <a:t>Options can also have no arguments (i.e. </a:t>
            </a:r>
            <a:r>
              <a:rPr lang="en" sz="18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rm -f</a:t>
            </a:r>
            <a:r>
              <a:rPr lang="en" sz="1800">
                <a:solidFill>
                  <a:srgbClr val="595959"/>
                </a:solidFill>
              </a:rPr>
              <a:t>).</a:t>
            </a:r>
            <a:endParaRPr sz="1800">
              <a:solidFill>
                <a:srgbClr val="595959"/>
              </a:solidFill>
            </a:endParaRPr>
          </a:p>
          <a:p>
            <a:pPr indent="-334327" lvl="1" marL="9144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○"/>
            </a:pPr>
            <a:r>
              <a:rPr lang="en" sz="18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getopt</a:t>
            </a:r>
            <a:r>
              <a:rPr lang="en" sz="1800">
                <a:solidFill>
                  <a:srgbClr val="595959"/>
                </a:solidFill>
              </a:rPr>
              <a:t> helps you parse these options.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getopt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>
                <a:solidFill>
                  <a:srgbClr val="595959"/>
                </a:solidFill>
              </a:rPr>
              <a:t>The main function in C has two parameters</a:t>
            </a:r>
            <a:endParaRPr>
              <a:solidFill>
                <a:srgbClr val="595959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	int main(int </a:t>
            </a:r>
            <a:r>
              <a:rPr b="1" lang="en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argc</a:t>
            </a:r>
            <a:r>
              <a:rPr lang="en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, char *</a:t>
            </a:r>
            <a:r>
              <a:rPr b="1" lang="en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en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[])</a:t>
            </a:r>
            <a:endParaRPr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b="1" lang="en" sz="18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argc</a:t>
            </a:r>
            <a:r>
              <a:rPr lang="en" sz="1800">
                <a:solidFill>
                  <a:srgbClr val="595959"/>
                </a:solidFill>
              </a:rPr>
              <a:t> specifies the # of shell arguments passed in.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b="1" lang="en" sz="18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en" sz="1800">
                <a:solidFill>
                  <a:srgbClr val="595959"/>
                </a:solidFill>
              </a:rPr>
              <a:t> is an array of C strings containing the shell arguments.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" sz="1800">
                <a:solidFill>
                  <a:srgbClr val="595959"/>
                </a:solidFill>
              </a:rPr>
              <a:t>If we call randall as below, what would </a:t>
            </a:r>
            <a:r>
              <a:rPr lang="en" sz="18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argc</a:t>
            </a:r>
            <a:r>
              <a:rPr lang="en" sz="1800">
                <a:solidFill>
                  <a:srgbClr val="595959"/>
                </a:solidFill>
              </a:rPr>
              <a:t> and </a:t>
            </a:r>
            <a:r>
              <a:rPr lang="en" sz="18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en" sz="1800">
                <a:solidFill>
                  <a:srgbClr val="595959"/>
                </a:solidFill>
              </a:rPr>
              <a:t> be?</a:t>
            </a:r>
            <a:endParaRPr sz="1800">
              <a:solidFill>
                <a:srgbClr val="595959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	./randall -i rdrand -o stdio</a:t>
            </a:r>
            <a:endParaRPr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getopt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●"/>
            </a:pPr>
            <a:r>
              <a:rPr lang="en">
                <a:solidFill>
                  <a:srgbClr val="595959"/>
                </a:solidFill>
              </a:rPr>
              <a:t>The main function in C has two parameters</a:t>
            </a:r>
            <a:endParaRPr>
              <a:solidFill>
                <a:srgbClr val="595959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	int main(int </a:t>
            </a:r>
            <a:r>
              <a:rPr b="1" lang="en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argc</a:t>
            </a:r>
            <a:r>
              <a:rPr lang="en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, char *</a:t>
            </a:r>
            <a:r>
              <a:rPr b="1" lang="en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en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[])</a:t>
            </a:r>
            <a:endParaRPr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4327" lvl="1" marL="9144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○"/>
            </a:pPr>
            <a:r>
              <a:rPr b="1" lang="en" sz="18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argc</a:t>
            </a:r>
            <a:r>
              <a:rPr lang="en" sz="1800">
                <a:solidFill>
                  <a:srgbClr val="595959"/>
                </a:solidFill>
              </a:rPr>
              <a:t> specifies the # of shell arguments passed in.</a:t>
            </a:r>
            <a:endParaRPr sz="1800">
              <a:solidFill>
                <a:srgbClr val="595959"/>
              </a:solidFill>
            </a:endParaRPr>
          </a:p>
          <a:p>
            <a:pPr indent="-334327" lvl="1" marL="9144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○"/>
            </a:pPr>
            <a:r>
              <a:rPr b="1" lang="en" sz="18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en" sz="1800">
                <a:solidFill>
                  <a:srgbClr val="595959"/>
                </a:solidFill>
              </a:rPr>
              <a:t> is an array of C strings containing the shell arguments.</a:t>
            </a:r>
            <a:endParaRPr sz="1800">
              <a:solidFill>
                <a:srgbClr val="595959"/>
              </a:solidFill>
            </a:endParaRPr>
          </a:p>
          <a:p>
            <a:pPr indent="-334327" lvl="1" marL="9144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○"/>
            </a:pPr>
            <a:r>
              <a:rPr lang="en" sz="1800">
                <a:solidFill>
                  <a:srgbClr val="595959"/>
                </a:solidFill>
              </a:rPr>
              <a:t>If we call randall as below, what would </a:t>
            </a:r>
            <a:r>
              <a:rPr lang="en" sz="18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argc</a:t>
            </a:r>
            <a:r>
              <a:rPr lang="en" sz="1800">
                <a:solidFill>
                  <a:srgbClr val="595959"/>
                </a:solidFill>
              </a:rPr>
              <a:t> and </a:t>
            </a:r>
            <a:r>
              <a:rPr lang="en" sz="18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en" sz="1800">
                <a:solidFill>
                  <a:srgbClr val="595959"/>
                </a:solidFill>
              </a:rPr>
              <a:t> be?</a:t>
            </a:r>
            <a:endParaRPr sz="1800">
              <a:solidFill>
                <a:srgbClr val="595959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	./randall -i rdrand -o stdio</a:t>
            </a:r>
            <a:endParaRPr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4327" lvl="2" marL="13716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■"/>
            </a:pPr>
            <a:r>
              <a:rPr lang="en" sz="18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argc = 5</a:t>
            </a:r>
            <a:endParaRPr sz="1800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4327" lvl="2" marL="13716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■"/>
            </a:pPr>
            <a:r>
              <a:rPr lang="en" sz="18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argv = {"./randall", "-i", "rdrand", "-o", "stdio"}</a:t>
            </a:r>
            <a:endParaRPr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getopt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●"/>
            </a:pPr>
            <a:r>
              <a:rPr lang="en">
                <a:solidFill>
                  <a:srgbClr val="595959"/>
                </a:solidFill>
              </a:rPr>
              <a:t>The function signature of </a:t>
            </a:r>
            <a:r>
              <a:rPr lang="en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getopt</a:t>
            </a:r>
            <a:r>
              <a:rPr lang="en">
                <a:solidFill>
                  <a:srgbClr val="595959"/>
                </a:solidFill>
              </a:rPr>
              <a:t> is </a:t>
            </a:r>
            <a:endParaRPr>
              <a:solidFill>
                <a:srgbClr val="595959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	int getopt(int argc, char *argv[], const char *optstring);</a:t>
            </a:r>
            <a:endParaRPr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4327" lvl="1" marL="9144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○"/>
            </a:pPr>
            <a:r>
              <a:rPr b="1" lang="en" sz="18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optstring</a:t>
            </a:r>
            <a:r>
              <a:rPr lang="en" sz="1800">
                <a:solidFill>
                  <a:srgbClr val="595959"/>
                </a:solidFill>
              </a:rPr>
              <a:t> is a string containing the options that should be parsed.</a:t>
            </a:r>
            <a:endParaRPr sz="1800">
              <a:solidFill>
                <a:srgbClr val="595959"/>
              </a:solidFill>
            </a:endParaRPr>
          </a:p>
          <a:p>
            <a:pPr indent="-334327" lvl="2" marL="13716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■"/>
            </a:pPr>
            <a:r>
              <a:rPr lang="en" sz="1800">
                <a:solidFill>
                  <a:srgbClr val="595959"/>
                </a:solidFill>
              </a:rPr>
              <a:t>i.e. if optstring is </a:t>
            </a:r>
            <a:r>
              <a:rPr lang="en" sz="18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"io"</a:t>
            </a:r>
            <a:r>
              <a:rPr lang="en" sz="1800">
                <a:solidFill>
                  <a:srgbClr val="595959"/>
                </a:solidFill>
              </a:rPr>
              <a:t>, </a:t>
            </a:r>
            <a:r>
              <a:rPr lang="en" sz="18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getopt</a:t>
            </a:r>
            <a:r>
              <a:rPr lang="en" sz="1800">
                <a:solidFill>
                  <a:srgbClr val="595959"/>
                </a:solidFill>
              </a:rPr>
              <a:t> will parse the </a:t>
            </a:r>
            <a:r>
              <a:rPr lang="en" sz="18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-i</a:t>
            </a:r>
            <a:r>
              <a:rPr lang="en" sz="1800">
                <a:solidFill>
                  <a:srgbClr val="595959"/>
                </a:solidFill>
              </a:rPr>
              <a:t> and </a:t>
            </a:r>
            <a:r>
              <a:rPr lang="en" sz="18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-o</a:t>
            </a:r>
            <a:r>
              <a:rPr lang="en" sz="1800">
                <a:solidFill>
                  <a:srgbClr val="595959"/>
                </a:solidFill>
              </a:rPr>
              <a:t> options.</a:t>
            </a:r>
            <a:endParaRPr sz="1800">
              <a:solidFill>
                <a:srgbClr val="595959"/>
              </a:solidFill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./randall -i -o</a:t>
            </a:r>
            <a:endParaRPr>
              <a:solidFill>
                <a:srgbClr val="595959"/>
              </a:solidFill>
            </a:endParaRPr>
          </a:p>
          <a:p>
            <a:pPr indent="-334327" lvl="1" marL="9144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○"/>
            </a:pPr>
            <a:r>
              <a:rPr lang="en" sz="1800">
                <a:solidFill>
                  <a:srgbClr val="595959"/>
                </a:solidFill>
              </a:rPr>
              <a:t>If a character in optstring is followed by a colon, it takes an argument.</a:t>
            </a:r>
            <a:endParaRPr sz="1800">
              <a:solidFill>
                <a:srgbClr val="595959"/>
              </a:solidFill>
            </a:endParaRPr>
          </a:p>
          <a:p>
            <a:pPr indent="-334327" lvl="2" marL="13716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■"/>
            </a:pPr>
            <a:r>
              <a:rPr lang="en" sz="1800">
                <a:solidFill>
                  <a:srgbClr val="595959"/>
                </a:solidFill>
              </a:rPr>
              <a:t>i.e. if optstring is </a:t>
            </a:r>
            <a:r>
              <a:rPr lang="en" sz="18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"i:o"</a:t>
            </a:r>
            <a:r>
              <a:rPr lang="en" sz="1800">
                <a:solidFill>
                  <a:srgbClr val="595959"/>
                </a:solidFill>
              </a:rPr>
              <a:t>, </a:t>
            </a:r>
            <a:r>
              <a:rPr lang="en" sz="18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-i</a:t>
            </a:r>
            <a:r>
              <a:rPr lang="en" sz="1800">
                <a:solidFill>
                  <a:srgbClr val="595959"/>
                </a:solidFill>
              </a:rPr>
              <a:t> will take an argument, but not </a:t>
            </a:r>
            <a:r>
              <a:rPr lang="en" sz="18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-o</a:t>
            </a:r>
            <a:r>
              <a:rPr lang="en" sz="1800">
                <a:solidFill>
                  <a:srgbClr val="595959"/>
                </a:solidFill>
              </a:rPr>
              <a:t>.</a:t>
            </a:r>
            <a:endParaRPr sz="1800">
              <a:solidFill>
                <a:srgbClr val="595959"/>
              </a:solidFill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./randall -i rdrand -o</a:t>
            </a:r>
            <a:endParaRPr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getopt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getopt</a:t>
            </a:r>
            <a:r>
              <a:rPr lang="en">
                <a:solidFill>
                  <a:srgbClr val="595959"/>
                </a:solidFill>
              </a:rPr>
              <a:t> will return either</a:t>
            </a:r>
            <a:endParaRPr>
              <a:solidFill>
                <a:srgbClr val="595959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" sz="1800">
                <a:solidFill>
                  <a:srgbClr val="595959"/>
                </a:solidFill>
              </a:rPr>
              <a:t>A character for the option it parsed, i.e. </a:t>
            </a:r>
            <a:r>
              <a:rPr lang="en" sz="18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'i'</a:t>
            </a:r>
            <a:r>
              <a:rPr lang="en" sz="1800">
                <a:solidFill>
                  <a:srgbClr val="595959"/>
                </a:solidFill>
              </a:rPr>
              <a:t> or </a:t>
            </a:r>
            <a:r>
              <a:rPr lang="en" sz="18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'o'</a:t>
            </a:r>
            <a:r>
              <a:rPr lang="en" sz="1800">
                <a:solidFill>
                  <a:srgbClr val="595959"/>
                </a:solidFill>
              </a:rPr>
              <a:t>.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" sz="1800">
                <a:solidFill>
                  <a:srgbClr val="595959"/>
                </a:solidFill>
              </a:rPr>
              <a:t>If the option takes an argument, the global variable </a:t>
            </a:r>
            <a:r>
              <a:rPr lang="en" sz="18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optarg</a:t>
            </a:r>
            <a:r>
              <a:rPr lang="en" sz="1800">
                <a:solidFill>
                  <a:srgbClr val="595959"/>
                </a:solidFill>
              </a:rPr>
              <a:t> will be set to the argument.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" sz="18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lang="en" sz="1800">
                <a:solidFill>
                  <a:srgbClr val="595959"/>
                </a:solidFill>
              </a:rPr>
              <a:t> if there are no more options left to parse.</a:t>
            </a:r>
            <a:endParaRPr b="1" sz="1800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getopt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>
                <a:solidFill>
                  <a:srgbClr val="595959"/>
                </a:solidFill>
              </a:rPr>
              <a:t>Suppose we have a C program that takes two options:</a:t>
            </a:r>
            <a:endParaRPr>
              <a:solidFill>
                <a:srgbClr val="595959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" sz="18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-a</a:t>
            </a:r>
            <a:r>
              <a:rPr lang="en" sz="1800">
                <a:solidFill>
                  <a:srgbClr val="595959"/>
                </a:solidFill>
              </a:rPr>
              <a:t>, which takes a string argument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" sz="18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-b</a:t>
            </a:r>
            <a:r>
              <a:rPr lang="en" sz="1800">
                <a:solidFill>
                  <a:srgbClr val="595959"/>
                </a:solidFill>
              </a:rPr>
              <a:t>, which doesn’t take an argument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>
                <a:solidFill>
                  <a:srgbClr val="595959"/>
                </a:solidFill>
              </a:rPr>
              <a:t>How can we use </a:t>
            </a:r>
            <a:r>
              <a:rPr lang="en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getopt</a:t>
            </a:r>
            <a:r>
              <a:rPr lang="en">
                <a:solidFill>
                  <a:srgbClr val="595959"/>
                </a:solidFill>
              </a:rPr>
              <a:t> to parse these options?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