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66" r:id="rId3"/>
    <p:sldId id="279" r:id="rId4"/>
    <p:sldId id="257" r:id="rId5"/>
    <p:sldId id="267" r:id="rId6"/>
    <p:sldId id="268" r:id="rId7"/>
    <p:sldId id="369" r:id="rId8"/>
    <p:sldId id="280" r:id="rId9"/>
    <p:sldId id="278" r:id="rId10"/>
    <p:sldId id="281" r:id="rId11"/>
    <p:sldId id="282" r:id="rId12"/>
    <p:sldId id="283" r:id="rId13"/>
    <p:sldId id="284" r:id="rId14"/>
    <p:sldId id="286" r:id="rId15"/>
    <p:sldId id="277" r:id="rId16"/>
    <p:sldId id="287" r:id="rId17"/>
    <p:sldId id="288" r:id="rId18"/>
    <p:sldId id="289" r:id="rId19"/>
    <p:sldId id="293" r:id="rId20"/>
    <p:sldId id="294" r:id="rId21"/>
    <p:sldId id="300" r:id="rId22"/>
    <p:sldId id="299" r:id="rId23"/>
    <p:sldId id="367" r:id="rId24"/>
    <p:sldId id="370" r:id="rId25"/>
    <p:sldId id="368" r:id="rId26"/>
    <p:sldId id="276" r:id="rId27"/>
    <p:sldId id="270" r:id="rId28"/>
    <p:sldId id="271" r:id="rId29"/>
    <p:sldId id="272" r:id="rId30"/>
    <p:sldId id="273" r:id="rId31"/>
    <p:sldId id="274" r:id="rId32"/>
    <p:sldId id="263" r:id="rId33"/>
    <p:sldId id="275" r:id="rId34"/>
    <p:sldId id="363" r:id="rId35"/>
    <p:sldId id="290" r:id="rId36"/>
    <p:sldId id="291" r:id="rId37"/>
    <p:sldId id="292" r:id="rId38"/>
    <p:sldId id="364" r:id="rId39"/>
    <p:sldId id="295" r:id="rId40"/>
    <p:sldId id="269" r:id="rId41"/>
    <p:sldId id="296" r:id="rId42"/>
    <p:sldId id="365" r:id="rId43"/>
    <p:sldId id="297" r:id="rId44"/>
    <p:sldId id="298" r:id="rId45"/>
    <p:sldId id="366" r:id="rId46"/>
    <p:sldId id="361" r:id="rId47"/>
    <p:sldId id="345" r:id="rId48"/>
    <p:sldId id="346" r:id="rId49"/>
    <p:sldId id="347" r:id="rId50"/>
    <p:sldId id="348" r:id="rId51"/>
    <p:sldId id="362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75789" autoAdjust="0"/>
  </p:normalViewPr>
  <p:slideViewPr>
    <p:cSldViewPr snapToGrid="0">
      <p:cViewPr varScale="1">
        <p:scale>
          <a:sx n="94" d="100"/>
          <a:sy n="94" d="100"/>
        </p:scale>
        <p:origin x="1248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28AD4-C95D-4CFF-BFCB-69EAB0E28C2E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112BE-3BCF-4266-BFCC-B097E5AE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80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76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71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61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59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02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38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cce8ac3e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cce8ac3e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cce8ac3ea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cce8ac3ea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ce8ac3ea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ce8ac3ea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ce8ac3ea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ce8ac3ea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365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ce8ac3e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ce8ac3e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cce8ac3ea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cce8ac3ea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cce8ac3ea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cce8ac3ea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9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cce8ac3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cce8ac3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cce8ac3ea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cce8ac3ea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cce8ac3ea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cce8ac3ea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5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cce8ac3e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cce8ac3e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cce8ac3ea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cce8ac3ea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650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cce8ac3ea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cce8ac3ea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83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cce8ac3e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cce8ac3e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cce8ac3ea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cce8ac3ea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620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1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80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5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0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47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22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1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AF57-68BB-4A3A-BEE9-C1956AABE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FA147-6BB0-4E6B-9EFD-B18983B60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40783-EBB8-431E-B50D-295718E2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AD7FF-CFBE-42A2-8192-3AA06F09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651E0-389E-4E10-BD5D-02EB1FF0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2C4A-2737-49BA-AB53-11000937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61E3C-D51F-4FAE-9B18-E8F50DE48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BC954-8398-400C-92FB-73F0C0D5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4452-6AFE-4CCC-A5AC-F6285A87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0C11D-2EEE-4FCC-ACB3-2CBD7537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3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184CA-7CC2-4169-9893-F50359B03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32A34-CF7B-4D29-869D-E94011572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F823F-9E00-4DB8-8BF2-11355491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0D258-130F-4297-9CC8-BE1025A0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CA16A-49AB-4B86-AF85-0F41C2A6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56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063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ED63-4567-4811-96E3-90C0B88E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C1F8B-2736-41AA-A4C6-781953225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454D-6885-4039-9AC2-7301FEE0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60A43-F6D5-47E7-B291-45A05579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8011-CBD5-4058-8C4C-E01D3AA1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4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CBE7-1169-42CC-A327-B719F145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566FF-B913-4DFB-ADAB-C687296F0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8D00C-5266-4D86-B1E1-66836CAC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057D6-AA06-43E6-8D5B-D9A1569C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69E1-0153-47DE-BAD2-3AC18644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8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DE2E-ABC4-4678-AA51-5CEAB1E4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41BF-FD2A-45A0-9DA2-295D4E76F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A75C2-CB57-45EE-9FE1-6E504A0A9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EF0DA-E02A-44E6-9CA7-84B872BC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98CD0-7700-4F69-8B1A-827D53E2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EEBA9-65EE-459A-B8F3-08A83552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4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FC8C-F71B-43D0-BC15-BE2B4D4F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BFFB8-3A91-43BD-BD06-02F1E5EA8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EE652-9F92-404E-B2EA-338C9DB04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A7AB3-9C6A-483E-95D5-DA6D8D3AA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C456C-4DC8-4730-95B7-9BF6FB9FD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7DD6B-82F3-4710-B6E6-B92F51AF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5/18/21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A9A5E-4A86-4BB7-AFCE-6DA6D31B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C345E-4083-4326-8CEF-AA9A1A72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1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990B-54F5-4592-B3AF-81462B65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002CD-7D27-4F7D-B1F1-AAB6E79E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1CB1C-5795-4117-B1C5-09547352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71835-5C02-46EE-9023-ED204799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7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FF76D-8195-42CE-B39F-B8BEFC39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5/18/21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EAF40-9AC8-4994-B2D2-AAF8FB43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E0EFB-7EB8-4FE6-ABD1-3AAE9337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1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AE1A-2062-4FB2-BF5E-6208339E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731D-CB0E-41F0-8CD5-A3267FD3F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2A73F-0A49-47AE-A30C-61DCD2BF6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52B3C-F42D-48F0-9B6C-0647D031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CD861-E982-40DB-A6D3-ACE38496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1192B-06AF-4C0C-8A18-267ED511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9E7B-881E-45A5-AAA7-CFFE3C6B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41F73-75F3-4EAD-B17E-E79E804E6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A6589-0D9C-4278-9C9F-3E29787B6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F336-154B-4D52-952F-65BCC8E4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F970F-60B6-4F92-BC59-E3A64E4A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DE315-27EC-4C66-BEF1-E99A6075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0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12469-7D98-48B1-A274-532091F4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E1489-A3CC-470F-B035-318437D6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2582A-ABA2-4832-B9FE-3E8393CE7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896D-2456-4C0D-8D19-158625EBE736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EA985-0BC0-4302-AB61-87F5ACA91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30CE-D3D2-47E1-ABF6-B0FAFA53C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5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ve.io/edpresso/what-are--sharpifndef-and--sharpdefine-used-for-in-cp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FD29-525A-442F-86F5-A1B2157E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5 Hints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4778-D46E-4C68-80DC-CA90CDB2D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1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071C-078D-4611-8E22-FA2A19D4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Break Apart Code – rand64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DB0DE-CA65-416D-A368-4F0B460D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parts of the code are responsible for creating random numbers?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software_rand64_init()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software_rand64()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software_rand64_fini()</a:t>
            </a:r>
          </a:p>
          <a:p>
            <a:pPr lvl="1"/>
            <a:r>
              <a:rPr lang="en-US" dirty="0"/>
              <a:t>Note - Same for hardware</a:t>
            </a:r>
          </a:p>
          <a:p>
            <a:r>
              <a:rPr lang="en-US" dirty="0"/>
              <a:t>Notice also how they get used later with function pointers, shown in next slide.</a:t>
            </a:r>
          </a:p>
          <a:p>
            <a:r>
              <a:rPr lang="en-US" dirty="0"/>
              <a:t>Try to split the 3 respective functions for hardware/software into their own respective slide</a:t>
            </a:r>
          </a:p>
        </p:txBody>
      </p:sp>
    </p:spTree>
    <p:extLst>
      <p:ext uri="{BB962C8B-B14F-4D97-AF65-F5344CB8AC3E}">
        <p14:creationId xmlns:p14="http://schemas.microsoft.com/office/powerpoint/2010/main" val="17253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A497-89D5-459F-BE92-202FAAFC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Break Apart Code – rand64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060B-FE00-4569-9DA1-7A8291BA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03E2EC-47B7-4812-A230-CE776D336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904" y="1825625"/>
            <a:ext cx="7260192" cy="465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06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A497-89D5-459F-BE92-202FAAFC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Break Apart Code – </a:t>
            </a:r>
            <a:r>
              <a:rPr lang="en-US" dirty="0" err="1"/>
              <a:t>randall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060B-FE00-4569-9DA1-7A8291BA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remaining glue code can stay in </a:t>
            </a:r>
            <a:r>
              <a:rPr lang="en-US" dirty="0" err="1"/>
              <a:t>randall.c</a:t>
            </a:r>
            <a:endParaRPr lang="en-US" dirty="0"/>
          </a:p>
          <a:p>
            <a:r>
              <a:rPr lang="en-US" dirty="0"/>
              <a:t>Modify </a:t>
            </a:r>
            <a:r>
              <a:rPr lang="en-US" dirty="0" err="1"/>
              <a:t>randall.c</a:t>
            </a:r>
            <a:r>
              <a:rPr lang="en-US" dirty="0"/>
              <a:t> to call all the functions you moved to their own modules/headers</a:t>
            </a:r>
          </a:p>
          <a:p>
            <a:r>
              <a:rPr lang="en-US" dirty="0"/>
              <a:t>Now build and verify that the test you wrote in 'make check' still works!</a:t>
            </a:r>
          </a:p>
          <a:p>
            <a:pPr lvl="1"/>
            <a:r>
              <a:rPr lang="en-US" dirty="0"/>
              <a:t>Can build with basic compiler command to start: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gcc</a:t>
            </a:r>
            <a:r>
              <a:rPr lang="en-US" sz="1600" dirty="0">
                <a:latin typeface="Consolas" panose="020B0609020204030204" pitchFamily="49" charset="0"/>
              </a:rPr>
              <a:t> [options from </a:t>
            </a:r>
            <a:r>
              <a:rPr lang="en-US" sz="1600" dirty="0" err="1">
                <a:latin typeface="Consolas" panose="020B0609020204030204" pitchFamily="49" charset="0"/>
              </a:rPr>
              <a:t>makefile</a:t>
            </a:r>
            <a:r>
              <a:rPr lang="en-US" sz="1600" dirty="0">
                <a:latin typeface="Consolas" panose="020B0609020204030204" pitchFamily="49" charset="0"/>
              </a:rPr>
              <a:t>] </a:t>
            </a:r>
            <a:r>
              <a:rPr lang="en-US" sz="1600" dirty="0" err="1">
                <a:latin typeface="Consolas" panose="020B0609020204030204" pitchFamily="49" charset="0"/>
              </a:rPr>
              <a:t>randall.c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output.c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options.c</a:t>
            </a:r>
            <a:r>
              <a:rPr lang="en-US" sz="1600" dirty="0">
                <a:latin typeface="Consolas" panose="020B0609020204030204" pitchFamily="49" charset="0"/>
              </a:rPr>
              <a:t> rand64-sw.c rand64-hw.c -o </a:t>
            </a:r>
            <a:r>
              <a:rPr lang="en-US" sz="1600" dirty="0" err="1">
                <a:latin typeface="Consolas" panose="020B0609020204030204" pitchFamily="49" charset="0"/>
              </a:rPr>
              <a:t>randall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792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601-31F0-4442-908A-594D2803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Read extra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8AA1-00AB-4CCD-8038-0D1DDA131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getOpt</a:t>
            </a:r>
            <a:r>
              <a:rPr lang="en-US" dirty="0"/>
              <a:t> is a library to make it easy to extract Command Line options:</a:t>
            </a:r>
          </a:p>
          <a:p>
            <a:r>
              <a:rPr lang="en-US" dirty="0"/>
              <a:t>What do you need to extract?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-o , optional argument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, optional argument</a:t>
            </a:r>
          </a:p>
          <a:p>
            <a:r>
              <a:rPr lang="en-US" dirty="0"/>
              <a:t>What is left that </a:t>
            </a:r>
            <a:r>
              <a:rPr lang="en-US" dirty="0" err="1"/>
              <a:t>getOpt</a:t>
            </a:r>
            <a:r>
              <a:rPr lang="en-US" dirty="0"/>
              <a:t> did not parse?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nBytes</a:t>
            </a:r>
            <a:r>
              <a:rPr lang="en-US" dirty="0"/>
              <a:t> , original positional argument</a:t>
            </a:r>
          </a:p>
          <a:p>
            <a:r>
              <a:rPr lang="en-US" dirty="0"/>
              <a:t>Sample usage of program now: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 err="1">
                <a:latin typeface="Consolas" panose="020B0609020204030204" pitchFamily="49" charset="0"/>
              </a:rPr>
              <a:t>randall</a:t>
            </a:r>
            <a:r>
              <a:rPr lang="en-US" dirty="0">
                <a:latin typeface="Consolas" panose="020B0609020204030204" pitchFamily="49" charset="0"/>
              </a:rPr>
              <a:t> -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mrand48_r -o </a:t>
            </a:r>
            <a:r>
              <a:rPr lang="en-US" dirty="0" err="1">
                <a:latin typeface="Consolas" panose="020B0609020204030204" pitchFamily="49" charset="0"/>
              </a:rPr>
              <a:t>stdio</a:t>
            </a:r>
            <a:r>
              <a:rPr lang="en-US" dirty="0">
                <a:latin typeface="Consolas" panose="020B0609020204030204" pitchFamily="49" charset="0"/>
              </a:rPr>
              <a:t> 10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 err="1">
                <a:latin typeface="Consolas" panose="020B0609020204030204" pitchFamily="49" charset="0"/>
              </a:rPr>
              <a:t>randall</a:t>
            </a:r>
            <a:r>
              <a:rPr lang="en-US" dirty="0">
                <a:latin typeface="Consolas" panose="020B0609020204030204" pitchFamily="49" charset="0"/>
              </a:rPr>
              <a:t> -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rdrand</a:t>
            </a:r>
            <a:r>
              <a:rPr lang="en-US" dirty="0">
                <a:latin typeface="Consolas" panose="020B0609020204030204" pitchFamily="49" charset="0"/>
              </a:rPr>
              <a:t> -o 5 10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 err="1">
                <a:latin typeface="Consolas" panose="020B0609020204030204" pitchFamily="49" charset="0"/>
              </a:rPr>
              <a:t>randall</a:t>
            </a:r>
            <a:r>
              <a:rPr lang="en-US" dirty="0">
                <a:latin typeface="Consolas" panose="020B0609020204030204" pitchFamily="49" charset="0"/>
              </a:rPr>
              <a:t> 10</a:t>
            </a:r>
          </a:p>
          <a:p>
            <a:r>
              <a:rPr lang="en-US" dirty="0"/>
              <a:t>Where to learn more about </a:t>
            </a:r>
            <a:r>
              <a:rPr lang="en-US" dirty="0" err="1"/>
              <a:t>getOpt</a:t>
            </a:r>
            <a:endParaRPr lang="en-US" dirty="0"/>
          </a:p>
          <a:p>
            <a:pPr lvl="1"/>
            <a:r>
              <a:rPr lang="en-US" dirty="0"/>
              <a:t>LA's made some good slides that are at the end of this presentation as an "Appendix"</a:t>
            </a:r>
          </a:p>
          <a:p>
            <a:pPr lvl="1"/>
            <a:r>
              <a:rPr lang="en-US" dirty="0"/>
              <a:t>Documentation linked in assignment is good too</a:t>
            </a:r>
          </a:p>
        </p:txBody>
      </p:sp>
    </p:spTree>
    <p:extLst>
      <p:ext uri="{BB962C8B-B14F-4D97-AF65-F5344CB8AC3E}">
        <p14:creationId xmlns:p14="http://schemas.microsoft.com/office/powerpoint/2010/main" val="3805913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601-31F0-4442-908A-594D2803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Read extra options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8AA1-00AB-4CCD-8038-0D1DDA131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return all the parsed options back?</a:t>
            </a:r>
          </a:p>
          <a:p>
            <a:pPr lvl="1"/>
            <a:r>
              <a:rPr lang="en-US" dirty="0"/>
              <a:t>Many possible ways, I would use a struct.</a:t>
            </a:r>
          </a:p>
          <a:p>
            <a:pPr lvl="1"/>
            <a:r>
              <a:rPr lang="en-US" dirty="0"/>
              <a:t>See example on next page of:</a:t>
            </a:r>
          </a:p>
          <a:p>
            <a:pPr lvl="2"/>
            <a:r>
              <a:rPr lang="en-US" dirty="0"/>
              <a:t>Creating a struct</a:t>
            </a:r>
          </a:p>
          <a:p>
            <a:pPr lvl="2"/>
            <a:r>
              <a:rPr lang="en-US" dirty="0"/>
              <a:t>Passing the struct to a function as a pointer</a:t>
            </a:r>
          </a:p>
          <a:p>
            <a:pPr lvl="2"/>
            <a:r>
              <a:rPr lang="en-US" dirty="0"/>
              <a:t>Function fills the struct, and you can then access back in original function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853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8013-0140-40C9-A8C5-5D53F1CD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Read extra options – Cont.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43D86B-0B34-4DCE-B264-159985B99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086" y="1516545"/>
            <a:ext cx="8155827" cy="49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7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995C-46F3-41D1-A26D-92013D9E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– Implement –</a:t>
            </a:r>
            <a:r>
              <a:rPr lang="en-US" dirty="0" err="1"/>
              <a:t>i</a:t>
            </a:r>
            <a:r>
              <a:rPr lang="en-US" dirty="0"/>
              <a:t> options - </a:t>
            </a:r>
            <a:r>
              <a:rPr lang="en-US" dirty="0" err="1"/>
              <a:t>rdrand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3B83-215E-49D2-A050-81808E9BA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hardware functions already defined if available, otherwise error</a:t>
            </a:r>
          </a:p>
          <a:p>
            <a:pPr lvl="1"/>
            <a:r>
              <a:rPr lang="en-US" dirty="0"/>
              <a:t>Check </a:t>
            </a:r>
            <a:r>
              <a:rPr lang="en-US" dirty="0" err="1"/>
              <a:t>rdrand_supported</a:t>
            </a:r>
            <a:r>
              <a:rPr lang="en-US" dirty="0"/>
              <a:t>() function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31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995C-46F3-41D1-A26D-92013D9E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– Implement –</a:t>
            </a:r>
            <a:r>
              <a:rPr lang="en-US" dirty="0" err="1"/>
              <a:t>i</a:t>
            </a:r>
            <a:r>
              <a:rPr lang="en-US" dirty="0"/>
              <a:t> options - /F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3B83-215E-49D2-A050-81808E9BA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now, </a:t>
            </a:r>
            <a:r>
              <a:rPr lang="en-US" dirty="0" err="1"/>
              <a:t>software_random</a:t>
            </a:r>
            <a:r>
              <a:rPr lang="en-US" dirty="0"/>
              <a:t> code always reads from /dev/random</a:t>
            </a:r>
          </a:p>
          <a:p>
            <a:r>
              <a:rPr lang="en-US" dirty="0"/>
              <a:t>Give user a chance to name their own file to open and read from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4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3BA8-6291-4DF5-8505-D782EECD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– Implement –</a:t>
            </a:r>
            <a:r>
              <a:rPr lang="en-US" dirty="0" err="1"/>
              <a:t>i</a:t>
            </a:r>
            <a:r>
              <a:rPr lang="en-US" dirty="0"/>
              <a:t> options - </a:t>
            </a:r>
            <a:r>
              <a:rPr lang="en-US" dirty="0" err="1"/>
              <a:t>mrand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A8A2-5CC3-437C-9419-22890868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one will require more work than previous 2</a:t>
            </a:r>
          </a:p>
          <a:p>
            <a:r>
              <a:rPr lang="en-US" dirty="0"/>
              <a:t>Check slides in appendix for usage/example of </a:t>
            </a:r>
            <a:r>
              <a:rPr lang="en-US" dirty="0" err="1"/>
              <a:t>mrand</a:t>
            </a:r>
            <a:endParaRPr lang="en-US" dirty="0"/>
          </a:p>
          <a:p>
            <a:r>
              <a:rPr lang="en-US" dirty="0"/>
              <a:t>Your goal is to still break it down into 3 functions similar to software/hardware random number generator: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mrand_rand64_init()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mrand_rand64()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mrand_rand64_fini()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Note – </a:t>
            </a:r>
            <a:r>
              <a:rPr lang="en-US" dirty="0" err="1"/>
              <a:t>mrand</a:t>
            </a:r>
            <a:r>
              <a:rPr lang="en-US" dirty="0"/>
              <a:t> on its own does not make a 64 bit number like our other random functions do. But its fine for grading if you just cast it to an unsigned long </a:t>
            </a:r>
            <a:r>
              <a:rPr lang="en-US" dirty="0" err="1"/>
              <a:t>long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you are looking for a challenge and took CS 33, try to think how you could use </a:t>
            </a:r>
            <a:r>
              <a:rPr lang="en-US" dirty="0" err="1"/>
              <a:t>mrand</a:t>
            </a:r>
            <a:r>
              <a:rPr lang="en-US" dirty="0"/>
              <a:t> to make a 64 bit number!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64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995C-46F3-41D1-A26D-92013D9E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– Implement -o options - </a:t>
            </a:r>
            <a:r>
              <a:rPr lang="en-US" dirty="0" err="1"/>
              <a:t>stdio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3B83-215E-49D2-A050-81808E9BA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how it works now! (using </a:t>
            </a:r>
            <a:r>
              <a:rPr lang="en-US" dirty="0" err="1">
                <a:latin typeface="Consolas" panose="020B0609020204030204" pitchFamily="49" charset="0"/>
              </a:rPr>
              <a:t>putchar</a:t>
            </a:r>
            <a:r>
              <a:rPr lang="en-US" dirty="0"/>
              <a:t>)</a:t>
            </a:r>
          </a:p>
          <a:p>
            <a:r>
              <a:rPr lang="en-US" dirty="0"/>
              <a:t>No work required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0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2937-8B9E-44B8-89F1-CCEEB71A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C0A6-5466-4E57-86AA-3CF97A1F1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programming involved in this assignment, and there are multiple ways to solve some of these problems.</a:t>
            </a:r>
          </a:p>
          <a:p>
            <a:r>
              <a:rPr lang="en-US" dirty="0"/>
              <a:t>The ideas shown here are just one possible way</a:t>
            </a:r>
          </a:p>
          <a:p>
            <a:r>
              <a:rPr lang="en-US" dirty="0"/>
              <a:t>Either way – remember to track your work via Git</a:t>
            </a:r>
          </a:p>
        </p:txBody>
      </p:sp>
    </p:spTree>
    <p:extLst>
      <p:ext uri="{BB962C8B-B14F-4D97-AF65-F5344CB8AC3E}">
        <p14:creationId xmlns:p14="http://schemas.microsoft.com/office/powerpoint/2010/main" val="1092626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995C-46F3-41D1-A26D-92013D9E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– Implement -o options – write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3B83-215E-49D2-A050-81808E9BA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replace </a:t>
            </a:r>
            <a:r>
              <a:rPr lang="en-US" dirty="0" err="1">
                <a:latin typeface="Consolas" panose="020B0609020204030204" pitchFamily="49" charset="0"/>
              </a:rPr>
              <a:t>putchar</a:t>
            </a:r>
            <a:r>
              <a:rPr lang="en-US" dirty="0"/>
              <a:t> with the </a:t>
            </a:r>
            <a:r>
              <a:rPr lang="en-US" dirty="0">
                <a:latin typeface="Consolas" panose="020B0609020204030204" pitchFamily="49" charset="0"/>
              </a:rPr>
              <a:t>write </a:t>
            </a:r>
            <a:r>
              <a:rPr lang="en-US" dirty="0"/>
              <a:t>system call</a:t>
            </a:r>
          </a:p>
          <a:p>
            <a:r>
              <a:rPr lang="en-US" dirty="0"/>
              <a:t>General idea:</a:t>
            </a:r>
          </a:p>
          <a:p>
            <a:pPr lvl="1"/>
            <a:r>
              <a:rPr lang="en-US" dirty="0"/>
              <a:t>You need to write N bytes at a time to </a:t>
            </a:r>
            <a:r>
              <a:rPr lang="en-US" dirty="0" err="1"/>
              <a:t>stdout</a:t>
            </a:r>
            <a:endParaRPr lang="en-US" dirty="0"/>
          </a:p>
          <a:p>
            <a:pPr lvl="1"/>
            <a:r>
              <a:rPr lang="en-US" dirty="0"/>
              <a:t>Malloc a buffer (array) to store your random bytes</a:t>
            </a:r>
          </a:p>
          <a:p>
            <a:pPr lvl="1"/>
            <a:r>
              <a:rPr lang="en-US" dirty="0"/>
              <a:t>Once you have the correct number, use a single write call to write the whole buffer</a:t>
            </a:r>
          </a:p>
          <a:p>
            <a:pPr lvl="1"/>
            <a:r>
              <a:rPr lang="en-US" dirty="0"/>
              <a:t>Keep track of how many bytes in total you have written, so you can stop when the total number has been reached</a:t>
            </a:r>
          </a:p>
          <a:p>
            <a:r>
              <a:rPr lang="en-US" dirty="0"/>
              <a:t>Pseudocode on next slide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88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995C-46F3-41D1-A26D-92013D9EE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895"/>
          </a:xfrm>
        </p:spPr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3B83-215E-49D2-A050-81808E9BA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020"/>
            <a:ext cx="10515600" cy="508894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//Example usage is: ./</a:t>
            </a:r>
            <a:r>
              <a:rPr lang="en-US" sz="1000" dirty="0" err="1">
                <a:latin typeface="Consolas" panose="020B0609020204030204" pitchFamily="49" charset="0"/>
              </a:rPr>
              <a:t>randall</a:t>
            </a:r>
            <a:r>
              <a:rPr lang="en-US" sz="1000" dirty="0">
                <a:latin typeface="Consolas" panose="020B0609020204030204" pitchFamily="49" charset="0"/>
              </a:rPr>
              <a:t> -o 15 50</a:t>
            </a: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//Implies Write 50 bytes total, in blocks of 15 at a time</a:t>
            </a: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If -o option is not </a:t>
            </a:r>
            <a:r>
              <a:rPr lang="en-US" sz="1000" dirty="0" err="1">
                <a:latin typeface="Consolas" panose="020B0609020204030204" pitchFamily="49" charset="0"/>
              </a:rPr>
              <a:t>stdio</a:t>
            </a:r>
            <a:endParaRPr lang="en-US" sz="1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totalWritten</a:t>
            </a:r>
            <a:r>
              <a:rPr lang="en-US" sz="1000" dirty="0">
                <a:latin typeface="Consolas" panose="020B0609020204030204" pitchFamily="49" charset="0"/>
              </a:rPr>
              <a:t> = 0</a:t>
            </a: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requiredToWrite</a:t>
            </a:r>
            <a:r>
              <a:rPr lang="en-US" sz="1000" dirty="0">
                <a:latin typeface="Consolas" panose="020B0609020204030204" pitchFamily="49" charset="0"/>
              </a:rPr>
              <a:t> = 50</a:t>
            </a: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bufferSize</a:t>
            </a:r>
            <a:r>
              <a:rPr lang="en-US" sz="1000" dirty="0">
                <a:latin typeface="Consolas" panose="020B0609020204030204" pitchFamily="49" charset="0"/>
              </a:rPr>
              <a:t> = 15</a:t>
            </a: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currentArrayIndex</a:t>
            </a:r>
            <a:r>
              <a:rPr lang="en-US" sz="1000" dirty="0">
                <a:latin typeface="Consolas" panose="020B0609020204030204" pitchFamily="49" charset="0"/>
              </a:rPr>
              <a:t> = 0</a:t>
            </a: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Malloc a buffer (char array) big enough to hold </a:t>
            </a:r>
            <a:r>
              <a:rPr lang="en-US" sz="1000" dirty="0" err="1">
                <a:latin typeface="Consolas" panose="020B0609020204030204" pitchFamily="49" charset="0"/>
              </a:rPr>
              <a:t>bufferSize</a:t>
            </a:r>
            <a:r>
              <a:rPr lang="en-US" sz="1000" dirty="0">
                <a:latin typeface="Consolas" panose="020B0609020204030204" pitchFamily="49" charset="0"/>
              </a:rPr>
              <a:t> chars</a:t>
            </a:r>
          </a:p>
          <a:p>
            <a:pPr marL="457200" lvl="1"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//Generate random numbers and print them</a:t>
            </a: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while </a:t>
            </a:r>
            <a:r>
              <a:rPr lang="en-US" sz="1000" dirty="0" err="1">
                <a:latin typeface="Consolas" panose="020B0609020204030204" pitchFamily="49" charset="0"/>
              </a:rPr>
              <a:t>totalWritten</a:t>
            </a:r>
            <a:r>
              <a:rPr lang="en-US" sz="1000" dirty="0">
                <a:latin typeface="Consolas" panose="020B0609020204030204" pitchFamily="49" charset="0"/>
              </a:rPr>
              <a:t> is less than </a:t>
            </a:r>
            <a:r>
              <a:rPr lang="en-US" sz="1000" dirty="0" err="1">
                <a:latin typeface="Consolas" panose="020B0609020204030204" pitchFamily="49" charset="0"/>
              </a:rPr>
              <a:t>requiredToWrite</a:t>
            </a:r>
            <a:endParaRPr lang="en-US" sz="1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	    Generate random number x</a:t>
            </a: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//check if last write needs to be smaller than normal to not go over </a:t>
            </a:r>
            <a:r>
              <a:rPr lang="en-US" sz="1000" dirty="0" err="1">
                <a:latin typeface="Consolas" panose="020B0609020204030204" pitchFamily="49" charset="0"/>
              </a:rPr>
              <a:t>requiredToWrite</a:t>
            </a:r>
            <a:endParaRPr lang="en-US" sz="1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if </a:t>
            </a:r>
            <a:r>
              <a:rPr lang="en-US" sz="1000" dirty="0" err="1">
                <a:latin typeface="Consolas" panose="020B0609020204030204" pitchFamily="49" charset="0"/>
              </a:rPr>
              <a:t>totalWritten</a:t>
            </a:r>
            <a:r>
              <a:rPr lang="en-US" sz="1000" dirty="0">
                <a:latin typeface="Consolas" panose="020B0609020204030204" pitchFamily="49" charset="0"/>
              </a:rPr>
              <a:t> + </a:t>
            </a:r>
            <a:r>
              <a:rPr lang="en-US" sz="1000" dirty="0" err="1">
                <a:latin typeface="Consolas" panose="020B0609020204030204" pitchFamily="49" charset="0"/>
              </a:rPr>
              <a:t>bufferSize</a:t>
            </a:r>
            <a:r>
              <a:rPr lang="en-US" sz="1000" dirty="0">
                <a:latin typeface="Consolas" panose="020B0609020204030204" pitchFamily="49" charset="0"/>
              </a:rPr>
              <a:t> &gt; </a:t>
            </a:r>
            <a:r>
              <a:rPr lang="en-US" sz="1000" dirty="0" err="1">
                <a:latin typeface="Consolas" panose="020B0609020204030204" pitchFamily="49" charset="0"/>
              </a:rPr>
              <a:t>requiredToWrite</a:t>
            </a:r>
            <a:endParaRPr lang="en-US" sz="1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bufferSize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requiredToWrite</a:t>
            </a:r>
            <a:r>
              <a:rPr lang="en-US" sz="1000" dirty="0">
                <a:latin typeface="Consolas" panose="020B0609020204030204" pitchFamily="49" charset="0"/>
              </a:rPr>
              <a:t> - </a:t>
            </a:r>
            <a:r>
              <a:rPr lang="en-US" sz="1000" dirty="0" err="1">
                <a:latin typeface="Consolas" panose="020B0609020204030204" pitchFamily="49" charset="0"/>
              </a:rPr>
              <a:t>totalWritten</a:t>
            </a:r>
            <a:endParaRPr lang="en-US" sz="1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//Put random chars in buffer</a:t>
            </a: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while x &gt; 0 &amp;&amp; </a:t>
            </a:r>
            <a:r>
              <a:rPr lang="en-US" sz="1000" dirty="0" err="1">
                <a:latin typeface="Consolas" panose="020B0609020204030204" pitchFamily="49" charset="0"/>
              </a:rPr>
              <a:t>currentArrayIndex</a:t>
            </a:r>
            <a:r>
              <a:rPr lang="en-US" sz="1000" dirty="0">
                <a:latin typeface="Consolas" panose="020B0609020204030204" pitchFamily="49" charset="0"/>
              </a:rPr>
              <a:t> &lt; </a:t>
            </a:r>
            <a:r>
              <a:rPr lang="en-US" sz="1000" dirty="0" err="1">
                <a:latin typeface="Consolas" panose="020B0609020204030204" pitchFamily="49" charset="0"/>
              </a:rPr>
              <a:t>bufferSize</a:t>
            </a:r>
            <a:endParaRPr lang="en-US" sz="1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 put x in buffer at current array index and increment</a:t>
            </a: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bitshift</a:t>
            </a:r>
            <a:r>
              <a:rPr lang="en-US" sz="1000" dirty="0">
                <a:latin typeface="Consolas" panose="020B0609020204030204" pitchFamily="49" charset="0"/>
              </a:rPr>
              <a:t> x (x &gt;&gt;= CHAR_BIT)</a:t>
            </a:r>
          </a:p>
          <a:p>
            <a:pPr marL="457200" lvl="1"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//Print the buffer, keep track of how many were written</a:t>
            </a: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if buffer is now full</a:t>
            </a: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</a:t>
            </a:r>
            <a:r>
              <a:rPr lang="en-US" sz="1000" dirty="0" err="1">
                <a:latin typeface="Consolas" panose="020B0609020204030204" pitchFamily="49" charset="0"/>
              </a:rPr>
              <a:t>bytesWritten</a:t>
            </a:r>
            <a:r>
              <a:rPr lang="en-US" sz="1000" dirty="0">
                <a:latin typeface="Consolas" panose="020B0609020204030204" pitchFamily="49" charset="0"/>
              </a:rPr>
              <a:t> = write N bytes from buffer to </a:t>
            </a:r>
            <a:r>
              <a:rPr lang="en-US" sz="1000" dirty="0" err="1">
                <a:latin typeface="Consolas" panose="020B0609020204030204" pitchFamily="49" charset="0"/>
              </a:rPr>
              <a:t>stdout</a:t>
            </a:r>
            <a:endParaRPr lang="en-US" sz="1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</a:t>
            </a:r>
            <a:r>
              <a:rPr lang="en-US" sz="1000" dirty="0" err="1">
                <a:latin typeface="Consolas" panose="020B0609020204030204" pitchFamily="49" charset="0"/>
              </a:rPr>
              <a:t>totalWritten</a:t>
            </a:r>
            <a:r>
              <a:rPr lang="en-US" sz="1000" dirty="0">
                <a:latin typeface="Consolas" panose="020B0609020204030204" pitchFamily="49" charset="0"/>
              </a:rPr>
              <a:t> += </a:t>
            </a:r>
            <a:r>
              <a:rPr lang="en-US" sz="1000" dirty="0" err="1">
                <a:latin typeface="Consolas" panose="020B0609020204030204" pitchFamily="49" charset="0"/>
              </a:rPr>
              <a:t>bytesWritten</a:t>
            </a:r>
            <a:endParaRPr lang="en-US" sz="1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</a:t>
            </a:r>
            <a:r>
              <a:rPr lang="en-US" sz="1000" dirty="0" err="1">
                <a:latin typeface="Consolas" panose="020B0609020204030204" pitchFamily="49" charset="0"/>
              </a:rPr>
              <a:t>currentArrayIndex</a:t>
            </a:r>
            <a:r>
              <a:rPr lang="en-US" sz="1000" dirty="0">
                <a:latin typeface="Consolas" panose="020B0609020204030204" pitchFamily="49" charset="0"/>
              </a:rPr>
              <a:t> = 0	     </a:t>
            </a:r>
            <a:r>
              <a:rPr lang="en-US" sz="1000" dirty="0" err="1">
                <a:latin typeface="Consolas" panose="020B0609020204030204" pitchFamily="49" charset="0"/>
              </a:rPr>
              <a:t>currentArrayIndex</a:t>
            </a:r>
            <a:r>
              <a:rPr lang="en-US" sz="1000" dirty="0">
                <a:latin typeface="Consolas" panose="020B0609020204030204" pitchFamily="49" charset="0"/>
              </a:rPr>
              <a:t> = 0</a:t>
            </a:r>
          </a:p>
          <a:p>
            <a:pPr marL="457200" lvl="1"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167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25A1-7F56-40F2-BA9A-57D455E0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 – Build using a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8224D-53C0-4D3D-8373-895D653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try to figure out how to compile file via command line. Then convert that series of commands to your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r>
              <a:rPr lang="en-US" dirty="0"/>
              <a:t>One easy way, but NOT efficient, is to lump them all together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-o </a:t>
            </a:r>
            <a:r>
              <a:rPr lang="en-US" dirty="0" err="1"/>
              <a:t>randall</a:t>
            </a:r>
            <a:r>
              <a:rPr lang="en-US" dirty="0"/>
              <a:t> [other options] </a:t>
            </a:r>
            <a:r>
              <a:rPr lang="en-US" dirty="0" err="1"/>
              <a:t>randall.c</a:t>
            </a:r>
            <a:r>
              <a:rPr lang="en-US" dirty="0"/>
              <a:t> </a:t>
            </a:r>
            <a:r>
              <a:rPr lang="en-US" dirty="0" err="1"/>
              <a:t>output.c</a:t>
            </a:r>
            <a:r>
              <a:rPr lang="en-US" dirty="0"/>
              <a:t> </a:t>
            </a:r>
            <a:r>
              <a:rPr lang="en-US" dirty="0" err="1"/>
              <a:t>options.c</a:t>
            </a:r>
            <a:r>
              <a:rPr lang="en-US" dirty="0"/>
              <a:t> ….</a:t>
            </a:r>
          </a:p>
          <a:p>
            <a:r>
              <a:rPr lang="en-US" dirty="0"/>
              <a:t>Other Tips</a:t>
            </a:r>
          </a:p>
          <a:p>
            <a:pPr lvl="1"/>
            <a:r>
              <a:rPr lang="en-US" dirty="0"/>
              <a:t>Make sure to use the </a:t>
            </a:r>
            <a:r>
              <a:rPr lang="en-US" dirty="0" err="1"/>
              <a:t>MakeFile</a:t>
            </a:r>
            <a:r>
              <a:rPr lang="en-US" dirty="0"/>
              <a:t> variables which are already provided to you!</a:t>
            </a:r>
          </a:p>
          <a:p>
            <a:pPr lvl="1"/>
            <a:r>
              <a:rPr lang="en-US" dirty="0"/>
              <a:t>See appendix for </a:t>
            </a:r>
            <a:r>
              <a:rPr lang="en-US" dirty="0" err="1"/>
              <a:t>MakeFile</a:t>
            </a: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691803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25A1-7F56-40F2-BA9A-57D455E0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 – Optimize and 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8224D-53C0-4D3D-8373-895D653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Congratulation! You are almost at the end! Now is when you can try to optimize and wrap up the remaining items:</a:t>
            </a:r>
          </a:p>
          <a:p>
            <a:pPr lvl="1"/>
            <a:r>
              <a:rPr lang="en-US" dirty="0"/>
              <a:t>Remove any unnecessary #include header files from each module</a:t>
            </a:r>
          </a:p>
          <a:p>
            <a:pPr lvl="1"/>
            <a:r>
              <a:rPr lang="en-US" dirty="0"/>
              <a:t>Add extra tests to your script that you call from 'make check'</a:t>
            </a:r>
          </a:p>
          <a:p>
            <a:pPr lvl="1"/>
            <a:r>
              <a:rPr lang="en-US" dirty="0"/>
              <a:t>Check for places where errors can occur, detect them and exit with status 1</a:t>
            </a:r>
          </a:p>
          <a:p>
            <a:pPr lvl="2"/>
            <a:r>
              <a:rPr lang="en-US" dirty="0"/>
              <a:t>Malloc()</a:t>
            </a:r>
          </a:p>
          <a:p>
            <a:pPr lvl="2"/>
            <a:r>
              <a:rPr lang="en-US" dirty="0"/>
              <a:t>Write()</a:t>
            </a:r>
          </a:p>
          <a:p>
            <a:pPr lvl="2"/>
            <a:r>
              <a:rPr lang="en-US" dirty="0" err="1"/>
              <a:t>getOpt</a:t>
            </a:r>
            <a:r>
              <a:rPr lang="en-US" dirty="0"/>
              <a:t> – unrecognized options</a:t>
            </a:r>
          </a:p>
          <a:p>
            <a:pPr lvl="1"/>
            <a:r>
              <a:rPr lang="en-US" dirty="0"/>
              <a:t>Run and record the output from the time commands</a:t>
            </a:r>
          </a:p>
          <a:p>
            <a:r>
              <a:rPr lang="en-US" dirty="0"/>
              <a:t>Create Submissions:</a:t>
            </a:r>
          </a:p>
          <a:p>
            <a:pPr lvl="1"/>
            <a:r>
              <a:rPr lang="en-US" dirty="0"/>
              <a:t>Update the submission files variable in the </a:t>
            </a:r>
            <a:r>
              <a:rPr lang="en-US" dirty="0" err="1"/>
              <a:t>MakeFile</a:t>
            </a:r>
            <a:endParaRPr lang="en-US" dirty="0"/>
          </a:p>
          <a:p>
            <a:pPr lvl="1"/>
            <a:r>
              <a:rPr lang="en-US" dirty="0"/>
              <a:t>Run relevant make commands:</a:t>
            </a:r>
          </a:p>
          <a:p>
            <a:pPr lvl="2"/>
            <a:r>
              <a:rPr lang="en-US" dirty="0"/>
              <a:t>make submission-</a:t>
            </a:r>
            <a:r>
              <a:rPr lang="en-US" dirty="0" err="1"/>
              <a:t>tarball</a:t>
            </a:r>
            <a:endParaRPr lang="en-US" dirty="0"/>
          </a:p>
          <a:p>
            <a:pPr lvl="2"/>
            <a:r>
              <a:rPr lang="en-US" dirty="0"/>
              <a:t>make repository-</a:t>
            </a:r>
            <a:r>
              <a:rPr lang="en-US" dirty="0" err="1"/>
              <a:t>tarball</a:t>
            </a:r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0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7F2C-1239-409E-8777-01EA37CC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– Sanity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A8307-4E95-4EFA-B38D-0E08D8BD3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provided sanity check script + input on CCLE</a:t>
            </a:r>
          </a:p>
          <a:p>
            <a:r>
              <a:rPr lang="en-US" dirty="0"/>
              <a:t>Passing the sanity check script does not guarantee a perfect score since we may add extra checks, but it at least means that your code will work during grading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Use it on SEAS with /</a:t>
            </a:r>
            <a:r>
              <a:rPr lang="en-US" dirty="0" err="1"/>
              <a:t>usr</a:t>
            </a:r>
            <a:r>
              <a:rPr lang="en-US" dirty="0"/>
              <a:t>/local/cs/bin prepended to your $PATH</a:t>
            </a:r>
          </a:p>
          <a:p>
            <a:pPr lvl="2"/>
            <a:r>
              <a:rPr lang="en-US" dirty="0"/>
              <a:t>Same environment as grading</a:t>
            </a:r>
          </a:p>
          <a:p>
            <a:pPr lvl="1"/>
            <a:r>
              <a:rPr lang="en-US" dirty="0"/>
              <a:t>Extract the script, place the script and your submission in the same directory (with no other files). And then run the script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./assign5_check.sh</a:t>
            </a:r>
          </a:p>
        </p:txBody>
      </p:sp>
    </p:spTree>
    <p:extLst>
      <p:ext uri="{BB962C8B-B14F-4D97-AF65-F5344CB8AC3E}">
        <p14:creationId xmlns:p14="http://schemas.microsoft.com/office/powerpoint/2010/main" val="1343344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FD29-525A-442F-86F5-A1B2157E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5 Hints </a:t>
            </a:r>
            <a:br>
              <a:rPr lang="en-US" dirty="0"/>
            </a:br>
            <a:r>
              <a:rPr lang="en-US" dirty="0"/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4778-D46E-4C68-80DC-CA90CDB2D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Many of the slides in this section were prepared by the LAs so they get full credit!</a:t>
            </a:r>
          </a:p>
        </p:txBody>
      </p:sp>
    </p:spTree>
    <p:extLst>
      <p:ext uri="{BB962C8B-B14F-4D97-AF65-F5344CB8AC3E}">
        <p14:creationId xmlns:p14="http://schemas.microsoft.com/office/powerpoint/2010/main" val="1229516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FD29-525A-442F-86F5-A1B2157E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Appendix -</a:t>
            </a:r>
            <a:br>
              <a:rPr lang="en-US" dirty="0"/>
            </a:br>
            <a:r>
              <a:rPr lang="en-US" dirty="0" err="1"/>
              <a:t>getOpt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4778-D46E-4C68-80DC-CA90CDB2D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11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getopt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getopt</a:t>
            </a:r>
            <a:r>
              <a:rPr lang="en"/>
              <a:t> is a function that parses </a:t>
            </a:r>
            <a:r>
              <a:rPr lang="en" b="1"/>
              <a:t>shell arguments</a:t>
            </a:r>
            <a:r>
              <a:rPr lang="en"/>
              <a:t>.</a:t>
            </a:r>
            <a:endParaRPr/>
          </a:p>
          <a:p>
            <a:pPr>
              <a:lnSpc>
                <a:spcPct val="115000"/>
              </a:lnSpc>
              <a:spcBef>
                <a:spcPts val="1333"/>
              </a:spcBef>
            </a:pPr>
            <a:r>
              <a:rPr lang="en"/>
              <a:t>Example:</a:t>
            </a:r>
            <a:endParaRPr/>
          </a:p>
          <a:p>
            <a:pPr lvl="1" indent="-457189">
              <a:lnSpc>
                <a:spcPct val="115000"/>
              </a:lnSpc>
              <a:spcBef>
                <a:spcPts val="1333"/>
              </a:spcBef>
              <a:buSzPts val="1800"/>
            </a:pPr>
            <a:r>
              <a:rPr lang="en"/>
              <a:t>In the command:</a:t>
            </a:r>
            <a:endParaRPr/>
          </a:p>
          <a:p>
            <a:pPr marL="1219170" indent="609585">
              <a:lnSpc>
                <a:spcPct val="115000"/>
              </a:lnSpc>
              <a:spcBef>
                <a:spcPts val="1333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./randall -i rdrand -o stdio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lvl="1" indent="-457189">
              <a:lnSpc>
                <a:spcPct val="115000"/>
              </a:lnSpc>
              <a:spcBef>
                <a:spcPts val="1333"/>
              </a:spcBef>
              <a:buSzPts val="1800"/>
            </a:pPr>
            <a:r>
              <a:rPr lang="en"/>
              <a:t>The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-i</a:t>
            </a:r>
            <a:r>
              <a:rPr lang="en" b="1"/>
              <a:t> option</a:t>
            </a:r>
            <a:r>
              <a:rPr lang="en"/>
              <a:t> has an argument of 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rdrand</a:t>
            </a:r>
            <a:r>
              <a:rPr lang="en"/>
              <a:t>.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lvl="1" indent="-457189">
              <a:lnSpc>
                <a:spcPct val="115000"/>
              </a:lnSpc>
              <a:spcBef>
                <a:spcPts val="1333"/>
              </a:spcBef>
              <a:buSzPts val="1800"/>
            </a:pPr>
            <a:r>
              <a:rPr lang="en"/>
              <a:t>The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-o</a:t>
            </a:r>
            <a:r>
              <a:rPr lang="en" b="1"/>
              <a:t> option</a:t>
            </a:r>
            <a:r>
              <a:rPr lang="en"/>
              <a:t> has an argument of 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stdio</a:t>
            </a:r>
            <a:r>
              <a:rPr lang="en"/>
              <a:t>.</a:t>
            </a:r>
            <a:endParaRPr/>
          </a:p>
          <a:p>
            <a:pPr lvl="1" indent="-457189">
              <a:lnSpc>
                <a:spcPct val="115000"/>
              </a:lnSpc>
              <a:spcBef>
                <a:spcPts val="1333"/>
              </a:spcBef>
              <a:buSzPts val="1800"/>
            </a:pPr>
            <a:r>
              <a:rPr lang="en"/>
              <a:t>Options can also have no arguments (i.e.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rm -f</a:t>
            </a:r>
            <a:r>
              <a:rPr lang="en"/>
              <a:t>).</a:t>
            </a:r>
            <a:endParaRPr/>
          </a:p>
          <a:p>
            <a:pPr lvl="1" indent="-457189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SzPts val="18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getopt</a:t>
            </a:r>
            <a:r>
              <a:rPr lang="en"/>
              <a:t> helps you parse these options.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getopt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The main function in C has two parameters</a:t>
            </a:r>
            <a:endParaRPr/>
          </a:p>
          <a:p>
            <a:pPr marL="1219170" indent="0">
              <a:lnSpc>
                <a:spcPct val="115000"/>
              </a:lnSpc>
              <a:spcBef>
                <a:spcPts val="1333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main(int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char *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 indent="-457189">
              <a:lnSpc>
                <a:spcPct val="115000"/>
              </a:lnSpc>
              <a:spcBef>
                <a:spcPts val="1333"/>
              </a:spcBef>
              <a:buSzPts val="1800"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"/>
              <a:t> specifies the # of shell arguments passed in.</a:t>
            </a:r>
            <a:endParaRPr/>
          </a:p>
          <a:p>
            <a:pPr lvl="1" indent="-457189">
              <a:lnSpc>
                <a:spcPct val="115000"/>
              </a:lnSpc>
              <a:spcBef>
                <a:spcPts val="1333"/>
              </a:spcBef>
              <a:buSzPts val="1800"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"/>
              <a:t> is an array of C strings containing the shell arguments.</a:t>
            </a:r>
            <a:endParaRPr/>
          </a:p>
          <a:p>
            <a:pPr lvl="1" indent="-457189">
              <a:lnSpc>
                <a:spcPct val="115000"/>
              </a:lnSpc>
              <a:spcBef>
                <a:spcPts val="1333"/>
              </a:spcBef>
              <a:buSzPts val="1800"/>
            </a:pPr>
            <a:r>
              <a:rPr lang="en"/>
              <a:t>If we call randall as below, what would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"/>
              <a:t> be?</a:t>
            </a:r>
            <a:endParaRPr/>
          </a:p>
          <a:p>
            <a:pPr marL="1219170" indent="0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./randall -i rdrand -o stdio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getopt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dirty="0"/>
              <a:t>The main function in C has two parameters</a:t>
            </a:r>
            <a:endParaRPr dirty="0"/>
          </a:p>
          <a:p>
            <a:pPr marL="1219170" indent="0">
              <a:lnSpc>
                <a:spcPct val="115000"/>
              </a:lnSpc>
              <a:spcBef>
                <a:spcPts val="1333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	int main(int 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, char *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[])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lvl="1" indent="-457189">
              <a:lnSpc>
                <a:spcPct val="115000"/>
              </a:lnSpc>
              <a:spcBef>
                <a:spcPts val="1333"/>
              </a:spcBef>
              <a:buSzPts val="1800"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" dirty="0"/>
              <a:t> specifies the # of shell arguments passed in.</a:t>
            </a:r>
            <a:endParaRPr dirty="0"/>
          </a:p>
          <a:p>
            <a:pPr lvl="1" indent="-457189">
              <a:lnSpc>
                <a:spcPct val="115000"/>
              </a:lnSpc>
              <a:spcBef>
                <a:spcPts val="1333"/>
              </a:spcBef>
              <a:buSzPts val="1800"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" dirty="0"/>
              <a:t> is an array of C strings containing the shell arguments.</a:t>
            </a:r>
            <a:endParaRPr dirty="0"/>
          </a:p>
          <a:p>
            <a:pPr lvl="1" indent="-457189">
              <a:spcBef>
                <a:spcPts val="1333"/>
              </a:spcBef>
              <a:buSzPts val="1800"/>
            </a:pPr>
            <a:r>
              <a:rPr lang="en" dirty="0"/>
              <a:t>If we call randall as below, what would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" dirty="0"/>
              <a:t> and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" dirty="0"/>
              <a:t> be?</a:t>
            </a:r>
            <a:endParaRPr dirty="0"/>
          </a:p>
          <a:p>
            <a:pPr marL="1219170" indent="0">
              <a:lnSpc>
                <a:spcPct val="115000"/>
              </a:lnSpc>
              <a:spcBef>
                <a:spcPts val="1333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	./randall -i rdrand -o stdio 10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lvl="2" indent="-457189">
              <a:lnSpc>
                <a:spcPct val="115000"/>
              </a:lnSpc>
              <a:spcBef>
                <a:spcPts val="1333"/>
              </a:spcBef>
              <a:buSzPts val="1800"/>
            </a:pPr>
            <a:r>
              <a:rPr lang="en" sz="2300" dirty="0">
                <a:latin typeface="Consolas"/>
                <a:ea typeface="Consolas"/>
                <a:cs typeface="Consolas"/>
                <a:sym typeface="Consolas"/>
              </a:rPr>
              <a:t>argc = 6</a:t>
            </a:r>
            <a:endParaRPr sz="2300" dirty="0">
              <a:latin typeface="Consolas"/>
              <a:ea typeface="Consolas"/>
              <a:cs typeface="Consolas"/>
              <a:sym typeface="Consolas"/>
            </a:endParaRPr>
          </a:p>
          <a:p>
            <a:pPr lvl="2" indent="-457189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SzPts val="1800"/>
            </a:pPr>
            <a:r>
              <a:rPr lang="en" sz="2300" dirty="0">
                <a:latin typeface="Consolas"/>
                <a:ea typeface="Consolas"/>
                <a:cs typeface="Consolas"/>
                <a:sym typeface="Consolas"/>
              </a:rPr>
              <a:t>argv = {"./randall", "-i", "rdrand", "-o", "stdio", "10"}</a:t>
            </a:r>
            <a:endParaRPr sz="23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9209-B82C-4270-B54D-50D79D5C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C165-33AC-47D4-8351-686C6F2A5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Try to break this homework down into small steps. This is one possible way to do it: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Download the .</a:t>
            </a:r>
            <a:r>
              <a:rPr lang="en-US" dirty="0" err="1"/>
              <a:t>tgz</a:t>
            </a:r>
            <a:r>
              <a:rPr lang="en-US" dirty="0"/>
              <a:t>, unpack it, clone it, build it, and make sure it works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Briefly review the code and </a:t>
            </a:r>
            <a:r>
              <a:rPr lang="en-US" dirty="0" err="1"/>
              <a:t>Makefile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Figure out how to have Make Check test your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Figure out how to break apart file, and have everything still work as 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Figure out how to add and parse extra command line options with </a:t>
            </a:r>
            <a:r>
              <a:rPr lang="en-US" dirty="0" err="1"/>
              <a:t>getOpt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Implement each command line option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 options: mrand48, </a:t>
            </a:r>
            <a:r>
              <a:rPr lang="en-US" dirty="0" err="1"/>
              <a:t>rdrand</a:t>
            </a:r>
            <a:r>
              <a:rPr lang="en-US" dirty="0"/>
              <a:t>, and /F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-o options: </a:t>
            </a:r>
            <a:r>
              <a:rPr lang="en-US" dirty="0" err="1"/>
              <a:t>stdio</a:t>
            </a:r>
            <a:r>
              <a:rPr lang="en-US" dirty="0"/>
              <a:t>, write call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Figure out how to compile it all with a </a:t>
            </a:r>
            <a:r>
              <a:rPr lang="en-US" dirty="0" err="1"/>
              <a:t>MakeFile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Optimize (reduce include headers to minimum necessary,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8224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getopt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The function signature of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getopt</a:t>
            </a:r>
            <a:r>
              <a:rPr lang="en" dirty="0"/>
              <a:t> is </a:t>
            </a:r>
            <a:endParaRPr dirty="0"/>
          </a:p>
          <a:p>
            <a:pPr indent="0">
              <a:spcBef>
                <a:spcPts val="1333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	int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getopt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(int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, char *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[], const char *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optstring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lvl="1" indent="-457189">
              <a:spcBef>
                <a:spcPts val="1333"/>
              </a:spcBef>
              <a:buSzPts val="1800"/>
            </a:pPr>
            <a:r>
              <a:rPr lang="en" b="1" dirty="0" err="1">
                <a:latin typeface="Consolas"/>
                <a:ea typeface="Consolas"/>
                <a:cs typeface="Consolas"/>
                <a:sym typeface="Consolas"/>
              </a:rPr>
              <a:t>optstring</a:t>
            </a:r>
            <a:r>
              <a:rPr lang="en" dirty="0"/>
              <a:t> is a string containing the options that should be parsed.</a:t>
            </a:r>
            <a:endParaRPr dirty="0"/>
          </a:p>
          <a:p>
            <a:pPr lvl="2" indent="-457189">
              <a:spcBef>
                <a:spcPts val="1333"/>
              </a:spcBef>
              <a:buSzPts val="1800"/>
            </a:pPr>
            <a:r>
              <a:rPr lang="en" sz="2400" dirty="0"/>
              <a:t>i.e. if </a:t>
            </a:r>
            <a:r>
              <a:rPr lang="en" sz="2400" dirty="0" err="1"/>
              <a:t>optstring</a:t>
            </a:r>
            <a:r>
              <a:rPr lang="en" sz="2400" dirty="0"/>
              <a:t> is 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"io"</a:t>
            </a:r>
            <a:r>
              <a:rPr lang="en" sz="2400" dirty="0"/>
              <a:t>,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getopt</a:t>
            </a:r>
            <a:r>
              <a:rPr lang="en" sz="2400" dirty="0"/>
              <a:t> will parse the 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 dirty="0"/>
              <a:t> and 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-o</a:t>
            </a:r>
            <a:r>
              <a:rPr lang="en" sz="2400" dirty="0"/>
              <a:t> options.</a:t>
            </a:r>
            <a:endParaRPr sz="2400" dirty="0"/>
          </a:p>
          <a:p>
            <a:pPr marL="2438339" indent="0">
              <a:spcBef>
                <a:spcPts val="1333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./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randall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-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-o</a:t>
            </a:r>
            <a:endParaRPr sz="2400" dirty="0"/>
          </a:p>
          <a:p>
            <a:pPr lvl="1" indent="-457189">
              <a:spcBef>
                <a:spcPts val="1333"/>
              </a:spcBef>
              <a:buSzPts val="1800"/>
            </a:pPr>
            <a:r>
              <a:rPr lang="en" dirty="0"/>
              <a:t>If a character in </a:t>
            </a:r>
            <a:r>
              <a:rPr lang="en" dirty="0" err="1"/>
              <a:t>optstring</a:t>
            </a:r>
            <a:r>
              <a:rPr lang="en" dirty="0"/>
              <a:t> is followed by a colon, it takes an argument.</a:t>
            </a:r>
            <a:endParaRPr dirty="0"/>
          </a:p>
          <a:p>
            <a:pPr lvl="2" indent="-457189">
              <a:spcBef>
                <a:spcPts val="1333"/>
              </a:spcBef>
              <a:buSzPts val="1800"/>
            </a:pPr>
            <a:r>
              <a:rPr lang="en" sz="2400" dirty="0"/>
              <a:t>i.e. if </a:t>
            </a:r>
            <a:r>
              <a:rPr lang="en" sz="2400" dirty="0" err="1"/>
              <a:t>optstring</a:t>
            </a:r>
            <a:r>
              <a:rPr lang="en" sz="2400" dirty="0"/>
              <a:t> is 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i:o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400" dirty="0"/>
              <a:t>, 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 dirty="0"/>
              <a:t> will take an argument, but not 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-o</a:t>
            </a:r>
            <a:r>
              <a:rPr lang="en" sz="2400" dirty="0"/>
              <a:t>.</a:t>
            </a:r>
            <a:endParaRPr sz="2400" dirty="0"/>
          </a:p>
          <a:p>
            <a:pPr marL="2438339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./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randall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-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rdrand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-o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getopt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getopt</a:t>
            </a:r>
            <a:r>
              <a:rPr lang="en"/>
              <a:t> will return either</a:t>
            </a:r>
            <a:endParaRPr/>
          </a:p>
          <a:p>
            <a:pPr lvl="1" indent="-457189">
              <a:spcBef>
                <a:spcPts val="1333"/>
              </a:spcBef>
              <a:buSzPts val="1800"/>
            </a:pPr>
            <a:r>
              <a:rPr lang="en"/>
              <a:t>A character for the option it parsed, i.e.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'i'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'o'</a:t>
            </a:r>
            <a:r>
              <a:rPr lang="en"/>
              <a:t>.</a:t>
            </a:r>
            <a:endParaRPr/>
          </a:p>
          <a:p>
            <a:pPr lvl="2" indent="-457189">
              <a:spcBef>
                <a:spcPts val="1333"/>
              </a:spcBef>
              <a:buSzPts val="1800"/>
            </a:pPr>
            <a:r>
              <a:rPr lang="en" sz="2400"/>
              <a:t>If the option takes an argument, the global variable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optarg</a:t>
            </a:r>
            <a:r>
              <a:rPr lang="en" sz="2400"/>
              <a:t> will be set to the argument.</a:t>
            </a:r>
            <a:endParaRPr sz="2400"/>
          </a:p>
          <a:p>
            <a:pPr lvl="1" indent="-457189">
              <a:spcBef>
                <a:spcPts val="1333"/>
              </a:spcBef>
              <a:spcAft>
                <a:spcPts val="1333"/>
              </a:spcAft>
              <a:buSzPts val="18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en"/>
              <a:t> if there are no more options left to parse.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getopt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Suppose we have a C program that takes two options:</a:t>
            </a:r>
            <a:endParaRPr/>
          </a:p>
          <a:p>
            <a:pPr lvl="1" indent="-457189">
              <a:spcBef>
                <a:spcPts val="1333"/>
              </a:spcBef>
              <a:buSzPts val="18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-a</a:t>
            </a:r>
            <a:r>
              <a:rPr lang="en"/>
              <a:t>, which takes a string argument</a:t>
            </a:r>
            <a:endParaRPr/>
          </a:p>
          <a:p>
            <a:pPr lvl="1" indent="-457189">
              <a:spcBef>
                <a:spcPts val="1333"/>
              </a:spcBef>
              <a:buSzPts val="18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-b</a:t>
            </a:r>
            <a:r>
              <a:rPr lang="en"/>
              <a:t>, which doesn’t take an argument</a:t>
            </a:r>
            <a:endParaRPr/>
          </a:p>
          <a:p>
            <a:pPr>
              <a:spcBef>
                <a:spcPts val="1333"/>
              </a:spcBef>
              <a:spcAft>
                <a:spcPts val="1333"/>
              </a:spcAft>
            </a:pPr>
            <a:r>
              <a:rPr lang="en"/>
              <a:t>How can we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getopt</a:t>
            </a:r>
            <a:r>
              <a:rPr lang="en"/>
              <a:t> to parse these options?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getopt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Example of using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getopt</a:t>
            </a:r>
            <a:r>
              <a:rPr lang="en" dirty="0"/>
              <a:t>:</a:t>
            </a:r>
            <a:endParaRPr dirty="0"/>
          </a:p>
          <a:p>
            <a:pPr marL="1219170" indent="0">
              <a:lnSpc>
                <a:spcPct val="115000"/>
              </a:lnSpc>
              <a:spcBef>
                <a:spcPts val="1333"/>
              </a:spcBef>
              <a:buNone/>
            </a:pPr>
            <a:r>
              <a:rPr lang="en" sz="2133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21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" sz="2133" dirty="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1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133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21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133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 sz="2133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21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33" dirty="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1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133" dirty="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133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 sz="2133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1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33" dirty="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</a:t>
            </a:r>
            <a:r>
              <a:rPr lang="en" sz="21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133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 sz="2133" dirty="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1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((opt = </a:t>
            </a:r>
            <a:r>
              <a:rPr lang="en" sz="2133" dirty="0" err="1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getopt</a:t>
            </a:r>
            <a:r>
              <a:rPr lang="en" sz="21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33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" sz="21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" sz="21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133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a:b</a:t>
            </a:r>
            <a:r>
              <a:rPr lang="en" sz="2133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1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 != -</a:t>
            </a:r>
            <a:r>
              <a:rPr lang="en" sz="2133" dirty="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133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828754" indent="0">
              <a:lnSpc>
                <a:spcPct val="115000"/>
              </a:lnSpc>
              <a:buNone/>
            </a:pPr>
            <a:r>
              <a:rPr lang="en" sz="2133" dirty="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21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(opt) {</a:t>
            </a:r>
            <a:endParaRPr sz="2133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828754" indent="0">
              <a:lnSpc>
                <a:spcPct val="115000"/>
              </a:lnSpc>
              <a:buNone/>
            </a:pPr>
            <a:r>
              <a:rPr lang="en" sz="2133" dirty="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21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33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1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a = </a:t>
            </a:r>
            <a:r>
              <a:rPr lang="en" sz="2133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optarg</a:t>
            </a:r>
            <a:r>
              <a:rPr lang="en" sz="21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2133" dirty="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21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133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828754" indent="0">
              <a:lnSpc>
                <a:spcPct val="115000"/>
              </a:lnSpc>
              <a:buNone/>
            </a:pPr>
            <a:r>
              <a:rPr lang="en" sz="2133" dirty="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21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33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1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b = </a:t>
            </a:r>
            <a:r>
              <a:rPr lang="en" sz="2133" dirty="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21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  </a:t>
            </a:r>
            <a:r>
              <a:rPr lang="en" sz="2133" dirty="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21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133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828754" indent="0">
              <a:lnSpc>
                <a:spcPct val="115000"/>
              </a:lnSpc>
              <a:buNone/>
            </a:pPr>
            <a:r>
              <a:rPr lang="en" sz="2133" dirty="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21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 </a:t>
            </a:r>
            <a:r>
              <a:rPr lang="en" sz="2133" dirty="0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n" sz="21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33" dirty="0">
                <a:solidFill>
                  <a:srgbClr val="09865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" sz="2133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Unrecognized option</a:t>
            </a:r>
            <a:endParaRPr sz="2133" dirty="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828754" indent="0">
              <a:lnSpc>
                <a:spcPct val="115000"/>
              </a:lnSpc>
              <a:buNone/>
            </a:pPr>
            <a:r>
              <a:rPr lang="en" sz="21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33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 sz="21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33" dirty="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1333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FD29-525A-442F-86F5-A1B2157E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Appendix - </a:t>
            </a:r>
            <a:br>
              <a:rPr lang="en-US" dirty="0"/>
            </a:br>
            <a:r>
              <a:rPr lang="en-US" dirty="0"/>
              <a:t>mrand48_r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4778-D46E-4C68-80DC-CA90CDB2D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22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mrand48_r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mrand48_r</a:t>
            </a:r>
            <a:r>
              <a:rPr lang="en"/>
              <a:t> is a function that generates a 32-bit random integer.</a:t>
            </a:r>
            <a:endParaRPr/>
          </a:p>
          <a:p>
            <a:pPr>
              <a:spcBef>
                <a:spcPts val="1333"/>
              </a:spcBef>
            </a:pPr>
            <a:r>
              <a:rPr lang="en"/>
              <a:t>The function signature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mrand48_r</a:t>
            </a:r>
            <a:r>
              <a:rPr lang="en"/>
              <a:t> is:</a:t>
            </a:r>
            <a:endParaRPr/>
          </a:p>
          <a:p>
            <a:pPr marL="1828754" indent="0">
              <a:spcBef>
                <a:spcPts val="1333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mrand48_r(struct drand48_data *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1828754" indent="0">
              <a:spcBef>
                <a:spcPts val="1333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long int *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 indent="-457189">
              <a:spcBef>
                <a:spcPts val="1333"/>
              </a:spcBef>
              <a:buSzPts val="1800"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/>
              <a:t> is a struct of type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drand48_data</a:t>
            </a:r>
            <a:r>
              <a:rPr lang="en"/>
              <a:t>, which is used to hold the state of the random number generator.</a:t>
            </a:r>
            <a:endParaRPr/>
          </a:p>
          <a:p>
            <a:pPr lvl="1" indent="-457189">
              <a:spcBef>
                <a:spcPts val="1333"/>
              </a:spcBef>
              <a:spcAft>
                <a:spcPts val="1333"/>
              </a:spcAft>
              <a:buSzPts val="1800"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/>
              <a:t> is an integer pointer that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mrand48_r</a:t>
            </a:r>
            <a:r>
              <a:rPr lang="en"/>
              <a:t> will store a random number in.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mrand48_r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Example of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mrand48_r</a:t>
            </a:r>
            <a:r>
              <a:rPr lang="en" dirty="0"/>
              <a:t>:</a:t>
            </a:r>
            <a:endParaRPr dirty="0"/>
          </a:p>
          <a:p>
            <a:pPr marL="1219170" indent="0">
              <a:lnSpc>
                <a:spcPct val="115000"/>
              </a:lnSpc>
              <a:spcBef>
                <a:spcPts val="1333"/>
              </a:spcBef>
              <a:buNone/>
            </a:pP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drand48_data buf = {0};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sym typeface="Consolas"/>
              </a:rPr>
              <a:t>srand48_r(</a:t>
            </a:r>
            <a:r>
              <a:rPr lang="en" dirty="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sym typeface="Consolas"/>
              </a:rPr>
              <a:t>seed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sym typeface="Consolas"/>
              </a:rPr>
              <a:t>, &amp;</a:t>
            </a:r>
            <a:r>
              <a:rPr lang="en" dirty="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sym typeface="Consolas"/>
              </a:rPr>
              <a:t>buf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sym typeface="Consolas"/>
              </a:rPr>
              <a:t>); </a:t>
            </a:r>
            <a:r>
              <a:rPr lang="en" dirty="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//use time(NULL) for seed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long int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 dirty="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mrand48_r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(&amp;</a:t>
            </a:r>
            <a:r>
              <a:rPr lang="en" dirty="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&amp;</a:t>
            </a:r>
            <a:r>
              <a:rPr lang="en" dirty="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 dirty="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mrand48_r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(&amp;</a:t>
            </a:r>
            <a:r>
              <a:rPr lang="en" dirty="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&amp;</a:t>
            </a:r>
            <a:r>
              <a:rPr lang="en" dirty="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using the same buf!</a:t>
            </a:r>
            <a:endParaRPr dirty="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 dirty="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"First num: %d</a:t>
            </a:r>
            <a:r>
              <a:rPr lang="en" dirty="0">
                <a:solidFill>
                  <a:srgbClr val="EE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Second num: %d</a:t>
            </a:r>
            <a:r>
              <a:rPr lang="en" dirty="0">
                <a:solidFill>
                  <a:srgbClr val="EE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a, b)</a:t>
            </a:r>
            <a:endParaRPr dirty="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mrand48_r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How might you implement the following functions?</a:t>
            </a:r>
            <a:endParaRPr dirty="0"/>
          </a:p>
          <a:p>
            <a:pPr marL="1219170" indent="0">
              <a:lnSpc>
                <a:spcPct val="115000"/>
              </a:lnSpc>
              <a:spcBef>
                <a:spcPts val="1333"/>
              </a:spcBef>
              <a:buNone/>
            </a:pP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mrand48_rng_init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mrand48_rng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50000"/>
              </a:lnSpc>
              <a:buNone/>
            </a:pP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mrand48_rng_fini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spcAft>
                <a:spcPts val="1333"/>
              </a:spcAft>
            </a:pPr>
            <a:r>
              <a:rPr lang="en" dirty="0"/>
              <a:t>Note that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mrand48_r()</a:t>
            </a:r>
            <a:r>
              <a:rPr lang="en" dirty="0"/>
              <a:t> only returns an integer with only 32 bits of randomness, but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mrand48_rng()</a:t>
            </a:r>
            <a:r>
              <a:rPr lang="en" dirty="0"/>
              <a:t> needs to return unsigned long long (try casting)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FD29-525A-442F-86F5-A1B2157E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Appendix -</a:t>
            </a:r>
            <a:br>
              <a:rPr lang="en-US" dirty="0"/>
            </a:br>
            <a:r>
              <a:rPr lang="en-US" dirty="0"/>
              <a:t>write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4778-D46E-4C68-80DC-CA90CDB2D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41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write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"/>
              <a:t> is a system call that writes bytes to a file.</a:t>
            </a:r>
            <a:endParaRPr/>
          </a:p>
          <a:p>
            <a:pPr>
              <a:spcBef>
                <a:spcPts val="1333"/>
              </a:spcBef>
            </a:pPr>
            <a:r>
              <a:rPr lang="en"/>
              <a:t>A </a:t>
            </a:r>
            <a:r>
              <a:rPr lang="en" b="1"/>
              <a:t>system call</a:t>
            </a:r>
            <a:r>
              <a:rPr lang="en"/>
              <a:t> is a low-level operation provided by the operating system.</a:t>
            </a:r>
            <a:endParaRPr/>
          </a:p>
          <a:p>
            <a:pPr>
              <a:spcBef>
                <a:spcPts val="1333"/>
              </a:spcBef>
            </a:pPr>
            <a:r>
              <a:rPr lang="en"/>
              <a:t>The function signature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"/>
              <a:t> is (modified for clarity):</a:t>
            </a:r>
            <a:endParaRPr/>
          </a:p>
          <a:p>
            <a:pPr marL="1219170" indent="609585">
              <a:spcBef>
                <a:spcPts val="1333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write(int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fd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char *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int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 indent="-457189">
              <a:spcBef>
                <a:spcPts val="1333"/>
              </a:spcBef>
              <a:buSzPts val="1800"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fd</a:t>
            </a:r>
            <a:r>
              <a:rPr lang="en"/>
              <a:t> is </a:t>
            </a:r>
            <a:r>
              <a:rPr lang="en" i="1"/>
              <a:t>file descriptor</a:t>
            </a:r>
            <a:r>
              <a:rPr lang="en"/>
              <a:t> (like a pointer) that specifies which file to write to.</a:t>
            </a:r>
            <a:endParaRPr/>
          </a:p>
          <a:p>
            <a:pPr lvl="1" indent="-457189">
              <a:spcBef>
                <a:spcPts val="1333"/>
              </a:spcBef>
              <a:buSzPts val="1800"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/>
              <a:t> is an array of characters.</a:t>
            </a:r>
            <a:endParaRPr/>
          </a:p>
          <a:p>
            <a:pPr lvl="1" indent="-457189">
              <a:spcBef>
                <a:spcPts val="1333"/>
              </a:spcBef>
              <a:buSzPts val="1800"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/>
              <a:t> specifies the number of characters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/>
              <a:t> to write to the file specified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fd</a:t>
            </a:r>
            <a:r>
              <a:rPr lang="en"/>
              <a:t>.</a:t>
            </a:r>
            <a:endParaRPr/>
          </a:p>
          <a:p>
            <a:pPr marL="0" indent="0">
              <a:spcBef>
                <a:spcPts val="1333"/>
              </a:spcBef>
              <a:spcAft>
                <a:spcPts val="2133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3C33-57C5-4C37-8C03-E059EB6A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Download </a:t>
            </a:r>
            <a:r>
              <a:rPr lang="en-US" dirty="0" err="1"/>
              <a:t>randall</a:t>
            </a:r>
            <a:r>
              <a:rPr lang="en-US" dirty="0"/>
              <a:t> tar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57EEE-9683-468F-A695-3ECDB95BF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Download from website and extract it into a folder.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tar -</a:t>
            </a:r>
            <a:r>
              <a:rPr lang="en-US" dirty="0" err="1">
                <a:latin typeface="Consolas" panose="020B0609020204030204" pitchFamily="49" charset="0"/>
              </a:rPr>
              <a:t>xzvf</a:t>
            </a:r>
            <a:r>
              <a:rPr lang="en-US" dirty="0">
                <a:latin typeface="Consolas" panose="020B0609020204030204" pitchFamily="49" charset="0"/>
              </a:rPr>
              <a:t> randall-git.tgz</a:t>
            </a:r>
          </a:p>
          <a:p>
            <a:r>
              <a:rPr lang="en-US" dirty="0"/>
              <a:t>Clone it into a new directory for you to work off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git clone &lt;</a:t>
            </a:r>
            <a:r>
              <a:rPr lang="en-US" dirty="0" err="1">
                <a:latin typeface="Consolas" panose="020B0609020204030204" pitchFamily="49" charset="0"/>
              </a:rPr>
              <a:t>extracted_folder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working_folder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/>
              <a:t>If you don't have a recent version of </a:t>
            </a:r>
            <a:r>
              <a:rPr lang="en-US" dirty="0" err="1"/>
              <a:t>gcc</a:t>
            </a:r>
            <a:r>
              <a:rPr lang="en-US" dirty="0"/>
              <a:t> installed locally, you may want to do this work on SEAS</a:t>
            </a:r>
          </a:p>
          <a:p>
            <a:r>
              <a:rPr lang="en-US" dirty="0"/>
              <a:t>After you extract, compile the executable and test it!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make </a:t>
            </a:r>
            <a:r>
              <a:rPr lang="en-US" dirty="0" err="1">
                <a:latin typeface="Consolas" panose="020B0609020204030204" pitchFamily="49" charset="0"/>
              </a:rPr>
              <a:t>randall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 err="1">
                <a:latin typeface="Consolas" panose="020B0609020204030204" pitchFamily="49" charset="0"/>
              </a:rPr>
              <a:t>randall</a:t>
            </a:r>
            <a:r>
              <a:rPr lang="en-US" dirty="0">
                <a:latin typeface="Consolas" panose="020B0609020204030204" pitchFamily="49" charset="0"/>
              </a:rPr>
              <a:t> &lt;number of bytes to output&gt;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If it is hard to see the number of bytes printed, try to pipe to </a:t>
            </a:r>
            <a:r>
              <a:rPr lang="en-US" dirty="0">
                <a:latin typeface="Consolas" panose="020B0609020204030204" pitchFamily="49" charset="0"/>
              </a:rPr>
              <a:t>'od –ta' </a:t>
            </a:r>
            <a:r>
              <a:rPr lang="en-US" dirty="0"/>
              <a:t>for visibility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 err="1">
                <a:latin typeface="Consolas" panose="020B0609020204030204" pitchFamily="49" charset="0"/>
              </a:rPr>
              <a:t>randall</a:t>
            </a:r>
            <a:r>
              <a:rPr lang="en-US" dirty="0">
                <a:latin typeface="Consolas" panose="020B0609020204030204" pitchFamily="49" charset="0"/>
              </a:rPr>
              <a:t> 10 | od -ta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849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write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Each running program (or process) in Unix starts with three open “files”:</a:t>
            </a:r>
            <a:endParaRPr/>
          </a:p>
          <a:p>
            <a:pPr lvl="1" indent="-457189">
              <a:spcBef>
                <a:spcPts val="1333"/>
              </a:spcBef>
              <a:buSzPts val="1800"/>
            </a:pPr>
            <a:r>
              <a:rPr lang="en"/>
              <a:t>Standard input, file descriptor of 0.</a:t>
            </a:r>
            <a:endParaRPr/>
          </a:p>
          <a:p>
            <a:pPr lvl="1" indent="-457189">
              <a:spcBef>
                <a:spcPts val="1333"/>
              </a:spcBef>
              <a:buSzPts val="1800"/>
            </a:pPr>
            <a:r>
              <a:rPr lang="en"/>
              <a:t>Standard output, file descriptor of 1.</a:t>
            </a:r>
            <a:endParaRPr/>
          </a:p>
          <a:p>
            <a:pPr lvl="1" indent="-457189">
              <a:spcBef>
                <a:spcPts val="1333"/>
              </a:spcBef>
              <a:buSzPts val="1800"/>
            </a:pPr>
            <a:r>
              <a:rPr lang="en"/>
              <a:t>Standard error, file descriptor of 2.</a:t>
            </a:r>
            <a:endParaRPr/>
          </a:p>
          <a:p>
            <a:pPr>
              <a:spcBef>
                <a:spcPts val="1333"/>
              </a:spcBef>
            </a:pPr>
            <a:r>
              <a:rPr lang="en"/>
              <a:t>Although these aren’t really “files,” they are treated like files by your program.</a:t>
            </a:r>
            <a:endParaRPr/>
          </a:p>
          <a:p>
            <a:pPr>
              <a:spcBef>
                <a:spcPts val="1333"/>
              </a:spcBef>
              <a:spcAft>
                <a:spcPts val="1333"/>
              </a:spcAft>
            </a:pPr>
            <a:r>
              <a:rPr lang="en"/>
              <a:t>Example: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"/>
              <a:t> function uses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"/>
              <a:t> system call to write to file descriptor 1.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write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Example of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" dirty="0"/>
              <a:t>:</a:t>
            </a:r>
            <a:endParaRPr dirty="0"/>
          </a:p>
          <a:p>
            <a:pPr marL="1219170" indent="0">
              <a:lnSpc>
                <a:spcPct val="115000"/>
              </a:lnSpc>
              <a:spcBef>
                <a:spcPts val="1333"/>
              </a:spcBef>
              <a:buNone/>
            </a:pP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BUF_SIZE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dirty="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128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err="1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dirty="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BUF_SIZE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 dirty="0" err="1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strcpy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 there ;)"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 dirty="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BUF_SIZE);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1333"/>
              </a:spcBef>
              <a:spcAft>
                <a:spcPts val="1333"/>
              </a:spcAft>
            </a:pPr>
            <a:r>
              <a:rPr lang="en" dirty="0"/>
              <a:t>Notice that the string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"hello there ;)"</a:t>
            </a:r>
            <a:r>
              <a:rPr lang="en" dirty="0"/>
              <a:t> is smaller than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BUF_SIZE</a:t>
            </a:r>
            <a:r>
              <a:rPr lang="en" dirty="0"/>
              <a:t>. What do you expect the output of this to be?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FD29-525A-442F-86F5-A1B2157E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Appendix -</a:t>
            </a:r>
            <a:br>
              <a:rPr lang="en-US" dirty="0"/>
            </a:br>
            <a:r>
              <a:rPr lang="en-US" dirty="0"/>
              <a:t>malloc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4778-D46E-4C68-80DC-CA90CDB2D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0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malloc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dirty="0"/>
              <a:t> is a function used to dynamically allocate memory.</a:t>
            </a:r>
            <a:endParaRPr dirty="0"/>
          </a:p>
          <a:p>
            <a:pPr lvl="1" indent="-457189">
              <a:spcBef>
                <a:spcPts val="1333"/>
              </a:spcBef>
              <a:buSzPts val="1800"/>
            </a:pPr>
            <a:r>
              <a:rPr lang="en" dirty="0"/>
              <a:t>You would use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dirty="0"/>
              <a:t> whenever you use 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dirty="0"/>
              <a:t> in C++.</a:t>
            </a:r>
            <a:endParaRPr dirty="0"/>
          </a:p>
          <a:p>
            <a:pPr>
              <a:spcBef>
                <a:spcPts val="1333"/>
              </a:spcBef>
            </a:pPr>
            <a:r>
              <a:rPr lang="en" dirty="0"/>
              <a:t>The function signature of malloc is:</a:t>
            </a:r>
            <a:endParaRPr dirty="0"/>
          </a:p>
          <a:p>
            <a:pPr marL="1828754" indent="0">
              <a:spcBef>
                <a:spcPts val="1333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void *malloc(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lvl="1" indent="-457189">
              <a:spcBef>
                <a:spcPts val="1333"/>
              </a:spcBef>
              <a:spcAft>
                <a:spcPts val="1333"/>
              </a:spcAft>
              <a:buSzPts val="1800"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dirty="0"/>
              <a:t> specifies the number of bytes to allocate.</a:t>
            </a: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malloc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Example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/>
              <a:t>:</a:t>
            </a:r>
            <a:endParaRPr/>
          </a:p>
          <a:p>
            <a:pPr marL="1219170" indent="0">
              <a:lnSpc>
                <a:spcPct val="115000"/>
              </a:lnSpc>
              <a:spcBef>
                <a:spcPts val="1333"/>
              </a:spcBef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array_length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array_length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C++ equivalent: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int *numbers = new int[array_length];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en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&lt; array_length; i++)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[i] = i;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1333"/>
              </a:spcBef>
            </a:pPr>
            <a:r>
              <a:rPr lang="en"/>
              <a:t>What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sizeof(int)</a:t>
            </a:r>
            <a:r>
              <a:rPr lang="en"/>
              <a:t> for?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1333"/>
              </a:spcBef>
              <a:spcAft>
                <a:spcPts val="2133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FD29-525A-442F-86F5-A1B2157E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Appendix -</a:t>
            </a:r>
            <a:br>
              <a:rPr lang="en-US" dirty="0"/>
            </a:b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4778-D46E-4C68-80DC-CA90CDB2D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3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BE58-8D75-49FD-A4E3-40F142D6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with Multiple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F7E9-25B7-497B-8072-729FD1909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More complex applications require multiple files to be compiled</a:t>
            </a:r>
          </a:p>
          <a:p>
            <a:r>
              <a:rPr lang="en-US" dirty="0"/>
              <a:t>Example: “Car” Program written in C++ (To make it work in C, just replace g++ with </a:t>
            </a:r>
            <a:r>
              <a:rPr lang="en-US" dirty="0" err="1"/>
              <a:t>gcc</a:t>
            </a:r>
            <a:r>
              <a:rPr lang="en-US" dirty="0"/>
              <a:t> and use .c files for source code)</a:t>
            </a:r>
          </a:p>
          <a:p>
            <a:pPr lvl="1"/>
            <a:r>
              <a:rPr lang="en-US" dirty="0"/>
              <a:t>Car.cpp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(#include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navigation.h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Navigation.cpp 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navigation.h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Engine.cpp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(#include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Sensor.cpp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(#include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sensor.h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How can we compile them together?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g++ car.cpp navigation.cpp engine.cpp sensor.cpp -o car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What happens if we update a single file’s source code?</a:t>
            </a:r>
          </a:p>
        </p:txBody>
      </p:sp>
    </p:spTree>
    <p:extLst>
      <p:ext uri="{BB962C8B-B14F-4D97-AF65-F5344CB8AC3E}">
        <p14:creationId xmlns:p14="http://schemas.microsoft.com/office/powerpoint/2010/main" val="11592019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BE58-8D75-49FD-A4E3-40F142D6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 to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F7E9-25B7-497B-8072-729FD1909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makefile</a:t>
            </a:r>
            <a:r>
              <a:rPr lang="en-US" dirty="0"/>
              <a:t> is a build tool for C/C++</a:t>
            </a:r>
          </a:p>
          <a:p>
            <a:r>
              <a:rPr lang="en-US" dirty="0"/>
              <a:t>Allows you to specify compiler targets/commands and dependencies. Will then build objects as necessary and compiles only what is needed based on which files have been updated.</a:t>
            </a:r>
          </a:p>
        </p:txBody>
      </p:sp>
    </p:spTree>
    <p:extLst>
      <p:ext uri="{BB962C8B-B14F-4D97-AF65-F5344CB8AC3E}">
        <p14:creationId xmlns:p14="http://schemas.microsoft.com/office/powerpoint/2010/main" val="15002805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CEB6-80E7-43ED-908C-49978859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– Example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B06947-E4E0-48CE-AEBF-D8FC71CDB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978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6DE9-3B69-4487-BBEF-B40BC69C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5A40D-CE36-446F-88E3-B3DBEC21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3EC19-6E8E-4BD1-AA80-7C81E16F5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" y="0"/>
            <a:ext cx="1218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0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6611-07F3-450A-9C60-96C1EEDC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Review the code and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08763-7845-496B-A817-42C57C173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pay special attention to things that you will need to modularize later:</a:t>
            </a:r>
          </a:p>
          <a:p>
            <a:pPr lvl="1"/>
            <a:r>
              <a:rPr lang="en-US" dirty="0"/>
              <a:t>How are random numbers generated and functions used</a:t>
            </a:r>
          </a:p>
          <a:p>
            <a:pPr lvl="1"/>
            <a:r>
              <a:rPr lang="en-US" dirty="0"/>
              <a:t>How are random bytes output</a:t>
            </a:r>
          </a:p>
          <a:p>
            <a:pPr lvl="1"/>
            <a:endParaRPr lang="en-US" dirty="0"/>
          </a:p>
          <a:p>
            <a:r>
              <a:rPr lang="en-US" dirty="0"/>
              <a:t>Try to pay special attention to </a:t>
            </a:r>
            <a:r>
              <a:rPr lang="en-US" dirty="0" err="1"/>
              <a:t>Makefile</a:t>
            </a:r>
            <a:r>
              <a:rPr lang="en-US" dirty="0"/>
              <a:t> and how it compiles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135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F0FD-CFFD-414F-948B-AF9C0EF8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71C5-D4C1-4D93-94F3-D4837E5EC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AD0B9-504A-4234-9A0B-A58946232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0"/>
            <a:ext cx="12192000" cy="685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331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5D05-6C0E-430D-837F-F75E9F1D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Make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8A803-EB47-4E6C-A03D-104988A13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file named just “</a:t>
            </a:r>
            <a:r>
              <a:rPr lang="en-US" dirty="0" err="1"/>
              <a:t>makefile</a:t>
            </a:r>
            <a:r>
              <a:rPr lang="en-US" dirty="0"/>
              <a:t>” then you can access it via Shell commands</a:t>
            </a:r>
          </a:p>
          <a:p>
            <a:pPr lvl="1"/>
            <a:r>
              <a:rPr lang="en-US" dirty="0"/>
              <a:t>Make – compile the default target</a:t>
            </a:r>
          </a:p>
          <a:p>
            <a:pPr lvl="1"/>
            <a:r>
              <a:rPr lang="en-US" dirty="0"/>
              <a:t>Make all – should compile everything</a:t>
            </a:r>
          </a:p>
          <a:p>
            <a:pPr lvl="1"/>
            <a:r>
              <a:rPr lang="en-US" dirty="0"/>
              <a:t>Make install – should install things in the right place</a:t>
            </a:r>
          </a:p>
          <a:p>
            <a:pPr lvl="1"/>
            <a:r>
              <a:rPr lang="en-US" dirty="0"/>
              <a:t>Make clean – should clean things up</a:t>
            </a:r>
          </a:p>
          <a:p>
            <a:pPr lvl="1"/>
            <a:r>
              <a:rPr lang="en-US" dirty="0"/>
              <a:t>Make [target] – call commands for just that group</a:t>
            </a:r>
          </a:p>
        </p:txBody>
      </p:sp>
    </p:spTree>
    <p:extLst>
      <p:ext uri="{BB962C8B-B14F-4D97-AF65-F5344CB8AC3E}">
        <p14:creationId xmlns:p14="http://schemas.microsoft.com/office/powerpoint/2010/main" val="319743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D901-C858-4623-8AEC-F85D9775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Write a test with Make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310D3-366D-4325-97C3-9301E497D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come up with test. Check that </a:t>
            </a:r>
            <a:r>
              <a:rPr lang="en-US" dirty="0" err="1"/>
              <a:t>randall</a:t>
            </a:r>
            <a:r>
              <a:rPr lang="en-US" dirty="0"/>
              <a:t> output the correct number of bytes:</a:t>
            </a:r>
          </a:p>
          <a:p>
            <a:pPr lvl="1"/>
            <a:r>
              <a:rPr lang="en-US" dirty="0"/>
              <a:t>i.e. '.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randall</a:t>
            </a:r>
            <a:r>
              <a:rPr lang="en-US" dirty="0">
                <a:latin typeface="Consolas" panose="020B0609020204030204" pitchFamily="49" charset="0"/>
              </a:rPr>
              <a:t> 5'</a:t>
            </a:r>
            <a:r>
              <a:rPr lang="en-US" dirty="0"/>
              <a:t> should output 5 characters</a:t>
            </a:r>
          </a:p>
          <a:p>
            <a:r>
              <a:rPr lang="en-US" dirty="0"/>
              <a:t>What might this test look like in bash?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a=$(./</a:t>
            </a:r>
            <a:r>
              <a:rPr lang="en-US" sz="1600" dirty="0" err="1">
                <a:latin typeface="Consolas" panose="020B0609020204030204" pitchFamily="49" charset="0"/>
              </a:rPr>
              <a:t>randall</a:t>
            </a:r>
            <a:r>
              <a:rPr lang="en-US" sz="1600" dirty="0">
                <a:latin typeface="Consolas" panose="020B0609020204030204" pitchFamily="49" charset="0"/>
              </a:rPr>
              <a:t> 5 | </a:t>
            </a:r>
            <a:r>
              <a:rPr lang="en-US" sz="1600" dirty="0" err="1">
                <a:latin typeface="Consolas" panose="020B0609020204030204" pitchFamily="49" charset="0"/>
              </a:rPr>
              <a:t>wc</a:t>
            </a:r>
            <a:r>
              <a:rPr lang="en-US" sz="1600" dirty="0">
                <a:latin typeface="Consolas" panose="020B0609020204030204" pitchFamily="49" charset="0"/>
              </a:rPr>
              <a:t> -c); if [ $a -eq 5 ]; then echo "success"; else echo "fail"; fi</a:t>
            </a:r>
          </a:p>
          <a:p>
            <a:r>
              <a:rPr lang="en-US" dirty="0"/>
              <a:t>How can we incorporate this into Make Check?</a:t>
            </a:r>
          </a:p>
          <a:p>
            <a:pPr lvl="1"/>
            <a:r>
              <a:rPr lang="en-US" dirty="0"/>
              <a:t>Put all our bash tests into a shell script (just one test right now)</a:t>
            </a:r>
          </a:p>
          <a:p>
            <a:pPr lvl="1"/>
            <a:r>
              <a:rPr lang="en-US" dirty="0"/>
              <a:t>Create a 'check' target in </a:t>
            </a:r>
            <a:r>
              <a:rPr lang="en-US" dirty="0" err="1"/>
              <a:t>Makefile</a:t>
            </a:r>
            <a:endParaRPr lang="en-US" dirty="0"/>
          </a:p>
          <a:p>
            <a:pPr lvl="1"/>
            <a:r>
              <a:rPr lang="en-US" dirty="0"/>
              <a:t>Call this shell script from the 'check' target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09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071C-078D-4611-8E22-FA2A19D4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Break Apart Code -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DB0DE-CA65-416D-A368-4F0B460D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'static' keyword from function definitions</a:t>
            </a:r>
          </a:p>
          <a:p>
            <a:r>
              <a:rPr lang="en-US" dirty="0"/>
              <a:t>Remember how to do file management for C projects:</a:t>
            </a:r>
          </a:p>
          <a:p>
            <a:pPr lvl="1"/>
            <a:r>
              <a:rPr lang="en-US" dirty="0"/>
              <a:t>.c files are implementation files. They implement your source code and main</a:t>
            </a:r>
          </a:p>
          <a:p>
            <a:pPr lvl="1"/>
            <a:r>
              <a:rPr lang="en-US" dirty="0"/>
              <a:t>.h files are header files. They contain function prototypes</a:t>
            </a:r>
          </a:p>
          <a:p>
            <a:pPr lvl="1"/>
            <a:r>
              <a:rPr lang="en-US" dirty="0"/>
              <a:t>Protect header files with </a:t>
            </a:r>
            <a:r>
              <a:rPr lang="en-US" dirty="0">
                <a:hlinkClick r:id="rId3"/>
              </a:rPr>
              <a:t>header guards </a:t>
            </a:r>
            <a:endParaRPr lang="en-US" dirty="0"/>
          </a:p>
          <a:p>
            <a:pPr lvl="1"/>
            <a:r>
              <a:rPr lang="en-US" dirty="0"/>
              <a:t>General practice:</a:t>
            </a:r>
          </a:p>
          <a:p>
            <a:pPr lvl="2"/>
            <a:r>
              <a:rPr lang="en-US" dirty="0"/>
              <a:t>Only #include .h files for access to function definition</a:t>
            </a:r>
          </a:p>
          <a:p>
            <a:pPr lvl="2"/>
            <a:r>
              <a:rPr lang="en-US" dirty="0"/>
              <a:t>Then compile together .c files for implementation</a:t>
            </a:r>
          </a:p>
          <a:p>
            <a:pPr lvl="2"/>
            <a:r>
              <a:rPr lang="en-US" dirty="0"/>
              <a:t>Compile as you go, to catch errors early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2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071C-078D-4611-8E22-FA2A19D4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Break Apart Code -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DB0DE-CA65-416D-A368-4F0B460D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a </a:t>
            </a:r>
            <a:r>
              <a:rPr lang="en-US" i="1" dirty="0" err="1"/>
              <a:t>options.c</a:t>
            </a:r>
            <a:r>
              <a:rPr lang="en-US" i="1" dirty="0"/>
              <a:t> </a:t>
            </a:r>
            <a:r>
              <a:rPr lang="en-US" dirty="0"/>
              <a:t>which parses command line inputs and returns that back to the main portion of your code</a:t>
            </a:r>
          </a:p>
          <a:p>
            <a:r>
              <a:rPr lang="en-US" dirty="0"/>
              <a:t>For now – just try to extract the part which determines the </a:t>
            </a:r>
            <a:r>
              <a:rPr lang="en-US" i="1" dirty="0" err="1">
                <a:latin typeface="Consolas" panose="020B0609020204030204" pitchFamily="49" charset="0"/>
              </a:rPr>
              <a:t>nBytes</a:t>
            </a:r>
            <a:r>
              <a:rPr lang="en-US" dirty="0"/>
              <a:t> to print</a:t>
            </a:r>
          </a:p>
          <a:p>
            <a:r>
              <a:rPr lang="en-US" dirty="0"/>
              <a:t>Later you can expand this section to parse more options</a:t>
            </a:r>
          </a:p>
        </p:txBody>
      </p:sp>
    </p:spTree>
    <p:extLst>
      <p:ext uri="{BB962C8B-B14F-4D97-AF65-F5344CB8AC3E}">
        <p14:creationId xmlns:p14="http://schemas.microsoft.com/office/powerpoint/2010/main" val="15063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071C-078D-4611-8E22-FA2A19D4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Break Apart Code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DB0DE-CA65-416D-A368-4F0B460D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parts of the code are responsible for outputting random bytes?</a:t>
            </a:r>
          </a:p>
          <a:p>
            <a:pPr lvl="1"/>
            <a:r>
              <a:rPr lang="en-US" dirty="0" err="1"/>
              <a:t>writeBytes</a:t>
            </a:r>
            <a:r>
              <a:rPr lang="en-US" dirty="0"/>
              <a:t>() – takes in a random number and writes bytes from that</a:t>
            </a:r>
          </a:p>
          <a:p>
            <a:pPr lvl="1"/>
            <a:r>
              <a:rPr lang="en-US" dirty="0"/>
              <a:t>Do-while loop that continuously calls </a:t>
            </a:r>
            <a:r>
              <a:rPr lang="en-US" dirty="0" err="1"/>
              <a:t>writeBytes</a:t>
            </a:r>
            <a:r>
              <a:rPr lang="en-US" dirty="0"/>
              <a:t> until enough bytes are written</a:t>
            </a:r>
          </a:p>
          <a:p>
            <a:r>
              <a:rPr lang="en-US" dirty="0"/>
              <a:t>What needs to move to </a:t>
            </a:r>
            <a:r>
              <a:rPr lang="en-US" dirty="0" err="1"/>
              <a:t>output.c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For now - just try moving </a:t>
            </a:r>
            <a:r>
              <a:rPr lang="en-US" dirty="0" err="1"/>
              <a:t>writeBytes</a:t>
            </a:r>
            <a:r>
              <a:rPr lang="en-US" dirty="0"/>
              <a:t>() to </a:t>
            </a:r>
            <a:r>
              <a:rPr lang="en-US" dirty="0" err="1"/>
              <a:t>output.c</a:t>
            </a:r>
            <a:endParaRPr lang="en-US" dirty="0"/>
          </a:p>
          <a:p>
            <a:pPr lvl="1"/>
            <a:r>
              <a:rPr lang="en-US" dirty="0"/>
              <a:t>By the end of the assignment – you may want to move both parts</a:t>
            </a:r>
          </a:p>
        </p:txBody>
      </p:sp>
    </p:spTree>
    <p:extLst>
      <p:ext uri="{BB962C8B-B14F-4D97-AF65-F5344CB8AC3E}">
        <p14:creationId xmlns:p14="http://schemas.microsoft.com/office/powerpoint/2010/main" val="314272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11097</TotalTime>
  <Words>3194</Words>
  <Application>Microsoft Macintosh PowerPoint</Application>
  <PresentationFormat>Widescreen</PresentationFormat>
  <Paragraphs>355</Paragraphs>
  <Slides>51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Courier New</vt:lpstr>
      <vt:lpstr>Fira Mono</vt:lpstr>
      <vt:lpstr>Office Theme</vt:lpstr>
      <vt:lpstr>Assignment 5 Hints </vt:lpstr>
      <vt:lpstr>Disclaimer</vt:lpstr>
      <vt:lpstr>Overall Approach</vt:lpstr>
      <vt:lpstr>Step 1 – Download randall tar and run</vt:lpstr>
      <vt:lpstr>Step 2 – Review the code and Makefile</vt:lpstr>
      <vt:lpstr>Step 3 – Write a test with Make Check</vt:lpstr>
      <vt:lpstr>Step 4 – Break Apart Code - General</vt:lpstr>
      <vt:lpstr>Step 4 – Break Apart Code - Options</vt:lpstr>
      <vt:lpstr>Step 4 – Break Apart Code - Output</vt:lpstr>
      <vt:lpstr>Step 4 – Break Apart Code – rand64</vt:lpstr>
      <vt:lpstr>Step 4 – Break Apart Code – rand64 – Cont.</vt:lpstr>
      <vt:lpstr>Step 4 – Break Apart Code – randall</vt:lpstr>
      <vt:lpstr>Step 5 – Read extra options</vt:lpstr>
      <vt:lpstr>Step 5 – Read extra options – Cont.</vt:lpstr>
      <vt:lpstr>Step 5 – Read extra options – Cont.</vt:lpstr>
      <vt:lpstr>Step 6 – Implement –i options - rdrand</vt:lpstr>
      <vt:lpstr>Step 6 – Implement –i options - /F</vt:lpstr>
      <vt:lpstr>Step 6 – Implement –i options - mrand</vt:lpstr>
      <vt:lpstr>Step 6 – Implement -o options - stdio</vt:lpstr>
      <vt:lpstr>Step 6 – Implement -o options – write N</vt:lpstr>
      <vt:lpstr>Pseudocode</vt:lpstr>
      <vt:lpstr>Step 7 – Build using a Makefile</vt:lpstr>
      <vt:lpstr>Step 8 – Optimize and Wrap Up</vt:lpstr>
      <vt:lpstr>MOST IMPORTANT – Sanity Check</vt:lpstr>
      <vt:lpstr>Assignment 5 Hints  Appendix</vt:lpstr>
      <vt:lpstr>Appendix - getOpt</vt:lpstr>
      <vt:lpstr>getopt</vt:lpstr>
      <vt:lpstr>getopt</vt:lpstr>
      <vt:lpstr>getopt</vt:lpstr>
      <vt:lpstr>getopt </vt:lpstr>
      <vt:lpstr>getopt </vt:lpstr>
      <vt:lpstr>getopt </vt:lpstr>
      <vt:lpstr>getopt </vt:lpstr>
      <vt:lpstr>Appendix -  mrand48_r</vt:lpstr>
      <vt:lpstr>mrand48_r</vt:lpstr>
      <vt:lpstr>mrand48_r</vt:lpstr>
      <vt:lpstr>mrand48_r </vt:lpstr>
      <vt:lpstr>Appendix - write</vt:lpstr>
      <vt:lpstr>write</vt:lpstr>
      <vt:lpstr>write</vt:lpstr>
      <vt:lpstr>write</vt:lpstr>
      <vt:lpstr>Appendix - malloc</vt:lpstr>
      <vt:lpstr>malloc</vt:lpstr>
      <vt:lpstr>malloc </vt:lpstr>
      <vt:lpstr>Appendix - Makefile</vt:lpstr>
      <vt:lpstr>Compiling with Multiple Files</vt:lpstr>
      <vt:lpstr>Quick Intro to Makefile</vt:lpstr>
      <vt:lpstr>Makefile – Example 1</vt:lpstr>
      <vt:lpstr>PowerPoint Presentation</vt:lpstr>
      <vt:lpstr>PowerPoint Presentation</vt:lpstr>
      <vt:lpstr>Standard Make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Meirovitch</dc:creator>
  <cp:lastModifiedBy>Advaith G</cp:lastModifiedBy>
  <cp:revision>161</cp:revision>
  <dcterms:created xsi:type="dcterms:W3CDTF">2020-01-06T19:05:24Z</dcterms:created>
  <dcterms:modified xsi:type="dcterms:W3CDTF">2021-05-18T22:43:17Z</dcterms:modified>
</cp:coreProperties>
</file>