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A3UIh9Kke5SbimcVf7pq3doSV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448AE5-B481-48EA-9BD6-A30774396BB0}">
  <a:tblStyle styleId="{E3448AE5-B481-48EA-9BD6-A30774396BB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matthew-brett.github.io/curious-git/reading_git_object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Rustinante/topo-ordered-commits-test-suit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Assignment 6 Hints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Build the Commit Graph</a:t>
            </a:r>
            <a:endParaRPr/>
          </a:p>
        </p:txBody>
      </p:sp>
      <p:sp>
        <p:nvSpPr>
          <p:cNvPr id="142" name="Google Shape;14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You need to create a graph of the git history, so that you can determine the topological sort.</a:t>
            </a:r>
            <a:endParaRPr/>
          </a:p>
          <a:p>
            <a:pPr indent="-228600" lvl="0" marL="228600" rtl="0" algn="l">
              <a:lnSpc>
                <a:spcPct val="90000"/>
              </a:lnSpc>
              <a:spcBef>
                <a:spcPts val="1000"/>
              </a:spcBef>
              <a:spcAft>
                <a:spcPts val="0"/>
              </a:spcAft>
              <a:buClr>
                <a:schemeClr val="dk1"/>
              </a:buClr>
              <a:buSzPts val="2800"/>
              <a:buChar char="•"/>
            </a:pPr>
            <a:r>
              <a:rPr lang="en-US"/>
              <a:t>What is the graph made of?</a:t>
            </a:r>
            <a:endParaRPr/>
          </a:p>
          <a:p>
            <a:pPr indent="-228600" lvl="1" marL="685800" rtl="0" algn="l">
              <a:lnSpc>
                <a:spcPct val="90000"/>
              </a:lnSpc>
              <a:spcBef>
                <a:spcPts val="500"/>
              </a:spcBef>
              <a:spcAft>
                <a:spcPts val="0"/>
              </a:spcAft>
              <a:buClr>
                <a:schemeClr val="dk1"/>
              </a:buClr>
              <a:buSzPts val="2400"/>
              <a:buChar char="•"/>
            </a:pPr>
            <a:r>
              <a:rPr lang="en-US"/>
              <a:t>Commits are the Nodes</a:t>
            </a:r>
            <a:endParaRPr/>
          </a:p>
          <a:p>
            <a:pPr indent="-228600" lvl="1" marL="685800" rtl="0" algn="l">
              <a:lnSpc>
                <a:spcPct val="90000"/>
              </a:lnSpc>
              <a:spcBef>
                <a:spcPts val="500"/>
              </a:spcBef>
              <a:spcAft>
                <a:spcPts val="0"/>
              </a:spcAft>
              <a:buClr>
                <a:schemeClr val="dk1"/>
              </a:buClr>
              <a:buSzPts val="2400"/>
              <a:buChar char="•"/>
            </a:pPr>
            <a:r>
              <a:rPr lang="en-US"/>
              <a:t>Each commit has a parent, which an edge between two nodes</a:t>
            </a:r>
            <a:endParaRPr/>
          </a:p>
          <a:p>
            <a:pPr indent="-228600" lvl="0" marL="228600" rtl="0" algn="l">
              <a:lnSpc>
                <a:spcPct val="90000"/>
              </a:lnSpc>
              <a:spcBef>
                <a:spcPts val="1000"/>
              </a:spcBef>
              <a:spcAft>
                <a:spcPts val="0"/>
              </a:spcAft>
              <a:buClr>
                <a:schemeClr val="dk1"/>
              </a:buClr>
              <a:buSzPts val="2800"/>
              <a:buChar char="•"/>
            </a:pPr>
            <a:r>
              <a:rPr lang="en-US"/>
              <a:t>General process</a:t>
            </a:r>
            <a:endParaRPr/>
          </a:p>
          <a:p>
            <a:pPr indent="-228600" lvl="1" marL="685800" rtl="0" algn="l">
              <a:lnSpc>
                <a:spcPct val="90000"/>
              </a:lnSpc>
              <a:spcBef>
                <a:spcPts val="500"/>
              </a:spcBef>
              <a:spcAft>
                <a:spcPts val="0"/>
              </a:spcAft>
              <a:buClr>
                <a:schemeClr val="dk1"/>
              </a:buClr>
              <a:buSzPts val="2400"/>
              <a:buChar char="•"/>
            </a:pPr>
            <a:r>
              <a:rPr lang="en-US"/>
              <a:t>Start from the branch heads in step 2</a:t>
            </a:r>
            <a:endParaRPr/>
          </a:p>
          <a:p>
            <a:pPr indent="-228600" lvl="1" marL="685800" rtl="0" algn="l">
              <a:lnSpc>
                <a:spcPct val="90000"/>
              </a:lnSpc>
              <a:spcBef>
                <a:spcPts val="500"/>
              </a:spcBef>
              <a:spcAft>
                <a:spcPts val="0"/>
              </a:spcAft>
              <a:buClr>
                <a:schemeClr val="dk1"/>
              </a:buClr>
              <a:buSzPts val="2400"/>
              <a:buChar char="•"/>
            </a:pPr>
            <a:r>
              <a:rPr lang="en-US"/>
              <a:t>Pick one, and do a DFS to find all of the parent commits. Keep track of the parent/child relationships. That will give you the nodes + edges</a:t>
            </a:r>
            <a:endParaRPr/>
          </a:p>
          <a:p>
            <a:pPr indent="-228600" lvl="1" marL="685800" rtl="0" algn="l">
              <a:lnSpc>
                <a:spcPct val="90000"/>
              </a:lnSpc>
              <a:spcBef>
                <a:spcPts val="500"/>
              </a:spcBef>
              <a:spcAft>
                <a:spcPts val="0"/>
              </a:spcAft>
              <a:buClr>
                <a:schemeClr val="dk1"/>
              </a:buClr>
              <a:buSzPts val="2400"/>
              <a:buChar char="•"/>
            </a:pPr>
            <a:r>
              <a:rPr lang="en-US"/>
              <a:t>Eventually you will reach a commit with no parent, the root commit. At this point, you can pick another branch head and start again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Build the Commit Graph - Cont</a:t>
            </a:r>
            <a:endParaRPr/>
          </a:p>
        </p:txBody>
      </p:sp>
      <p:sp>
        <p:nvSpPr>
          <p:cNvPr id="148" name="Google Shape;14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How to find commit info to build the graph?</a:t>
            </a:r>
            <a:endParaRPr/>
          </a:p>
          <a:p>
            <a:pPr indent="-228600" lvl="0" marL="228600" rtl="0" algn="l">
              <a:lnSpc>
                <a:spcPct val="90000"/>
              </a:lnSpc>
              <a:spcBef>
                <a:spcPts val="1000"/>
              </a:spcBef>
              <a:spcAft>
                <a:spcPts val="0"/>
              </a:spcAft>
              <a:buClr>
                <a:schemeClr val="dk1"/>
              </a:buClr>
              <a:buSzPts val="2800"/>
              <a:buChar char="•"/>
            </a:pPr>
            <a:r>
              <a:rPr lang="en-US"/>
              <a:t>All Commits are stored in the </a:t>
            </a:r>
            <a:r>
              <a:rPr b="1" lang="en-US"/>
              <a:t>.git/objects</a:t>
            </a:r>
            <a:r>
              <a:rPr lang="en-US"/>
              <a:t> folder</a:t>
            </a:r>
            <a:endParaRPr/>
          </a:p>
          <a:p>
            <a:pPr indent="-228600" lvl="1" marL="685800" rtl="0" algn="l">
              <a:lnSpc>
                <a:spcPct val="90000"/>
              </a:lnSpc>
              <a:spcBef>
                <a:spcPts val="500"/>
              </a:spcBef>
              <a:spcAft>
                <a:spcPts val="0"/>
              </a:spcAft>
              <a:buClr>
                <a:schemeClr val="dk1"/>
              </a:buClr>
              <a:buSzPts val="2400"/>
              <a:buChar char="•"/>
            </a:pPr>
            <a:r>
              <a:rPr lang="en-US"/>
              <a:t>They are stored with a specific naming format. The first two characters are the subdirectory, and remaining characters are the file.</a:t>
            </a:r>
            <a:endParaRPr/>
          </a:p>
          <a:p>
            <a:pPr indent="-228600" lvl="1" marL="685800" rtl="0" algn="l">
              <a:lnSpc>
                <a:spcPct val="90000"/>
              </a:lnSpc>
              <a:spcBef>
                <a:spcPts val="500"/>
              </a:spcBef>
              <a:spcAft>
                <a:spcPts val="0"/>
              </a:spcAft>
              <a:buClr>
                <a:schemeClr val="dk1"/>
              </a:buClr>
              <a:buSzPts val="2400"/>
              <a:buChar char="•"/>
            </a:pPr>
            <a:r>
              <a:rPr lang="en-US"/>
              <a:t>So if your commit is: a1b2c3…., then you can find it at:</a:t>
            </a:r>
            <a:endParaRPr/>
          </a:p>
          <a:p>
            <a:pPr indent="-228600" lvl="2" marL="1143000" rtl="0" algn="l">
              <a:lnSpc>
                <a:spcPct val="90000"/>
              </a:lnSpc>
              <a:spcBef>
                <a:spcPts val="500"/>
              </a:spcBef>
              <a:spcAft>
                <a:spcPts val="0"/>
              </a:spcAft>
              <a:buClr>
                <a:schemeClr val="dk1"/>
              </a:buClr>
              <a:buSzPts val="2000"/>
              <a:buChar char="•"/>
            </a:pPr>
            <a:r>
              <a:rPr b="1" lang="en-US"/>
              <a:t>.git/objects/a1/b2c3…..</a:t>
            </a:r>
            <a:endParaRPr/>
          </a:p>
          <a:p>
            <a:pPr indent="-228600" lvl="0" marL="228600" rtl="0" algn="l">
              <a:lnSpc>
                <a:spcPct val="90000"/>
              </a:lnSpc>
              <a:spcBef>
                <a:spcPts val="1000"/>
              </a:spcBef>
              <a:spcAft>
                <a:spcPts val="0"/>
              </a:spcAft>
              <a:buClr>
                <a:schemeClr val="dk1"/>
              </a:buClr>
              <a:buSzPts val="2800"/>
              <a:buChar char="•"/>
            </a:pPr>
            <a:r>
              <a:rPr lang="en-US"/>
              <a:t>Once you find the file, it is compressed. So you need to read it with the help of zlib. See </a:t>
            </a:r>
            <a:r>
              <a:rPr lang="en-US" u="sng">
                <a:solidFill>
                  <a:schemeClr val="hlink"/>
                </a:solidFill>
                <a:hlinkClick r:id="rId3"/>
              </a:rPr>
              <a:t>here</a:t>
            </a:r>
            <a:r>
              <a:rPr lang="en-US"/>
              <a:t> for example</a:t>
            </a:r>
            <a:endParaRPr/>
          </a:p>
          <a:p>
            <a:pPr indent="-228600" lvl="0" marL="228600" rtl="0" algn="l">
              <a:lnSpc>
                <a:spcPct val="90000"/>
              </a:lnSpc>
              <a:spcBef>
                <a:spcPts val="1000"/>
              </a:spcBef>
              <a:spcAft>
                <a:spcPts val="0"/>
              </a:spcAft>
              <a:buClr>
                <a:schemeClr val="dk1"/>
              </a:buClr>
              <a:buSzPts val="2800"/>
              <a:buChar char="•"/>
            </a:pPr>
            <a:r>
              <a:rPr lang="en-US"/>
              <a:t>Look at the format of a commit contents, need to split up the contents and save just the line(s) containing the parent hashes.</a:t>
            </a:r>
            <a:endParaRPr/>
          </a:p>
          <a:p>
            <a:pPr indent="-228600" lvl="1" marL="685800" rtl="0" algn="l">
              <a:lnSpc>
                <a:spcPct val="90000"/>
              </a:lnSpc>
              <a:spcBef>
                <a:spcPts val="500"/>
              </a:spcBef>
              <a:spcAft>
                <a:spcPts val="0"/>
              </a:spcAft>
              <a:buClr>
                <a:schemeClr val="dk1"/>
              </a:buClr>
              <a:buSzPts val="2400"/>
              <a:buChar char="•"/>
            </a:pPr>
            <a:r>
              <a:rPr lang="en-US"/>
              <a:t>Emphasis - there might be multiple parents! Each parent is on its own line</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Build the Commit Graph - Implementation</a:t>
            </a:r>
            <a:endParaRPr/>
          </a:p>
        </p:txBody>
      </p:sp>
      <p:sp>
        <p:nvSpPr>
          <p:cNvPr id="154" name="Google Shape;15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To modify a commit as a node, you can use the sample class provided. This will store the necessary info to identify the node and any edges it has.</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class CommitNode:</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def __init__(self, commit_hash):</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:type commit_hash: str</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self.commit_hash = commit_hash</a:t>
            </a:r>
            <a:endParaRPr sz="2000">
              <a:latin typeface="Consolas"/>
              <a:ea typeface="Consolas"/>
              <a:cs typeface="Consolas"/>
              <a:sym typeface="Consolas"/>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self.parents = set()</a:t>
            </a:r>
            <a:endParaRPr/>
          </a:p>
          <a:p>
            <a:pPr indent="0" lvl="1" marL="457200" rtl="0" algn="l">
              <a:lnSpc>
                <a:spcPct val="90000"/>
              </a:lnSpc>
              <a:spcBef>
                <a:spcPts val="500"/>
              </a:spcBef>
              <a:spcAft>
                <a:spcPts val="0"/>
              </a:spcAft>
              <a:buClr>
                <a:schemeClr val="dk1"/>
              </a:buClr>
              <a:buSzPts val="2000"/>
              <a:buNone/>
            </a:pPr>
            <a:r>
              <a:rPr lang="en-US" sz="2000">
                <a:latin typeface="Consolas"/>
                <a:ea typeface="Consolas"/>
                <a:cs typeface="Consolas"/>
                <a:sym typeface="Consolas"/>
              </a:rPr>
              <a:t>        self.children = 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Build the Commit Graph - Implementation</a:t>
            </a:r>
            <a:endParaRPr/>
          </a:p>
        </p:txBody>
      </p:sp>
      <p:sp>
        <p:nvSpPr>
          <p:cNvPr id="160" name="Google Shape;16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latin typeface="Consolas"/>
                <a:ea typeface="Consolas"/>
                <a:cs typeface="Consolas"/>
                <a:sym typeface="Consolas"/>
              </a:rPr>
              <a:t>Pick data structure to store the graph (dict) and which nodes have been visited</a:t>
            </a:r>
            <a:endParaRPr/>
          </a:p>
          <a:p>
            <a:pPr indent="0" lvl="0" marL="0" rtl="0" algn="l">
              <a:lnSpc>
                <a:spcPct val="90000"/>
              </a:lnSpc>
              <a:spcBef>
                <a:spcPts val="1000"/>
              </a:spcBef>
              <a:spcAft>
                <a:spcPts val="0"/>
              </a:spcAft>
              <a:buClr>
                <a:schemeClr val="dk1"/>
              </a:buClr>
              <a:buSzPts val="1600"/>
              <a:buNone/>
            </a:pPr>
            <a:r>
              <a:rPr lang="en-US" sz="1600">
                <a:latin typeface="Consolas"/>
                <a:ea typeface="Consolas"/>
                <a:cs typeface="Consolas"/>
                <a:sym typeface="Consolas"/>
              </a:rPr>
              <a:t>List of hashes to process = branch heads</a:t>
            </a:r>
            <a:endParaRPr/>
          </a:p>
          <a:p>
            <a:pPr indent="0" lvl="0" marL="0" rtl="0" algn="l">
              <a:lnSpc>
                <a:spcPct val="90000"/>
              </a:lnSpc>
              <a:spcBef>
                <a:spcPts val="1000"/>
              </a:spcBef>
              <a:spcAft>
                <a:spcPts val="0"/>
              </a:spcAft>
              <a:buClr>
                <a:schemeClr val="dk1"/>
              </a:buClr>
              <a:buSzPts val="1600"/>
              <a:buNone/>
            </a:pPr>
            <a:r>
              <a:rPr lang="en-US" sz="1600">
                <a:latin typeface="Consolas"/>
                <a:ea typeface="Consolas"/>
                <a:cs typeface="Consolas"/>
                <a:sym typeface="Consolas"/>
              </a:rPr>
              <a:t>While there are hashes to process</a:t>
            </a:r>
            <a:endParaRPr/>
          </a:p>
          <a:p>
            <a:pPr indent="0" lvl="1" marL="4572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Pick a hash and remove from processing list</a:t>
            </a:r>
            <a:endParaRPr/>
          </a:p>
          <a:p>
            <a:pPr indent="0" lvl="1" marL="4572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Check if visited before, if you have then can skip processing</a:t>
            </a:r>
            <a:endParaRPr/>
          </a:p>
          <a:p>
            <a:pPr indent="0" lvl="1" marL="4572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Check if hash is not in the graph, then need to make a node and store it</a:t>
            </a:r>
            <a:endParaRPr/>
          </a:p>
          <a:p>
            <a:pPr indent="0" lvl="1" marL="4572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Retrieve node from graph</a:t>
            </a:r>
            <a:endParaRPr/>
          </a:p>
          <a:p>
            <a:pPr indent="0" lvl="1" marL="4572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Retrieve parents for that node from the commit file in .git directory</a:t>
            </a:r>
            <a:endParaRPr/>
          </a:p>
          <a:p>
            <a:pPr indent="0" lvl="1" marL="4572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For each parent</a:t>
            </a:r>
            <a:endParaRPr/>
          </a:p>
          <a:p>
            <a:pPr indent="0" lvl="2" marL="9144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If parent has not been visited, need to add hash to processing list</a:t>
            </a:r>
            <a:endParaRPr/>
          </a:p>
          <a:p>
            <a:pPr indent="0" lvl="2" marL="9144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If parent is not in graph, need to create a parent node and add it to the graph</a:t>
            </a:r>
            <a:endParaRPr/>
          </a:p>
          <a:p>
            <a:pPr indent="0" lvl="2" marL="9144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Update children of parent node to include current commit</a:t>
            </a:r>
            <a:endParaRPr/>
          </a:p>
          <a:p>
            <a:pPr indent="-101600" lvl="2" marL="1143000" rtl="0" algn="l">
              <a:lnSpc>
                <a:spcPct val="90000"/>
              </a:lnSpc>
              <a:spcBef>
                <a:spcPts val="500"/>
              </a:spcBef>
              <a:spcAft>
                <a:spcPts val="0"/>
              </a:spcAft>
              <a:buClr>
                <a:schemeClr val="dk1"/>
              </a:buClr>
              <a:buSzPts val="20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7907868" y="404018"/>
            <a:ext cx="380153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Build the Graph Starter</a:t>
            </a:r>
            <a:endParaRPr/>
          </a:p>
        </p:txBody>
      </p:sp>
      <p:sp>
        <p:nvSpPr>
          <p:cNvPr id="166" name="Google Shape;166;p14"/>
          <p:cNvSpPr txBox="1"/>
          <p:nvPr>
            <p:ph idx="1" type="body"/>
          </p:nvPr>
        </p:nvSpPr>
        <p:spPr>
          <a:xfrm>
            <a:off x="1193801" y="972207"/>
            <a:ext cx="10515600" cy="5110163"/>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rgbClr val="0000FF"/>
              </a:buClr>
              <a:buSzPct val="100000"/>
              <a:buNone/>
            </a:pPr>
            <a:r>
              <a:rPr b="0" lang="en-US">
                <a:solidFill>
                  <a:srgbClr val="0000FF"/>
                </a:solidFill>
                <a:latin typeface="Consolas"/>
                <a:ea typeface="Consolas"/>
                <a:cs typeface="Consolas"/>
                <a:sym typeface="Consolas"/>
              </a:rPr>
              <a:t>def</a:t>
            </a:r>
            <a:r>
              <a:rPr b="0" lang="en-US">
                <a:solidFill>
                  <a:srgbClr val="000000"/>
                </a:solidFill>
                <a:latin typeface="Consolas"/>
                <a:ea typeface="Consolas"/>
                <a:cs typeface="Consolas"/>
                <a:sym typeface="Consolas"/>
              </a:rPr>
              <a:t> build_commit_graph(git_dir, local_branch_heads):</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commit_nodes = {} </a:t>
            </a:r>
            <a:r>
              <a:rPr b="0" lang="en-US">
                <a:solidFill>
                  <a:srgbClr val="008000"/>
                </a:solidFill>
                <a:latin typeface="Consolas"/>
                <a:ea typeface="Consolas"/>
                <a:cs typeface="Consolas"/>
                <a:sym typeface="Consolas"/>
              </a:rPr>
              <a:t>#Represents your graph</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visited = set()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stack = local_branch_heads</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while</a:t>
            </a:r>
            <a:r>
              <a:rPr b="0" lang="en-US">
                <a:solidFill>
                  <a:srgbClr val="000000"/>
                </a:solidFill>
                <a:latin typeface="Consolas"/>
                <a:ea typeface="Consolas"/>
                <a:cs typeface="Consolas"/>
                <a:sym typeface="Consolas"/>
              </a:rPr>
              <a:t> stack: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commit_hash = </a:t>
            </a:r>
            <a:r>
              <a:rPr b="0" lang="en-US">
                <a:solidFill>
                  <a:srgbClr val="008000"/>
                </a:solidFill>
                <a:latin typeface="Consolas"/>
                <a:ea typeface="Consolas"/>
                <a:cs typeface="Consolas"/>
                <a:sym typeface="Consolas"/>
              </a:rPr>
              <a:t>#Replace with Code - Get the next element from stack, store it in commit_hash, and remove it from stack</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commit_hash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visited: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8000"/>
                </a:solidFill>
                <a:latin typeface="Consolas"/>
                <a:ea typeface="Consolas"/>
                <a:cs typeface="Consolas"/>
                <a:sym typeface="Consolas"/>
              </a:rPr>
              <a:t>#Replace with code - What do you do if the commit we’re on is already in visited?       </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visited.add(commit_hash)</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commit_hash </a:t>
            </a:r>
            <a:r>
              <a:rPr b="0" lang="en-US">
                <a:solidFill>
                  <a:srgbClr val="0000FF"/>
                </a:solidFill>
                <a:latin typeface="Consolas"/>
                <a:ea typeface="Consolas"/>
                <a:cs typeface="Consolas"/>
                <a:sym typeface="Consolas"/>
              </a:rPr>
              <a:t>not</a:t>
            </a: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commit_nodes: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8000"/>
                </a:solidFill>
                <a:latin typeface="Consolas"/>
                <a:ea typeface="Consolas"/>
                <a:cs typeface="Consolas"/>
                <a:sym typeface="Consolas"/>
              </a:rPr>
              <a:t>#Replace with code - Create a commit node and store it in the graph for later use</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commit = </a:t>
            </a:r>
            <a:r>
              <a:rPr b="0" lang="en-US">
                <a:solidFill>
                  <a:srgbClr val="008000"/>
                </a:solidFill>
                <a:latin typeface="Consolas"/>
                <a:ea typeface="Consolas"/>
                <a:cs typeface="Consolas"/>
                <a:sym typeface="Consolas"/>
              </a:rPr>
              <a:t>#Replace with Code - Using commit_hash, retrieve commit node object from graph</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commit.parents = </a:t>
            </a:r>
            <a:r>
              <a:rPr b="0" lang="en-US">
                <a:solidFill>
                  <a:srgbClr val="008000"/>
                </a:solidFill>
                <a:latin typeface="Consolas"/>
                <a:ea typeface="Consolas"/>
                <a:cs typeface="Consolas"/>
                <a:sym typeface="Consolas"/>
              </a:rPr>
              <a:t>#Replace with Code - Find commit_hash in the objects folder, decompress it, and get parent commits</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for</a:t>
            </a:r>
            <a:r>
              <a:rPr b="0" lang="en-US">
                <a:solidFill>
                  <a:srgbClr val="000000"/>
                </a:solidFill>
                <a:latin typeface="Consolas"/>
                <a:ea typeface="Consolas"/>
                <a:cs typeface="Consolas"/>
                <a:sym typeface="Consolas"/>
              </a:rPr>
              <a:t> p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commit.parents:</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p </a:t>
            </a:r>
            <a:r>
              <a:rPr b="0" lang="en-US">
                <a:solidFill>
                  <a:srgbClr val="0000FF"/>
                </a:solidFill>
                <a:latin typeface="Consolas"/>
                <a:ea typeface="Consolas"/>
                <a:cs typeface="Consolas"/>
                <a:sym typeface="Consolas"/>
              </a:rPr>
              <a:t>not</a:t>
            </a: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visited: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8000"/>
                </a:solidFill>
                <a:latin typeface="Consolas"/>
                <a:ea typeface="Consolas"/>
                <a:cs typeface="Consolas"/>
                <a:sym typeface="Consolas"/>
              </a:rPr>
              <a:t>#Replace with Code - What do we do if p isn’t in visited?</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p </a:t>
            </a:r>
            <a:r>
              <a:rPr b="0" lang="en-US">
                <a:solidFill>
                  <a:srgbClr val="0000FF"/>
                </a:solidFill>
                <a:latin typeface="Consolas"/>
                <a:ea typeface="Consolas"/>
                <a:cs typeface="Consolas"/>
                <a:sym typeface="Consolas"/>
              </a:rPr>
              <a:t>not</a:t>
            </a: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commit_nodes: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8000"/>
                </a:solidFill>
                <a:latin typeface="Consolas"/>
                <a:ea typeface="Consolas"/>
                <a:cs typeface="Consolas"/>
                <a:sym typeface="Consolas"/>
              </a:rPr>
              <a:t>#Replace with Code - What do we do if p isn’t in commit_nodes (graph)?           </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8000"/>
                </a:solidFill>
                <a:latin typeface="Consolas"/>
                <a:ea typeface="Consolas"/>
                <a:cs typeface="Consolas"/>
                <a:sym typeface="Consolas"/>
              </a:rPr>
              <a:t>#Replace with Code - Record that commit_hash is a child of commit node p</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FF"/>
              </a:buClr>
              <a:buSzPct val="100000"/>
              <a:buNone/>
            </a:pPr>
            <a:r>
              <a:rPr b="0" lang="en-US">
                <a:solidFill>
                  <a:srgbClr val="0000FF"/>
                </a:solidFill>
                <a:latin typeface="Consolas"/>
                <a:ea typeface="Consolas"/>
                <a:cs typeface="Consolas"/>
                <a:sym typeface="Consolas"/>
              </a:rPr>
              <a:t>return</a:t>
            </a:r>
            <a:r>
              <a:rPr b="0" lang="en-US">
                <a:solidFill>
                  <a:srgbClr val="000000"/>
                </a:solidFill>
                <a:latin typeface="Consolas"/>
                <a:ea typeface="Consolas"/>
                <a:cs typeface="Consolas"/>
                <a:sym typeface="Consolas"/>
              </a:rPr>
              <a:t> commit_nodes</a:t>
            </a:r>
            <a:endParaRPr b="0">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Build the Commit Graph – Other tips</a:t>
            </a:r>
            <a:endParaRPr/>
          </a:p>
        </p:txBody>
      </p:sp>
      <p:sp>
        <p:nvSpPr>
          <p:cNvPr id="172" name="Google Shape;1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Decide what type of data structure you want to use to represent different parts of the graph.</a:t>
            </a:r>
            <a:endParaRPr/>
          </a:p>
          <a:p>
            <a:pPr indent="-228600" lvl="0" marL="228600" rtl="0" algn="l">
              <a:lnSpc>
                <a:spcPct val="90000"/>
              </a:lnSpc>
              <a:spcBef>
                <a:spcPts val="1000"/>
              </a:spcBef>
              <a:spcAft>
                <a:spcPts val="0"/>
              </a:spcAft>
              <a:buClr>
                <a:schemeClr val="dk1"/>
              </a:buClr>
              <a:buSzPts val="2800"/>
              <a:buChar char="•"/>
            </a:pPr>
            <a:r>
              <a:rPr lang="en-US"/>
              <a:t>This pseudocode uses a dictionary, but you can use lists or others if they make more sense to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Topological Sort</a:t>
            </a:r>
            <a:endParaRPr/>
          </a:p>
        </p:txBody>
      </p:sp>
      <p:sp>
        <p:nvSpPr>
          <p:cNvPr id="178" name="Google Shape;17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use the same idea that was reviewed in the Worksheet this week.</a:t>
            </a:r>
            <a:endParaRPr/>
          </a:p>
          <a:p>
            <a:pPr indent="-228600" lvl="0" marL="228600" rtl="0" algn="l">
              <a:lnSpc>
                <a:spcPct val="90000"/>
              </a:lnSpc>
              <a:spcBef>
                <a:spcPts val="1000"/>
              </a:spcBef>
              <a:spcAft>
                <a:spcPts val="0"/>
              </a:spcAft>
              <a:buClr>
                <a:schemeClr val="dk1"/>
              </a:buClr>
              <a:buSzPts val="2800"/>
              <a:buChar char="•"/>
            </a:pPr>
            <a:r>
              <a:rPr lang="en-US"/>
              <a:t>General Process:</a:t>
            </a:r>
            <a:endParaRPr/>
          </a:p>
          <a:p>
            <a:pPr indent="-228600" lvl="1" marL="685800" rtl="0" algn="l">
              <a:lnSpc>
                <a:spcPct val="90000"/>
              </a:lnSpc>
              <a:spcBef>
                <a:spcPts val="500"/>
              </a:spcBef>
              <a:spcAft>
                <a:spcPts val="0"/>
              </a:spcAft>
              <a:buClr>
                <a:schemeClr val="dk1"/>
              </a:buClr>
              <a:buSzPts val="2400"/>
              <a:buChar char="•"/>
            </a:pPr>
            <a:r>
              <a:rPr lang="en-US"/>
              <a:t>Find the commit with no children to be your starting set</a:t>
            </a:r>
            <a:endParaRPr/>
          </a:p>
          <a:p>
            <a:pPr indent="-228600" lvl="1" marL="685800" rtl="0" algn="l">
              <a:lnSpc>
                <a:spcPct val="90000"/>
              </a:lnSpc>
              <a:spcBef>
                <a:spcPts val="500"/>
              </a:spcBef>
              <a:spcAft>
                <a:spcPts val="0"/>
              </a:spcAft>
              <a:buClr>
                <a:schemeClr val="dk1"/>
              </a:buClr>
              <a:buSzPts val="2400"/>
              <a:buChar char="•"/>
            </a:pPr>
            <a:r>
              <a:rPr lang="en-US"/>
              <a:t>While that set is not empty</a:t>
            </a:r>
            <a:endParaRPr/>
          </a:p>
          <a:p>
            <a:pPr indent="-228600" lvl="2" marL="1143000" rtl="0" algn="l">
              <a:lnSpc>
                <a:spcPct val="90000"/>
              </a:lnSpc>
              <a:spcBef>
                <a:spcPts val="500"/>
              </a:spcBef>
              <a:spcAft>
                <a:spcPts val="0"/>
              </a:spcAft>
              <a:buClr>
                <a:schemeClr val="dk1"/>
              </a:buClr>
              <a:buSzPts val="2000"/>
              <a:buChar char="•"/>
            </a:pPr>
            <a:r>
              <a:rPr lang="en-US"/>
              <a:t>Pick a commit from the above</a:t>
            </a:r>
            <a:endParaRPr/>
          </a:p>
          <a:p>
            <a:pPr indent="-228600" lvl="3" marL="1600200" rtl="0" algn="l">
              <a:lnSpc>
                <a:spcPct val="90000"/>
              </a:lnSpc>
              <a:spcBef>
                <a:spcPts val="500"/>
              </a:spcBef>
              <a:spcAft>
                <a:spcPts val="0"/>
              </a:spcAft>
              <a:buClr>
                <a:schemeClr val="dk1"/>
              </a:buClr>
              <a:buSzPts val="1800"/>
              <a:buChar char="•"/>
            </a:pPr>
            <a:r>
              <a:rPr lang="en-US"/>
              <a:t>Append that commit to the result list</a:t>
            </a:r>
            <a:endParaRPr/>
          </a:p>
          <a:p>
            <a:pPr indent="-228600" lvl="3" marL="1600200" rtl="0" algn="l">
              <a:lnSpc>
                <a:spcPct val="90000"/>
              </a:lnSpc>
              <a:spcBef>
                <a:spcPts val="500"/>
              </a:spcBef>
              <a:spcAft>
                <a:spcPts val="0"/>
              </a:spcAft>
              <a:buClr>
                <a:schemeClr val="dk1"/>
              </a:buClr>
              <a:buSzPts val="1800"/>
              <a:buChar char="•"/>
            </a:pPr>
            <a:r>
              <a:rPr lang="en-US"/>
              <a:t>Remove the edges between this commit and its parent commits</a:t>
            </a:r>
            <a:endParaRPr/>
          </a:p>
          <a:p>
            <a:pPr indent="-228600" lvl="3" marL="1600200" rtl="0" algn="l">
              <a:lnSpc>
                <a:spcPct val="90000"/>
              </a:lnSpc>
              <a:spcBef>
                <a:spcPts val="500"/>
              </a:spcBef>
              <a:spcAft>
                <a:spcPts val="0"/>
              </a:spcAft>
              <a:buClr>
                <a:schemeClr val="dk1"/>
              </a:buClr>
              <a:buSzPts val="1800"/>
              <a:buChar char="•"/>
            </a:pPr>
            <a:r>
              <a:rPr lang="en-US"/>
              <a:t>If one of those parent commits now has no children, add it to the set</a:t>
            </a:r>
            <a:endParaRPr/>
          </a:p>
          <a:p>
            <a:pPr indent="-228600" lvl="1" marL="685800" rtl="0" algn="l">
              <a:lnSpc>
                <a:spcPct val="90000"/>
              </a:lnSpc>
              <a:spcBef>
                <a:spcPts val="500"/>
              </a:spcBef>
              <a:spcAft>
                <a:spcPts val="0"/>
              </a:spcAft>
              <a:buClr>
                <a:schemeClr val="dk1"/>
              </a:buClr>
              <a:buSzPts val="2400"/>
              <a:buChar char="•"/>
            </a:pPr>
            <a:r>
              <a:rPr lang="en-US"/>
              <a:t>Check for errors (length of result sort should = number of commits total)</a:t>
            </a:r>
            <a:endParaRPr/>
          </a:p>
          <a:p>
            <a:pPr indent="-101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Topological Sort Implementation</a:t>
            </a:r>
            <a:endParaRPr/>
          </a:p>
        </p:txBody>
      </p:sp>
      <p:sp>
        <p:nvSpPr>
          <p:cNvPr id="184" name="Google Shape;1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Review the code for topological sort from the worksheet, how to modify to make it work for our git graph?</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7721600" y="254000"/>
            <a:ext cx="9982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Topological Sort</a:t>
            </a:r>
            <a:br>
              <a:rPr lang="en-US"/>
            </a:br>
            <a:r>
              <a:rPr lang="en-US"/>
              <a:t>Code Starter</a:t>
            </a:r>
            <a:endParaRPr/>
          </a:p>
        </p:txBody>
      </p:sp>
      <p:sp>
        <p:nvSpPr>
          <p:cNvPr id="190" name="Google Shape;190;p18"/>
          <p:cNvSpPr txBox="1"/>
          <p:nvPr>
            <p:ph idx="1" type="body"/>
          </p:nvPr>
        </p:nvSpPr>
        <p:spPr>
          <a:xfrm>
            <a:off x="838200" y="254000"/>
            <a:ext cx="10515600" cy="592296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0000FF"/>
              </a:buClr>
              <a:buSzPct val="100000"/>
              <a:buNone/>
            </a:pPr>
            <a:r>
              <a:rPr b="0" lang="en-US" sz="4400">
                <a:solidFill>
                  <a:srgbClr val="0000FF"/>
                </a:solidFill>
                <a:latin typeface="Consolas"/>
                <a:ea typeface="Consolas"/>
                <a:cs typeface="Consolas"/>
                <a:sym typeface="Consolas"/>
              </a:rPr>
              <a:t>def</a:t>
            </a:r>
            <a:r>
              <a:rPr b="0" lang="en-US" sz="4400">
                <a:solidFill>
                  <a:srgbClr val="000000"/>
                </a:solidFill>
                <a:latin typeface="Consolas"/>
                <a:ea typeface="Consolas"/>
                <a:cs typeface="Consolas"/>
                <a:sym typeface="Consolas"/>
              </a:rPr>
              <a:t> topological_sort(commit_nodes):</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result = []           </a:t>
            </a:r>
            <a:r>
              <a:rPr b="0" lang="en-US" sz="4400">
                <a:solidFill>
                  <a:srgbClr val="008000"/>
                </a:solidFill>
                <a:latin typeface="Consolas"/>
                <a:ea typeface="Consolas"/>
                <a:cs typeface="Consolas"/>
                <a:sym typeface="Consolas"/>
              </a:rPr>
              <a:t># commits we have processed and are now sorted</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no_children = deque() </a:t>
            </a:r>
            <a:r>
              <a:rPr b="0" lang="en-US" sz="4400">
                <a:solidFill>
                  <a:srgbClr val="008000"/>
                </a:solidFill>
                <a:latin typeface="Consolas"/>
                <a:ea typeface="Consolas"/>
                <a:cs typeface="Consolas"/>
                <a:sym typeface="Consolas"/>
              </a:rPr>
              <a:t># commits we can process now </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copy_graph = copy.deepcopy(commit_nodes) </a:t>
            </a:r>
            <a:r>
              <a:rPr b="0" lang="en-US" sz="4400">
                <a:solidFill>
                  <a:srgbClr val="008000"/>
                </a:solidFill>
                <a:latin typeface="Consolas"/>
                <a:ea typeface="Consolas"/>
                <a:cs typeface="Consolas"/>
                <a:sym typeface="Consolas"/>
              </a:rPr>
              <a:t># Copy graph so we don't erase info</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br>
              <a:rPr b="0" lang="en-US" sz="4400">
                <a:solidFill>
                  <a:srgbClr val="000000"/>
                </a:solidFill>
                <a:latin typeface="Consolas"/>
                <a:ea typeface="Consolas"/>
                <a:cs typeface="Consolas"/>
                <a:sym typeface="Consolas"/>
              </a:rPr>
            </a:br>
            <a:br>
              <a:rPr b="0" lang="en-US" sz="4400">
                <a:solidFill>
                  <a:srgbClr val="000000"/>
                </a:solidFill>
                <a:latin typeface="Consolas"/>
                <a:ea typeface="Consolas"/>
                <a:cs typeface="Consolas"/>
                <a:sym typeface="Consolas"/>
              </a:rPr>
            </a:b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If the commit has no children, we can process it</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for</a:t>
            </a:r>
            <a:r>
              <a:rPr b="0" lang="en-US" sz="4400">
                <a:solidFill>
                  <a:srgbClr val="000000"/>
                </a:solidFill>
                <a:latin typeface="Consolas"/>
                <a:ea typeface="Consolas"/>
                <a:cs typeface="Consolas"/>
                <a:sym typeface="Consolas"/>
              </a:rPr>
              <a:t> commit_hash </a:t>
            </a:r>
            <a:r>
              <a:rPr b="0" lang="en-US" sz="4400">
                <a:solidFill>
                  <a:srgbClr val="0000FF"/>
                </a:solidFill>
                <a:latin typeface="Consolas"/>
                <a:ea typeface="Consolas"/>
                <a:cs typeface="Consolas"/>
                <a:sym typeface="Consolas"/>
              </a:rPr>
              <a:t>in</a:t>
            </a:r>
            <a:r>
              <a:rPr b="0" lang="en-US" sz="4400">
                <a:solidFill>
                  <a:srgbClr val="000000"/>
                </a:solidFill>
                <a:latin typeface="Consolas"/>
                <a:ea typeface="Consolas"/>
                <a:cs typeface="Consolas"/>
                <a:sym typeface="Consolas"/>
              </a:rPr>
              <a:t> copy_graph:</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if</a:t>
            </a:r>
            <a:r>
              <a:rPr b="0" lang="en-US" sz="4400">
                <a:solidFill>
                  <a:srgbClr val="000000"/>
                </a:solidFill>
                <a:latin typeface="Consolas"/>
                <a:ea typeface="Consolas"/>
                <a:cs typeface="Consolas"/>
                <a:sym typeface="Consolas"/>
              </a:rPr>
              <a:t> len(copy_graph[commit_hash].children) == </a:t>
            </a:r>
            <a:r>
              <a:rPr b="0" lang="en-US" sz="4400">
                <a:solidFill>
                  <a:srgbClr val="098658"/>
                </a:solidFill>
                <a:latin typeface="Consolas"/>
                <a:ea typeface="Consolas"/>
                <a:cs typeface="Consolas"/>
                <a:sym typeface="Consolas"/>
              </a:rPr>
              <a:t>0</a:t>
            </a:r>
            <a:r>
              <a:rPr b="0" lang="en-US" sz="44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no_children.append(commit_hash)</a:t>
            </a:r>
            <a:endParaRPr/>
          </a:p>
          <a:p>
            <a:pPr indent="0" lvl="0" marL="0" rtl="0" algn="l">
              <a:lnSpc>
                <a:spcPct val="90000"/>
              </a:lnSpc>
              <a:spcBef>
                <a:spcPts val="1000"/>
              </a:spcBef>
              <a:spcAft>
                <a:spcPts val="0"/>
              </a:spcAft>
              <a:buClr>
                <a:srgbClr val="000000"/>
              </a:buClr>
              <a:buSzPct val="100000"/>
              <a:buNone/>
            </a:pPr>
            <a:br>
              <a:rPr b="0" lang="en-US" sz="4400">
                <a:solidFill>
                  <a:srgbClr val="000000"/>
                </a:solidFill>
                <a:latin typeface="Consolas"/>
                <a:ea typeface="Consolas"/>
                <a:cs typeface="Consolas"/>
                <a:sym typeface="Consolas"/>
              </a:rPr>
            </a:b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#Loop through until all commits are processed</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while</a:t>
            </a:r>
            <a:r>
              <a:rPr b="0" lang="en-US" sz="4400">
                <a:solidFill>
                  <a:srgbClr val="000000"/>
                </a:solidFill>
                <a:latin typeface="Consolas"/>
                <a:ea typeface="Consolas"/>
                <a:cs typeface="Consolas"/>
                <a:sym typeface="Consolas"/>
              </a:rPr>
              <a:t> len(no_children) &gt; </a:t>
            </a:r>
            <a:r>
              <a:rPr b="0" lang="en-US" sz="4400">
                <a:solidFill>
                  <a:srgbClr val="098658"/>
                </a:solidFill>
                <a:latin typeface="Consolas"/>
                <a:ea typeface="Consolas"/>
                <a:cs typeface="Consolas"/>
                <a:sym typeface="Consolas"/>
              </a:rPr>
              <a:t>0</a:t>
            </a:r>
            <a:r>
              <a:rPr b="0" lang="en-US" sz="44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commit_hash = no_children.popleft()</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result.append(commit_hash)</a:t>
            </a:r>
            <a:endParaRPr/>
          </a:p>
          <a:p>
            <a:pPr indent="0" lvl="0" marL="0" rtl="0" algn="l">
              <a:lnSpc>
                <a:spcPct val="90000"/>
              </a:lnSpc>
              <a:spcBef>
                <a:spcPts val="1000"/>
              </a:spcBef>
              <a:spcAft>
                <a:spcPts val="0"/>
              </a:spcAft>
              <a:buClr>
                <a:srgbClr val="000000"/>
              </a:buClr>
              <a:buSzPct val="100000"/>
              <a:buNone/>
            </a:pPr>
            <a:br>
              <a:rPr b="0" lang="en-US" sz="4400">
                <a:solidFill>
                  <a:srgbClr val="000000"/>
                </a:solidFill>
                <a:latin typeface="Consolas"/>
                <a:ea typeface="Consolas"/>
                <a:cs typeface="Consolas"/>
                <a:sym typeface="Consolas"/>
              </a:rPr>
            </a:b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Now that we are processing commit, remove all connecting edges to parent commits</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And add parent to processing set if it has no more children after</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for</a:t>
            </a:r>
            <a:r>
              <a:rPr b="0" lang="en-US" sz="4400">
                <a:solidFill>
                  <a:srgbClr val="000000"/>
                </a:solidFill>
                <a:latin typeface="Consolas"/>
                <a:ea typeface="Consolas"/>
                <a:cs typeface="Consolas"/>
                <a:sym typeface="Consolas"/>
              </a:rPr>
              <a:t> parent_hash </a:t>
            </a:r>
            <a:r>
              <a:rPr b="0" lang="en-US" sz="4400">
                <a:solidFill>
                  <a:srgbClr val="0000FF"/>
                </a:solidFill>
                <a:latin typeface="Consolas"/>
                <a:ea typeface="Consolas"/>
                <a:cs typeface="Consolas"/>
                <a:sym typeface="Consolas"/>
              </a:rPr>
              <a:t>in</a:t>
            </a:r>
            <a:r>
              <a:rPr b="0" lang="en-US" sz="4400">
                <a:solidFill>
                  <a:srgbClr val="000000"/>
                </a:solidFill>
                <a:latin typeface="Consolas"/>
                <a:ea typeface="Consolas"/>
                <a:cs typeface="Consolas"/>
                <a:sym typeface="Consolas"/>
              </a:rPr>
              <a:t> list(copy_graph[commit_hash].parents):</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Replace with code - Remove parent hash from current commit parents</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Replace with code - Remove child hash from parent commit children</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br>
              <a:rPr b="0" lang="en-US" sz="4400">
                <a:solidFill>
                  <a:srgbClr val="000000"/>
                </a:solidFill>
                <a:latin typeface="Consolas"/>
                <a:ea typeface="Consolas"/>
                <a:cs typeface="Consolas"/>
                <a:sym typeface="Consolas"/>
              </a:rPr>
            </a:b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Replace with code - How do we check if parent has no children</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no_children.append(parent_hash)</a:t>
            </a:r>
            <a:endParaRPr/>
          </a:p>
          <a:p>
            <a:pPr indent="0" lvl="0" marL="0" rtl="0" algn="l">
              <a:lnSpc>
                <a:spcPct val="90000"/>
              </a:lnSpc>
              <a:spcBef>
                <a:spcPts val="1000"/>
              </a:spcBef>
              <a:spcAft>
                <a:spcPts val="0"/>
              </a:spcAft>
              <a:buClr>
                <a:srgbClr val="000000"/>
              </a:buClr>
              <a:buSzPct val="100000"/>
              <a:buNone/>
            </a:pPr>
            <a:br>
              <a:rPr b="0" lang="en-US" sz="4400">
                <a:solidFill>
                  <a:srgbClr val="000000"/>
                </a:solidFill>
                <a:latin typeface="Consolas"/>
                <a:ea typeface="Consolas"/>
                <a:cs typeface="Consolas"/>
                <a:sym typeface="Consolas"/>
              </a:rPr>
            </a:br>
            <a:r>
              <a:rPr b="0" lang="en-US" sz="4400">
                <a:solidFill>
                  <a:srgbClr val="000000"/>
                </a:solidFill>
                <a:latin typeface="Consolas"/>
                <a:ea typeface="Consolas"/>
                <a:cs typeface="Consolas"/>
                <a:sym typeface="Consolas"/>
              </a:rPr>
              <a:t>    </a:t>
            </a:r>
            <a:r>
              <a:rPr b="0" lang="en-US" sz="4400">
                <a:solidFill>
                  <a:srgbClr val="008000"/>
                </a:solidFill>
                <a:latin typeface="Consolas"/>
                <a:ea typeface="Consolas"/>
                <a:cs typeface="Consolas"/>
                <a:sym typeface="Consolas"/>
              </a:rPr>
              <a:t># Error check at the end</a:t>
            </a:r>
            <a:endParaRPr b="0" sz="44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if</a:t>
            </a:r>
            <a:r>
              <a:rPr b="0" lang="en-US" sz="4400">
                <a:solidFill>
                  <a:srgbClr val="000000"/>
                </a:solidFill>
                <a:latin typeface="Consolas"/>
                <a:ea typeface="Consolas"/>
                <a:cs typeface="Consolas"/>
                <a:sym typeface="Consolas"/>
              </a:rPr>
              <a:t> len(result) &lt; len(commit_nodes):</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raise</a:t>
            </a:r>
            <a:r>
              <a:rPr b="0" lang="en-US" sz="4400">
                <a:solidFill>
                  <a:srgbClr val="000000"/>
                </a:solidFill>
                <a:latin typeface="Consolas"/>
                <a:ea typeface="Consolas"/>
                <a:cs typeface="Consolas"/>
                <a:sym typeface="Consolas"/>
              </a:rPr>
              <a:t> Exception(</a:t>
            </a:r>
            <a:r>
              <a:rPr b="0" lang="en-US" sz="4400">
                <a:solidFill>
                  <a:srgbClr val="A31515"/>
                </a:solidFill>
                <a:latin typeface="Consolas"/>
                <a:ea typeface="Consolas"/>
                <a:cs typeface="Consolas"/>
                <a:sym typeface="Consolas"/>
              </a:rPr>
              <a:t>"cycle detected"</a:t>
            </a:r>
            <a:r>
              <a:rPr b="0" lang="en-US" sz="44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b="0" lang="en-US" sz="4400">
                <a:solidFill>
                  <a:srgbClr val="000000"/>
                </a:solidFill>
                <a:latin typeface="Consolas"/>
                <a:ea typeface="Consolas"/>
                <a:cs typeface="Consolas"/>
                <a:sym typeface="Consolas"/>
              </a:rPr>
              <a:t>    </a:t>
            </a:r>
            <a:r>
              <a:rPr b="0" lang="en-US" sz="4400">
                <a:solidFill>
                  <a:srgbClr val="0000FF"/>
                </a:solidFill>
                <a:latin typeface="Consolas"/>
                <a:ea typeface="Consolas"/>
                <a:cs typeface="Consolas"/>
                <a:sym typeface="Consolas"/>
              </a:rPr>
              <a:t>return</a:t>
            </a:r>
            <a:r>
              <a:rPr b="0" lang="en-US" sz="4400">
                <a:solidFill>
                  <a:srgbClr val="000000"/>
                </a:solidFill>
                <a:latin typeface="Consolas"/>
                <a:ea typeface="Consolas"/>
                <a:cs typeface="Consolas"/>
                <a:sym typeface="Consolas"/>
              </a:rPr>
              <a:t> result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Print Sorted Order</a:t>
            </a:r>
            <a:endParaRPr/>
          </a:p>
        </p:txBody>
      </p:sp>
      <p:sp>
        <p:nvSpPr>
          <p:cNvPr id="196" name="Google Shape;19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0" i="0" lang="en-US" u="none" strike="noStrike"/>
              <a:t>The sticky start/end is to show us how different fragments of the sorted order can be glued together again. Nodes printed as part of the sticky start/end are </a:t>
            </a:r>
            <a:r>
              <a:rPr b="0" i="1" lang="en-US" u="none" strike="noStrike"/>
              <a:t>not </a:t>
            </a:r>
            <a:r>
              <a:rPr b="0" i="0" lang="en-US" u="none" strike="noStrike"/>
              <a:t>taken out of the sorted order; even if a commit hash appears in a sticky start/end, it </a:t>
            </a:r>
            <a:r>
              <a:rPr b="1" i="0" lang="en-US" u="none" strike="noStrike"/>
              <a:t>still </a:t>
            </a:r>
            <a:r>
              <a:rPr b="0" i="0" lang="en-US" u="none" strike="noStrike"/>
              <a:t>has to be printed as part of the normal topologically sorted order.</a:t>
            </a:r>
            <a:endParaRPr/>
          </a:p>
          <a:p>
            <a:pPr indent="-228600" lvl="0" marL="228600" rtl="0" algn="l">
              <a:lnSpc>
                <a:spcPct val="90000"/>
              </a:lnSpc>
              <a:spcBef>
                <a:spcPts val="1000"/>
              </a:spcBef>
              <a:spcAft>
                <a:spcPts val="0"/>
              </a:spcAft>
              <a:buClr>
                <a:schemeClr val="dk1"/>
              </a:buClr>
              <a:buSzPct val="100000"/>
              <a:buChar char="•"/>
            </a:pPr>
            <a:r>
              <a:rPr lang="en-US"/>
              <a:t>I</a:t>
            </a:r>
            <a:r>
              <a:rPr b="0" i="0" lang="en-US" u="none" strike="noStrike"/>
              <a:t>f a commit corresponds to a branch head, the branch name should be listed on the same line as the commit, separated by a whitespace. If a commit corresponds to </a:t>
            </a:r>
            <a:r>
              <a:rPr b="0" i="1" lang="en-US" u="none" strike="noStrike"/>
              <a:t>more </a:t>
            </a:r>
            <a:r>
              <a:rPr b="0" i="0" lang="en-US" u="none" strike="noStrike"/>
              <a:t>than one branch head, print all the branch names in lexicographical order, separated by a whitespace.</a:t>
            </a:r>
            <a:endParaRPr/>
          </a:p>
          <a:p>
            <a:pPr indent="-228600" lvl="1" marL="685800" rtl="0" algn="l">
              <a:lnSpc>
                <a:spcPct val="90000"/>
              </a:lnSpc>
              <a:spcBef>
                <a:spcPts val="500"/>
              </a:spcBef>
              <a:spcAft>
                <a:spcPts val="0"/>
              </a:spcAft>
              <a:buClr>
                <a:schemeClr val="dk1"/>
              </a:buClr>
              <a:buSzPct val="100000"/>
              <a:buChar char="•"/>
            </a:pPr>
            <a:r>
              <a:rPr lang="en-US" sz="2600"/>
              <a:t>T</a:t>
            </a:r>
            <a:r>
              <a:rPr b="0" i="0" lang="en-US" sz="2600" u="none" strike="noStrike"/>
              <a:t>his does </a:t>
            </a:r>
            <a:r>
              <a:rPr b="0" i="1" lang="en-US" sz="2600" u="none" strike="noStrike"/>
              <a:t>not </a:t>
            </a:r>
            <a:r>
              <a:rPr b="0" i="0" lang="en-US" sz="2600" u="none" strike="noStrike"/>
              <a:t>apply for commits printed as part of sticky starts/ends!</a:t>
            </a:r>
            <a:endParaRPr/>
          </a:p>
          <a:p>
            <a:pPr indent="-228600" lvl="0" marL="228600" rtl="0" algn="l">
              <a:lnSpc>
                <a:spcPct val="90000"/>
              </a:lnSpc>
              <a:spcBef>
                <a:spcPts val="1000"/>
              </a:spcBef>
              <a:spcAft>
                <a:spcPts val="0"/>
              </a:spcAft>
              <a:buClr>
                <a:schemeClr val="dk1"/>
              </a:buClr>
              <a:buSzPct val="70000"/>
              <a:buChar char="•"/>
            </a:pPr>
            <a:r>
              <a:rPr b="0" i="0" lang="en-US" u="none" strike="noStrike"/>
              <a:t>The function on the next slide is one example of how this type of printing can be achieved.</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Disclaimer</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More programming involved in this assignment, and there are multiple ways to solve some of these problems.</a:t>
            </a:r>
            <a:endParaRPr/>
          </a:p>
          <a:p>
            <a:pPr indent="-228600" lvl="0" marL="228600" rtl="0" algn="l">
              <a:lnSpc>
                <a:spcPct val="90000"/>
              </a:lnSpc>
              <a:spcBef>
                <a:spcPts val="1000"/>
              </a:spcBef>
              <a:spcAft>
                <a:spcPts val="0"/>
              </a:spcAft>
              <a:buClr>
                <a:schemeClr val="dk1"/>
              </a:buClr>
              <a:buSzPts val="2800"/>
              <a:buChar char="•"/>
            </a:pPr>
            <a:r>
              <a:rPr lang="en-US"/>
              <a:t>The ideas shown here are just one possible way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Print Sorted Order - Implementation</a:t>
            </a:r>
            <a:endParaRPr/>
          </a:p>
        </p:txBody>
      </p:sp>
      <p:sp>
        <p:nvSpPr>
          <p:cNvPr id="202" name="Google Shape;20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def</a:t>
            </a:r>
            <a:r>
              <a:rPr lang="en-US" sz="1600">
                <a:solidFill>
                  <a:srgbClr val="000000"/>
                </a:solidFill>
                <a:latin typeface="Consolas"/>
                <a:ea typeface="Consolas"/>
                <a:cs typeface="Consolas"/>
                <a:sym typeface="Consolas"/>
              </a:rPr>
              <a:t> print_ordered_commits_branch_names(commit_nodes, topo_ordered_commits, head_to_branches)</a:t>
            </a:r>
            <a:endParaRPr sz="32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The function on the next slide assumes that:</a:t>
            </a:r>
            <a:endParaRPr/>
          </a:p>
          <a:p>
            <a:pPr indent="-228600" lvl="1" marL="685800" rtl="0" algn="l">
              <a:lnSpc>
                <a:spcPct val="90000"/>
              </a:lnSpc>
              <a:spcBef>
                <a:spcPts val="500"/>
              </a:spcBef>
              <a:spcAft>
                <a:spcPts val="0"/>
              </a:spcAft>
              <a:buClr>
                <a:schemeClr val="dk1"/>
              </a:buClr>
              <a:buSzPts val="1800"/>
              <a:buChar char="•"/>
            </a:pPr>
            <a:r>
              <a:rPr b="1" lang="en-US" sz="1800"/>
              <a:t>Commit_nodes </a:t>
            </a:r>
            <a:r>
              <a:rPr lang="en-US" sz="1800"/>
              <a:t>is a dictionary where the key's are a node's commit hash. And the corresponding value is a commit node object. This should be the graph generated earlier in step 3</a:t>
            </a:r>
            <a:endParaRPr/>
          </a:p>
          <a:p>
            <a:pPr indent="-228600" lvl="1" marL="685800" rtl="0" algn="l">
              <a:lnSpc>
                <a:spcPct val="90000"/>
              </a:lnSpc>
              <a:spcBef>
                <a:spcPts val="500"/>
              </a:spcBef>
              <a:spcAft>
                <a:spcPts val="0"/>
              </a:spcAft>
              <a:buClr>
                <a:schemeClr val="dk1"/>
              </a:buClr>
              <a:buSzPts val="1800"/>
              <a:buChar char="•"/>
            </a:pPr>
            <a:r>
              <a:rPr b="1" lang="en-US" sz="1800"/>
              <a:t>topo_ordered_commits </a:t>
            </a:r>
            <a:r>
              <a:rPr lang="en-US" sz="1800"/>
              <a:t>is a list of topologically ordered commit hashes. This should be the result list generated in step 4</a:t>
            </a:r>
            <a:endParaRPr/>
          </a:p>
          <a:p>
            <a:pPr indent="-228600" lvl="1" marL="685800" rtl="0" algn="l">
              <a:lnSpc>
                <a:spcPct val="90000"/>
              </a:lnSpc>
              <a:spcBef>
                <a:spcPts val="500"/>
              </a:spcBef>
              <a:spcAft>
                <a:spcPts val="0"/>
              </a:spcAft>
              <a:buClr>
                <a:schemeClr val="dk1"/>
              </a:buClr>
              <a:buSzPts val="1800"/>
              <a:buChar char="•"/>
            </a:pPr>
            <a:r>
              <a:rPr b="1" lang="en-US" sz="1800"/>
              <a:t>Head_to_branches </a:t>
            </a:r>
            <a:r>
              <a:rPr lang="en-US" sz="1800"/>
              <a:t>is a dictionary where thekeys are commit hashes, and the corresponding values are a list of branch names which point to that commit. This may not be the direct result from step 2, but you can generate this from the step 2 result.</a:t>
            </a:r>
            <a:endParaRPr/>
          </a:p>
          <a:p>
            <a:pPr indent="-228600" lvl="1" marL="685800" rtl="0" algn="l">
              <a:lnSpc>
                <a:spcPct val="90000"/>
              </a:lnSpc>
              <a:spcBef>
                <a:spcPts val="500"/>
              </a:spcBef>
              <a:spcAft>
                <a:spcPts val="0"/>
              </a:spcAft>
              <a:buClr>
                <a:schemeClr val="dk1"/>
              </a:buClr>
              <a:buSzPts val="1800"/>
              <a:buChar char="•"/>
            </a:pPr>
            <a:r>
              <a:rPr lang="en-US" sz="1800"/>
              <a:t> </a:t>
            </a:r>
            <a:r>
              <a:rPr lang="en-US" sz="1400"/>
              <a:t>Example:</a:t>
            </a:r>
            <a:endParaRPr/>
          </a:p>
          <a:p>
            <a:pPr indent="0" lvl="2" marL="914400" rtl="0" algn="l">
              <a:lnSpc>
                <a:spcPct val="90000"/>
              </a:lnSpc>
              <a:spcBef>
                <a:spcPts val="500"/>
              </a:spcBef>
              <a:spcAft>
                <a:spcPts val="0"/>
              </a:spcAft>
              <a:buClr>
                <a:schemeClr val="dk1"/>
              </a:buClr>
              <a:buSzPts val="1400"/>
              <a:buNone/>
            </a:pPr>
            <a:r>
              <a:rPr lang="en-US" sz="1400"/>
              <a:t>{</a:t>
            </a:r>
            <a:endParaRPr/>
          </a:p>
          <a:p>
            <a:pPr indent="0" lvl="2" marL="914400" rtl="0" algn="l">
              <a:lnSpc>
                <a:spcPct val="90000"/>
              </a:lnSpc>
              <a:spcBef>
                <a:spcPts val="500"/>
              </a:spcBef>
              <a:spcAft>
                <a:spcPts val="0"/>
              </a:spcAft>
              <a:buClr>
                <a:schemeClr val="dk1"/>
              </a:buClr>
              <a:buSzPts val="1400"/>
              <a:buNone/>
            </a:pPr>
            <a:r>
              <a:rPr lang="en-US" sz="1400"/>
              <a:t>"ab12c3…": ["branch1", "branch3"], </a:t>
            </a:r>
            <a:endParaRPr/>
          </a:p>
          <a:p>
            <a:pPr indent="0" lvl="2" marL="914400" rtl="0" algn="l">
              <a:lnSpc>
                <a:spcPct val="90000"/>
              </a:lnSpc>
              <a:spcBef>
                <a:spcPts val="500"/>
              </a:spcBef>
              <a:spcAft>
                <a:spcPts val="0"/>
              </a:spcAft>
              <a:buClr>
                <a:schemeClr val="dk1"/>
              </a:buClr>
              <a:buSzPts val="1400"/>
              <a:buNone/>
            </a:pPr>
            <a:r>
              <a:rPr lang="en-US" sz="1400"/>
              <a:t>"78fa32..": [branch2]</a:t>
            </a:r>
            <a:endParaRPr/>
          </a:p>
          <a:p>
            <a:pPr indent="0" lvl="2" marL="914400" rtl="0" algn="l">
              <a:lnSpc>
                <a:spcPct val="90000"/>
              </a:lnSpc>
              <a:spcBef>
                <a:spcPts val="500"/>
              </a:spcBef>
              <a:spcAft>
                <a:spcPts val="0"/>
              </a:spcAft>
              <a:buClr>
                <a:schemeClr val="dk1"/>
              </a:buClr>
              <a:buSzPts val="1400"/>
              <a:buNone/>
            </a:pPr>
            <a:r>
              <a:rPr lang="en-US" sz="1400"/>
              <a: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Print Sorted Order - Code</a:t>
            </a:r>
            <a:endParaRPr/>
          </a:p>
        </p:txBody>
      </p:sp>
      <p:sp>
        <p:nvSpPr>
          <p:cNvPr id="208" name="Google Shape;20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rgbClr val="0000FF"/>
              </a:buClr>
              <a:buSzPct val="100000"/>
              <a:buNone/>
            </a:pPr>
            <a:r>
              <a:rPr b="0" lang="en-US">
                <a:solidFill>
                  <a:srgbClr val="0000FF"/>
                </a:solidFill>
                <a:latin typeface="Consolas"/>
                <a:ea typeface="Consolas"/>
                <a:cs typeface="Consolas"/>
                <a:sym typeface="Consolas"/>
              </a:rPr>
              <a:t>def</a:t>
            </a:r>
            <a:r>
              <a:rPr b="0" lang="en-US">
                <a:solidFill>
                  <a:srgbClr val="000000"/>
                </a:solidFill>
                <a:latin typeface="Consolas"/>
                <a:ea typeface="Consolas"/>
                <a:cs typeface="Consolas"/>
                <a:sym typeface="Consolas"/>
              </a:rPr>
              <a:t> print_topo_ordered_commits_with_branch_names(commit_nodes, topo_ordered_commits, head_to_branches):</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jumped = </a:t>
            </a:r>
            <a:r>
              <a:rPr b="0" lang="en-US">
                <a:solidFill>
                  <a:srgbClr val="0000FF"/>
                </a:solidFill>
                <a:latin typeface="Consolas"/>
                <a:ea typeface="Consolas"/>
                <a:cs typeface="Consolas"/>
                <a:sym typeface="Consolas"/>
              </a:rPr>
              <a:t>False</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for</a:t>
            </a:r>
            <a:r>
              <a:rPr b="0" lang="en-US">
                <a:solidFill>
                  <a:srgbClr val="000000"/>
                </a:solidFill>
                <a:latin typeface="Consolas"/>
                <a:ea typeface="Consolas"/>
                <a:cs typeface="Consolas"/>
                <a:sym typeface="Consolas"/>
              </a:rPr>
              <a:t> i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range(len(topo_ordered_commits)):</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commit_hash = topo_ordered_commits[i]</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jumped:</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jumped = </a:t>
            </a:r>
            <a:r>
              <a:rPr b="0" lang="en-US">
                <a:solidFill>
                  <a:srgbClr val="0000FF"/>
                </a:solidFill>
                <a:latin typeface="Consolas"/>
                <a:ea typeface="Consolas"/>
                <a:cs typeface="Consolas"/>
                <a:sym typeface="Consolas"/>
              </a:rPr>
              <a:t>False</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sticky_hash = </a:t>
            </a:r>
            <a:r>
              <a:rPr b="0" lang="en-US">
                <a:solidFill>
                  <a:srgbClr val="A31515"/>
                </a:solidFill>
                <a:latin typeface="Consolas"/>
                <a:ea typeface="Consolas"/>
                <a:cs typeface="Consolas"/>
                <a:sym typeface="Consolas"/>
              </a:rPr>
              <a:t>' '</a:t>
            </a:r>
            <a:r>
              <a:rPr b="0" lang="en-US">
                <a:solidFill>
                  <a:srgbClr val="000000"/>
                </a:solidFill>
                <a:latin typeface="Consolas"/>
                <a:ea typeface="Consolas"/>
                <a:cs typeface="Consolas"/>
                <a:sym typeface="Consolas"/>
              </a:rPr>
              <a:t>.join(commit_nodes[commit_hash].children)</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print(</a:t>
            </a:r>
            <a:r>
              <a:rPr b="0" lang="en-US">
                <a:solidFill>
                  <a:srgbClr val="0000FF"/>
                </a:solidFill>
                <a:latin typeface="Consolas"/>
                <a:ea typeface="Consolas"/>
                <a:cs typeface="Consolas"/>
                <a:sym typeface="Consolas"/>
              </a:rPr>
              <a:t>f</a:t>
            </a:r>
            <a:r>
              <a:rPr b="0" lang="en-US">
                <a:solidFill>
                  <a:srgbClr val="A31515"/>
                </a:solidFill>
                <a:latin typeface="Consolas"/>
                <a:ea typeface="Consolas"/>
                <a:cs typeface="Consolas"/>
                <a:sym typeface="Consolas"/>
              </a:rPr>
              <a:t>'=</a:t>
            </a:r>
            <a:r>
              <a:rPr b="0" lang="en-US">
                <a:solidFill>
                  <a:srgbClr val="000000"/>
                </a:solidFill>
                <a:latin typeface="Consolas"/>
                <a:ea typeface="Consolas"/>
                <a:cs typeface="Consolas"/>
                <a:sym typeface="Consolas"/>
              </a:rPr>
              <a:t>{sticky_hash}</a:t>
            </a:r>
            <a:r>
              <a:rPr b="0" lang="en-US">
                <a:solidFill>
                  <a:srgbClr val="A31515"/>
                </a:solidFill>
                <a:latin typeface="Consolas"/>
                <a:ea typeface="Consolas"/>
                <a:cs typeface="Consolas"/>
                <a:sym typeface="Consolas"/>
              </a:rPr>
              <a:t>'</a:t>
            </a:r>
            <a:r>
              <a:rPr b="0" lang="en-US">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branches = sorted(head_to_branches[commit_hash])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commit_hash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head_to_branches </a:t>
            </a:r>
            <a:r>
              <a:rPr b="0" lang="en-US">
                <a:solidFill>
                  <a:srgbClr val="0000FF"/>
                </a:solidFill>
                <a:latin typeface="Consolas"/>
                <a:ea typeface="Consolas"/>
                <a:cs typeface="Consolas"/>
                <a:sym typeface="Consolas"/>
              </a:rPr>
              <a:t>else</a:t>
            </a:r>
            <a:r>
              <a:rPr b="0" lang="en-US">
                <a:solidFill>
                  <a:srgbClr val="000000"/>
                </a:solidFill>
                <a:latin typeface="Consolas"/>
                <a:ea typeface="Consolas"/>
                <a:cs typeface="Consolas"/>
                <a:sym typeface="Consolas"/>
              </a:rPr>
              <a:t> []</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print(commit_hash + (</a:t>
            </a:r>
            <a:r>
              <a:rPr b="0" lang="en-US">
                <a:solidFill>
                  <a:srgbClr val="A31515"/>
                </a:solidFill>
                <a:latin typeface="Consolas"/>
                <a:ea typeface="Consolas"/>
                <a:cs typeface="Consolas"/>
                <a:sym typeface="Consolas"/>
              </a:rPr>
              <a:t>' '</a:t>
            </a:r>
            <a:r>
              <a:rPr b="0" lang="en-US">
                <a:solidFill>
                  <a:srgbClr val="000000"/>
                </a:solidFill>
                <a:latin typeface="Consolas"/>
                <a:ea typeface="Consolas"/>
                <a:cs typeface="Consolas"/>
                <a:sym typeface="Consolas"/>
              </a:rPr>
              <a:t> + </a:t>
            </a:r>
            <a:r>
              <a:rPr b="0" lang="en-US">
                <a:solidFill>
                  <a:srgbClr val="A31515"/>
                </a:solidFill>
                <a:latin typeface="Consolas"/>
                <a:ea typeface="Consolas"/>
                <a:cs typeface="Consolas"/>
                <a:sym typeface="Consolas"/>
              </a:rPr>
              <a:t>' '</a:t>
            </a:r>
            <a:r>
              <a:rPr b="0" lang="en-US">
                <a:solidFill>
                  <a:srgbClr val="000000"/>
                </a:solidFill>
                <a:latin typeface="Consolas"/>
                <a:ea typeface="Consolas"/>
                <a:cs typeface="Consolas"/>
                <a:sym typeface="Consolas"/>
              </a:rPr>
              <a:t>.join(branches)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branches </a:t>
            </a:r>
            <a:r>
              <a:rPr b="0" lang="en-US">
                <a:solidFill>
                  <a:srgbClr val="0000FF"/>
                </a:solidFill>
                <a:latin typeface="Consolas"/>
                <a:ea typeface="Consolas"/>
                <a:cs typeface="Consolas"/>
                <a:sym typeface="Consolas"/>
              </a:rPr>
              <a:t>else</a:t>
            </a:r>
            <a:r>
              <a:rPr b="0" lang="en-US">
                <a:solidFill>
                  <a:srgbClr val="000000"/>
                </a:solidFill>
                <a:latin typeface="Consolas"/>
                <a:ea typeface="Consolas"/>
                <a:cs typeface="Consolas"/>
                <a:sym typeface="Consolas"/>
              </a:rPr>
              <a:t> </a:t>
            </a:r>
            <a:r>
              <a:rPr b="0" lang="en-US">
                <a:solidFill>
                  <a:srgbClr val="A31515"/>
                </a:solidFill>
                <a:latin typeface="Consolas"/>
                <a:ea typeface="Consolas"/>
                <a:cs typeface="Consolas"/>
                <a:sym typeface="Consolas"/>
              </a:rPr>
              <a:t>''</a:t>
            </a:r>
            <a:r>
              <a:rPr b="0" lang="en-US">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if</a:t>
            </a:r>
            <a:r>
              <a:rPr b="0" lang="en-US">
                <a:solidFill>
                  <a:srgbClr val="000000"/>
                </a:solidFill>
                <a:latin typeface="Consolas"/>
                <a:ea typeface="Consolas"/>
                <a:cs typeface="Consolas"/>
                <a:sym typeface="Consolas"/>
              </a:rPr>
              <a:t> i+</a:t>
            </a:r>
            <a:r>
              <a:rPr b="0" lang="en-US">
                <a:solidFill>
                  <a:srgbClr val="098658"/>
                </a:solidFill>
                <a:latin typeface="Consolas"/>
                <a:ea typeface="Consolas"/>
                <a:cs typeface="Consolas"/>
                <a:sym typeface="Consolas"/>
              </a:rPr>
              <a:t>1</a:t>
            </a:r>
            <a:r>
              <a:rPr b="0" lang="en-US">
                <a:solidFill>
                  <a:srgbClr val="000000"/>
                </a:solidFill>
                <a:latin typeface="Consolas"/>
                <a:ea typeface="Consolas"/>
                <a:cs typeface="Consolas"/>
                <a:sym typeface="Consolas"/>
              </a:rPr>
              <a:t> &lt; len(topo_ordered_commits) </a:t>
            </a:r>
            <a:r>
              <a:rPr b="0" lang="en-US">
                <a:solidFill>
                  <a:srgbClr val="0000FF"/>
                </a:solidFill>
                <a:latin typeface="Consolas"/>
                <a:ea typeface="Consolas"/>
                <a:cs typeface="Consolas"/>
                <a:sym typeface="Consolas"/>
              </a:rPr>
              <a:t>and</a:t>
            </a:r>
            <a:r>
              <a:rPr b="0" lang="en-US">
                <a:solidFill>
                  <a:srgbClr val="000000"/>
                </a:solidFill>
                <a:latin typeface="Consolas"/>
                <a:ea typeface="Consolas"/>
                <a:cs typeface="Consolas"/>
                <a:sym typeface="Consolas"/>
              </a:rPr>
              <a:t> topo_ordered_commits[i+</a:t>
            </a:r>
            <a:r>
              <a:rPr b="0" lang="en-US">
                <a:solidFill>
                  <a:srgbClr val="098658"/>
                </a:solidFill>
                <a:latin typeface="Consolas"/>
                <a:ea typeface="Consolas"/>
                <a:cs typeface="Consolas"/>
                <a:sym typeface="Consolas"/>
              </a:rPr>
              <a:t>1</a:t>
            </a: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not</a:t>
            </a:r>
            <a:r>
              <a:rPr b="0" lang="en-US">
                <a:solidFill>
                  <a:srgbClr val="000000"/>
                </a:solidFill>
                <a:latin typeface="Consolas"/>
                <a:ea typeface="Consolas"/>
                <a:cs typeface="Consolas"/>
                <a:sym typeface="Consolas"/>
              </a:rPr>
              <a:t> </a:t>
            </a:r>
            <a:r>
              <a:rPr b="0" lang="en-US">
                <a:solidFill>
                  <a:srgbClr val="0000FF"/>
                </a:solidFill>
                <a:latin typeface="Consolas"/>
                <a:ea typeface="Consolas"/>
                <a:cs typeface="Consolas"/>
                <a:sym typeface="Consolas"/>
              </a:rPr>
              <a:t>in</a:t>
            </a:r>
            <a:r>
              <a:rPr b="0" lang="en-US">
                <a:solidFill>
                  <a:srgbClr val="000000"/>
                </a:solidFill>
                <a:latin typeface="Consolas"/>
                <a:ea typeface="Consolas"/>
                <a:cs typeface="Consolas"/>
                <a:sym typeface="Consolas"/>
              </a:rPr>
              <a:t> commit_nodes[commit_hash].parents:</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jumped = </a:t>
            </a:r>
            <a:r>
              <a:rPr b="0" lang="en-US">
                <a:solidFill>
                  <a:srgbClr val="0000FF"/>
                </a:solidFill>
                <a:latin typeface="Consolas"/>
                <a:ea typeface="Consolas"/>
                <a:cs typeface="Consolas"/>
                <a:sym typeface="Consolas"/>
              </a:rPr>
              <a:t>True</a:t>
            </a:r>
            <a:endParaRPr b="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sticky_hash = </a:t>
            </a:r>
            <a:r>
              <a:rPr b="0" lang="en-US">
                <a:solidFill>
                  <a:srgbClr val="A31515"/>
                </a:solidFill>
                <a:latin typeface="Consolas"/>
                <a:ea typeface="Consolas"/>
                <a:cs typeface="Consolas"/>
                <a:sym typeface="Consolas"/>
              </a:rPr>
              <a:t>' '</a:t>
            </a:r>
            <a:r>
              <a:rPr b="0" lang="en-US">
                <a:solidFill>
                  <a:srgbClr val="000000"/>
                </a:solidFill>
                <a:latin typeface="Consolas"/>
                <a:ea typeface="Consolas"/>
                <a:cs typeface="Consolas"/>
                <a:sym typeface="Consolas"/>
              </a:rPr>
              <a:t>.join(commit_nodes[commit_hash].parents)</a:t>
            </a:r>
            <a:endParaRPr/>
          </a:p>
          <a:p>
            <a:pPr indent="0" lvl="0" marL="0" rtl="0" algn="l">
              <a:lnSpc>
                <a:spcPct val="90000"/>
              </a:lnSpc>
              <a:spcBef>
                <a:spcPts val="1000"/>
              </a:spcBef>
              <a:spcAft>
                <a:spcPts val="0"/>
              </a:spcAft>
              <a:buClr>
                <a:srgbClr val="000000"/>
              </a:buClr>
              <a:buSzPct val="100000"/>
              <a:buNone/>
            </a:pPr>
            <a:r>
              <a:rPr b="0" lang="en-US">
                <a:solidFill>
                  <a:srgbClr val="000000"/>
                </a:solidFill>
                <a:latin typeface="Consolas"/>
                <a:ea typeface="Consolas"/>
                <a:cs typeface="Consolas"/>
                <a:sym typeface="Consolas"/>
              </a:rPr>
              <a:t>            print(</a:t>
            </a:r>
            <a:r>
              <a:rPr b="0" lang="en-US">
                <a:solidFill>
                  <a:srgbClr val="0000FF"/>
                </a:solidFill>
                <a:latin typeface="Consolas"/>
                <a:ea typeface="Consolas"/>
                <a:cs typeface="Consolas"/>
                <a:sym typeface="Consolas"/>
              </a:rPr>
              <a:t>f</a:t>
            </a:r>
            <a:r>
              <a:rPr b="0" lang="en-US">
                <a:solidFill>
                  <a:srgbClr val="A31515"/>
                </a:solidFill>
                <a:latin typeface="Consolas"/>
                <a:ea typeface="Consolas"/>
                <a:cs typeface="Consolas"/>
                <a:sym typeface="Consolas"/>
              </a:rPr>
              <a:t>'</a:t>
            </a:r>
            <a:r>
              <a:rPr b="0" lang="en-US">
                <a:solidFill>
                  <a:srgbClr val="000000"/>
                </a:solidFill>
                <a:latin typeface="Consolas"/>
                <a:ea typeface="Consolas"/>
                <a:cs typeface="Consolas"/>
                <a:sym typeface="Consolas"/>
              </a:rPr>
              <a:t>{sticky_hash}</a:t>
            </a:r>
            <a:r>
              <a:rPr b="0" lang="en-US">
                <a:solidFill>
                  <a:srgbClr val="A31515"/>
                </a:solidFill>
                <a:latin typeface="Consolas"/>
                <a:ea typeface="Consolas"/>
                <a:cs typeface="Consolas"/>
                <a:sym typeface="Consolas"/>
              </a:rPr>
              <a:t>=</a:t>
            </a:r>
            <a:r>
              <a:rPr b="0" lang="en-US">
                <a:solidFill>
                  <a:srgbClr val="000000"/>
                </a:solidFill>
                <a:latin typeface="Consolas"/>
                <a:ea typeface="Consolas"/>
                <a:cs typeface="Consolas"/>
                <a:sym typeface="Consolas"/>
              </a:rPr>
              <a:t>\n</a:t>
            </a:r>
            <a:r>
              <a:rPr b="0" lang="en-US">
                <a:solidFill>
                  <a:srgbClr val="A31515"/>
                </a:solidFill>
                <a:latin typeface="Consolas"/>
                <a:ea typeface="Consolas"/>
                <a:cs typeface="Consolas"/>
                <a:sym typeface="Consolas"/>
              </a:rPr>
              <a:t>'</a:t>
            </a:r>
            <a:r>
              <a:rPr b="0" lang="en-US">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Test</a:t>
            </a:r>
            <a:endParaRPr/>
          </a:p>
        </p:txBody>
      </p:sp>
      <p:sp>
        <p:nvSpPr>
          <p:cNvPr id="214" name="Google Shape;21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Hopefully you are testing after each point!</a:t>
            </a:r>
            <a:endParaRPr/>
          </a:p>
          <a:p>
            <a:pPr indent="-228600" lvl="1" marL="685800" rtl="0" algn="l">
              <a:lnSpc>
                <a:spcPct val="90000"/>
              </a:lnSpc>
              <a:spcBef>
                <a:spcPts val="500"/>
              </a:spcBef>
              <a:spcAft>
                <a:spcPts val="0"/>
              </a:spcAft>
              <a:buClr>
                <a:schemeClr val="dk1"/>
              </a:buClr>
              <a:buSzPct val="100000"/>
              <a:buChar char="•"/>
            </a:pPr>
            <a:r>
              <a:rPr lang="en-US"/>
              <a:t>Verify that you can find the .git directory</a:t>
            </a:r>
            <a:endParaRPr/>
          </a:p>
          <a:p>
            <a:pPr indent="-228600" lvl="1" marL="685800" rtl="0" algn="l">
              <a:lnSpc>
                <a:spcPct val="90000"/>
              </a:lnSpc>
              <a:spcBef>
                <a:spcPts val="500"/>
              </a:spcBef>
              <a:spcAft>
                <a:spcPts val="0"/>
              </a:spcAft>
              <a:buClr>
                <a:schemeClr val="dk1"/>
              </a:buClr>
              <a:buSzPct val="100000"/>
              <a:buChar char="•"/>
            </a:pPr>
            <a:r>
              <a:rPr lang="en-US"/>
              <a:t>Verify that you can find all the branch heads</a:t>
            </a:r>
            <a:endParaRPr/>
          </a:p>
          <a:p>
            <a:pPr indent="-228600" lvl="1" marL="685800" rtl="0" algn="l">
              <a:lnSpc>
                <a:spcPct val="90000"/>
              </a:lnSpc>
              <a:spcBef>
                <a:spcPts val="500"/>
              </a:spcBef>
              <a:spcAft>
                <a:spcPts val="0"/>
              </a:spcAft>
              <a:buClr>
                <a:schemeClr val="dk1"/>
              </a:buClr>
              <a:buSzPct val="100000"/>
              <a:buChar char="•"/>
            </a:pPr>
            <a:r>
              <a:rPr lang="en-US"/>
              <a:t>Verify that you can build the graph</a:t>
            </a:r>
            <a:endParaRPr/>
          </a:p>
          <a:p>
            <a:pPr indent="-228600" lvl="1" marL="685800" rtl="0" algn="l">
              <a:lnSpc>
                <a:spcPct val="90000"/>
              </a:lnSpc>
              <a:spcBef>
                <a:spcPts val="500"/>
              </a:spcBef>
              <a:spcAft>
                <a:spcPts val="0"/>
              </a:spcAft>
              <a:buClr>
                <a:schemeClr val="dk1"/>
              </a:buClr>
              <a:buSzPct val="100000"/>
              <a:buChar char="•"/>
            </a:pPr>
            <a:r>
              <a:rPr lang="en-US"/>
              <a:t>Verify that you can determine the topological sort</a:t>
            </a:r>
            <a:endParaRPr/>
          </a:p>
          <a:p>
            <a:pPr indent="-228600" lvl="1" marL="685800" rtl="0" algn="l">
              <a:lnSpc>
                <a:spcPct val="90000"/>
              </a:lnSpc>
              <a:spcBef>
                <a:spcPts val="500"/>
              </a:spcBef>
              <a:spcAft>
                <a:spcPts val="0"/>
              </a:spcAft>
              <a:buClr>
                <a:schemeClr val="dk1"/>
              </a:buClr>
              <a:buSzPct val="100000"/>
              <a:buChar char="•"/>
            </a:pPr>
            <a:r>
              <a:rPr lang="en-US"/>
              <a:t>Then verify your final printed results</a:t>
            </a:r>
            <a:endParaRPr/>
          </a:p>
          <a:p>
            <a:pPr indent="-228600" lvl="0" marL="228600" rtl="0" algn="l">
              <a:lnSpc>
                <a:spcPct val="90000"/>
              </a:lnSpc>
              <a:spcBef>
                <a:spcPts val="1000"/>
              </a:spcBef>
              <a:spcAft>
                <a:spcPts val="0"/>
              </a:spcAft>
              <a:buClr>
                <a:schemeClr val="dk1"/>
              </a:buClr>
              <a:buSzPct val="100000"/>
              <a:buChar char="•"/>
            </a:pPr>
            <a:r>
              <a:rPr lang="en-US"/>
              <a:t>Start with simple git repo's that you create locally. Some ideas of ones you can make are:</a:t>
            </a:r>
            <a:endParaRPr/>
          </a:p>
          <a:p>
            <a:pPr indent="-228600" lvl="1" marL="685800" rtl="0" algn="l">
              <a:lnSpc>
                <a:spcPct val="90000"/>
              </a:lnSpc>
              <a:spcBef>
                <a:spcPts val="500"/>
              </a:spcBef>
              <a:spcAft>
                <a:spcPts val="0"/>
              </a:spcAft>
              <a:buClr>
                <a:schemeClr val="dk1"/>
              </a:buClr>
              <a:buSzPct val="100000"/>
              <a:buChar char="•"/>
            </a:pPr>
            <a:r>
              <a:rPr lang="en-US"/>
              <a:t>A git repo which contains only a single main branch and 5 commits</a:t>
            </a:r>
            <a:endParaRPr/>
          </a:p>
          <a:p>
            <a:pPr indent="-228600" lvl="1" marL="685800" rtl="0" algn="l">
              <a:lnSpc>
                <a:spcPct val="90000"/>
              </a:lnSpc>
              <a:spcBef>
                <a:spcPts val="500"/>
              </a:spcBef>
              <a:spcAft>
                <a:spcPts val="0"/>
              </a:spcAft>
              <a:buClr>
                <a:schemeClr val="dk1"/>
              </a:buClr>
              <a:buSzPct val="100000"/>
              <a:buChar char="•"/>
            </a:pPr>
            <a:r>
              <a:rPr lang="en-US"/>
              <a:t>A git repo which contains 2 diverging branches and 5 commits</a:t>
            </a:r>
            <a:endParaRPr/>
          </a:p>
          <a:p>
            <a:pPr indent="-228600" lvl="1" marL="685800" rtl="0" algn="l">
              <a:lnSpc>
                <a:spcPct val="90000"/>
              </a:lnSpc>
              <a:spcBef>
                <a:spcPts val="500"/>
              </a:spcBef>
              <a:spcAft>
                <a:spcPts val="0"/>
              </a:spcAft>
              <a:buClr>
                <a:schemeClr val="dk1"/>
              </a:buClr>
              <a:buSzPct val="100000"/>
              <a:buChar char="•"/>
            </a:pPr>
            <a:r>
              <a:rPr lang="en-US"/>
              <a:t>A git repo which matches the example on the assignment page</a:t>
            </a:r>
            <a:endParaRPr/>
          </a:p>
          <a:p>
            <a:pPr indent="-228600" lvl="0" marL="228600" rtl="0" algn="l">
              <a:lnSpc>
                <a:spcPct val="90000"/>
              </a:lnSpc>
              <a:spcBef>
                <a:spcPts val="1000"/>
              </a:spcBef>
              <a:spcAft>
                <a:spcPts val="0"/>
              </a:spcAft>
              <a:buClr>
                <a:schemeClr val="dk1"/>
              </a:buClr>
              <a:buSzPct val="100000"/>
              <a:buChar char="•"/>
            </a:pPr>
            <a:r>
              <a:rPr lang="en-US"/>
              <a:t>Check your work with '</a:t>
            </a:r>
            <a:r>
              <a:rPr lang="en-US">
                <a:latin typeface="Consolas"/>
                <a:ea typeface="Consolas"/>
                <a:cs typeface="Consolas"/>
                <a:sym typeface="Consolas"/>
              </a:rPr>
              <a:t>git log --all --graph --oneline</a:t>
            </a:r>
            <a:r>
              <a:rPr lang="en-US"/>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Recap – How to put it all together</a:t>
            </a:r>
            <a:endParaRPr/>
          </a:p>
        </p:txBody>
      </p:sp>
      <p:sp>
        <p:nvSpPr>
          <p:cNvPr id="220" name="Google Shape;2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Font typeface="Calibri"/>
              <a:buAutoNum type="arabicPeriod"/>
            </a:pPr>
            <a:r>
              <a:rPr lang="en-US"/>
              <a:t>Find the .git directory</a:t>
            </a:r>
            <a:endParaRPr/>
          </a:p>
          <a:p>
            <a:pPr indent="-457200" lvl="0" marL="457200" rtl="0" algn="l">
              <a:lnSpc>
                <a:spcPct val="90000"/>
              </a:lnSpc>
              <a:spcBef>
                <a:spcPts val="1000"/>
              </a:spcBef>
              <a:spcAft>
                <a:spcPts val="0"/>
              </a:spcAft>
              <a:buClr>
                <a:schemeClr val="dk1"/>
              </a:buClr>
              <a:buSzPts val="2800"/>
              <a:buFont typeface="Calibri"/>
              <a:buAutoNum type="arabicPeriod"/>
            </a:pPr>
            <a:r>
              <a:rPr lang="en-US"/>
              <a:t>Get a list of local branch names</a:t>
            </a:r>
            <a:endParaRPr/>
          </a:p>
          <a:p>
            <a:pPr indent="-457200" lvl="0" marL="457200" rtl="0" algn="l">
              <a:lnSpc>
                <a:spcPct val="90000"/>
              </a:lnSpc>
              <a:spcBef>
                <a:spcPts val="1000"/>
              </a:spcBef>
              <a:spcAft>
                <a:spcPts val="0"/>
              </a:spcAft>
              <a:buClr>
                <a:schemeClr val="dk1"/>
              </a:buClr>
              <a:buSzPts val="2800"/>
              <a:buFont typeface="Calibri"/>
              <a:buAutoNum type="arabicPeriod"/>
            </a:pPr>
            <a:r>
              <a:rPr lang="en-US"/>
              <a:t>Build the commit graph</a:t>
            </a:r>
            <a:endParaRPr/>
          </a:p>
          <a:p>
            <a:pPr indent="-457200" lvl="0" marL="457200" rtl="0" algn="l">
              <a:lnSpc>
                <a:spcPct val="90000"/>
              </a:lnSpc>
              <a:spcBef>
                <a:spcPts val="1000"/>
              </a:spcBef>
              <a:spcAft>
                <a:spcPts val="0"/>
              </a:spcAft>
              <a:buClr>
                <a:schemeClr val="dk1"/>
              </a:buClr>
              <a:buSzPts val="2800"/>
              <a:buFont typeface="Calibri"/>
              <a:buAutoNum type="arabicPeriod"/>
            </a:pPr>
            <a:r>
              <a:rPr lang="en-US"/>
              <a:t>Sort the graph</a:t>
            </a:r>
            <a:endParaRPr/>
          </a:p>
          <a:p>
            <a:pPr indent="-457200" lvl="0" marL="457200" rtl="0" algn="l">
              <a:lnSpc>
                <a:spcPct val="90000"/>
              </a:lnSpc>
              <a:spcBef>
                <a:spcPts val="1000"/>
              </a:spcBef>
              <a:spcAft>
                <a:spcPts val="0"/>
              </a:spcAft>
              <a:buClr>
                <a:schemeClr val="dk1"/>
              </a:buClr>
              <a:buSzPts val="2800"/>
              <a:buFont typeface="Calibri"/>
              <a:buAutoNum type="arabicPeriod"/>
            </a:pPr>
            <a:r>
              <a:rPr lang="en-US"/>
              <a:t>Print the Sorted Order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Test - Cont</a:t>
            </a:r>
            <a:endParaRPr/>
          </a:p>
        </p:txBody>
      </p:sp>
      <p:sp>
        <p:nvSpPr>
          <p:cNvPr id="226" name="Google Shape;2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you think your code is working, try to use the provided test code </a:t>
            </a:r>
            <a:r>
              <a:rPr lang="en-US" u="sng">
                <a:solidFill>
                  <a:schemeClr val="hlink"/>
                </a:solidFill>
                <a:hlinkClick r:id="rId3"/>
              </a:rPr>
              <a:t>here</a:t>
            </a:r>
            <a:r>
              <a:rPr lang="en-US"/>
              <a:t>.</a:t>
            </a:r>
            <a:endParaRPr/>
          </a:p>
          <a:p>
            <a:pPr indent="-228600" lvl="1" marL="685800" rtl="0" algn="l">
              <a:lnSpc>
                <a:spcPct val="90000"/>
              </a:lnSpc>
              <a:spcBef>
                <a:spcPts val="500"/>
              </a:spcBef>
              <a:spcAft>
                <a:spcPts val="0"/>
              </a:spcAft>
              <a:buClr>
                <a:schemeClr val="dk1"/>
              </a:buClr>
              <a:buSzPts val="2400"/>
              <a:buChar char="•"/>
            </a:pPr>
            <a:r>
              <a:rPr lang="en-US"/>
              <a:t>Follow the instructions on the page for how to run it</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If you are anything like me and your code doesn't work perfectly the first time… </a:t>
            </a:r>
            <a:endParaRPr/>
          </a:p>
          <a:p>
            <a:pPr indent="-228600" lvl="1" marL="685800" rtl="0" algn="l">
              <a:lnSpc>
                <a:spcPct val="90000"/>
              </a:lnSpc>
              <a:spcBef>
                <a:spcPts val="500"/>
              </a:spcBef>
              <a:spcAft>
                <a:spcPts val="0"/>
              </a:spcAft>
              <a:buClr>
                <a:schemeClr val="dk1"/>
              </a:buClr>
              <a:buSzPts val="2400"/>
              <a:buChar char="•"/>
            </a:pPr>
            <a:r>
              <a:rPr lang="en-US"/>
              <a:t>Read the error and determine what went wrong and which test case it was</a:t>
            </a:r>
            <a:endParaRPr/>
          </a:p>
          <a:p>
            <a:pPr indent="-228600" lvl="1" marL="685800" rtl="0" algn="l">
              <a:lnSpc>
                <a:spcPct val="90000"/>
              </a:lnSpc>
              <a:spcBef>
                <a:spcPts val="500"/>
              </a:spcBef>
              <a:spcAft>
                <a:spcPts val="0"/>
              </a:spcAft>
              <a:buClr>
                <a:schemeClr val="dk1"/>
              </a:buClr>
              <a:buSzPts val="2400"/>
              <a:buChar char="•"/>
            </a:pPr>
            <a:r>
              <a:rPr lang="en-US"/>
              <a:t>Try to go into individual repos and run your script in there. Check the result and verify if it makes sense or not. Example below of running just in test 1</a:t>
            </a:r>
            <a:endParaRPr/>
          </a:p>
          <a:p>
            <a:pPr indent="-228600" lvl="2" marL="1143000" rtl="0" algn="l">
              <a:lnSpc>
                <a:spcPct val="90000"/>
              </a:lnSpc>
              <a:spcBef>
                <a:spcPts val="500"/>
              </a:spcBef>
              <a:spcAft>
                <a:spcPts val="0"/>
              </a:spcAft>
              <a:buClr>
                <a:schemeClr val="dk1"/>
              </a:buClr>
              <a:buSzPts val="2000"/>
              <a:buChar char="•"/>
            </a:pPr>
            <a:r>
              <a:rPr lang="en-US"/>
              <a:t>cd tests/repo_fixture/example-repo-1</a:t>
            </a:r>
            <a:endParaRPr/>
          </a:p>
          <a:p>
            <a:pPr indent="-228600" lvl="2" marL="1143000" rtl="0" algn="l">
              <a:lnSpc>
                <a:spcPct val="90000"/>
              </a:lnSpc>
              <a:spcBef>
                <a:spcPts val="500"/>
              </a:spcBef>
              <a:spcAft>
                <a:spcPts val="0"/>
              </a:spcAft>
              <a:buClr>
                <a:schemeClr val="dk1"/>
              </a:buClr>
              <a:buSzPts val="2000"/>
              <a:buChar char="•"/>
            </a:pPr>
            <a:r>
              <a:rPr lang="en-US"/>
              <a:t>python3 /path/to/your/topo_order_commits.py</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Last Words</a:t>
            </a:r>
            <a:endParaRPr/>
          </a:p>
        </p:txBody>
      </p:sp>
      <p:sp>
        <p:nvSpPr>
          <p:cNvPr id="232" name="Google Shape;23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Make sure to test your code with the provided test suite and confirm that it runs. The autograder works the same way as the test suite so you want it to work.</a:t>
            </a:r>
            <a:endParaRPr/>
          </a:p>
          <a:p>
            <a:pPr indent="-228600" lvl="1" marL="685800" rtl="0" algn="l">
              <a:lnSpc>
                <a:spcPct val="90000"/>
              </a:lnSpc>
              <a:spcBef>
                <a:spcPts val="500"/>
              </a:spcBef>
              <a:spcAft>
                <a:spcPts val="0"/>
              </a:spcAft>
              <a:buClr>
                <a:schemeClr val="dk1"/>
              </a:buClr>
              <a:buSzPts val="2400"/>
              <a:buChar char="•"/>
            </a:pPr>
            <a:r>
              <a:rPr lang="en-US"/>
              <a:t>Make sure your code structure matches that at the beginning of the hint slides.</a:t>
            </a:r>
            <a:endParaRPr/>
          </a:p>
          <a:p>
            <a:pPr indent="-228600" lvl="1" marL="685800" rtl="0" algn="l">
              <a:lnSpc>
                <a:spcPct val="90000"/>
              </a:lnSpc>
              <a:spcBef>
                <a:spcPts val="500"/>
              </a:spcBef>
              <a:spcAft>
                <a:spcPts val="0"/>
              </a:spcAft>
              <a:buClr>
                <a:schemeClr val="dk1"/>
              </a:buClr>
              <a:buSzPts val="2400"/>
              <a:buChar char="•"/>
            </a:pPr>
            <a:r>
              <a:rPr lang="en-US"/>
              <a:t>topo_order_commits() should be the function at the very top of the file, and then it calls any other function below it to get the ultimate result</a:t>
            </a:r>
            <a:endParaRPr/>
          </a:p>
          <a:p>
            <a:pPr indent="-228600" lvl="0" marL="228600" rtl="0" algn="l">
              <a:lnSpc>
                <a:spcPct val="90000"/>
              </a:lnSpc>
              <a:spcBef>
                <a:spcPts val="1000"/>
              </a:spcBef>
              <a:spcAft>
                <a:spcPts val="0"/>
              </a:spcAft>
              <a:buClr>
                <a:schemeClr val="dk1"/>
              </a:buClr>
              <a:buSzPts val="2800"/>
              <a:buChar char="•"/>
            </a:pPr>
            <a:r>
              <a:rPr lang="en-US"/>
              <a:t>This pseudocode is just one suggestion. There are many ways to solve this!</a:t>
            </a:r>
            <a:endParaRPr/>
          </a:p>
          <a:p>
            <a:pPr indent="-228600" lvl="0" marL="228600" rtl="0" algn="l">
              <a:lnSpc>
                <a:spcPct val="90000"/>
              </a:lnSpc>
              <a:spcBef>
                <a:spcPts val="1000"/>
              </a:spcBef>
              <a:spcAft>
                <a:spcPts val="0"/>
              </a:spcAft>
              <a:buClr>
                <a:schemeClr val="dk1"/>
              </a:buClr>
              <a:buSzPts val="2800"/>
              <a:buChar char="•"/>
            </a:pPr>
            <a:r>
              <a:rPr lang="en-US"/>
              <a:t>This assignment can be confusing if you attempt to code it all and then just run on the test suite. Start small and test as you go.</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Overall Approach</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Try to achieve the parts of the homework in small steps. Make sure to test after each one!</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Find the .git directory</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Get a list of local branch names</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Build the commit graph</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Topologically sort the graph</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Print the Sorted Order</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Refine with autograder test suite provided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Hints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You only need to use the </a:t>
            </a:r>
            <a:r>
              <a:rPr b="1" lang="en-US" sz="2400"/>
              <a:t>os</a:t>
            </a:r>
            <a:r>
              <a:rPr lang="en-US" sz="2400"/>
              <a:t>, </a:t>
            </a:r>
            <a:r>
              <a:rPr b="1" lang="en-US" sz="2400"/>
              <a:t>sys</a:t>
            </a:r>
            <a:r>
              <a:rPr lang="en-US" sz="2400"/>
              <a:t>, and </a:t>
            </a:r>
            <a:r>
              <a:rPr b="1" lang="en-US" sz="2400"/>
              <a:t>zlib</a:t>
            </a:r>
            <a:r>
              <a:rPr lang="en-US" sz="2400"/>
              <a:t> libraries. </a:t>
            </a:r>
            <a:endParaRPr/>
          </a:p>
          <a:p>
            <a:pPr indent="-228600" lvl="1" marL="685800" rtl="0" algn="l">
              <a:lnSpc>
                <a:spcPct val="90000"/>
              </a:lnSpc>
              <a:spcBef>
                <a:spcPts val="500"/>
              </a:spcBef>
              <a:spcAft>
                <a:spcPts val="0"/>
              </a:spcAft>
              <a:buClr>
                <a:schemeClr val="dk1"/>
              </a:buClr>
              <a:buSzPts val="2000"/>
              <a:buChar char="•"/>
            </a:pPr>
            <a:r>
              <a:rPr lang="en-US" sz="2000"/>
              <a:t>You may find </a:t>
            </a:r>
            <a:r>
              <a:rPr b="1" lang="en-US" sz="2000"/>
              <a:t>deque </a:t>
            </a:r>
            <a:r>
              <a:rPr lang="en-US" sz="2000"/>
              <a:t>from </a:t>
            </a:r>
            <a:r>
              <a:rPr b="1" lang="en-US" sz="2000"/>
              <a:t>collections, </a:t>
            </a:r>
            <a:r>
              <a:rPr lang="en-US" sz="2000"/>
              <a:t>and the </a:t>
            </a:r>
            <a:r>
              <a:rPr b="1" lang="en-US" sz="2000"/>
              <a:t>copy</a:t>
            </a:r>
            <a:r>
              <a:rPr lang="en-US" sz="2000"/>
              <a:t> library helpful as well</a:t>
            </a:r>
            <a:endParaRPr/>
          </a:p>
          <a:p>
            <a:pPr indent="-228600" lvl="0" marL="228600" rtl="0" algn="l">
              <a:lnSpc>
                <a:spcPct val="90000"/>
              </a:lnSpc>
              <a:spcBef>
                <a:spcPts val="1000"/>
              </a:spcBef>
              <a:spcAft>
                <a:spcPts val="0"/>
              </a:spcAft>
              <a:buClr>
                <a:schemeClr val="dk1"/>
              </a:buClr>
              <a:buSzPts val="2400"/>
              <a:buChar char="•"/>
            </a:pPr>
            <a:r>
              <a:rPr lang="en-US" sz="2400"/>
              <a:t>You should </a:t>
            </a:r>
            <a:r>
              <a:rPr b="1" lang="en-US" sz="2400"/>
              <a:t>not</a:t>
            </a:r>
            <a:r>
              <a:rPr lang="en-US" sz="2400"/>
              <a:t> use the Python subprocess library to call git commands. All information should come from directly reading the files in the .git folder you find in step 1</a:t>
            </a:r>
            <a:endParaRPr/>
          </a:p>
          <a:p>
            <a:pPr indent="-228600" lvl="0" marL="228600" rtl="0" algn="l">
              <a:lnSpc>
                <a:spcPct val="90000"/>
              </a:lnSpc>
              <a:spcBef>
                <a:spcPts val="1000"/>
              </a:spcBef>
              <a:spcAft>
                <a:spcPts val="0"/>
              </a:spcAft>
              <a:buClr>
                <a:schemeClr val="dk1"/>
              </a:buClr>
              <a:buSzPts val="2400"/>
              <a:buChar char="•"/>
            </a:pPr>
            <a:r>
              <a:rPr lang="en-US" sz="2400"/>
              <a:t>It's good practice to use snake_case variable naming in Python, but we won't take off points for that</a:t>
            </a:r>
            <a:endParaRPr/>
          </a:p>
          <a:p>
            <a:pPr indent="-228600" lvl="0" marL="228600" rtl="0" algn="l">
              <a:lnSpc>
                <a:spcPct val="90000"/>
              </a:lnSpc>
              <a:spcBef>
                <a:spcPts val="1000"/>
              </a:spcBef>
              <a:spcAft>
                <a:spcPts val="0"/>
              </a:spcAft>
              <a:buClr>
                <a:schemeClr val="dk1"/>
              </a:buClr>
              <a:buSzPts val="2400"/>
              <a:buChar char="•"/>
            </a:pPr>
            <a:r>
              <a:rPr lang="en-US" sz="2400"/>
              <a:t>There is typically more than one topological sort for a given graph. Your code can print out any valid sort, but it </a:t>
            </a:r>
            <a:r>
              <a:rPr b="1" lang="en-US" sz="2400"/>
              <a:t>must</a:t>
            </a:r>
            <a:r>
              <a:rPr lang="en-US" sz="2400"/>
              <a:t> print out the same sorted order for the same directory. If we call test your script on the same directory twice, your script should output the exact same order twice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 Organization</a:t>
            </a:r>
            <a:endParaRPr/>
          </a:p>
        </p:txBody>
      </p:sp>
      <p:sp>
        <p:nvSpPr>
          <p:cNvPr id="109" name="Google Shape;109;p5"/>
          <p:cNvSpPr txBox="1"/>
          <p:nvPr>
            <p:ph idx="1" type="body"/>
          </p:nvPr>
        </p:nvSpPr>
        <p:spPr>
          <a:xfrm>
            <a:off x="838200" y="1825625"/>
            <a:ext cx="597190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FF"/>
              </a:buClr>
              <a:buSzPts val="1200"/>
              <a:buNone/>
            </a:pPr>
            <a:r>
              <a:rPr b="0" lang="en-US" sz="1200">
                <a:solidFill>
                  <a:srgbClr val="0000FF"/>
                </a:solidFill>
                <a:latin typeface="Consolas"/>
                <a:ea typeface="Consolas"/>
                <a:cs typeface="Consolas"/>
                <a:sym typeface="Consolas"/>
              </a:rPr>
              <a:t>import</a:t>
            </a:r>
            <a:r>
              <a:rPr b="0" lang="en-US" sz="1200">
                <a:solidFill>
                  <a:srgbClr val="000000"/>
                </a:solidFill>
                <a:latin typeface="Consolas"/>
                <a:ea typeface="Consolas"/>
                <a:cs typeface="Consolas"/>
                <a:sym typeface="Consolas"/>
              </a:rPr>
              <a:t> os</a:t>
            </a:r>
            <a:endParaRPr b="0" sz="12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FF"/>
              </a:buClr>
              <a:buSzPts val="1200"/>
              <a:buNone/>
            </a:pPr>
            <a:r>
              <a:rPr b="0" lang="en-US" sz="1200">
                <a:solidFill>
                  <a:srgbClr val="0000FF"/>
                </a:solidFill>
                <a:latin typeface="Consolas"/>
                <a:ea typeface="Consolas"/>
                <a:cs typeface="Consolas"/>
                <a:sym typeface="Consolas"/>
              </a:rPr>
              <a:t>import</a:t>
            </a:r>
            <a:r>
              <a:rPr b="0" lang="en-US" sz="1200">
                <a:solidFill>
                  <a:srgbClr val="000000"/>
                </a:solidFill>
                <a:latin typeface="Consolas"/>
                <a:ea typeface="Consolas"/>
                <a:cs typeface="Consolas"/>
                <a:sym typeface="Consolas"/>
              </a:rPr>
              <a:t> sys</a:t>
            </a:r>
            <a:endParaRPr/>
          </a:p>
          <a:p>
            <a:pPr indent="0" lvl="0" marL="0" rtl="0" algn="l">
              <a:lnSpc>
                <a:spcPct val="90000"/>
              </a:lnSpc>
              <a:spcBef>
                <a:spcPts val="1000"/>
              </a:spcBef>
              <a:spcAft>
                <a:spcPts val="0"/>
              </a:spcAft>
              <a:buClr>
                <a:srgbClr val="0000FF"/>
              </a:buClr>
              <a:buSzPts val="1200"/>
              <a:buNone/>
            </a:pPr>
            <a:r>
              <a:rPr b="0" lang="en-US" sz="1200">
                <a:solidFill>
                  <a:srgbClr val="0000FF"/>
                </a:solidFill>
                <a:latin typeface="Consolas"/>
                <a:ea typeface="Consolas"/>
                <a:cs typeface="Consolas"/>
                <a:sym typeface="Consolas"/>
              </a:rPr>
              <a:t>import</a:t>
            </a:r>
            <a:r>
              <a:rPr b="0" lang="en-US" sz="1200">
                <a:solidFill>
                  <a:srgbClr val="000000"/>
                </a:solidFill>
                <a:latin typeface="Consolas"/>
                <a:ea typeface="Consolas"/>
                <a:cs typeface="Consolas"/>
                <a:sym typeface="Consolas"/>
              </a:rPr>
              <a:t> zlib</a:t>
            </a:r>
            <a:endParaRPr b="0" sz="12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FF"/>
              </a:buClr>
              <a:buSzPts val="1200"/>
              <a:buNone/>
            </a:pPr>
            <a:r>
              <a:rPr b="0" lang="en-US" sz="1200">
                <a:solidFill>
                  <a:srgbClr val="0000FF"/>
                </a:solidFill>
                <a:latin typeface="Consolas"/>
                <a:ea typeface="Consolas"/>
                <a:cs typeface="Consolas"/>
                <a:sym typeface="Consolas"/>
              </a:rPr>
              <a:t>import</a:t>
            </a:r>
            <a:r>
              <a:rPr b="0" lang="en-US" sz="1200">
                <a:solidFill>
                  <a:srgbClr val="000000"/>
                </a:solidFill>
                <a:latin typeface="Consolas"/>
                <a:ea typeface="Consolas"/>
                <a:cs typeface="Consolas"/>
                <a:sym typeface="Consolas"/>
              </a:rPr>
              <a:t> copy</a:t>
            </a:r>
            <a:endParaRPr/>
          </a:p>
          <a:p>
            <a:pPr indent="0" lvl="0" marL="0" rtl="0" algn="l">
              <a:lnSpc>
                <a:spcPct val="90000"/>
              </a:lnSpc>
              <a:spcBef>
                <a:spcPts val="1000"/>
              </a:spcBef>
              <a:spcAft>
                <a:spcPts val="0"/>
              </a:spcAft>
              <a:buClr>
                <a:srgbClr val="0000FF"/>
              </a:buClr>
              <a:buSzPts val="1200"/>
              <a:buNone/>
            </a:pPr>
            <a:r>
              <a:rPr b="0" lang="en-US" sz="1200">
                <a:solidFill>
                  <a:srgbClr val="0000FF"/>
                </a:solidFill>
                <a:latin typeface="Consolas"/>
                <a:ea typeface="Consolas"/>
                <a:cs typeface="Consolas"/>
                <a:sym typeface="Consolas"/>
              </a:rPr>
              <a:t>from</a:t>
            </a:r>
            <a:r>
              <a:rPr b="0" lang="en-US" sz="1200">
                <a:solidFill>
                  <a:srgbClr val="000000"/>
                </a:solidFill>
                <a:latin typeface="Consolas"/>
                <a:ea typeface="Consolas"/>
                <a:cs typeface="Consolas"/>
                <a:sym typeface="Consolas"/>
              </a:rPr>
              <a:t> collections </a:t>
            </a:r>
            <a:r>
              <a:rPr b="0" lang="en-US" sz="1200">
                <a:solidFill>
                  <a:srgbClr val="0000FF"/>
                </a:solidFill>
                <a:latin typeface="Consolas"/>
                <a:ea typeface="Consolas"/>
                <a:cs typeface="Consolas"/>
                <a:sym typeface="Consolas"/>
              </a:rPr>
              <a:t>import</a:t>
            </a:r>
            <a:r>
              <a:rPr b="0" lang="en-US" sz="1200">
                <a:solidFill>
                  <a:srgbClr val="000000"/>
                </a:solidFill>
                <a:latin typeface="Consolas"/>
                <a:ea typeface="Consolas"/>
                <a:cs typeface="Consolas"/>
                <a:sym typeface="Consolas"/>
              </a:rPr>
              <a:t> deque</a:t>
            </a:r>
            <a:endParaRPr/>
          </a:p>
          <a:p>
            <a:pPr indent="0" lvl="0" marL="0" rtl="0" algn="l">
              <a:lnSpc>
                <a:spcPct val="90000"/>
              </a:lnSpc>
              <a:spcBef>
                <a:spcPts val="1000"/>
              </a:spcBef>
              <a:spcAft>
                <a:spcPts val="0"/>
              </a:spcAft>
              <a:buClr>
                <a:srgbClr val="000000"/>
              </a:buClr>
              <a:buSzPts val="1200"/>
              <a:buNone/>
            </a:pPr>
            <a:br>
              <a:rPr b="0" lang="en-US" sz="1200">
                <a:solidFill>
                  <a:srgbClr val="000000"/>
                </a:solidFill>
                <a:latin typeface="Consolas"/>
                <a:ea typeface="Consolas"/>
                <a:cs typeface="Consolas"/>
                <a:sym typeface="Consolas"/>
              </a:rPr>
            </a:br>
            <a:r>
              <a:rPr b="0" lang="en-US" sz="1200">
                <a:solidFill>
                  <a:srgbClr val="0000FF"/>
                </a:solidFill>
                <a:latin typeface="Consolas"/>
                <a:ea typeface="Consolas"/>
                <a:cs typeface="Consolas"/>
                <a:sym typeface="Consolas"/>
              </a:rPr>
              <a:t>def</a:t>
            </a:r>
            <a:r>
              <a:rPr b="0" lang="en-US" sz="1200">
                <a:solidFill>
                  <a:srgbClr val="000000"/>
                </a:solidFill>
                <a:latin typeface="Consolas"/>
                <a:ea typeface="Consolas"/>
                <a:cs typeface="Consolas"/>
                <a:sym typeface="Consolas"/>
              </a:rPr>
              <a:t> topo_order_commits():</a:t>
            </a:r>
            <a:endParaRPr/>
          </a:p>
          <a:p>
            <a:pPr indent="0" lvl="0" marL="0" rtl="0" algn="l">
              <a:lnSpc>
                <a:spcPct val="90000"/>
              </a:lnSpc>
              <a:spcBef>
                <a:spcPts val="1000"/>
              </a:spcBef>
              <a:spcAft>
                <a:spcPts val="0"/>
              </a:spcAft>
              <a:buClr>
                <a:srgbClr val="000000"/>
              </a:buClr>
              <a:buSzPts val="1200"/>
              <a:buNone/>
            </a:pPr>
            <a:r>
              <a:rPr b="0" lang="en-US" sz="1200">
                <a:solidFill>
                  <a:srgbClr val="000000"/>
                </a:solidFill>
                <a:latin typeface="Consolas"/>
                <a:ea typeface="Consolas"/>
                <a:cs typeface="Consolas"/>
                <a:sym typeface="Consolas"/>
              </a:rPr>
              <a:t>        </a:t>
            </a:r>
            <a:r>
              <a:rPr b="0" lang="en-US" sz="1200">
                <a:solidFill>
                  <a:srgbClr val="008000"/>
                </a:solidFill>
                <a:latin typeface="Consolas"/>
                <a:ea typeface="Consolas"/>
                <a:cs typeface="Consolas"/>
                <a:sym typeface="Consolas"/>
              </a:rPr>
              <a:t>#Get git directory (can be helper function)</a:t>
            </a:r>
            <a:endParaRPr/>
          </a:p>
          <a:p>
            <a:pPr indent="0" lvl="0" marL="0" rtl="0" algn="l">
              <a:lnSpc>
                <a:spcPct val="90000"/>
              </a:lnSpc>
              <a:spcBef>
                <a:spcPts val="1000"/>
              </a:spcBef>
              <a:spcAft>
                <a:spcPts val="0"/>
              </a:spcAft>
              <a:buClr>
                <a:srgbClr val="000000"/>
              </a:buClr>
              <a:buSzPts val="1200"/>
              <a:buNone/>
            </a:pPr>
            <a:r>
              <a:rPr b="0" lang="en-US" sz="1200">
                <a:solidFill>
                  <a:srgbClr val="000000"/>
                </a:solidFill>
                <a:latin typeface="Consolas"/>
                <a:ea typeface="Consolas"/>
                <a:cs typeface="Consolas"/>
                <a:sym typeface="Consolas"/>
              </a:rPr>
              <a:t>        </a:t>
            </a:r>
            <a:r>
              <a:rPr b="0" lang="en-US" sz="1200">
                <a:solidFill>
                  <a:srgbClr val="008000"/>
                </a:solidFill>
                <a:latin typeface="Consolas"/>
                <a:ea typeface="Consolas"/>
                <a:cs typeface="Consolas"/>
                <a:sym typeface="Consolas"/>
              </a:rPr>
              <a:t>#Get list of local branch names (can be helper function)</a:t>
            </a:r>
            <a:endParaRPr b="0" sz="12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200"/>
              <a:buNone/>
            </a:pPr>
            <a:r>
              <a:rPr b="0" lang="en-US" sz="1200">
                <a:solidFill>
                  <a:srgbClr val="000000"/>
                </a:solidFill>
                <a:latin typeface="Consolas"/>
                <a:ea typeface="Consolas"/>
                <a:cs typeface="Consolas"/>
                <a:sym typeface="Consolas"/>
              </a:rPr>
              <a:t>        </a:t>
            </a:r>
            <a:r>
              <a:rPr b="0" lang="en-US" sz="1200">
                <a:solidFill>
                  <a:srgbClr val="008000"/>
                </a:solidFill>
                <a:latin typeface="Consolas"/>
                <a:ea typeface="Consolas"/>
                <a:cs typeface="Consolas"/>
                <a:sym typeface="Consolas"/>
              </a:rPr>
              <a:t>#Build the commit graph (can be helper function)</a:t>
            </a:r>
            <a:endParaRPr b="0" sz="12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200"/>
              <a:buNone/>
            </a:pPr>
            <a:r>
              <a:rPr b="0" lang="en-US" sz="1200">
                <a:solidFill>
                  <a:srgbClr val="000000"/>
                </a:solidFill>
                <a:latin typeface="Consolas"/>
                <a:ea typeface="Consolas"/>
                <a:cs typeface="Consolas"/>
                <a:sym typeface="Consolas"/>
              </a:rPr>
              <a:t>        </a:t>
            </a:r>
            <a:r>
              <a:rPr b="0" lang="en-US" sz="1200">
                <a:solidFill>
                  <a:srgbClr val="008000"/>
                </a:solidFill>
                <a:latin typeface="Consolas"/>
                <a:ea typeface="Consolas"/>
                <a:cs typeface="Consolas"/>
                <a:sym typeface="Consolas"/>
              </a:rPr>
              <a:t>#Topologically sort the commit graph (can be helper fnction)</a:t>
            </a:r>
            <a:endParaRPr b="0" sz="12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200"/>
              <a:buNone/>
            </a:pPr>
            <a:r>
              <a:rPr b="0" lang="en-US" sz="1200">
                <a:solidFill>
                  <a:srgbClr val="000000"/>
                </a:solidFill>
                <a:latin typeface="Consolas"/>
                <a:ea typeface="Consolas"/>
                <a:cs typeface="Consolas"/>
                <a:sym typeface="Consolas"/>
              </a:rPr>
              <a:t>        </a:t>
            </a:r>
            <a:r>
              <a:rPr b="0" lang="en-US" sz="1200">
                <a:solidFill>
                  <a:srgbClr val="008000"/>
                </a:solidFill>
                <a:latin typeface="Consolas"/>
                <a:ea typeface="Consolas"/>
                <a:cs typeface="Consolas"/>
                <a:sym typeface="Consolas"/>
              </a:rPr>
              <a:t>#Print the sorted order (can be helper function)</a:t>
            </a:r>
            <a:endParaRPr b="0" sz="12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ts val="1200"/>
              <a:buNone/>
            </a:pPr>
            <a:br>
              <a:rPr b="0" lang="en-US" sz="1200">
                <a:solidFill>
                  <a:srgbClr val="000000"/>
                </a:solidFill>
                <a:latin typeface="Consolas"/>
                <a:ea typeface="Consolas"/>
                <a:cs typeface="Consolas"/>
                <a:sym typeface="Consolas"/>
              </a:rPr>
            </a:br>
            <a:r>
              <a:rPr b="0" lang="en-US" sz="1200">
                <a:solidFill>
                  <a:srgbClr val="0000FF"/>
                </a:solidFill>
                <a:latin typeface="Consolas"/>
                <a:ea typeface="Consolas"/>
                <a:cs typeface="Consolas"/>
                <a:sym typeface="Consolas"/>
              </a:rPr>
              <a:t>if</a:t>
            </a:r>
            <a:r>
              <a:rPr b="0" lang="en-US" sz="1200">
                <a:solidFill>
                  <a:srgbClr val="000000"/>
                </a:solidFill>
                <a:latin typeface="Consolas"/>
                <a:ea typeface="Consolas"/>
                <a:cs typeface="Consolas"/>
                <a:sym typeface="Consolas"/>
              </a:rPr>
              <a:t> __name__ == </a:t>
            </a:r>
            <a:r>
              <a:rPr b="0" lang="en-US" sz="1200">
                <a:solidFill>
                  <a:srgbClr val="A31515"/>
                </a:solidFill>
                <a:latin typeface="Consolas"/>
                <a:ea typeface="Consolas"/>
                <a:cs typeface="Consolas"/>
                <a:sym typeface="Consolas"/>
              </a:rPr>
              <a:t>'__main__'</a:t>
            </a:r>
            <a:r>
              <a:rPr b="0" lang="en-US" sz="12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ts val="1200"/>
              <a:buNone/>
            </a:pPr>
            <a:r>
              <a:rPr b="0" lang="en-US" sz="1200">
                <a:solidFill>
                  <a:srgbClr val="000000"/>
                </a:solidFill>
                <a:latin typeface="Consolas"/>
                <a:ea typeface="Consolas"/>
                <a:cs typeface="Consolas"/>
                <a:sym typeface="Consolas"/>
              </a:rPr>
              <a:t>    topo_order_commits()</a:t>
            </a:r>
            <a:endParaRPr/>
          </a:p>
        </p:txBody>
      </p:sp>
      <p:sp>
        <p:nvSpPr>
          <p:cNvPr id="110" name="Google Shape;110;p5"/>
          <p:cNvSpPr txBox="1"/>
          <p:nvPr/>
        </p:nvSpPr>
        <p:spPr>
          <a:xfrm>
            <a:off x="6409508" y="1690688"/>
            <a:ext cx="5035731"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 work with the autograder, you want to organize your code as on the left:</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You need a topo_order_commits() function which can be called and complete all of the steps necessary, including printing the final results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You can call other functions inside topo_order_commits(), but the autograder will just call topo_order_commits()</a:t>
            </a:r>
            <a:r>
              <a:rPr b="0" i="0" lang="en-US" sz="1800" u="none" cap="none" strike="noStrike">
                <a:solidFill>
                  <a:srgbClr val="0000FF"/>
                </a:solidFill>
                <a:latin typeface="Consolas"/>
                <a:ea typeface="Consolas"/>
                <a:cs typeface="Consolas"/>
                <a:sym typeface="Consolas"/>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Find the .git Directory </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just need to find the .git folder</a:t>
            </a:r>
            <a:endParaRPr/>
          </a:p>
          <a:p>
            <a:pPr indent="-228600" lvl="0" marL="228600" rtl="0" algn="l">
              <a:lnSpc>
                <a:spcPct val="90000"/>
              </a:lnSpc>
              <a:spcBef>
                <a:spcPts val="1000"/>
              </a:spcBef>
              <a:spcAft>
                <a:spcPts val="0"/>
              </a:spcAft>
              <a:buClr>
                <a:schemeClr val="dk1"/>
              </a:buClr>
              <a:buSzPts val="2800"/>
              <a:buChar char="•"/>
            </a:pPr>
            <a:r>
              <a:rPr lang="en-US"/>
              <a:t>General process</a:t>
            </a:r>
            <a:endParaRPr/>
          </a:p>
          <a:p>
            <a:pPr indent="-228600" lvl="1" marL="685800" rtl="0" algn="l">
              <a:lnSpc>
                <a:spcPct val="90000"/>
              </a:lnSpc>
              <a:spcBef>
                <a:spcPts val="500"/>
              </a:spcBef>
              <a:spcAft>
                <a:spcPts val="0"/>
              </a:spcAft>
              <a:buClr>
                <a:schemeClr val="dk1"/>
              </a:buClr>
              <a:buSzPts val="2400"/>
              <a:buChar char="•"/>
            </a:pPr>
            <a:r>
              <a:rPr lang="en-US"/>
              <a:t>Start searching from the location wherever you code was called in</a:t>
            </a:r>
            <a:endParaRPr/>
          </a:p>
          <a:p>
            <a:pPr indent="-228600" lvl="1" marL="685800" rtl="0" algn="l">
              <a:lnSpc>
                <a:spcPct val="90000"/>
              </a:lnSpc>
              <a:spcBef>
                <a:spcPts val="500"/>
              </a:spcBef>
              <a:spcAft>
                <a:spcPts val="0"/>
              </a:spcAft>
              <a:buClr>
                <a:schemeClr val="dk1"/>
              </a:buClr>
              <a:buSzPts val="2400"/>
              <a:buChar char="•"/>
            </a:pPr>
            <a:r>
              <a:rPr lang="en-US"/>
              <a:t>If the .git directory exists in that folder, great you found it!</a:t>
            </a:r>
            <a:endParaRPr/>
          </a:p>
          <a:p>
            <a:pPr indent="-228600" lvl="1" marL="685800" rtl="0" algn="l">
              <a:lnSpc>
                <a:spcPct val="90000"/>
              </a:lnSpc>
              <a:spcBef>
                <a:spcPts val="500"/>
              </a:spcBef>
              <a:spcAft>
                <a:spcPts val="0"/>
              </a:spcAft>
              <a:buClr>
                <a:schemeClr val="dk1"/>
              </a:buClr>
              <a:buSzPts val="2400"/>
              <a:buChar char="•"/>
            </a:pPr>
            <a:r>
              <a:rPr lang="en-US"/>
              <a:t>Else, go up a level to the parent directory and repeat</a:t>
            </a:r>
            <a:endParaRPr/>
          </a:p>
          <a:p>
            <a:pPr indent="-228600" lvl="0" marL="228600" rtl="0" algn="l">
              <a:lnSpc>
                <a:spcPct val="90000"/>
              </a:lnSpc>
              <a:spcBef>
                <a:spcPts val="1000"/>
              </a:spcBef>
              <a:spcAft>
                <a:spcPts val="0"/>
              </a:spcAft>
              <a:buClr>
                <a:schemeClr val="dk1"/>
              </a:buClr>
              <a:buSzPts val="2800"/>
              <a:buChar char="•"/>
            </a:pPr>
            <a:r>
              <a:rPr lang="en-US"/>
              <a:t>What about error/edge cases</a:t>
            </a:r>
            <a:endParaRPr/>
          </a:p>
          <a:p>
            <a:pPr indent="-228600" lvl="1" marL="685800" rtl="0" algn="l">
              <a:lnSpc>
                <a:spcPct val="90000"/>
              </a:lnSpc>
              <a:spcBef>
                <a:spcPts val="500"/>
              </a:spcBef>
              <a:spcAft>
                <a:spcPts val="0"/>
              </a:spcAft>
              <a:buClr>
                <a:schemeClr val="dk1"/>
              </a:buClr>
              <a:buSzPts val="2400"/>
              <a:buChar char="•"/>
            </a:pPr>
            <a:r>
              <a:rPr lang="en-US"/>
              <a:t>It's possible you reach a folder you don't have permissions to view. You don't have to worry about this case since your script will error and exit on its own</a:t>
            </a:r>
            <a:endParaRPr/>
          </a:p>
          <a:p>
            <a:pPr indent="-228600" lvl="1" marL="685800" rtl="0" algn="l">
              <a:lnSpc>
                <a:spcPct val="90000"/>
              </a:lnSpc>
              <a:spcBef>
                <a:spcPts val="500"/>
              </a:spcBef>
              <a:spcAft>
                <a:spcPts val="0"/>
              </a:spcAft>
              <a:buClr>
                <a:schemeClr val="dk1"/>
              </a:buClr>
              <a:buSzPts val="2400"/>
              <a:buChar char="•"/>
            </a:pPr>
            <a:r>
              <a:rPr lang="en-US"/>
              <a:t>You should stop the search when you reach the root directory '/'. Print a message 'Not inside a git repository' and exit with status 1</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Find the .git Directory – Useful Functions </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Here are some python functions you may find useful:</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Of course feel free to use other ones!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graphicFrame>
        <p:nvGraphicFramePr>
          <p:cNvPr id="123" name="Google Shape;123;p7"/>
          <p:cNvGraphicFramePr/>
          <p:nvPr/>
        </p:nvGraphicFramePr>
        <p:xfrm>
          <a:off x="2032000" y="2426547"/>
          <a:ext cx="3000000" cy="3000000"/>
        </p:xfrm>
        <a:graphic>
          <a:graphicData uri="http://schemas.openxmlformats.org/drawingml/2006/table">
            <a:tbl>
              <a:tblPr bandRow="1" firstRow="1">
                <a:noFill/>
                <a:tableStyleId>{E3448AE5-B481-48EA-9BD6-A30774396BB0}</a:tableStyleId>
              </a:tblPr>
              <a:tblGrid>
                <a:gridCol w="4064000"/>
                <a:gridCol w="4064000"/>
              </a:tblGrid>
              <a:tr h="370850">
                <a:tc>
                  <a:txBody>
                    <a:bodyPr/>
                    <a:lstStyle/>
                    <a:p>
                      <a:pPr indent="0" lvl="0" marL="0" marR="0" rtl="0" algn="l">
                        <a:spcBef>
                          <a:spcPts val="0"/>
                        </a:spcBef>
                        <a:spcAft>
                          <a:spcPts val="0"/>
                        </a:spcAft>
                        <a:buNone/>
                      </a:pPr>
                      <a:r>
                        <a:rPr lang="en-US" sz="1800" u="none" cap="none" strike="noStrike"/>
                        <a:t>Function</a:t>
                      </a:r>
                      <a:endParaRPr/>
                    </a:p>
                  </a:txBody>
                  <a:tcPr marT="45725" marB="45725" marR="91450" marL="91450"/>
                </a:tc>
                <a:tc>
                  <a:txBody>
                    <a:bodyPr/>
                    <a:lstStyle/>
                    <a:p>
                      <a:pPr indent="0" lvl="0" marL="0" marR="0" rtl="0" algn="l">
                        <a:spcBef>
                          <a:spcPts val="0"/>
                        </a:spcBef>
                        <a:spcAft>
                          <a:spcPts val="0"/>
                        </a:spcAft>
                        <a:buNone/>
                      </a:pPr>
                      <a:r>
                        <a:rPr lang="en-US" sz="1800"/>
                        <a:t>Basic Description</a:t>
                      </a:r>
                      <a:endParaRPr/>
                    </a:p>
                  </a:txBody>
                  <a:tcPr marT="45725" marB="45725" marR="91450" marL="91450"/>
                </a:tc>
              </a:tr>
              <a:tr h="370850">
                <a:tc>
                  <a:txBody>
                    <a:bodyPr/>
                    <a:lstStyle/>
                    <a:p>
                      <a:pPr indent="0" lvl="0" marL="0" marR="0" rtl="0" algn="l">
                        <a:spcBef>
                          <a:spcPts val="0"/>
                        </a:spcBef>
                        <a:spcAft>
                          <a:spcPts val="0"/>
                        </a:spcAft>
                        <a:buNone/>
                      </a:pPr>
                      <a:r>
                        <a:rPr lang="en-US" sz="1800"/>
                        <a:t>os.getcwd()</a:t>
                      </a:r>
                      <a:endParaRPr/>
                    </a:p>
                  </a:txBody>
                  <a:tcPr marT="45725" marB="45725" marR="91450" marL="91450"/>
                </a:tc>
                <a:tc>
                  <a:txBody>
                    <a:bodyPr/>
                    <a:lstStyle/>
                    <a:p>
                      <a:pPr indent="0" lvl="0" marL="0" marR="0" rtl="0" algn="l">
                        <a:spcBef>
                          <a:spcPts val="0"/>
                        </a:spcBef>
                        <a:spcAft>
                          <a:spcPts val="0"/>
                        </a:spcAft>
                        <a:buNone/>
                      </a:pPr>
                      <a:r>
                        <a:rPr lang="en-US" sz="1800"/>
                        <a:t>Get current working directory path</a:t>
                      </a:r>
                      <a:endParaRPr/>
                    </a:p>
                  </a:txBody>
                  <a:tcPr marT="45725" marB="45725" marR="91450" marL="91450"/>
                </a:tc>
              </a:tr>
              <a:tr h="370850">
                <a:tc>
                  <a:txBody>
                    <a:bodyPr/>
                    <a:lstStyle/>
                    <a:p>
                      <a:pPr indent="0" lvl="0" marL="0" marR="0" rtl="0" algn="l">
                        <a:spcBef>
                          <a:spcPts val="0"/>
                        </a:spcBef>
                        <a:spcAft>
                          <a:spcPts val="0"/>
                        </a:spcAft>
                        <a:buNone/>
                      </a:pPr>
                      <a:r>
                        <a:rPr lang="en-US" sz="1800"/>
                        <a:t>os.path.exists()</a:t>
                      </a:r>
                      <a:endParaRPr/>
                    </a:p>
                  </a:txBody>
                  <a:tcPr marT="45725" marB="45725" marR="91450" marL="91450"/>
                </a:tc>
                <a:tc>
                  <a:txBody>
                    <a:bodyPr/>
                    <a:lstStyle/>
                    <a:p>
                      <a:pPr indent="0" lvl="0" marL="0" marR="0" rtl="0" algn="l">
                        <a:spcBef>
                          <a:spcPts val="0"/>
                        </a:spcBef>
                        <a:spcAft>
                          <a:spcPts val="0"/>
                        </a:spcAft>
                        <a:buNone/>
                      </a:pPr>
                      <a:r>
                        <a:rPr lang="en-US" sz="1800"/>
                        <a:t>Check if path exists</a:t>
                      </a:r>
                      <a:endParaRPr/>
                    </a:p>
                  </a:txBody>
                  <a:tcPr marT="45725" marB="45725" marR="91450" marL="91450"/>
                </a:tc>
              </a:tr>
              <a:tr h="370850">
                <a:tc>
                  <a:txBody>
                    <a:bodyPr/>
                    <a:lstStyle/>
                    <a:p>
                      <a:pPr indent="0" lvl="0" marL="0" marR="0" rtl="0" algn="l">
                        <a:spcBef>
                          <a:spcPts val="0"/>
                        </a:spcBef>
                        <a:spcAft>
                          <a:spcPts val="0"/>
                        </a:spcAft>
                        <a:buNone/>
                      </a:pPr>
                      <a:r>
                        <a:rPr lang="en-US" sz="1800"/>
                        <a:t>os.path.dirname()</a:t>
                      </a:r>
                      <a:endParaRPr/>
                    </a:p>
                  </a:txBody>
                  <a:tcPr marT="45725" marB="45725" marR="91450" marL="91450"/>
                </a:tc>
                <a:tc>
                  <a:txBody>
                    <a:bodyPr/>
                    <a:lstStyle/>
                    <a:p>
                      <a:pPr indent="0" lvl="0" marL="0" marR="0" rtl="0" algn="l">
                        <a:spcBef>
                          <a:spcPts val="0"/>
                        </a:spcBef>
                        <a:spcAft>
                          <a:spcPts val="0"/>
                        </a:spcAft>
                        <a:buNone/>
                      </a:pPr>
                      <a:r>
                        <a:rPr lang="en-US" sz="1800"/>
                        <a:t>Can retrieve parent directory path</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Get a list of local branch names </a:t>
            </a:r>
            <a:endParaRPr/>
          </a:p>
        </p:txBody>
      </p:sp>
      <p:sp>
        <p:nvSpPr>
          <p:cNvPr id="129" name="Google Shape;12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Now that we have the .git directory path from step 1, we can find branch information.</a:t>
            </a:r>
            <a:endParaRPr/>
          </a:p>
          <a:p>
            <a:pPr indent="-228600" lvl="0" marL="228600" rtl="0" algn="l">
              <a:lnSpc>
                <a:spcPct val="90000"/>
              </a:lnSpc>
              <a:spcBef>
                <a:spcPts val="1000"/>
              </a:spcBef>
              <a:spcAft>
                <a:spcPts val="0"/>
              </a:spcAft>
              <a:buClr>
                <a:schemeClr val="dk1"/>
              </a:buClr>
              <a:buSzPct val="100000"/>
              <a:buChar char="•"/>
            </a:pPr>
            <a:r>
              <a:rPr lang="en-US"/>
              <a:t>Branch names are stored in the </a:t>
            </a:r>
            <a:r>
              <a:rPr b="1" lang="en-US"/>
              <a:t>refs/heads</a:t>
            </a:r>
            <a:r>
              <a:rPr lang="en-US"/>
              <a:t> folder.</a:t>
            </a:r>
            <a:endParaRPr/>
          </a:p>
          <a:p>
            <a:pPr indent="-228600" lvl="0" marL="228600" rtl="0" algn="l">
              <a:lnSpc>
                <a:spcPct val="90000"/>
              </a:lnSpc>
              <a:spcBef>
                <a:spcPts val="1000"/>
              </a:spcBef>
              <a:spcAft>
                <a:spcPts val="0"/>
              </a:spcAft>
              <a:buClr>
                <a:schemeClr val="dk1"/>
              </a:buClr>
              <a:buSzPct val="100000"/>
              <a:buChar char="•"/>
            </a:pPr>
            <a:r>
              <a:rPr lang="en-US"/>
              <a:t>There are two things to look for:</a:t>
            </a:r>
            <a:endParaRPr/>
          </a:p>
          <a:p>
            <a:pPr indent="-228600" lvl="1" marL="685800" rtl="0" algn="l">
              <a:lnSpc>
                <a:spcPct val="90000"/>
              </a:lnSpc>
              <a:spcBef>
                <a:spcPts val="500"/>
              </a:spcBef>
              <a:spcAft>
                <a:spcPts val="0"/>
              </a:spcAft>
              <a:buClr>
                <a:schemeClr val="dk1"/>
              </a:buClr>
              <a:buSzPct val="100000"/>
              <a:buChar char="•"/>
            </a:pPr>
            <a:r>
              <a:rPr lang="en-US"/>
              <a:t>Files – File Name is the branch name, contents are the commit it points to</a:t>
            </a:r>
            <a:endParaRPr/>
          </a:p>
          <a:p>
            <a:pPr indent="-228600" lvl="1" marL="685800" rtl="0" algn="l">
              <a:lnSpc>
                <a:spcPct val="90000"/>
              </a:lnSpc>
              <a:spcBef>
                <a:spcPts val="500"/>
              </a:spcBef>
              <a:spcAft>
                <a:spcPts val="0"/>
              </a:spcAft>
              <a:buClr>
                <a:schemeClr val="dk1"/>
              </a:buClr>
              <a:buSzPct val="100000"/>
              <a:buChar char="•"/>
            </a:pPr>
            <a:r>
              <a:rPr lang="en-US"/>
              <a:t>Folders – These can contain more branches which you need to inspect</a:t>
            </a:r>
            <a:endParaRPr/>
          </a:p>
          <a:p>
            <a:pPr indent="-228600" lvl="0" marL="228600" rtl="0" algn="l">
              <a:lnSpc>
                <a:spcPct val="90000"/>
              </a:lnSpc>
              <a:spcBef>
                <a:spcPts val="1000"/>
              </a:spcBef>
              <a:spcAft>
                <a:spcPts val="0"/>
              </a:spcAft>
              <a:buClr>
                <a:schemeClr val="dk1"/>
              </a:buClr>
              <a:buSzPct val="100000"/>
              <a:buChar char="•"/>
            </a:pPr>
            <a:r>
              <a:rPr lang="en-US"/>
              <a:t>Example of branch names and stored location:</a:t>
            </a:r>
            <a:endParaRPr/>
          </a:p>
          <a:p>
            <a:pPr indent="-228600" lvl="1" marL="685800" rtl="0" algn="l">
              <a:lnSpc>
                <a:spcPct val="90000"/>
              </a:lnSpc>
              <a:spcBef>
                <a:spcPts val="500"/>
              </a:spcBef>
              <a:spcAft>
                <a:spcPts val="0"/>
              </a:spcAft>
              <a:buClr>
                <a:schemeClr val="dk1"/>
              </a:buClr>
              <a:buSzPct val="100000"/>
              <a:buChar char="•"/>
            </a:pPr>
            <a:r>
              <a:rPr lang="en-US"/>
              <a:t>b1 = file named Branch1 located in the refs/heads folder</a:t>
            </a:r>
            <a:endParaRPr/>
          </a:p>
          <a:p>
            <a:pPr indent="-228600" lvl="1" marL="685800" rtl="0" algn="l">
              <a:lnSpc>
                <a:spcPct val="90000"/>
              </a:lnSpc>
              <a:spcBef>
                <a:spcPts val="500"/>
              </a:spcBef>
              <a:spcAft>
                <a:spcPts val="0"/>
              </a:spcAft>
              <a:buClr>
                <a:schemeClr val="dk1"/>
              </a:buClr>
              <a:buSzPct val="100000"/>
              <a:buChar char="•"/>
            </a:pPr>
            <a:r>
              <a:rPr lang="en-US"/>
              <a:t>subBranch/b2 = file named b2 located in the refs/heads/subBranch folder</a:t>
            </a:r>
            <a:endParaRPr/>
          </a:p>
          <a:p>
            <a:pPr indent="-228600" lvl="0" marL="228600" rtl="0" algn="l">
              <a:lnSpc>
                <a:spcPct val="90000"/>
              </a:lnSpc>
              <a:spcBef>
                <a:spcPts val="1000"/>
              </a:spcBef>
              <a:spcAft>
                <a:spcPts val="0"/>
              </a:spcAft>
              <a:buClr>
                <a:schemeClr val="dk1"/>
              </a:buClr>
              <a:buSzPct val="100000"/>
              <a:buChar char="•"/>
            </a:pPr>
            <a:r>
              <a:rPr lang="en-US"/>
              <a:t>You will need to find all of the branch names and their corresponding commit hashes</a:t>
            </a:r>
            <a:endParaRPr/>
          </a:p>
          <a:p>
            <a:pPr indent="-228600" lvl="1" marL="685800" rtl="0" algn="l">
              <a:lnSpc>
                <a:spcPct val="90000"/>
              </a:lnSpc>
              <a:spcBef>
                <a:spcPts val="500"/>
              </a:spcBef>
              <a:spcAft>
                <a:spcPts val="0"/>
              </a:spcAft>
              <a:buClr>
                <a:schemeClr val="dk1"/>
              </a:buClr>
              <a:buSzPct val="100000"/>
              <a:buChar char="•"/>
            </a:pPr>
            <a:r>
              <a:rPr lang="en-US"/>
              <a:t>This will become a starting point for step 3 when you build the graph</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Branch Names – Useful Functions </a:t>
            </a:r>
            <a:endParaRPr/>
          </a:p>
        </p:txBody>
      </p:sp>
      <p:sp>
        <p:nvSpPr>
          <p:cNvPr id="135" name="Google Shape;13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Here are some python functions you may find useful:</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Of course feel free to use other ones!</a:t>
            </a:r>
            <a:endParaRPr/>
          </a:p>
          <a:p>
            <a:pPr indent="-228600" lvl="1" marL="685800" rtl="0" algn="l">
              <a:lnSpc>
                <a:spcPct val="90000"/>
              </a:lnSpc>
              <a:spcBef>
                <a:spcPts val="500"/>
              </a:spcBef>
              <a:spcAft>
                <a:spcPts val="0"/>
              </a:spcAft>
              <a:buClr>
                <a:schemeClr val="dk1"/>
              </a:buClr>
              <a:buSzPts val="2400"/>
              <a:buChar char="•"/>
            </a:pPr>
            <a:r>
              <a:rPr lang="en-US"/>
              <a:t>os.scandir() is a better performing version of os.listdir().</a:t>
            </a:r>
            <a:endParaRPr/>
          </a:p>
          <a:p>
            <a:pPr indent="-228600" lvl="1" marL="685800" rtl="0" algn="l">
              <a:lnSpc>
                <a:spcPct val="90000"/>
              </a:lnSpc>
              <a:spcBef>
                <a:spcPts val="500"/>
              </a:spcBef>
              <a:spcAft>
                <a:spcPts val="0"/>
              </a:spcAft>
              <a:buClr>
                <a:schemeClr val="dk1"/>
              </a:buClr>
              <a:buSzPts val="2400"/>
              <a:buChar char="•"/>
            </a:pPr>
            <a:r>
              <a:rPr lang="en-US"/>
              <a:t>Has slightly different usage</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graphicFrame>
        <p:nvGraphicFramePr>
          <p:cNvPr id="136" name="Google Shape;136;p9"/>
          <p:cNvGraphicFramePr/>
          <p:nvPr/>
        </p:nvGraphicFramePr>
        <p:xfrm>
          <a:off x="2438400" y="2433751"/>
          <a:ext cx="3000000" cy="3000000"/>
        </p:xfrm>
        <a:graphic>
          <a:graphicData uri="http://schemas.openxmlformats.org/drawingml/2006/table">
            <a:tbl>
              <a:tblPr bandRow="1" firstRow="1">
                <a:noFill/>
                <a:tableStyleId>{E3448AE5-B481-48EA-9BD6-A30774396BB0}</a:tableStyleId>
              </a:tblPr>
              <a:tblGrid>
                <a:gridCol w="3657600"/>
                <a:gridCol w="4064000"/>
              </a:tblGrid>
              <a:tr h="370850">
                <a:tc>
                  <a:txBody>
                    <a:bodyPr/>
                    <a:lstStyle/>
                    <a:p>
                      <a:pPr indent="0" lvl="0" marL="0" marR="0" rtl="0" algn="l">
                        <a:spcBef>
                          <a:spcPts val="0"/>
                        </a:spcBef>
                        <a:spcAft>
                          <a:spcPts val="0"/>
                        </a:spcAft>
                        <a:buNone/>
                      </a:pPr>
                      <a:r>
                        <a:rPr lang="en-US" sz="1800"/>
                        <a:t>Function</a:t>
                      </a:r>
                      <a:endParaRPr/>
                    </a:p>
                  </a:txBody>
                  <a:tcPr marT="45725" marB="45725" marR="91450" marL="91450"/>
                </a:tc>
                <a:tc>
                  <a:txBody>
                    <a:bodyPr/>
                    <a:lstStyle/>
                    <a:p>
                      <a:pPr indent="0" lvl="0" marL="0" marR="0" rtl="0" algn="l">
                        <a:spcBef>
                          <a:spcPts val="0"/>
                        </a:spcBef>
                        <a:spcAft>
                          <a:spcPts val="0"/>
                        </a:spcAft>
                        <a:buNone/>
                      </a:pPr>
                      <a:r>
                        <a:rPr lang="en-US" sz="1800"/>
                        <a:t>Basic Description</a:t>
                      </a:r>
                      <a:endParaRPr/>
                    </a:p>
                  </a:txBody>
                  <a:tcPr marT="45725" marB="45725" marR="91450" marL="91450"/>
                </a:tc>
              </a:tr>
              <a:tr h="370850">
                <a:tc>
                  <a:txBody>
                    <a:bodyPr/>
                    <a:lstStyle/>
                    <a:p>
                      <a:pPr indent="0" lvl="0" marL="0" marR="0" rtl="0" algn="l">
                        <a:spcBef>
                          <a:spcPts val="0"/>
                        </a:spcBef>
                        <a:spcAft>
                          <a:spcPts val="0"/>
                        </a:spcAft>
                        <a:buNone/>
                      </a:pPr>
                      <a:r>
                        <a:rPr lang="en-US" sz="1800"/>
                        <a:t>os.listdir()</a:t>
                      </a:r>
                      <a:endParaRPr/>
                    </a:p>
                  </a:txBody>
                  <a:tcPr marT="45725" marB="45725" marR="91450" marL="91450"/>
                </a:tc>
                <a:tc>
                  <a:txBody>
                    <a:bodyPr/>
                    <a:lstStyle/>
                    <a:p>
                      <a:pPr indent="0" lvl="0" marL="0" marR="0" rtl="0" algn="l">
                        <a:spcBef>
                          <a:spcPts val="0"/>
                        </a:spcBef>
                        <a:spcAft>
                          <a:spcPts val="0"/>
                        </a:spcAft>
                        <a:buNone/>
                      </a:pPr>
                      <a:r>
                        <a:rPr lang="en-US" sz="1800"/>
                        <a:t>Get contents of directory</a:t>
                      </a:r>
                      <a:endParaRPr/>
                    </a:p>
                  </a:txBody>
                  <a:tcPr marT="45725" marB="45725" marR="91450" marL="91450"/>
                </a:tc>
              </a:tr>
              <a:tr h="370850">
                <a:tc>
                  <a:txBody>
                    <a:bodyPr/>
                    <a:lstStyle/>
                    <a:p>
                      <a:pPr indent="0" lvl="0" marL="0" marR="0" rtl="0" algn="l">
                        <a:spcBef>
                          <a:spcPts val="0"/>
                        </a:spcBef>
                        <a:spcAft>
                          <a:spcPts val="0"/>
                        </a:spcAft>
                        <a:buNone/>
                      </a:pPr>
                      <a:r>
                        <a:rPr lang="en-US" sz="1800"/>
                        <a:t>os.path.isdir() and os.path.isfile()</a:t>
                      </a:r>
                      <a:endParaRPr/>
                    </a:p>
                  </a:txBody>
                  <a:tcPr marT="45725" marB="45725" marR="91450" marL="91450"/>
                </a:tc>
                <a:tc>
                  <a:txBody>
                    <a:bodyPr/>
                    <a:lstStyle/>
                    <a:p>
                      <a:pPr indent="0" lvl="0" marL="0" marR="0" rtl="0" algn="l">
                        <a:spcBef>
                          <a:spcPts val="0"/>
                        </a:spcBef>
                        <a:spcAft>
                          <a:spcPts val="0"/>
                        </a:spcAft>
                        <a:buNone/>
                      </a:pPr>
                      <a:r>
                        <a:rPr lang="en-US" sz="1800"/>
                        <a:t>Check if path is a file or a directory</a:t>
                      </a:r>
                      <a:endParaRPr/>
                    </a:p>
                  </a:txBody>
                  <a:tcPr marT="45725" marB="45725" marR="91450" marL="91450"/>
                </a:tc>
              </a:tr>
              <a:tr h="370850">
                <a:tc>
                  <a:txBody>
                    <a:bodyPr/>
                    <a:lstStyle/>
                    <a:p>
                      <a:pPr indent="0" lvl="0" marL="0" marR="0" rtl="0" algn="l">
                        <a:spcBef>
                          <a:spcPts val="0"/>
                        </a:spcBef>
                        <a:spcAft>
                          <a:spcPts val="0"/>
                        </a:spcAft>
                        <a:buNone/>
                      </a:pPr>
                      <a:r>
                        <a:rPr lang="en-US" sz="1800"/>
                        <a:t>Open('file', 'r')</a:t>
                      </a:r>
                      <a:endParaRPr/>
                    </a:p>
                  </a:txBody>
                  <a:tcPr marT="45725" marB="45725" marR="91450" marL="91450"/>
                </a:tc>
                <a:tc>
                  <a:txBody>
                    <a:bodyPr/>
                    <a:lstStyle/>
                    <a:p>
                      <a:pPr indent="0" lvl="0" marL="0" marR="0" rtl="0" algn="l">
                        <a:spcBef>
                          <a:spcPts val="0"/>
                        </a:spcBef>
                        <a:spcAft>
                          <a:spcPts val="0"/>
                        </a:spcAft>
                        <a:buNone/>
                      </a:pPr>
                      <a:r>
                        <a:rPr lang="en-US" sz="1800"/>
                        <a:t>Open file for reading</a:t>
                      </a:r>
                      <a:endParaRPr/>
                    </a:p>
                  </a:txBody>
                  <a:tcPr marT="45725" marB="45725" marR="91450" marL="91450"/>
                </a:tc>
              </a:tr>
              <a:tr h="370850">
                <a:tc>
                  <a:txBody>
                    <a:bodyPr/>
                    <a:lstStyle/>
                    <a:p>
                      <a:pPr indent="0" lvl="0" marL="0" marR="0" rtl="0" algn="l">
                        <a:spcBef>
                          <a:spcPts val="0"/>
                        </a:spcBef>
                        <a:spcAft>
                          <a:spcPts val="0"/>
                        </a:spcAft>
                        <a:buNone/>
                      </a:pPr>
                      <a:r>
                        <a:rPr lang="en-US" sz="1800"/>
                        <a:t>file.readline().strip()</a:t>
                      </a:r>
                      <a:endParaRPr/>
                    </a:p>
                  </a:txBody>
                  <a:tcPr marT="45725" marB="45725" marR="91450" marL="91450"/>
                </a:tc>
                <a:tc>
                  <a:txBody>
                    <a:bodyPr/>
                    <a:lstStyle/>
                    <a:p>
                      <a:pPr indent="0" lvl="0" marL="0" marR="0" rtl="0" algn="l">
                        <a:spcBef>
                          <a:spcPts val="0"/>
                        </a:spcBef>
                        <a:spcAft>
                          <a:spcPts val="0"/>
                        </a:spcAft>
                        <a:buNone/>
                      </a:pPr>
                      <a:r>
                        <a:rPr lang="en-US" sz="1800"/>
                        <a:t>Read first line from file</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2021-02-24T22:05:33Z</dcterms:created>
  <dc:creator>Daniel Meirovitch</dc:creator>
</cp:coreProperties>
</file>