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5EF125-5028-4A15-B22B-961197C2A79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7377F91-5641-472D-BCA0-F9B1E7B0D025}">
      <dgm:prSet/>
      <dgm:spPr/>
      <dgm:t>
        <a:bodyPr/>
        <a:lstStyle/>
        <a:p>
          <a:r>
            <a:rPr lang="ru-RU" dirty="0"/>
            <a:t>Игрокам даётся одинаковое случайное математическое выражение.</a:t>
          </a:r>
          <a:endParaRPr lang="en-US" dirty="0"/>
        </a:p>
      </dgm:t>
    </dgm:pt>
    <dgm:pt modelId="{DCBDE1FD-9478-4A2A-988B-8B092C6E336B}" type="parTrans" cxnId="{90343DE8-3268-46F2-B3BA-680DF07219E4}">
      <dgm:prSet/>
      <dgm:spPr/>
      <dgm:t>
        <a:bodyPr/>
        <a:lstStyle/>
        <a:p>
          <a:endParaRPr lang="en-US"/>
        </a:p>
      </dgm:t>
    </dgm:pt>
    <dgm:pt modelId="{FB018615-3E24-4A86-8038-394A54B064D6}" type="sibTrans" cxnId="{90343DE8-3268-46F2-B3BA-680DF07219E4}">
      <dgm:prSet/>
      <dgm:spPr/>
      <dgm:t>
        <a:bodyPr/>
        <a:lstStyle/>
        <a:p>
          <a:endParaRPr lang="en-US"/>
        </a:p>
      </dgm:t>
    </dgm:pt>
    <dgm:pt modelId="{F06CF7B8-AE94-47D9-9D3E-599E7AD8B0E3}">
      <dgm:prSet/>
      <dgm:spPr/>
      <dgm:t>
        <a:bodyPr/>
        <a:lstStyle/>
        <a:p>
          <a:r>
            <a:rPr lang="ru-RU" dirty="0"/>
            <a:t>Игрокам необходимо дать ответ как можно быстрее.</a:t>
          </a:r>
          <a:endParaRPr lang="en-US" dirty="0"/>
        </a:p>
      </dgm:t>
    </dgm:pt>
    <dgm:pt modelId="{25D3BA96-ADAB-4343-8BAA-08DEDFFDA810}" type="parTrans" cxnId="{A7EDACDC-672F-4850-8595-51C20312D3EE}">
      <dgm:prSet/>
      <dgm:spPr/>
      <dgm:t>
        <a:bodyPr/>
        <a:lstStyle/>
        <a:p>
          <a:endParaRPr lang="en-US"/>
        </a:p>
      </dgm:t>
    </dgm:pt>
    <dgm:pt modelId="{65625637-1E7D-42FA-BB9B-B87E59BBFB1A}" type="sibTrans" cxnId="{A7EDACDC-672F-4850-8595-51C20312D3EE}">
      <dgm:prSet/>
      <dgm:spPr/>
      <dgm:t>
        <a:bodyPr/>
        <a:lstStyle/>
        <a:p>
          <a:endParaRPr lang="en-US"/>
        </a:p>
      </dgm:t>
    </dgm:pt>
    <dgm:pt modelId="{2DC66475-C5E3-430A-8E87-D47163D54F0E}">
      <dgm:prSet/>
      <dgm:spPr/>
      <dgm:t>
        <a:bodyPr/>
        <a:lstStyle/>
        <a:p>
          <a:r>
            <a:rPr lang="ru-RU" dirty="0"/>
            <a:t>Выигрывает только один игрок – тот, кто ответил правильно и быстрее всех.</a:t>
          </a:r>
          <a:endParaRPr lang="en-US" dirty="0"/>
        </a:p>
      </dgm:t>
    </dgm:pt>
    <dgm:pt modelId="{E3DA7C2B-EAFE-47F5-8B55-36AAC99D8139}" type="parTrans" cxnId="{782148CB-E22C-414F-81CB-6A41302B68CC}">
      <dgm:prSet/>
      <dgm:spPr/>
      <dgm:t>
        <a:bodyPr/>
        <a:lstStyle/>
        <a:p>
          <a:endParaRPr lang="en-US"/>
        </a:p>
      </dgm:t>
    </dgm:pt>
    <dgm:pt modelId="{BD63F6FB-A1D1-4A55-9C5C-211254B3EA00}" type="sibTrans" cxnId="{782148CB-E22C-414F-81CB-6A41302B68CC}">
      <dgm:prSet/>
      <dgm:spPr/>
      <dgm:t>
        <a:bodyPr/>
        <a:lstStyle/>
        <a:p>
          <a:endParaRPr lang="en-US"/>
        </a:p>
      </dgm:t>
    </dgm:pt>
    <dgm:pt modelId="{5C65D310-A8AB-4DD9-ADF9-1CCFC3DAA503}">
      <dgm:prSet/>
      <dgm:spPr/>
      <dgm:t>
        <a:bodyPr/>
        <a:lstStyle/>
        <a:p>
          <a:r>
            <a:rPr lang="ru-RU" dirty="0"/>
            <a:t>Игра длится до заданного количества победных очков.</a:t>
          </a:r>
          <a:endParaRPr lang="en-US" dirty="0"/>
        </a:p>
      </dgm:t>
    </dgm:pt>
    <dgm:pt modelId="{45C9CDA2-3A27-4F5E-B631-CB9773D3229A}" type="parTrans" cxnId="{63FD4052-C3FE-41D0-AA55-92E5EEB1CEA7}">
      <dgm:prSet/>
      <dgm:spPr/>
      <dgm:t>
        <a:bodyPr/>
        <a:lstStyle/>
        <a:p>
          <a:endParaRPr lang="en-US"/>
        </a:p>
      </dgm:t>
    </dgm:pt>
    <dgm:pt modelId="{57BF0CD7-0A95-4CBA-91AF-02D4E64097B0}" type="sibTrans" cxnId="{63FD4052-C3FE-41D0-AA55-92E5EEB1CEA7}">
      <dgm:prSet/>
      <dgm:spPr/>
      <dgm:t>
        <a:bodyPr/>
        <a:lstStyle/>
        <a:p>
          <a:endParaRPr lang="en-US"/>
        </a:p>
      </dgm:t>
    </dgm:pt>
    <dgm:pt modelId="{ED5E0842-3393-41E8-8763-1C4AB2359706}" type="pres">
      <dgm:prSet presAssocID="{A05EF125-5028-4A15-B22B-961197C2A796}" presName="outerComposite" presStyleCnt="0">
        <dgm:presLayoutVars>
          <dgm:chMax val="5"/>
          <dgm:dir/>
          <dgm:resizeHandles val="exact"/>
        </dgm:presLayoutVars>
      </dgm:prSet>
      <dgm:spPr/>
    </dgm:pt>
    <dgm:pt modelId="{DE02DAE1-A1D1-483D-BDB2-ED45172F80DC}" type="pres">
      <dgm:prSet presAssocID="{A05EF125-5028-4A15-B22B-961197C2A796}" presName="dummyMaxCanvas" presStyleCnt="0">
        <dgm:presLayoutVars/>
      </dgm:prSet>
      <dgm:spPr/>
    </dgm:pt>
    <dgm:pt modelId="{648AF1FE-BD62-433B-9B9F-41ED955931CC}" type="pres">
      <dgm:prSet presAssocID="{A05EF125-5028-4A15-B22B-961197C2A796}" presName="FourNodes_1" presStyleLbl="node1" presStyleIdx="0" presStyleCnt="4">
        <dgm:presLayoutVars>
          <dgm:bulletEnabled val="1"/>
        </dgm:presLayoutVars>
      </dgm:prSet>
      <dgm:spPr/>
    </dgm:pt>
    <dgm:pt modelId="{0B5E0F56-7613-4DD6-B61C-89126E4B5918}" type="pres">
      <dgm:prSet presAssocID="{A05EF125-5028-4A15-B22B-961197C2A796}" presName="FourNodes_2" presStyleLbl="node1" presStyleIdx="1" presStyleCnt="4">
        <dgm:presLayoutVars>
          <dgm:bulletEnabled val="1"/>
        </dgm:presLayoutVars>
      </dgm:prSet>
      <dgm:spPr/>
    </dgm:pt>
    <dgm:pt modelId="{52166C84-7ABB-4A8A-8977-1B1E5545B90F}" type="pres">
      <dgm:prSet presAssocID="{A05EF125-5028-4A15-B22B-961197C2A796}" presName="FourNodes_3" presStyleLbl="node1" presStyleIdx="2" presStyleCnt="4">
        <dgm:presLayoutVars>
          <dgm:bulletEnabled val="1"/>
        </dgm:presLayoutVars>
      </dgm:prSet>
      <dgm:spPr/>
    </dgm:pt>
    <dgm:pt modelId="{F646F25A-192C-4F5C-A905-55B3431E040D}" type="pres">
      <dgm:prSet presAssocID="{A05EF125-5028-4A15-B22B-961197C2A796}" presName="FourNodes_4" presStyleLbl="node1" presStyleIdx="3" presStyleCnt="4">
        <dgm:presLayoutVars>
          <dgm:bulletEnabled val="1"/>
        </dgm:presLayoutVars>
      </dgm:prSet>
      <dgm:spPr/>
    </dgm:pt>
    <dgm:pt modelId="{089E42A3-22AA-412E-B4C4-9234E2E83B93}" type="pres">
      <dgm:prSet presAssocID="{A05EF125-5028-4A15-B22B-961197C2A796}" presName="FourConn_1-2" presStyleLbl="fgAccFollowNode1" presStyleIdx="0" presStyleCnt="3">
        <dgm:presLayoutVars>
          <dgm:bulletEnabled val="1"/>
        </dgm:presLayoutVars>
      </dgm:prSet>
      <dgm:spPr/>
    </dgm:pt>
    <dgm:pt modelId="{4ABC19FA-FC4E-4F01-B996-3F3A9194BB62}" type="pres">
      <dgm:prSet presAssocID="{A05EF125-5028-4A15-B22B-961197C2A796}" presName="FourConn_2-3" presStyleLbl="fgAccFollowNode1" presStyleIdx="1" presStyleCnt="3">
        <dgm:presLayoutVars>
          <dgm:bulletEnabled val="1"/>
        </dgm:presLayoutVars>
      </dgm:prSet>
      <dgm:spPr/>
    </dgm:pt>
    <dgm:pt modelId="{E3BCE3A5-44EC-41E2-B95A-90A42C6BF9B4}" type="pres">
      <dgm:prSet presAssocID="{A05EF125-5028-4A15-B22B-961197C2A796}" presName="FourConn_3-4" presStyleLbl="fgAccFollowNode1" presStyleIdx="2" presStyleCnt="3">
        <dgm:presLayoutVars>
          <dgm:bulletEnabled val="1"/>
        </dgm:presLayoutVars>
      </dgm:prSet>
      <dgm:spPr/>
    </dgm:pt>
    <dgm:pt modelId="{FCB9E6BC-8256-4543-990D-551E7316FD72}" type="pres">
      <dgm:prSet presAssocID="{A05EF125-5028-4A15-B22B-961197C2A796}" presName="FourNodes_1_text" presStyleLbl="node1" presStyleIdx="3" presStyleCnt="4">
        <dgm:presLayoutVars>
          <dgm:bulletEnabled val="1"/>
        </dgm:presLayoutVars>
      </dgm:prSet>
      <dgm:spPr/>
    </dgm:pt>
    <dgm:pt modelId="{2F3B3D2D-065C-41B0-A9B8-432A1FB91A5C}" type="pres">
      <dgm:prSet presAssocID="{A05EF125-5028-4A15-B22B-961197C2A796}" presName="FourNodes_2_text" presStyleLbl="node1" presStyleIdx="3" presStyleCnt="4">
        <dgm:presLayoutVars>
          <dgm:bulletEnabled val="1"/>
        </dgm:presLayoutVars>
      </dgm:prSet>
      <dgm:spPr/>
    </dgm:pt>
    <dgm:pt modelId="{692BD8A8-9840-4D6E-A2FF-58C9DB18A925}" type="pres">
      <dgm:prSet presAssocID="{A05EF125-5028-4A15-B22B-961197C2A796}" presName="FourNodes_3_text" presStyleLbl="node1" presStyleIdx="3" presStyleCnt="4">
        <dgm:presLayoutVars>
          <dgm:bulletEnabled val="1"/>
        </dgm:presLayoutVars>
      </dgm:prSet>
      <dgm:spPr/>
    </dgm:pt>
    <dgm:pt modelId="{787652EA-04E4-4FC1-8033-830A9A6AAA79}" type="pres">
      <dgm:prSet presAssocID="{A05EF125-5028-4A15-B22B-961197C2A79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7327B0E-45F3-4410-9CA4-D9A6BFD2DCAA}" type="presOf" srcId="{A05EF125-5028-4A15-B22B-961197C2A796}" destId="{ED5E0842-3393-41E8-8763-1C4AB2359706}" srcOrd="0" destOrd="0" presId="urn:microsoft.com/office/officeart/2005/8/layout/vProcess5"/>
    <dgm:cxn modelId="{04D60F13-24BB-48ED-801E-060EE8678B03}" type="presOf" srcId="{BD63F6FB-A1D1-4A55-9C5C-211254B3EA00}" destId="{E3BCE3A5-44EC-41E2-B95A-90A42C6BF9B4}" srcOrd="0" destOrd="0" presId="urn:microsoft.com/office/officeart/2005/8/layout/vProcess5"/>
    <dgm:cxn modelId="{5A5DB41F-1716-4C6D-BE08-A7C6C28C262D}" type="presOf" srcId="{97377F91-5641-472D-BCA0-F9B1E7B0D025}" destId="{648AF1FE-BD62-433B-9B9F-41ED955931CC}" srcOrd="0" destOrd="0" presId="urn:microsoft.com/office/officeart/2005/8/layout/vProcess5"/>
    <dgm:cxn modelId="{C33F8360-76FE-426C-AEEC-84E36E20E3EA}" type="presOf" srcId="{2DC66475-C5E3-430A-8E87-D47163D54F0E}" destId="{52166C84-7ABB-4A8A-8977-1B1E5545B90F}" srcOrd="0" destOrd="0" presId="urn:microsoft.com/office/officeart/2005/8/layout/vProcess5"/>
    <dgm:cxn modelId="{63FD4052-C3FE-41D0-AA55-92E5EEB1CEA7}" srcId="{A05EF125-5028-4A15-B22B-961197C2A796}" destId="{5C65D310-A8AB-4DD9-ADF9-1CCFC3DAA503}" srcOrd="3" destOrd="0" parTransId="{45C9CDA2-3A27-4F5E-B631-CB9773D3229A}" sibTransId="{57BF0CD7-0A95-4CBA-91AF-02D4E64097B0}"/>
    <dgm:cxn modelId="{8A8F0259-CBE7-4785-A934-BD5C681B75D7}" type="presOf" srcId="{2DC66475-C5E3-430A-8E87-D47163D54F0E}" destId="{692BD8A8-9840-4D6E-A2FF-58C9DB18A925}" srcOrd="1" destOrd="0" presId="urn:microsoft.com/office/officeart/2005/8/layout/vProcess5"/>
    <dgm:cxn modelId="{63FDF459-AF4E-4E59-8B04-48D3386764D9}" type="presOf" srcId="{5C65D310-A8AB-4DD9-ADF9-1CCFC3DAA503}" destId="{787652EA-04E4-4FC1-8033-830A9A6AAA79}" srcOrd="1" destOrd="0" presId="urn:microsoft.com/office/officeart/2005/8/layout/vProcess5"/>
    <dgm:cxn modelId="{656CBF86-EAA3-49DF-A6F5-63599DAEB534}" type="presOf" srcId="{F06CF7B8-AE94-47D9-9D3E-599E7AD8B0E3}" destId="{2F3B3D2D-065C-41B0-A9B8-432A1FB91A5C}" srcOrd="1" destOrd="0" presId="urn:microsoft.com/office/officeart/2005/8/layout/vProcess5"/>
    <dgm:cxn modelId="{8AF2438E-7802-48C3-81EA-422CCCFFA961}" type="presOf" srcId="{65625637-1E7D-42FA-BB9B-B87E59BBFB1A}" destId="{4ABC19FA-FC4E-4F01-B996-3F3A9194BB62}" srcOrd="0" destOrd="0" presId="urn:microsoft.com/office/officeart/2005/8/layout/vProcess5"/>
    <dgm:cxn modelId="{D5FD888F-AA9F-4911-BE5A-93727E030E4E}" type="presOf" srcId="{FB018615-3E24-4A86-8038-394A54B064D6}" destId="{089E42A3-22AA-412E-B4C4-9234E2E83B93}" srcOrd="0" destOrd="0" presId="urn:microsoft.com/office/officeart/2005/8/layout/vProcess5"/>
    <dgm:cxn modelId="{B500CBA2-529E-4F79-B91F-DCB57AC7E554}" type="presOf" srcId="{F06CF7B8-AE94-47D9-9D3E-599E7AD8B0E3}" destId="{0B5E0F56-7613-4DD6-B61C-89126E4B5918}" srcOrd="0" destOrd="0" presId="urn:microsoft.com/office/officeart/2005/8/layout/vProcess5"/>
    <dgm:cxn modelId="{57C395B7-1EEA-4545-B3C8-DD98340E8F08}" type="presOf" srcId="{5C65D310-A8AB-4DD9-ADF9-1CCFC3DAA503}" destId="{F646F25A-192C-4F5C-A905-55B3431E040D}" srcOrd="0" destOrd="0" presId="urn:microsoft.com/office/officeart/2005/8/layout/vProcess5"/>
    <dgm:cxn modelId="{782148CB-E22C-414F-81CB-6A41302B68CC}" srcId="{A05EF125-5028-4A15-B22B-961197C2A796}" destId="{2DC66475-C5E3-430A-8E87-D47163D54F0E}" srcOrd="2" destOrd="0" parTransId="{E3DA7C2B-EAFE-47F5-8B55-36AAC99D8139}" sibTransId="{BD63F6FB-A1D1-4A55-9C5C-211254B3EA00}"/>
    <dgm:cxn modelId="{5C5B81CF-E528-47C7-A0D2-FEB327CFE6DD}" type="presOf" srcId="{97377F91-5641-472D-BCA0-F9B1E7B0D025}" destId="{FCB9E6BC-8256-4543-990D-551E7316FD72}" srcOrd="1" destOrd="0" presId="urn:microsoft.com/office/officeart/2005/8/layout/vProcess5"/>
    <dgm:cxn modelId="{A7EDACDC-672F-4850-8595-51C20312D3EE}" srcId="{A05EF125-5028-4A15-B22B-961197C2A796}" destId="{F06CF7B8-AE94-47D9-9D3E-599E7AD8B0E3}" srcOrd="1" destOrd="0" parTransId="{25D3BA96-ADAB-4343-8BAA-08DEDFFDA810}" sibTransId="{65625637-1E7D-42FA-BB9B-B87E59BBFB1A}"/>
    <dgm:cxn modelId="{90343DE8-3268-46F2-B3BA-680DF07219E4}" srcId="{A05EF125-5028-4A15-B22B-961197C2A796}" destId="{97377F91-5641-472D-BCA0-F9B1E7B0D025}" srcOrd="0" destOrd="0" parTransId="{DCBDE1FD-9478-4A2A-988B-8B092C6E336B}" sibTransId="{FB018615-3E24-4A86-8038-394A54B064D6}"/>
    <dgm:cxn modelId="{F3827D7B-5729-4D98-83F7-9F3CCB3F4578}" type="presParOf" srcId="{ED5E0842-3393-41E8-8763-1C4AB2359706}" destId="{DE02DAE1-A1D1-483D-BDB2-ED45172F80DC}" srcOrd="0" destOrd="0" presId="urn:microsoft.com/office/officeart/2005/8/layout/vProcess5"/>
    <dgm:cxn modelId="{074EA007-6CD6-4D13-A995-5CE7E6E1C422}" type="presParOf" srcId="{ED5E0842-3393-41E8-8763-1C4AB2359706}" destId="{648AF1FE-BD62-433B-9B9F-41ED955931CC}" srcOrd="1" destOrd="0" presId="urn:microsoft.com/office/officeart/2005/8/layout/vProcess5"/>
    <dgm:cxn modelId="{4A1B049B-66CD-4974-85FD-DE1079345381}" type="presParOf" srcId="{ED5E0842-3393-41E8-8763-1C4AB2359706}" destId="{0B5E0F56-7613-4DD6-B61C-89126E4B5918}" srcOrd="2" destOrd="0" presId="urn:microsoft.com/office/officeart/2005/8/layout/vProcess5"/>
    <dgm:cxn modelId="{66012BB4-973E-4659-9D67-CC465F3D3398}" type="presParOf" srcId="{ED5E0842-3393-41E8-8763-1C4AB2359706}" destId="{52166C84-7ABB-4A8A-8977-1B1E5545B90F}" srcOrd="3" destOrd="0" presId="urn:microsoft.com/office/officeart/2005/8/layout/vProcess5"/>
    <dgm:cxn modelId="{8B109D87-09D5-46CB-BE2E-50D760603738}" type="presParOf" srcId="{ED5E0842-3393-41E8-8763-1C4AB2359706}" destId="{F646F25A-192C-4F5C-A905-55B3431E040D}" srcOrd="4" destOrd="0" presId="urn:microsoft.com/office/officeart/2005/8/layout/vProcess5"/>
    <dgm:cxn modelId="{041379FB-F118-473B-A776-F9FBAEC53875}" type="presParOf" srcId="{ED5E0842-3393-41E8-8763-1C4AB2359706}" destId="{089E42A3-22AA-412E-B4C4-9234E2E83B93}" srcOrd="5" destOrd="0" presId="urn:microsoft.com/office/officeart/2005/8/layout/vProcess5"/>
    <dgm:cxn modelId="{31B8B734-3987-42B8-B072-77E8069B008C}" type="presParOf" srcId="{ED5E0842-3393-41E8-8763-1C4AB2359706}" destId="{4ABC19FA-FC4E-4F01-B996-3F3A9194BB62}" srcOrd="6" destOrd="0" presId="urn:microsoft.com/office/officeart/2005/8/layout/vProcess5"/>
    <dgm:cxn modelId="{A96E481F-F6F7-48CF-ACA9-2870C9019755}" type="presParOf" srcId="{ED5E0842-3393-41E8-8763-1C4AB2359706}" destId="{E3BCE3A5-44EC-41E2-B95A-90A42C6BF9B4}" srcOrd="7" destOrd="0" presId="urn:microsoft.com/office/officeart/2005/8/layout/vProcess5"/>
    <dgm:cxn modelId="{B59E46C2-F261-43D4-9C5D-404D0CFC7C1F}" type="presParOf" srcId="{ED5E0842-3393-41E8-8763-1C4AB2359706}" destId="{FCB9E6BC-8256-4543-990D-551E7316FD72}" srcOrd="8" destOrd="0" presId="urn:microsoft.com/office/officeart/2005/8/layout/vProcess5"/>
    <dgm:cxn modelId="{C3153E37-B011-4BB8-800D-D1335020F29F}" type="presParOf" srcId="{ED5E0842-3393-41E8-8763-1C4AB2359706}" destId="{2F3B3D2D-065C-41B0-A9B8-432A1FB91A5C}" srcOrd="9" destOrd="0" presId="urn:microsoft.com/office/officeart/2005/8/layout/vProcess5"/>
    <dgm:cxn modelId="{D76E2C29-A7BC-4A14-BB6D-E82CD96C3FC4}" type="presParOf" srcId="{ED5E0842-3393-41E8-8763-1C4AB2359706}" destId="{692BD8A8-9840-4D6E-A2FF-58C9DB18A925}" srcOrd="10" destOrd="0" presId="urn:microsoft.com/office/officeart/2005/8/layout/vProcess5"/>
    <dgm:cxn modelId="{F1B70AA6-B944-4BD0-9F11-7827C3A74D50}" type="presParOf" srcId="{ED5E0842-3393-41E8-8763-1C4AB2359706}" destId="{787652EA-04E4-4FC1-8033-830A9A6AAA7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AF1FE-BD62-433B-9B9F-41ED955931CC}">
      <dsp:nvSpPr>
        <dsp:cNvPr id="0" name=""/>
        <dsp:cNvSpPr/>
      </dsp:nvSpPr>
      <dsp:spPr>
        <a:xfrm>
          <a:off x="0" y="0"/>
          <a:ext cx="5683639" cy="11728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Игрокам даётся одинаковое случайное математическое выражение.</a:t>
          </a:r>
          <a:endParaRPr lang="en-US" sz="2200" kern="1200" dirty="0"/>
        </a:p>
      </dsp:txBody>
      <dsp:txXfrm>
        <a:off x="34350" y="34350"/>
        <a:ext cx="4318984" cy="1104109"/>
      </dsp:txXfrm>
    </dsp:sp>
    <dsp:sp modelId="{0B5E0F56-7613-4DD6-B61C-89126E4B5918}">
      <dsp:nvSpPr>
        <dsp:cNvPr id="0" name=""/>
        <dsp:cNvSpPr/>
      </dsp:nvSpPr>
      <dsp:spPr>
        <a:xfrm>
          <a:off x="476004" y="1386047"/>
          <a:ext cx="5683639" cy="1172809"/>
        </a:xfrm>
        <a:prstGeom prst="roundRect">
          <a:avLst>
            <a:gd name="adj" fmla="val 10000"/>
          </a:avLst>
        </a:prstGeom>
        <a:solidFill>
          <a:schemeClr val="accent2">
            <a:hueOff val="-54397"/>
            <a:satOff val="-3144"/>
            <a:lumOff val="4314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Игрокам необходимо дать ответ как можно быстрее.</a:t>
          </a:r>
          <a:endParaRPr lang="en-US" sz="2200" kern="1200" dirty="0"/>
        </a:p>
      </dsp:txBody>
      <dsp:txXfrm>
        <a:off x="510354" y="1420397"/>
        <a:ext cx="4376608" cy="1104109"/>
      </dsp:txXfrm>
    </dsp:sp>
    <dsp:sp modelId="{52166C84-7ABB-4A8A-8977-1B1E5545B90F}">
      <dsp:nvSpPr>
        <dsp:cNvPr id="0" name=""/>
        <dsp:cNvSpPr/>
      </dsp:nvSpPr>
      <dsp:spPr>
        <a:xfrm>
          <a:off x="944905" y="2772095"/>
          <a:ext cx="5683639" cy="1172809"/>
        </a:xfrm>
        <a:prstGeom prst="roundRect">
          <a:avLst>
            <a:gd name="adj" fmla="val 10000"/>
          </a:avLst>
        </a:prstGeom>
        <a:solidFill>
          <a:schemeClr val="accent2">
            <a:hueOff val="-108793"/>
            <a:satOff val="-6288"/>
            <a:lumOff val="8627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Выигрывает только один игрок – тот, кто ответил правильно и быстрее всех.</a:t>
          </a:r>
          <a:endParaRPr lang="en-US" sz="2200" kern="1200" dirty="0"/>
        </a:p>
      </dsp:txBody>
      <dsp:txXfrm>
        <a:off x="979255" y="2806445"/>
        <a:ext cx="4383712" cy="1104109"/>
      </dsp:txXfrm>
    </dsp:sp>
    <dsp:sp modelId="{F646F25A-192C-4F5C-A905-55B3431E040D}">
      <dsp:nvSpPr>
        <dsp:cNvPr id="0" name=""/>
        <dsp:cNvSpPr/>
      </dsp:nvSpPr>
      <dsp:spPr>
        <a:xfrm>
          <a:off x="1420909" y="4158142"/>
          <a:ext cx="5683639" cy="1172809"/>
        </a:xfrm>
        <a:prstGeom prst="roundRect">
          <a:avLst>
            <a:gd name="adj" fmla="val 10000"/>
          </a:avLst>
        </a:prstGeom>
        <a:solidFill>
          <a:schemeClr val="accent2">
            <a:hueOff val="-163190"/>
            <a:satOff val="-9432"/>
            <a:lumOff val="12941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Игра длится до заданного количества победных очков.</a:t>
          </a:r>
          <a:endParaRPr lang="en-US" sz="2200" kern="1200" dirty="0"/>
        </a:p>
      </dsp:txBody>
      <dsp:txXfrm>
        <a:off x="1455259" y="4192492"/>
        <a:ext cx="4376608" cy="1104109"/>
      </dsp:txXfrm>
    </dsp:sp>
    <dsp:sp modelId="{089E42A3-22AA-412E-B4C4-9234E2E83B93}">
      <dsp:nvSpPr>
        <dsp:cNvPr id="0" name=""/>
        <dsp:cNvSpPr/>
      </dsp:nvSpPr>
      <dsp:spPr>
        <a:xfrm>
          <a:off x="4921313" y="898265"/>
          <a:ext cx="762326" cy="7623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5092836" y="898265"/>
        <a:ext cx="419280" cy="573650"/>
      </dsp:txXfrm>
    </dsp:sp>
    <dsp:sp modelId="{4ABC19FA-FC4E-4F01-B996-3F3A9194BB62}">
      <dsp:nvSpPr>
        <dsp:cNvPr id="0" name=""/>
        <dsp:cNvSpPr/>
      </dsp:nvSpPr>
      <dsp:spPr>
        <a:xfrm>
          <a:off x="5397317" y="2284312"/>
          <a:ext cx="762326" cy="7623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129"/>
            <a:satOff val="-620"/>
            <a:lumOff val="1224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-1129"/>
              <a:satOff val="-620"/>
              <a:lumOff val="12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5568840" y="2284312"/>
        <a:ext cx="419280" cy="573650"/>
      </dsp:txXfrm>
    </dsp:sp>
    <dsp:sp modelId="{E3BCE3A5-44EC-41E2-B95A-90A42C6BF9B4}">
      <dsp:nvSpPr>
        <dsp:cNvPr id="0" name=""/>
        <dsp:cNvSpPr/>
      </dsp:nvSpPr>
      <dsp:spPr>
        <a:xfrm>
          <a:off x="5866218" y="3670360"/>
          <a:ext cx="762326" cy="7623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258"/>
            <a:satOff val="-1241"/>
            <a:lumOff val="2447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-2258"/>
              <a:satOff val="-1241"/>
              <a:lumOff val="24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6037741" y="3670360"/>
        <a:ext cx="419280" cy="573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2DC88-797A-4C9B-823B-B3AC42428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73" y="1279970"/>
            <a:ext cx="8845939" cy="3255264"/>
          </a:xfrm>
        </p:spPr>
        <p:txBody>
          <a:bodyPr>
            <a:normAutofit/>
          </a:bodyPr>
          <a:lstStyle/>
          <a:p>
            <a:r>
              <a:rPr lang="ru-RU" sz="4800" dirty="0"/>
              <a:t>Сетевая игра </a:t>
            </a:r>
            <a:br>
              <a:rPr lang="ru-RU" sz="4800" dirty="0"/>
            </a:br>
            <a:r>
              <a:rPr lang="en-US" sz="4800" dirty="0"/>
              <a:t>&lt;</a:t>
            </a:r>
            <a:r>
              <a:rPr lang="ru-RU" sz="4800" dirty="0"/>
              <a:t>соревновательная математика</a:t>
            </a:r>
            <a:r>
              <a:rPr lang="en-US" sz="4800" dirty="0"/>
              <a:t>&gt;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FD7C1D-8C4D-4D3A-9885-1C904B601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563" y="2430385"/>
            <a:ext cx="7315200" cy="715486"/>
          </a:xfrm>
        </p:spPr>
        <p:txBody>
          <a:bodyPr/>
          <a:lstStyle/>
          <a:p>
            <a:r>
              <a:rPr lang="ru-RU" dirty="0"/>
              <a:t>Курс </a:t>
            </a:r>
            <a:r>
              <a:rPr lang="en-US" dirty="0"/>
              <a:t>“</a:t>
            </a:r>
            <a:r>
              <a:rPr lang="ru-RU" dirty="0"/>
              <a:t>Операционные системы</a:t>
            </a:r>
            <a:r>
              <a:rPr lang="en-US" dirty="0"/>
              <a:t>”</a:t>
            </a:r>
            <a:br>
              <a:rPr lang="ru-RU" dirty="0"/>
            </a:br>
            <a:r>
              <a:rPr lang="ru-RU" dirty="0"/>
              <a:t>Курсовая работа по теме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AE4BE5AD-1A2E-41E7-AF33-532B0B91BD07}"/>
              </a:ext>
            </a:extLst>
          </p:cNvPr>
          <p:cNvSpPr txBox="1">
            <a:spLocks/>
          </p:cNvSpPr>
          <p:nvPr/>
        </p:nvSpPr>
        <p:spPr>
          <a:xfrm>
            <a:off x="9286612" y="5416841"/>
            <a:ext cx="2905388" cy="7154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Выполнил студент 9091 группы</a:t>
            </a:r>
          </a:p>
          <a:p>
            <a:r>
              <a:rPr lang="ru-RU" dirty="0">
                <a:solidFill>
                  <a:schemeClr val="tx1"/>
                </a:solidFill>
              </a:rPr>
              <a:t>Кудрявцев Владислав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Владимирович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3652573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37826C-4A8B-4AA5-BE8C-A755B1970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B47C81-5765-4486-9BD1-E0EB32F4A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C98F3A3-40EE-441A-B2C5-11D679551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CF81E6-4845-4DC0-84A6-AF0706857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9EA7-785F-400E-8E82-299BFD44A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Спасибо за внимание!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686A3142-EA3A-406A-8492-F04410931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847" y="484632"/>
            <a:ext cx="3556755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9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26EFC68-212A-47F8-9663-C40DB8D35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3443591" cy="53400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4DC88-768E-4B02-ACD5-D6EBE3CD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ru-RU" dirty="0"/>
              <a:t>Суть игры</a:t>
            </a:r>
          </a:p>
        </p:txBody>
      </p:sp>
      <p:graphicFrame>
        <p:nvGraphicFramePr>
          <p:cNvPr id="18" name="Объект 2">
            <a:extLst>
              <a:ext uri="{FF2B5EF4-FFF2-40B4-BE49-F238E27FC236}">
                <a16:creationId xmlns:a16="http://schemas.microsoft.com/office/drawing/2014/main" id="{FE82401A-5AAF-48C0-A4E0-3A60CAF91F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708789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026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52E9B1-8914-4E67-B556-0B4637E5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ru-RU" sz="3300" dirty="0"/>
              <a:t>Требования</a:t>
            </a:r>
            <a:r>
              <a:rPr lang="en-US" sz="3300" dirty="0"/>
              <a:t>,</a:t>
            </a:r>
            <a:r>
              <a:rPr lang="ru-RU" sz="3300" dirty="0"/>
              <a:t> предъявляемые к приложению</a:t>
            </a:r>
            <a:r>
              <a:rPr lang="en-US" sz="3300" dirty="0"/>
              <a:t>:</a:t>
            </a:r>
            <a:endParaRPr lang="ru-RU" sz="33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D0D782F1-724D-4600-8BC0-67CA3E194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Игра должна происходить с помощью клиента и сервера. Генерация выражения и большая часть вычислений должны происходить на сервере.</a:t>
            </a:r>
          </a:p>
          <a:p>
            <a:r>
              <a:rPr lang="ru-RU" dirty="0">
                <a:solidFill>
                  <a:schemeClr val="tx1"/>
                </a:solidFill>
              </a:rPr>
              <a:t>Время ожидания на ответ игрока должно быть разным, в зависимости от сложности выражения.</a:t>
            </a:r>
          </a:p>
          <a:p>
            <a:r>
              <a:rPr lang="ru-RU" dirty="0">
                <a:solidFill>
                  <a:schemeClr val="tx1"/>
                </a:solidFill>
              </a:rPr>
              <a:t>Анализ ответов и присуждение победы игроку возлагается на сервер.</a:t>
            </a:r>
          </a:p>
          <a:p>
            <a:r>
              <a:rPr lang="ru-RU" dirty="0">
                <a:solidFill>
                  <a:schemeClr val="tx1"/>
                </a:solidFill>
              </a:rPr>
              <a:t>Отельные логические части программы должны быть выделены в отдельном потоке.</a:t>
            </a:r>
          </a:p>
          <a:p>
            <a:r>
              <a:rPr lang="ru-RU" dirty="0">
                <a:solidFill>
                  <a:schemeClr val="tx1"/>
                </a:solidFill>
              </a:rPr>
              <a:t>Сервер должен обладать рядом контролирующих команд.</a:t>
            </a:r>
          </a:p>
        </p:txBody>
      </p:sp>
    </p:spTree>
    <p:extLst>
      <p:ext uri="{BB962C8B-B14F-4D97-AF65-F5344CB8AC3E}">
        <p14:creationId xmlns:p14="http://schemas.microsoft.com/office/powerpoint/2010/main" val="350451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83893-446B-4A9E-B71C-BA974D81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9851E1-D39F-4122-A2E6-4318F1EB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Сервер генерирует выражение. Отправляет игрокам время на раздумья и само выражение.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Игроку высвечивается выражение. Ему необходимо ответить за определённое время.</a:t>
            </a:r>
          </a:p>
          <a:p>
            <a:pPr marL="960120" lvl="1" indent="-457200">
              <a:buFont typeface="+mj-lt"/>
              <a:buAutoNum type="arabicPeriod"/>
            </a:pPr>
            <a:r>
              <a:rPr lang="ru-RU" dirty="0"/>
              <a:t>Если игрок успевает вписать ответ, то этот ответ отсылается на сервер.</a:t>
            </a:r>
          </a:p>
          <a:p>
            <a:pPr marL="960120" lvl="1" indent="-457200">
              <a:buFont typeface="+mj-lt"/>
              <a:buAutoNum type="arabicPeriod"/>
            </a:pPr>
            <a:r>
              <a:rPr lang="ru-RU" dirty="0"/>
              <a:t>Если не успел, то отсылает на сервер специальное число.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Сервер анализирует ответы игроков. Здесь несколько случаев</a:t>
            </a:r>
            <a:r>
              <a:rPr lang="en-US" dirty="0"/>
              <a:t>:</a:t>
            </a:r>
          </a:p>
          <a:p>
            <a:pPr marL="960120" lvl="1" indent="-457200">
              <a:buFont typeface="+mj-lt"/>
              <a:buAutoNum type="arabicPeriod"/>
            </a:pPr>
            <a:r>
              <a:rPr lang="ru-RU" dirty="0"/>
              <a:t>Никто не ответил правильно. Никому не присудить победу.</a:t>
            </a:r>
          </a:p>
          <a:p>
            <a:pPr marL="960120" lvl="1" indent="-457200">
              <a:buFont typeface="+mj-lt"/>
              <a:buAutoNum type="arabicPeriod"/>
            </a:pPr>
            <a:r>
              <a:rPr lang="ru-RU" dirty="0"/>
              <a:t>Имеется один правильный ответ. Присудить игроку победу.</a:t>
            </a:r>
          </a:p>
          <a:p>
            <a:pPr marL="960120" lvl="1" indent="-457200">
              <a:buFont typeface="+mj-lt"/>
              <a:buAutoNum type="arabicPeriod"/>
            </a:pPr>
            <a:r>
              <a:rPr lang="ru-RU" dirty="0"/>
              <a:t>Имеется несколько правильных ответов. Проанализировать время ответа игроков, и присудить победу самому быстрому.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Если количество победных очков любого игрока достигло максимального, то закончить игру, иначе перейти к шагу 1.</a:t>
            </a:r>
          </a:p>
        </p:txBody>
      </p:sp>
    </p:spTree>
    <p:extLst>
      <p:ext uri="{BB962C8B-B14F-4D97-AF65-F5344CB8AC3E}">
        <p14:creationId xmlns:p14="http://schemas.microsoft.com/office/powerpoint/2010/main" val="298677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3EFC7-9D05-41E5-8F32-9FA1FF780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ru-RU" sz="3300" dirty="0"/>
              <a:t>Сетевое подключение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DD040E-E5F5-4D76-9FFE-FCACD8196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3140" y="11867"/>
            <a:ext cx="6627377" cy="3491713"/>
          </a:xfrm>
        </p:spPr>
        <p:txBody>
          <a:bodyPr>
            <a:normAutofit/>
          </a:bodyPr>
          <a:lstStyle/>
          <a:p>
            <a:r>
              <a:rPr lang="ru-RU" dirty="0"/>
              <a:t>Подключение реализовано с помощью сокетов, предоставляемых библиотекой </a:t>
            </a:r>
            <a:r>
              <a:rPr lang="en-US" dirty="0"/>
              <a:t>&lt;sys/</a:t>
            </a:r>
            <a:r>
              <a:rPr lang="en-US" dirty="0" err="1"/>
              <a:t>socket.h</a:t>
            </a:r>
            <a:r>
              <a:rPr lang="en-US" dirty="0"/>
              <a:t>&gt;</a:t>
            </a:r>
            <a:r>
              <a:rPr lang="ru-RU" dirty="0"/>
              <a:t>. Протокол передачи данных – </a:t>
            </a:r>
            <a:r>
              <a:rPr lang="en-US" dirty="0"/>
              <a:t>TCP. TCP </a:t>
            </a:r>
            <a:r>
              <a:rPr lang="ru-RU" dirty="0"/>
              <a:t>выбран неспроста – в играх почти всегда используется этот протокол, так как приложение должно убедиться, что до второй стороны дошла информация. Иначе игра будет работать неверно, и из-за недошедшего пакета информации до одного пользователя, игра может приостановиться и у всех остальных.</a:t>
            </a: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805AD5D2-D9E2-4BFC-84AF-6C38C0B8C08A}"/>
              </a:ext>
            </a:extLst>
          </p:cNvPr>
          <p:cNvSpPr txBox="1">
            <a:spLocks/>
          </p:cNvSpPr>
          <p:nvPr/>
        </p:nvSpPr>
        <p:spPr>
          <a:xfrm>
            <a:off x="3969045" y="3040840"/>
            <a:ext cx="6627377" cy="2040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Сервер</a:t>
            </a:r>
            <a:r>
              <a:rPr lang="en-US" dirty="0"/>
              <a:t>: </a:t>
            </a:r>
            <a:r>
              <a:rPr lang="ru-RU" dirty="0"/>
              <a:t>сокет создаётся при помощи системного вызова </a:t>
            </a:r>
            <a:r>
              <a:rPr lang="en-US" dirty="0"/>
              <a:t>socket(), </a:t>
            </a:r>
            <a:r>
              <a:rPr lang="ru-RU" dirty="0"/>
              <a:t>привязка соединения с помощью функции </a:t>
            </a:r>
            <a:r>
              <a:rPr lang="en-US" dirty="0"/>
              <a:t>bind(), listen() </a:t>
            </a:r>
            <a:r>
              <a:rPr lang="ru-RU" dirty="0"/>
              <a:t>позволяет подключаться клиентам</a:t>
            </a:r>
            <a:r>
              <a:rPr lang="en-US" dirty="0"/>
              <a:t>, </a:t>
            </a:r>
            <a:r>
              <a:rPr lang="ru-RU" dirty="0"/>
              <a:t>блокирующая функция </a:t>
            </a:r>
            <a:r>
              <a:rPr lang="en-US" dirty="0"/>
              <a:t>accept() </a:t>
            </a:r>
            <a:r>
              <a:rPr lang="ru-RU" dirty="0"/>
              <a:t>принимает входящее подключение и получает сокет, подключённого пользователя.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472A8DD5-B2CA-43D4-BD57-8560E624793B}"/>
              </a:ext>
            </a:extLst>
          </p:cNvPr>
          <p:cNvSpPr txBox="1">
            <a:spLocks/>
          </p:cNvSpPr>
          <p:nvPr/>
        </p:nvSpPr>
        <p:spPr>
          <a:xfrm>
            <a:off x="3374950" y="4805403"/>
            <a:ext cx="6627377" cy="2040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Клиент</a:t>
            </a:r>
            <a:r>
              <a:rPr lang="en-US" dirty="0"/>
              <a:t>: </a:t>
            </a:r>
            <a:r>
              <a:rPr lang="ru-RU" dirty="0"/>
              <a:t>сокет так же создаётся при помощи системного вызова </a:t>
            </a:r>
            <a:r>
              <a:rPr lang="en-US" dirty="0"/>
              <a:t>socket(), </a:t>
            </a:r>
            <a:r>
              <a:rPr lang="en-US" dirty="0" err="1"/>
              <a:t>inet_aton</a:t>
            </a:r>
            <a:r>
              <a:rPr lang="en-US" dirty="0"/>
              <a:t>() </a:t>
            </a:r>
            <a:r>
              <a:rPr lang="ru-RU" dirty="0"/>
              <a:t>позволяет преобразовать текстовый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ru-RU" dirty="0"/>
              <a:t>в необходимый формат, </a:t>
            </a:r>
            <a:r>
              <a:rPr lang="en-US" dirty="0" err="1"/>
              <a:t>gethostbyaddr</a:t>
            </a:r>
            <a:r>
              <a:rPr lang="en-US" dirty="0"/>
              <a:t>() </a:t>
            </a:r>
            <a:r>
              <a:rPr lang="ru-RU" dirty="0"/>
              <a:t>получает хостинг с помощью </a:t>
            </a:r>
            <a:r>
              <a:rPr lang="en-US" dirty="0" err="1"/>
              <a:t>ip</a:t>
            </a:r>
            <a:r>
              <a:rPr lang="en-US" dirty="0"/>
              <a:t>, connect() </a:t>
            </a:r>
            <a:r>
              <a:rPr lang="ru-RU" dirty="0"/>
              <a:t>осуществляет подключение к хостингу.</a:t>
            </a:r>
          </a:p>
        </p:txBody>
      </p:sp>
    </p:spTree>
    <p:extLst>
      <p:ext uri="{BB962C8B-B14F-4D97-AF65-F5344CB8AC3E}">
        <p14:creationId xmlns:p14="http://schemas.microsoft.com/office/powerpoint/2010/main" val="3078952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0632639-B30C-4E12-8187-12F8D1A74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DE00B4-B836-4969-826A-A643A61172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603" b="1"/>
          <a:stretch/>
        </p:blipFill>
        <p:spPr>
          <a:xfrm>
            <a:off x="2479315" y="960582"/>
            <a:ext cx="3598707" cy="5571066"/>
          </a:xfrm>
          <a:prstGeom prst="rect">
            <a:avLst/>
          </a:prstGeom>
        </p:spPr>
      </p:pic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9EBEAFF5-ADA6-496E-89BA-AD8F3BE7E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5892" y="176245"/>
            <a:ext cx="6267683" cy="484428"/>
          </a:xfrm>
        </p:spPr>
        <p:txBody>
          <a:bodyPr>
            <a:normAutofit fontScale="90000"/>
          </a:bodyPr>
          <a:lstStyle/>
          <a:p>
            <a:r>
              <a:rPr lang="ru-RU" sz="3300" dirty="0">
                <a:solidFill>
                  <a:schemeClr val="tx1"/>
                </a:solidFill>
              </a:rPr>
              <a:t>Реализация подключения (</a:t>
            </a:r>
            <a:r>
              <a:rPr lang="en-US" sz="3300" dirty="0">
                <a:solidFill>
                  <a:schemeClr val="tx1"/>
                </a:solidFill>
              </a:rPr>
              <a:t>Server.cpp</a:t>
            </a:r>
            <a:r>
              <a:rPr lang="ru-RU" sz="33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51ACC00D-B652-455F-AF27-4F8C68B10437}"/>
              </a:ext>
            </a:extLst>
          </p:cNvPr>
          <p:cNvSpPr txBox="1">
            <a:spLocks/>
          </p:cNvSpPr>
          <p:nvPr/>
        </p:nvSpPr>
        <p:spPr>
          <a:xfrm>
            <a:off x="114241" y="2310410"/>
            <a:ext cx="2238433" cy="2237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solidFill>
                  <a:schemeClr val="tx1"/>
                </a:solidFill>
              </a:rPr>
              <a:t>В качестве аргументов командной строки сервер запрашивает порт, на котором будет работать. Переводит его в число и использует для создания подключения</a:t>
            </a:r>
          </a:p>
        </p:txBody>
      </p:sp>
      <p:pic>
        <p:nvPicPr>
          <p:cNvPr id="15" name="Рисунок 1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7C09B82-2585-4A8D-BE9B-5A54B4A5D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547" y="2425800"/>
            <a:ext cx="4570928" cy="4105848"/>
          </a:xfrm>
          <a:prstGeom prst="rect">
            <a:avLst/>
          </a:prstGeom>
        </p:spPr>
      </p:pic>
      <p:sp>
        <p:nvSpPr>
          <p:cNvPr id="39" name="Заголовок 1">
            <a:extLst>
              <a:ext uri="{FF2B5EF4-FFF2-40B4-BE49-F238E27FC236}">
                <a16:creationId xmlns:a16="http://schemas.microsoft.com/office/drawing/2014/main" id="{679AD7E2-43C5-4AEB-A954-307506327364}"/>
              </a:ext>
            </a:extLst>
          </p:cNvPr>
          <p:cNvSpPr txBox="1">
            <a:spLocks/>
          </p:cNvSpPr>
          <p:nvPr/>
        </p:nvSpPr>
        <p:spPr>
          <a:xfrm>
            <a:off x="7475706" y="835410"/>
            <a:ext cx="3497093" cy="147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chemeClr val="tx1"/>
                </a:solidFill>
              </a:rPr>
              <a:t>Сервер принимает клиентов в отдельном потоке с помощью функции </a:t>
            </a:r>
            <a:r>
              <a:rPr lang="en-US" sz="2000" dirty="0">
                <a:solidFill>
                  <a:schemeClr val="tx1"/>
                </a:solidFill>
              </a:rPr>
              <a:t>accept()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09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7B5B3-FC6D-4E27-AAF0-56E17308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20965B-6FCE-4D3C-807A-F3B21DD10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266890"/>
            <a:ext cx="5705475" cy="6315075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5B5CF59-27D9-475E-9717-E78A134FA5D5}"/>
              </a:ext>
            </a:extLst>
          </p:cNvPr>
          <p:cNvSpPr txBox="1">
            <a:spLocks/>
          </p:cNvSpPr>
          <p:nvPr/>
        </p:nvSpPr>
        <p:spPr>
          <a:xfrm>
            <a:off x="6096000" y="199637"/>
            <a:ext cx="5705475" cy="1547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tx1"/>
                </a:solidFill>
              </a:rPr>
              <a:t>Реализация подключения (</a:t>
            </a:r>
            <a:r>
              <a:rPr lang="en-US" dirty="0">
                <a:solidFill>
                  <a:schemeClr val="tx1"/>
                </a:solidFill>
              </a:rPr>
              <a:t>Client.cpp</a:t>
            </a:r>
            <a:r>
              <a:rPr lang="ru-RU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F6A22C9-6920-4380-83CF-4060E7E388C2}"/>
              </a:ext>
            </a:extLst>
          </p:cNvPr>
          <p:cNvSpPr txBox="1">
            <a:spLocks/>
          </p:cNvSpPr>
          <p:nvPr/>
        </p:nvSpPr>
        <p:spPr>
          <a:xfrm>
            <a:off x="6969239" y="2305837"/>
            <a:ext cx="3958995" cy="2237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solidFill>
                  <a:schemeClr val="tx1"/>
                </a:solidFill>
              </a:rPr>
              <a:t>В качестве аргумента командной строки принимает строку в виде </a:t>
            </a:r>
            <a:r>
              <a:rPr lang="en-US" sz="1800" dirty="0" err="1">
                <a:solidFill>
                  <a:schemeClr val="tx1"/>
                </a:solidFill>
              </a:rPr>
              <a:t>ip:port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ru-RU" sz="1800" dirty="0">
                <a:solidFill>
                  <a:schemeClr val="tx1"/>
                </a:solidFill>
              </a:rPr>
              <a:t>разделяет её на </a:t>
            </a:r>
            <a:r>
              <a:rPr lang="en-US" sz="1800" dirty="0" err="1">
                <a:solidFill>
                  <a:schemeClr val="tx1"/>
                </a:solidFill>
              </a:rPr>
              <a:t>ip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ru-RU" sz="1800" dirty="0">
                <a:solidFill>
                  <a:schemeClr val="tx1"/>
                </a:solidFill>
              </a:rPr>
              <a:t>и </a:t>
            </a:r>
            <a:r>
              <a:rPr lang="en-US" sz="1800" dirty="0">
                <a:solidFill>
                  <a:schemeClr val="tx1"/>
                </a:solidFill>
              </a:rPr>
              <a:t>port, </a:t>
            </a:r>
            <a:r>
              <a:rPr lang="ru-RU" sz="1800" dirty="0">
                <a:solidFill>
                  <a:schemeClr val="tx1"/>
                </a:solidFill>
              </a:rPr>
              <a:t>использует их для подключения к серверу.</a:t>
            </a:r>
          </a:p>
        </p:txBody>
      </p:sp>
    </p:spTree>
    <p:extLst>
      <p:ext uri="{BB962C8B-B14F-4D97-AF65-F5344CB8AC3E}">
        <p14:creationId xmlns:p14="http://schemas.microsoft.com/office/powerpoint/2010/main" val="876451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ACBA7-F362-4683-9E8C-3903B8D0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0DD974-7E44-4A94-99B7-A13E47FE1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149" y="847724"/>
            <a:ext cx="4402668" cy="53149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Функция </a:t>
            </a:r>
            <a:r>
              <a:rPr lang="en-US" dirty="0" err="1"/>
              <a:t>get_expression</a:t>
            </a:r>
            <a:r>
              <a:rPr lang="ru-RU" dirty="0"/>
              <a:t>()</a:t>
            </a:r>
            <a:r>
              <a:rPr lang="en-US" dirty="0"/>
              <a:t> </a:t>
            </a:r>
            <a:r>
              <a:rPr lang="ru-RU" dirty="0"/>
              <a:t>выполняет следующие действия</a:t>
            </a:r>
            <a:r>
              <a:rPr lang="en-US" dirty="0"/>
              <a:t>: 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Получить случайный знак с помощью функции </a:t>
            </a:r>
            <a:r>
              <a:rPr lang="en-US" dirty="0"/>
              <a:t>rand() </a:t>
            </a:r>
            <a:r>
              <a:rPr lang="ru-RU" dirty="0"/>
              <a:t>из </a:t>
            </a:r>
            <a:r>
              <a:rPr lang="en-US" dirty="0" err="1"/>
              <a:t>enum</a:t>
            </a:r>
            <a:r>
              <a:rPr lang="en-US" dirty="0"/>
              <a:t> Operand.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 соответствии с полученным знаком выполнить определить последовательность действий.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Например, если получили плюс, то</a:t>
            </a:r>
            <a:r>
              <a:rPr lang="en-US" dirty="0"/>
              <a:t>: </a:t>
            </a:r>
          </a:p>
          <a:p>
            <a:pPr marL="960120" lvl="1" indent="-457200">
              <a:buFont typeface="+mj-lt"/>
              <a:buAutoNum type="arabicPeriod"/>
            </a:pPr>
            <a:r>
              <a:rPr lang="ru-RU" dirty="0"/>
              <a:t>Сгенерировать левое число в пределах до 1000, правое до 100.</a:t>
            </a:r>
          </a:p>
          <a:p>
            <a:pPr marL="960120" lvl="1" indent="-457200">
              <a:buFont typeface="+mj-lt"/>
              <a:buAutoNum type="arabicPeriod"/>
            </a:pPr>
            <a:r>
              <a:rPr lang="ru-RU" dirty="0"/>
              <a:t>Посчитать числовой результат выражения.</a:t>
            </a:r>
          </a:p>
          <a:p>
            <a:pPr marL="960120" lvl="1" indent="-457200">
              <a:buFont typeface="+mj-lt"/>
              <a:buAutoNum type="arabicPeriod"/>
            </a:pPr>
            <a:r>
              <a:rPr lang="ru-RU" dirty="0"/>
              <a:t>Составить строку выражения в виде 100 + 56.</a:t>
            </a:r>
          </a:p>
          <a:p>
            <a:pPr marL="960120" lvl="1" indent="-457200">
              <a:buFont typeface="+mj-lt"/>
              <a:buAutoNum type="arabicPeriod"/>
            </a:pPr>
            <a:r>
              <a:rPr lang="ru-RU" dirty="0"/>
              <a:t>Определить количество цифр двух полученных чисел.</a:t>
            </a:r>
          </a:p>
          <a:p>
            <a:pPr marL="960120" lvl="1" indent="-457200">
              <a:buFont typeface="+mj-lt"/>
              <a:buAutoNum type="arabicPeriod"/>
            </a:pPr>
            <a:r>
              <a:rPr lang="ru-RU" dirty="0"/>
              <a:t>В зависимости от числа цифр определить сложность выражения.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7DD7CD-F1D7-4520-B948-DC0B4587E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12230" cy="68580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B13C53D-60E3-4BD5-90DB-40DF9D84CAF9}"/>
              </a:ext>
            </a:extLst>
          </p:cNvPr>
          <p:cNvSpPr txBox="1">
            <a:spLocks/>
          </p:cNvSpPr>
          <p:nvPr/>
        </p:nvSpPr>
        <p:spPr>
          <a:xfrm>
            <a:off x="6915150" y="0"/>
            <a:ext cx="4505325" cy="1000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dirty="0">
                <a:solidFill>
                  <a:schemeClr val="tx1"/>
                </a:solidFill>
              </a:rPr>
              <a:t>Реализация генерации выражения </a:t>
            </a:r>
            <a:r>
              <a:rPr lang="en-US" sz="2400" dirty="0">
                <a:solidFill>
                  <a:schemeClr val="tx1"/>
                </a:solidFill>
              </a:rPr>
              <a:t>(Math.cpp)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9746917-7735-46D5-9763-4CE934183E1C}"/>
              </a:ext>
            </a:extLst>
          </p:cNvPr>
          <p:cNvSpPr txBox="1">
            <a:spLocks/>
          </p:cNvSpPr>
          <p:nvPr/>
        </p:nvSpPr>
        <p:spPr>
          <a:xfrm>
            <a:off x="6461536" y="6019802"/>
            <a:ext cx="5412551" cy="771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solidFill>
                  <a:schemeClr val="tx1"/>
                </a:solidFill>
              </a:rPr>
              <a:t>Функция возвращает </a:t>
            </a:r>
            <a:r>
              <a:rPr lang="en-US" sz="1800" dirty="0">
                <a:solidFill>
                  <a:schemeClr val="tx1"/>
                </a:solidFill>
              </a:rPr>
              <a:t>string (</a:t>
            </a:r>
            <a:r>
              <a:rPr lang="ru-RU" sz="1800" dirty="0">
                <a:solidFill>
                  <a:schemeClr val="tx1"/>
                </a:solidFill>
              </a:rPr>
              <a:t>текстовое выражение)</a:t>
            </a:r>
            <a:r>
              <a:rPr lang="en-US" sz="1800" dirty="0">
                <a:solidFill>
                  <a:schemeClr val="tx1"/>
                </a:solidFill>
              </a:rPr>
              <a:t>,</a:t>
            </a:r>
            <a:r>
              <a:rPr lang="ru-RU" sz="1800" dirty="0">
                <a:solidFill>
                  <a:schemeClr val="tx1"/>
                </a:solidFill>
              </a:rPr>
              <a:t> так как аргументы численного результата и сложности передаются по ссылке, то они изменятся и там, где функция была вызвана.</a:t>
            </a:r>
          </a:p>
        </p:txBody>
      </p:sp>
    </p:spTree>
    <p:extLst>
      <p:ext uri="{BB962C8B-B14F-4D97-AF65-F5344CB8AC3E}">
        <p14:creationId xmlns:p14="http://schemas.microsoft.com/office/powerpoint/2010/main" val="1551576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54400-8F7F-4082-979E-5897E148A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578" y="-1"/>
            <a:ext cx="10073899" cy="10572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spc="-100" dirty="0" err="1">
                <a:solidFill>
                  <a:schemeClr val="accent1"/>
                </a:solidFill>
              </a:rPr>
              <a:t>Пример</a:t>
            </a:r>
            <a:r>
              <a:rPr lang="en-US" sz="6000" spc="-100" dirty="0">
                <a:solidFill>
                  <a:schemeClr val="accent1"/>
                </a:solidFill>
              </a:rPr>
              <a:t> </a:t>
            </a:r>
            <a:r>
              <a:rPr lang="en-US" sz="6000" spc="-100" dirty="0" err="1">
                <a:solidFill>
                  <a:schemeClr val="accent1"/>
                </a:solidFill>
              </a:rPr>
              <a:t>работы</a:t>
            </a:r>
            <a:r>
              <a:rPr lang="en-US" sz="6000" spc="-100" dirty="0">
                <a:solidFill>
                  <a:schemeClr val="accent1"/>
                </a:solidFill>
              </a:rPr>
              <a:t> </a:t>
            </a:r>
            <a:r>
              <a:rPr lang="en-US" sz="6000" spc="-100" dirty="0" err="1">
                <a:solidFill>
                  <a:schemeClr val="accent1"/>
                </a:solidFill>
              </a:rPr>
              <a:t>приложения</a:t>
            </a:r>
            <a:endParaRPr lang="en-US" sz="6000" spc="-100" dirty="0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Рамка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163</TotalTime>
  <Words>594</Words>
  <Application>Microsoft Office PowerPoint</Application>
  <PresentationFormat>Широкоэкранный</PresentationFormat>
  <Paragraphs>47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Corbel</vt:lpstr>
      <vt:lpstr>Wingdings 2</vt:lpstr>
      <vt:lpstr>Рамка</vt:lpstr>
      <vt:lpstr>Сетевая игра  &lt;соревновательная математика&gt;</vt:lpstr>
      <vt:lpstr>Суть игры</vt:lpstr>
      <vt:lpstr>Требования, предъявляемые к приложению:</vt:lpstr>
      <vt:lpstr>Модель игры</vt:lpstr>
      <vt:lpstr>Сетевое подключение</vt:lpstr>
      <vt:lpstr>Реализация подключения (Server.cpp)</vt:lpstr>
      <vt:lpstr>Презентация PowerPoint</vt:lpstr>
      <vt:lpstr>Презентация PowerPoint</vt:lpstr>
      <vt:lpstr>Пример работы приложения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Сетевая игра  &lt;соревновательная математика&gt;</dc:title>
  <dc:creator>Олег Мирошкин</dc:creator>
  <cp:lastModifiedBy>Владислав Кудрявцев</cp:lastModifiedBy>
  <cp:revision>13</cp:revision>
  <dcterms:created xsi:type="dcterms:W3CDTF">2021-05-30T10:01:29Z</dcterms:created>
  <dcterms:modified xsi:type="dcterms:W3CDTF">2021-06-11T09:50:58Z</dcterms:modified>
</cp:coreProperties>
</file>