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65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7A43-16D1-CD40-EC9E-6ADBAC362D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2FC9D2-D2BF-F925-1116-9C3E0DA9D4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1A3414-C605-B81E-2456-FB726038ED9D}"/>
              </a:ext>
            </a:extLst>
          </p:cNvPr>
          <p:cNvSpPr>
            <a:spLocks noGrp="1"/>
          </p:cNvSpPr>
          <p:nvPr>
            <p:ph type="dt" sz="half" idx="10"/>
          </p:nvPr>
        </p:nvSpPr>
        <p:spPr/>
        <p:txBody>
          <a:bodyPr/>
          <a:lstStyle/>
          <a:p>
            <a:fld id="{773D33F5-01AD-4409-A6C0-481EDCAB5F63}" type="datetimeFigureOut">
              <a:rPr lang="en-US" smtClean="0"/>
              <a:t>4/28/2025</a:t>
            </a:fld>
            <a:endParaRPr lang="en-US"/>
          </a:p>
        </p:txBody>
      </p:sp>
      <p:sp>
        <p:nvSpPr>
          <p:cNvPr id="5" name="Footer Placeholder 4">
            <a:extLst>
              <a:ext uri="{FF2B5EF4-FFF2-40B4-BE49-F238E27FC236}">
                <a16:creationId xmlns:a16="http://schemas.microsoft.com/office/drawing/2014/main" id="{673727AB-2BF1-2EBD-93CB-CC4D320791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EBB0B3-D7CD-170D-C7F0-82ABDCA87982}"/>
              </a:ext>
            </a:extLst>
          </p:cNvPr>
          <p:cNvSpPr>
            <a:spLocks noGrp="1"/>
          </p:cNvSpPr>
          <p:nvPr>
            <p:ph type="sldNum" sz="quarter" idx="12"/>
          </p:nvPr>
        </p:nvSpPr>
        <p:spPr/>
        <p:txBody>
          <a:bodyPr/>
          <a:lstStyle/>
          <a:p>
            <a:fld id="{3D773195-1360-4753-B66A-9D3AA5EC72D0}" type="slidenum">
              <a:rPr lang="en-US" smtClean="0"/>
              <a:t>‹#›</a:t>
            </a:fld>
            <a:endParaRPr lang="en-US"/>
          </a:p>
        </p:txBody>
      </p:sp>
    </p:spTree>
    <p:extLst>
      <p:ext uri="{BB962C8B-B14F-4D97-AF65-F5344CB8AC3E}">
        <p14:creationId xmlns:p14="http://schemas.microsoft.com/office/powerpoint/2010/main" val="3825197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B5E23-C178-3400-7942-3704B21D0D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A408DE-6A55-DCDF-64D2-B21CC50199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B9104E-6658-8138-AC53-82F270B80A1B}"/>
              </a:ext>
            </a:extLst>
          </p:cNvPr>
          <p:cNvSpPr>
            <a:spLocks noGrp="1"/>
          </p:cNvSpPr>
          <p:nvPr>
            <p:ph type="dt" sz="half" idx="10"/>
          </p:nvPr>
        </p:nvSpPr>
        <p:spPr/>
        <p:txBody>
          <a:bodyPr/>
          <a:lstStyle/>
          <a:p>
            <a:fld id="{773D33F5-01AD-4409-A6C0-481EDCAB5F63}" type="datetimeFigureOut">
              <a:rPr lang="en-US" smtClean="0"/>
              <a:t>4/28/2025</a:t>
            </a:fld>
            <a:endParaRPr lang="en-US"/>
          </a:p>
        </p:txBody>
      </p:sp>
      <p:sp>
        <p:nvSpPr>
          <p:cNvPr id="5" name="Footer Placeholder 4">
            <a:extLst>
              <a:ext uri="{FF2B5EF4-FFF2-40B4-BE49-F238E27FC236}">
                <a16:creationId xmlns:a16="http://schemas.microsoft.com/office/drawing/2014/main" id="{5E075055-15B7-C178-BF8A-EB2460FEE4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251163-DAAF-4BE8-64CD-676F963802CD}"/>
              </a:ext>
            </a:extLst>
          </p:cNvPr>
          <p:cNvSpPr>
            <a:spLocks noGrp="1"/>
          </p:cNvSpPr>
          <p:nvPr>
            <p:ph type="sldNum" sz="quarter" idx="12"/>
          </p:nvPr>
        </p:nvSpPr>
        <p:spPr/>
        <p:txBody>
          <a:bodyPr/>
          <a:lstStyle/>
          <a:p>
            <a:fld id="{3D773195-1360-4753-B66A-9D3AA5EC72D0}" type="slidenum">
              <a:rPr lang="en-US" smtClean="0"/>
              <a:t>‹#›</a:t>
            </a:fld>
            <a:endParaRPr lang="en-US"/>
          </a:p>
        </p:txBody>
      </p:sp>
    </p:spTree>
    <p:extLst>
      <p:ext uri="{BB962C8B-B14F-4D97-AF65-F5344CB8AC3E}">
        <p14:creationId xmlns:p14="http://schemas.microsoft.com/office/powerpoint/2010/main" val="342542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B0F6F7-E893-4672-92F2-B6419B6027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9DBA88-D10F-9820-91A6-FEDCD024C7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AAAEC7-9FA6-728D-ADEF-EF90D9008479}"/>
              </a:ext>
            </a:extLst>
          </p:cNvPr>
          <p:cNvSpPr>
            <a:spLocks noGrp="1"/>
          </p:cNvSpPr>
          <p:nvPr>
            <p:ph type="dt" sz="half" idx="10"/>
          </p:nvPr>
        </p:nvSpPr>
        <p:spPr/>
        <p:txBody>
          <a:bodyPr/>
          <a:lstStyle/>
          <a:p>
            <a:fld id="{773D33F5-01AD-4409-A6C0-481EDCAB5F63}" type="datetimeFigureOut">
              <a:rPr lang="en-US" smtClean="0"/>
              <a:t>4/28/2025</a:t>
            </a:fld>
            <a:endParaRPr lang="en-US"/>
          </a:p>
        </p:txBody>
      </p:sp>
      <p:sp>
        <p:nvSpPr>
          <p:cNvPr id="5" name="Footer Placeholder 4">
            <a:extLst>
              <a:ext uri="{FF2B5EF4-FFF2-40B4-BE49-F238E27FC236}">
                <a16:creationId xmlns:a16="http://schemas.microsoft.com/office/drawing/2014/main" id="{507F666E-65D4-068D-E1E2-9C39D4A030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22D33E-6D74-3DD9-DB52-C45FF568E57D}"/>
              </a:ext>
            </a:extLst>
          </p:cNvPr>
          <p:cNvSpPr>
            <a:spLocks noGrp="1"/>
          </p:cNvSpPr>
          <p:nvPr>
            <p:ph type="sldNum" sz="quarter" idx="12"/>
          </p:nvPr>
        </p:nvSpPr>
        <p:spPr/>
        <p:txBody>
          <a:bodyPr/>
          <a:lstStyle/>
          <a:p>
            <a:fld id="{3D773195-1360-4753-B66A-9D3AA5EC72D0}" type="slidenum">
              <a:rPr lang="en-US" smtClean="0"/>
              <a:t>‹#›</a:t>
            </a:fld>
            <a:endParaRPr lang="en-US"/>
          </a:p>
        </p:txBody>
      </p:sp>
    </p:spTree>
    <p:extLst>
      <p:ext uri="{BB962C8B-B14F-4D97-AF65-F5344CB8AC3E}">
        <p14:creationId xmlns:p14="http://schemas.microsoft.com/office/powerpoint/2010/main" val="2763593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5DD9-CB23-732A-1B1E-BDC6A1A973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059411-1C9C-FD05-6E8F-F39993BF5E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F1844D-9EB5-5C68-E4B8-F902C5F85AD1}"/>
              </a:ext>
            </a:extLst>
          </p:cNvPr>
          <p:cNvSpPr>
            <a:spLocks noGrp="1"/>
          </p:cNvSpPr>
          <p:nvPr>
            <p:ph type="dt" sz="half" idx="10"/>
          </p:nvPr>
        </p:nvSpPr>
        <p:spPr/>
        <p:txBody>
          <a:bodyPr/>
          <a:lstStyle/>
          <a:p>
            <a:fld id="{773D33F5-01AD-4409-A6C0-481EDCAB5F63}" type="datetimeFigureOut">
              <a:rPr lang="en-US" smtClean="0"/>
              <a:t>4/28/2025</a:t>
            </a:fld>
            <a:endParaRPr lang="en-US"/>
          </a:p>
        </p:txBody>
      </p:sp>
      <p:sp>
        <p:nvSpPr>
          <p:cNvPr id="5" name="Footer Placeholder 4">
            <a:extLst>
              <a:ext uri="{FF2B5EF4-FFF2-40B4-BE49-F238E27FC236}">
                <a16:creationId xmlns:a16="http://schemas.microsoft.com/office/drawing/2014/main" id="{F79F2245-794D-4EF6-AF8F-FCE1243055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0ED9CE-BFAE-E621-240D-77A7D04D1BAE}"/>
              </a:ext>
            </a:extLst>
          </p:cNvPr>
          <p:cNvSpPr>
            <a:spLocks noGrp="1"/>
          </p:cNvSpPr>
          <p:nvPr>
            <p:ph type="sldNum" sz="quarter" idx="12"/>
          </p:nvPr>
        </p:nvSpPr>
        <p:spPr/>
        <p:txBody>
          <a:bodyPr/>
          <a:lstStyle/>
          <a:p>
            <a:fld id="{3D773195-1360-4753-B66A-9D3AA5EC72D0}" type="slidenum">
              <a:rPr lang="en-US" smtClean="0"/>
              <a:t>‹#›</a:t>
            </a:fld>
            <a:endParaRPr lang="en-US"/>
          </a:p>
        </p:txBody>
      </p:sp>
    </p:spTree>
    <p:extLst>
      <p:ext uri="{BB962C8B-B14F-4D97-AF65-F5344CB8AC3E}">
        <p14:creationId xmlns:p14="http://schemas.microsoft.com/office/powerpoint/2010/main" val="809302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D46FC-5344-1595-B44F-FF39591A1A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32EBF5-F310-49E1-A0BA-A6245D40B08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A33EF6-C363-88B9-54E2-3B64B633092A}"/>
              </a:ext>
            </a:extLst>
          </p:cNvPr>
          <p:cNvSpPr>
            <a:spLocks noGrp="1"/>
          </p:cNvSpPr>
          <p:nvPr>
            <p:ph type="dt" sz="half" idx="10"/>
          </p:nvPr>
        </p:nvSpPr>
        <p:spPr/>
        <p:txBody>
          <a:bodyPr/>
          <a:lstStyle/>
          <a:p>
            <a:fld id="{773D33F5-01AD-4409-A6C0-481EDCAB5F63}" type="datetimeFigureOut">
              <a:rPr lang="en-US" smtClean="0"/>
              <a:t>4/28/2025</a:t>
            </a:fld>
            <a:endParaRPr lang="en-US"/>
          </a:p>
        </p:txBody>
      </p:sp>
      <p:sp>
        <p:nvSpPr>
          <p:cNvPr id="5" name="Footer Placeholder 4">
            <a:extLst>
              <a:ext uri="{FF2B5EF4-FFF2-40B4-BE49-F238E27FC236}">
                <a16:creationId xmlns:a16="http://schemas.microsoft.com/office/drawing/2014/main" id="{EB6114A5-4576-E590-D39D-8AE38373B8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38AAB-B790-CD58-E728-39157822FA32}"/>
              </a:ext>
            </a:extLst>
          </p:cNvPr>
          <p:cNvSpPr>
            <a:spLocks noGrp="1"/>
          </p:cNvSpPr>
          <p:nvPr>
            <p:ph type="sldNum" sz="quarter" idx="12"/>
          </p:nvPr>
        </p:nvSpPr>
        <p:spPr/>
        <p:txBody>
          <a:bodyPr/>
          <a:lstStyle/>
          <a:p>
            <a:fld id="{3D773195-1360-4753-B66A-9D3AA5EC72D0}" type="slidenum">
              <a:rPr lang="en-US" smtClean="0"/>
              <a:t>‹#›</a:t>
            </a:fld>
            <a:endParaRPr lang="en-US"/>
          </a:p>
        </p:txBody>
      </p:sp>
    </p:spTree>
    <p:extLst>
      <p:ext uri="{BB962C8B-B14F-4D97-AF65-F5344CB8AC3E}">
        <p14:creationId xmlns:p14="http://schemas.microsoft.com/office/powerpoint/2010/main" val="149841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63F28-EFE6-85BE-6BFF-64CD6FC6C3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9AB552-F572-C6FC-DF3F-55284316BA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BF9DF7-3A6A-068F-A83E-56C00DF635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41C986-4D4C-39D0-1970-58C090C785CA}"/>
              </a:ext>
            </a:extLst>
          </p:cNvPr>
          <p:cNvSpPr>
            <a:spLocks noGrp="1"/>
          </p:cNvSpPr>
          <p:nvPr>
            <p:ph type="dt" sz="half" idx="10"/>
          </p:nvPr>
        </p:nvSpPr>
        <p:spPr/>
        <p:txBody>
          <a:bodyPr/>
          <a:lstStyle/>
          <a:p>
            <a:fld id="{773D33F5-01AD-4409-A6C0-481EDCAB5F63}" type="datetimeFigureOut">
              <a:rPr lang="en-US" smtClean="0"/>
              <a:t>4/28/2025</a:t>
            </a:fld>
            <a:endParaRPr lang="en-US"/>
          </a:p>
        </p:txBody>
      </p:sp>
      <p:sp>
        <p:nvSpPr>
          <p:cNvPr id="6" name="Footer Placeholder 5">
            <a:extLst>
              <a:ext uri="{FF2B5EF4-FFF2-40B4-BE49-F238E27FC236}">
                <a16:creationId xmlns:a16="http://schemas.microsoft.com/office/drawing/2014/main" id="{72CDEDAF-0418-8BF2-3464-715DCDC39C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4055DF-CDF2-ACC3-7C52-87E9E3DD837B}"/>
              </a:ext>
            </a:extLst>
          </p:cNvPr>
          <p:cNvSpPr>
            <a:spLocks noGrp="1"/>
          </p:cNvSpPr>
          <p:nvPr>
            <p:ph type="sldNum" sz="quarter" idx="12"/>
          </p:nvPr>
        </p:nvSpPr>
        <p:spPr/>
        <p:txBody>
          <a:bodyPr/>
          <a:lstStyle/>
          <a:p>
            <a:fld id="{3D773195-1360-4753-B66A-9D3AA5EC72D0}" type="slidenum">
              <a:rPr lang="en-US" smtClean="0"/>
              <a:t>‹#›</a:t>
            </a:fld>
            <a:endParaRPr lang="en-US"/>
          </a:p>
        </p:txBody>
      </p:sp>
    </p:spTree>
    <p:extLst>
      <p:ext uri="{BB962C8B-B14F-4D97-AF65-F5344CB8AC3E}">
        <p14:creationId xmlns:p14="http://schemas.microsoft.com/office/powerpoint/2010/main" val="153109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EE1B-F789-C167-5F06-F4E81B0689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0D25E5-E207-FD98-A1A1-0F4740C122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E5CA12-F00A-7173-AE90-42989BEA27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38A427-DFEC-0C5F-5A6C-FB3CB4D15A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E0106A-6C13-D4AC-112B-18FFB824A1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E8CB61-7B98-DA8E-B6E0-5237454F2207}"/>
              </a:ext>
            </a:extLst>
          </p:cNvPr>
          <p:cNvSpPr>
            <a:spLocks noGrp="1"/>
          </p:cNvSpPr>
          <p:nvPr>
            <p:ph type="dt" sz="half" idx="10"/>
          </p:nvPr>
        </p:nvSpPr>
        <p:spPr/>
        <p:txBody>
          <a:bodyPr/>
          <a:lstStyle/>
          <a:p>
            <a:fld id="{773D33F5-01AD-4409-A6C0-481EDCAB5F63}" type="datetimeFigureOut">
              <a:rPr lang="en-US" smtClean="0"/>
              <a:t>4/28/2025</a:t>
            </a:fld>
            <a:endParaRPr lang="en-US"/>
          </a:p>
        </p:txBody>
      </p:sp>
      <p:sp>
        <p:nvSpPr>
          <p:cNvPr id="8" name="Footer Placeholder 7">
            <a:extLst>
              <a:ext uri="{FF2B5EF4-FFF2-40B4-BE49-F238E27FC236}">
                <a16:creationId xmlns:a16="http://schemas.microsoft.com/office/drawing/2014/main" id="{3BA3DF4D-5270-E9AF-70C5-6C84E93628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1124D3-8288-1AC7-1E0E-176E1136DD5D}"/>
              </a:ext>
            </a:extLst>
          </p:cNvPr>
          <p:cNvSpPr>
            <a:spLocks noGrp="1"/>
          </p:cNvSpPr>
          <p:nvPr>
            <p:ph type="sldNum" sz="quarter" idx="12"/>
          </p:nvPr>
        </p:nvSpPr>
        <p:spPr/>
        <p:txBody>
          <a:bodyPr/>
          <a:lstStyle/>
          <a:p>
            <a:fld id="{3D773195-1360-4753-B66A-9D3AA5EC72D0}" type="slidenum">
              <a:rPr lang="en-US" smtClean="0"/>
              <a:t>‹#›</a:t>
            </a:fld>
            <a:endParaRPr lang="en-US"/>
          </a:p>
        </p:txBody>
      </p:sp>
    </p:spTree>
    <p:extLst>
      <p:ext uri="{BB962C8B-B14F-4D97-AF65-F5344CB8AC3E}">
        <p14:creationId xmlns:p14="http://schemas.microsoft.com/office/powerpoint/2010/main" val="122302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31DA9-846D-E4AE-2878-C450012E9F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FF1DE5-9FAF-4FC0-487A-AF8F904CDC03}"/>
              </a:ext>
            </a:extLst>
          </p:cNvPr>
          <p:cNvSpPr>
            <a:spLocks noGrp="1"/>
          </p:cNvSpPr>
          <p:nvPr>
            <p:ph type="dt" sz="half" idx="10"/>
          </p:nvPr>
        </p:nvSpPr>
        <p:spPr/>
        <p:txBody>
          <a:bodyPr/>
          <a:lstStyle/>
          <a:p>
            <a:fld id="{773D33F5-01AD-4409-A6C0-481EDCAB5F63}" type="datetimeFigureOut">
              <a:rPr lang="en-US" smtClean="0"/>
              <a:t>4/28/2025</a:t>
            </a:fld>
            <a:endParaRPr lang="en-US"/>
          </a:p>
        </p:txBody>
      </p:sp>
      <p:sp>
        <p:nvSpPr>
          <p:cNvPr id="4" name="Footer Placeholder 3">
            <a:extLst>
              <a:ext uri="{FF2B5EF4-FFF2-40B4-BE49-F238E27FC236}">
                <a16:creationId xmlns:a16="http://schemas.microsoft.com/office/drawing/2014/main" id="{C997458E-BC2F-50A3-A622-D1CF4A0F99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E10D54-1183-991F-17FD-62C4AA322841}"/>
              </a:ext>
            </a:extLst>
          </p:cNvPr>
          <p:cNvSpPr>
            <a:spLocks noGrp="1"/>
          </p:cNvSpPr>
          <p:nvPr>
            <p:ph type="sldNum" sz="quarter" idx="12"/>
          </p:nvPr>
        </p:nvSpPr>
        <p:spPr/>
        <p:txBody>
          <a:bodyPr/>
          <a:lstStyle/>
          <a:p>
            <a:fld id="{3D773195-1360-4753-B66A-9D3AA5EC72D0}" type="slidenum">
              <a:rPr lang="en-US" smtClean="0"/>
              <a:t>‹#›</a:t>
            </a:fld>
            <a:endParaRPr lang="en-US"/>
          </a:p>
        </p:txBody>
      </p:sp>
    </p:spTree>
    <p:extLst>
      <p:ext uri="{BB962C8B-B14F-4D97-AF65-F5344CB8AC3E}">
        <p14:creationId xmlns:p14="http://schemas.microsoft.com/office/powerpoint/2010/main" val="664223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56B095-3433-FB25-BFE1-2D2B765EF282}"/>
              </a:ext>
            </a:extLst>
          </p:cNvPr>
          <p:cNvSpPr>
            <a:spLocks noGrp="1"/>
          </p:cNvSpPr>
          <p:nvPr>
            <p:ph type="dt" sz="half" idx="10"/>
          </p:nvPr>
        </p:nvSpPr>
        <p:spPr/>
        <p:txBody>
          <a:bodyPr/>
          <a:lstStyle/>
          <a:p>
            <a:fld id="{773D33F5-01AD-4409-A6C0-481EDCAB5F63}" type="datetimeFigureOut">
              <a:rPr lang="en-US" smtClean="0"/>
              <a:t>4/28/2025</a:t>
            </a:fld>
            <a:endParaRPr lang="en-US"/>
          </a:p>
        </p:txBody>
      </p:sp>
      <p:sp>
        <p:nvSpPr>
          <p:cNvPr id="3" name="Footer Placeholder 2">
            <a:extLst>
              <a:ext uri="{FF2B5EF4-FFF2-40B4-BE49-F238E27FC236}">
                <a16:creationId xmlns:a16="http://schemas.microsoft.com/office/drawing/2014/main" id="{A4D4C828-4961-6DA5-1982-0ED06D5726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A01525-9000-85C7-A087-50883B91A2E6}"/>
              </a:ext>
            </a:extLst>
          </p:cNvPr>
          <p:cNvSpPr>
            <a:spLocks noGrp="1"/>
          </p:cNvSpPr>
          <p:nvPr>
            <p:ph type="sldNum" sz="quarter" idx="12"/>
          </p:nvPr>
        </p:nvSpPr>
        <p:spPr/>
        <p:txBody>
          <a:bodyPr/>
          <a:lstStyle/>
          <a:p>
            <a:fld id="{3D773195-1360-4753-B66A-9D3AA5EC72D0}" type="slidenum">
              <a:rPr lang="en-US" smtClean="0"/>
              <a:t>‹#›</a:t>
            </a:fld>
            <a:endParaRPr lang="en-US"/>
          </a:p>
        </p:txBody>
      </p:sp>
    </p:spTree>
    <p:extLst>
      <p:ext uri="{BB962C8B-B14F-4D97-AF65-F5344CB8AC3E}">
        <p14:creationId xmlns:p14="http://schemas.microsoft.com/office/powerpoint/2010/main" val="79011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36D1A-2CA4-B31A-679D-BCB5BD1025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3BA8BB-CDDC-5FAC-C060-2CC4A13BBC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DE3DFB-D587-3B60-32AD-7795DF5EB4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0E69E3-A99D-152F-6F42-7F26F0C39E6F}"/>
              </a:ext>
            </a:extLst>
          </p:cNvPr>
          <p:cNvSpPr>
            <a:spLocks noGrp="1"/>
          </p:cNvSpPr>
          <p:nvPr>
            <p:ph type="dt" sz="half" idx="10"/>
          </p:nvPr>
        </p:nvSpPr>
        <p:spPr/>
        <p:txBody>
          <a:bodyPr/>
          <a:lstStyle/>
          <a:p>
            <a:fld id="{773D33F5-01AD-4409-A6C0-481EDCAB5F63}" type="datetimeFigureOut">
              <a:rPr lang="en-US" smtClean="0"/>
              <a:t>4/28/2025</a:t>
            </a:fld>
            <a:endParaRPr lang="en-US"/>
          </a:p>
        </p:txBody>
      </p:sp>
      <p:sp>
        <p:nvSpPr>
          <p:cNvPr id="6" name="Footer Placeholder 5">
            <a:extLst>
              <a:ext uri="{FF2B5EF4-FFF2-40B4-BE49-F238E27FC236}">
                <a16:creationId xmlns:a16="http://schemas.microsoft.com/office/drawing/2014/main" id="{85682204-E87A-2025-055A-9266070C15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D384D6-D086-4BFB-FD8D-3012E1697350}"/>
              </a:ext>
            </a:extLst>
          </p:cNvPr>
          <p:cNvSpPr>
            <a:spLocks noGrp="1"/>
          </p:cNvSpPr>
          <p:nvPr>
            <p:ph type="sldNum" sz="quarter" idx="12"/>
          </p:nvPr>
        </p:nvSpPr>
        <p:spPr/>
        <p:txBody>
          <a:bodyPr/>
          <a:lstStyle/>
          <a:p>
            <a:fld id="{3D773195-1360-4753-B66A-9D3AA5EC72D0}" type="slidenum">
              <a:rPr lang="en-US" smtClean="0"/>
              <a:t>‹#›</a:t>
            </a:fld>
            <a:endParaRPr lang="en-US"/>
          </a:p>
        </p:txBody>
      </p:sp>
    </p:spTree>
    <p:extLst>
      <p:ext uri="{BB962C8B-B14F-4D97-AF65-F5344CB8AC3E}">
        <p14:creationId xmlns:p14="http://schemas.microsoft.com/office/powerpoint/2010/main" val="3584033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73D19-FB97-E756-D8FF-2496D83674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037DD1-1EFE-DBB8-C146-1509878137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B2C27D-B42B-E977-80B5-85B9519096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046F0A-F8F7-70D2-9A4C-5205D2A427BA}"/>
              </a:ext>
            </a:extLst>
          </p:cNvPr>
          <p:cNvSpPr>
            <a:spLocks noGrp="1"/>
          </p:cNvSpPr>
          <p:nvPr>
            <p:ph type="dt" sz="half" idx="10"/>
          </p:nvPr>
        </p:nvSpPr>
        <p:spPr/>
        <p:txBody>
          <a:bodyPr/>
          <a:lstStyle/>
          <a:p>
            <a:fld id="{773D33F5-01AD-4409-A6C0-481EDCAB5F63}" type="datetimeFigureOut">
              <a:rPr lang="en-US" smtClean="0"/>
              <a:t>4/28/2025</a:t>
            </a:fld>
            <a:endParaRPr lang="en-US"/>
          </a:p>
        </p:txBody>
      </p:sp>
      <p:sp>
        <p:nvSpPr>
          <p:cNvPr id="6" name="Footer Placeholder 5">
            <a:extLst>
              <a:ext uri="{FF2B5EF4-FFF2-40B4-BE49-F238E27FC236}">
                <a16:creationId xmlns:a16="http://schemas.microsoft.com/office/drawing/2014/main" id="{0C949588-81BE-868F-C672-24077DBBD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48C98E-75FA-BD20-2B05-79BC57E75C3C}"/>
              </a:ext>
            </a:extLst>
          </p:cNvPr>
          <p:cNvSpPr>
            <a:spLocks noGrp="1"/>
          </p:cNvSpPr>
          <p:nvPr>
            <p:ph type="sldNum" sz="quarter" idx="12"/>
          </p:nvPr>
        </p:nvSpPr>
        <p:spPr/>
        <p:txBody>
          <a:bodyPr/>
          <a:lstStyle/>
          <a:p>
            <a:fld id="{3D773195-1360-4753-B66A-9D3AA5EC72D0}" type="slidenum">
              <a:rPr lang="en-US" smtClean="0"/>
              <a:t>‹#›</a:t>
            </a:fld>
            <a:endParaRPr lang="en-US"/>
          </a:p>
        </p:txBody>
      </p:sp>
    </p:spTree>
    <p:extLst>
      <p:ext uri="{BB962C8B-B14F-4D97-AF65-F5344CB8AC3E}">
        <p14:creationId xmlns:p14="http://schemas.microsoft.com/office/powerpoint/2010/main" val="3718918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5A930D-90AD-272A-3D51-20CC06A6D0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1F3BCE-F446-D3B3-F5A8-8AD3507A19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397F66-4D16-AF31-02B2-BE90338C94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3D33F5-01AD-4409-A6C0-481EDCAB5F63}" type="datetimeFigureOut">
              <a:rPr lang="en-US" smtClean="0"/>
              <a:t>4/28/2025</a:t>
            </a:fld>
            <a:endParaRPr lang="en-US"/>
          </a:p>
        </p:txBody>
      </p:sp>
      <p:sp>
        <p:nvSpPr>
          <p:cNvPr id="5" name="Footer Placeholder 4">
            <a:extLst>
              <a:ext uri="{FF2B5EF4-FFF2-40B4-BE49-F238E27FC236}">
                <a16:creationId xmlns:a16="http://schemas.microsoft.com/office/drawing/2014/main" id="{2A01B97E-48EF-B46F-5F18-8E97E77D56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310437F-3AF2-7925-0C9E-5A8EA3C96A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D773195-1360-4753-B66A-9D3AA5EC72D0}" type="slidenum">
              <a:rPr lang="en-US" smtClean="0"/>
              <a:t>‹#›</a:t>
            </a:fld>
            <a:endParaRPr lang="en-US"/>
          </a:p>
        </p:txBody>
      </p:sp>
    </p:spTree>
    <p:extLst>
      <p:ext uri="{BB962C8B-B14F-4D97-AF65-F5344CB8AC3E}">
        <p14:creationId xmlns:p14="http://schemas.microsoft.com/office/powerpoint/2010/main" val="3068339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4AF0D9-384E-6A51-2D4B-9776A0915478}"/>
              </a:ext>
            </a:extLst>
          </p:cNvPr>
          <p:cNvSpPr txBox="1"/>
          <p:nvPr/>
        </p:nvSpPr>
        <p:spPr>
          <a:xfrm>
            <a:off x="0" y="675620"/>
            <a:ext cx="12192000" cy="5909310"/>
          </a:xfrm>
          <a:prstGeom prst="rect">
            <a:avLst/>
          </a:prstGeom>
          <a:noFill/>
        </p:spPr>
        <p:txBody>
          <a:bodyPr wrap="square" rtlCol="0">
            <a:spAutoFit/>
          </a:bodyPr>
          <a:lstStyle/>
          <a:p>
            <a:pPr>
              <a:buNone/>
            </a:pPr>
            <a:r>
              <a:rPr lang="en-US" sz="1400" dirty="0"/>
              <a:t>For the Final Project, you will work with your group to collaboratively solve or analyze a problem using advanced ML methodologies. In your solution, you will incorporate transformer models, natural language processing (NLP) techniques, and other tools acquired throughout the course, in addition to at least one new technology that we haven’t covered together.</a:t>
            </a:r>
          </a:p>
          <a:p>
            <a:pPr>
              <a:buNone/>
            </a:pPr>
            <a:r>
              <a:rPr lang="en-US" sz="1400" dirty="0"/>
              <a:t>Here are the specific requirements:</a:t>
            </a:r>
          </a:p>
          <a:p>
            <a:pPr>
              <a:buFont typeface="+mj-lt"/>
              <a:buAutoNum type="arabicPeriod"/>
            </a:pPr>
            <a:r>
              <a:rPr lang="en-US" sz="1400" dirty="0"/>
              <a:t>Identify a problem worth solving or analyzing.</a:t>
            </a:r>
          </a:p>
          <a:p>
            <a:pPr>
              <a:buFont typeface="+mj-lt"/>
              <a:buAutoNum type="arabicPeriod"/>
            </a:pPr>
            <a:r>
              <a:rPr lang="en-US" sz="1400" dirty="0"/>
              <a:t>Find a dataset or datasets that are sufficiently large enough to effectively train a ML model or neural network with a high degree of accuracy to ensure that your results are reliable.</a:t>
            </a:r>
          </a:p>
          <a:p>
            <a:pPr>
              <a:buFont typeface="+mj-lt"/>
              <a:buAutoNum type="arabicPeriod"/>
            </a:pPr>
            <a:r>
              <a:rPr lang="en-US" sz="1400" dirty="0"/>
              <a:t>Evaluate the trained model(s) using testing data. Include any calculations, metrics, or visualizations needed to evaluate the performance.</a:t>
            </a:r>
          </a:p>
          <a:p>
            <a:pPr>
              <a:buFont typeface="+mj-lt"/>
              <a:buAutoNum type="arabicPeriod"/>
            </a:pPr>
            <a:r>
              <a:rPr lang="en-US" sz="1400" dirty="0"/>
              <a:t>You must use at least two of the following:</a:t>
            </a:r>
          </a:p>
          <a:p>
            <a:pPr lvl="1">
              <a:buFont typeface="Arial" panose="020B0604020202020204" pitchFamily="34" charset="0"/>
              <a:buChar char="•"/>
            </a:pPr>
            <a:r>
              <a:rPr lang="en-US" sz="1400" dirty="0"/>
              <a:t>scikit-learn</a:t>
            </a:r>
          </a:p>
          <a:p>
            <a:pPr lvl="1">
              <a:buFont typeface="Arial" panose="020B0604020202020204" pitchFamily="34" charset="0"/>
              <a:buChar char="•"/>
            </a:pPr>
            <a:r>
              <a:rPr lang="en-US" sz="1400" dirty="0" err="1"/>
              <a:t>Keras</a:t>
            </a:r>
            <a:endParaRPr lang="en-US" sz="1400" dirty="0"/>
          </a:p>
          <a:p>
            <a:pPr lvl="1">
              <a:buFont typeface="Arial" panose="020B0604020202020204" pitchFamily="34" charset="0"/>
              <a:buChar char="•"/>
            </a:pPr>
            <a:r>
              <a:rPr lang="en-US" sz="1400" dirty="0"/>
              <a:t>TensorFlow</a:t>
            </a:r>
          </a:p>
          <a:p>
            <a:pPr lvl="1">
              <a:buFont typeface="Arial" panose="020B0604020202020204" pitchFamily="34" charset="0"/>
              <a:buChar char="•"/>
            </a:pPr>
            <a:r>
              <a:rPr lang="en-US" sz="1400" b="1" dirty="0"/>
              <a:t>Hugging Face – Michael G</a:t>
            </a:r>
          </a:p>
          <a:p>
            <a:pPr lvl="1">
              <a:buFont typeface="Arial" panose="020B0604020202020204" pitchFamily="34" charset="0"/>
              <a:buChar char="•"/>
            </a:pPr>
            <a:r>
              <a:rPr lang="en-US" sz="1400" b="1" dirty="0" err="1"/>
              <a:t>spaCy</a:t>
            </a:r>
            <a:r>
              <a:rPr lang="en-US" sz="1400" b="1" dirty="0"/>
              <a:t> or Natural Language Toolkit (NLTK) – Medhi A</a:t>
            </a:r>
          </a:p>
          <a:p>
            <a:pPr lvl="1">
              <a:buFont typeface="Arial" panose="020B0604020202020204" pitchFamily="34" charset="0"/>
              <a:buChar char="•"/>
            </a:pPr>
            <a:r>
              <a:rPr lang="en-US" sz="1400" dirty="0" err="1"/>
              <a:t>LangChain</a:t>
            </a:r>
            <a:endParaRPr lang="en-US" sz="1400" dirty="0"/>
          </a:p>
          <a:p>
            <a:pPr lvl="1">
              <a:buFont typeface="Arial" panose="020B0604020202020204" pitchFamily="34" charset="0"/>
              <a:buChar char="•"/>
            </a:pPr>
            <a:r>
              <a:rPr lang="en-US" sz="1400" dirty="0"/>
              <a:t>OpenAI</a:t>
            </a:r>
          </a:p>
          <a:p>
            <a:pPr>
              <a:buFont typeface="+mj-lt"/>
              <a:buAutoNum type="arabicPeriod" startAt="5"/>
            </a:pPr>
            <a:r>
              <a:rPr lang="en-US" sz="1400" dirty="0"/>
              <a:t>You must use one additional library or technology NOT covered in class, such as:</a:t>
            </a:r>
          </a:p>
          <a:p>
            <a:pPr lvl="1">
              <a:buFont typeface="Arial" panose="020B0604020202020204" pitchFamily="34" charset="0"/>
              <a:buChar char="•"/>
            </a:pPr>
            <a:r>
              <a:rPr lang="en-US" sz="1400" b="1" dirty="0"/>
              <a:t>Valence Aware Dictionary for Sentiment Reasoning (VADER) – Mike B</a:t>
            </a:r>
          </a:p>
          <a:p>
            <a:pPr lvl="1">
              <a:buFont typeface="Arial" panose="020B0604020202020204" pitchFamily="34" charset="0"/>
              <a:buChar char="•"/>
            </a:pPr>
            <a:r>
              <a:rPr lang="en-US" sz="1400" dirty="0"/>
              <a:t>Whisper (OpenAI’s automatic speech recognition system)</a:t>
            </a:r>
          </a:p>
          <a:p>
            <a:pPr lvl="1">
              <a:buFont typeface="Arial" panose="020B0604020202020204" pitchFamily="34" charset="0"/>
              <a:buChar char="•"/>
            </a:pPr>
            <a:r>
              <a:rPr lang="en-US" sz="1400" dirty="0"/>
              <a:t>DALL·E (OpenAI’s text-to-image model)</a:t>
            </a:r>
          </a:p>
          <a:p>
            <a:pPr lvl="1">
              <a:buFont typeface="Arial" panose="020B0604020202020204" pitchFamily="34" charset="0"/>
              <a:buChar char="•"/>
            </a:pPr>
            <a:r>
              <a:rPr lang="en-US" sz="1400" dirty="0"/>
              <a:t>Other OpenAI capabilities, including: </a:t>
            </a:r>
          </a:p>
          <a:p>
            <a:pPr marL="1200150" lvl="2" indent="-285750">
              <a:buFont typeface="Arial" panose="020B0604020202020204" pitchFamily="34" charset="0"/>
              <a:buChar char="•"/>
            </a:pPr>
            <a:r>
              <a:rPr lang="en-US" sz="1400" dirty="0"/>
              <a:t>Text-to-speech</a:t>
            </a:r>
          </a:p>
          <a:p>
            <a:pPr marL="1200150" lvl="2" indent="-285750">
              <a:buFont typeface="Arial" panose="020B0604020202020204" pitchFamily="34" charset="0"/>
              <a:buChar char="•"/>
            </a:pPr>
            <a:r>
              <a:rPr lang="en-US" sz="1400" dirty="0"/>
              <a:t>GPT-4 with vision (GPT-4V)</a:t>
            </a:r>
          </a:p>
          <a:p>
            <a:pPr lvl="1">
              <a:buFont typeface="Arial" panose="020B0604020202020204" pitchFamily="34" charset="0"/>
              <a:buChar char="•"/>
            </a:pPr>
            <a:r>
              <a:rPr lang="en-US" sz="1400" dirty="0" err="1"/>
              <a:t>PyTorch</a:t>
            </a:r>
            <a:endParaRPr lang="en-US" sz="1400" dirty="0"/>
          </a:p>
          <a:p>
            <a:pPr lvl="1">
              <a:buFont typeface="Arial" panose="020B0604020202020204" pitchFamily="34" charset="0"/>
              <a:buChar char="•"/>
            </a:pPr>
            <a:r>
              <a:rPr lang="en-US" sz="1400" b="1" dirty="0" err="1"/>
              <a:t>PySpark</a:t>
            </a:r>
            <a:r>
              <a:rPr lang="en-US" sz="1400" b="1" dirty="0"/>
              <a:t> – Elliot F</a:t>
            </a:r>
          </a:p>
          <a:p>
            <a:r>
              <a:rPr lang="en-US" sz="1400" dirty="0"/>
              <a:t>For this project, you can focus your efforts within a specific industry, as detailed in the following examples.</a:t>
            </a:r>
          </a:p>
          <a:p>
            <a:endParaRPr lang="en-US" sz="1400" dirty="0"/>
          </a:p>
        </p:txBody>
      </p:sp>
      <p:sp>
        <p:nvSpPr>
          <p:cNvPr id="5" name="TextBox 4">
            <a:extLst>
              <a:ext uri="{FF2B5EF4-FFF2-40B4-BE49-F238E27FC236}">
                <a16:creationId xmlns:a16="http://schemas.microsoft.com/office/drawing/2014/main" id="{6428E612-6B5C-DF2B-FB9B-211FBB79107C}"/>
              </a:ext>
            </a:extLst>
          </p:cNvPr>
          <p:cNvSpPr txBox="1"/>
          <p:nvPr/>
        </p:nvSpPr>
        <p:spPr>
          <a:xfrm>
            <a:off x="4216400" y="152400"/>
            <a:ext cx="3378200" cy="523220"/>
          </a:xfrm>
          <a:prstGeom prst="rect">
            <a:avLst/>
          </a:prstGeom>
          <a:noFill/>
        </p:spPr>
        <p:txBody>
          <a:bodyPr wrap="square" rtlCol="0">
            <a:spAutoFit/>
          </a:bodyPr>
          <a:lstStyle/>
          <a:p>
            <a:pPr algn="ctr"/>
            <a:r>
              <a:rPr lang="en-US" sz="2800" b="1" u="sng" dirty="0"/>
              <a:t>Project Overview</a:t>
            </a:r>
          </a:p>
        </p:txBody>
      </p:sp>
    </p:spTree>
    <p:extLst>
      <p:ext uri="{BB962C8B-B14F-4D97-AF65-F5344CB8AC3E}">
        <p14:creationId xmlns:p14="http://schemas.microsoft.com/office/powerpoint/2010/main" val="3054690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C91373-59AD-F664-26D6-822DF380FB35}"/>
              </a:ext>
            </a:extLst>
          </p:cNvPr>
          <p:cNvSpPr txBox="1"/>
          <p:nvPr/>
        </p:nvSpPr>
        <p:spPr>
          <a:xfrm>
            <a:off x="0" y="0"/>
            <a:ext cx="12192000" cy="3139321"/>
          </a:xfrm>
          <a:prstGeom prst="rect">
            <a:avLst/>
          </a:prstGeom>
          <a:noFill/>
        </p:spPr>
        <p:txBody>
          <a:bodyPr wrap="square">
            <a:spAutoFit/>
          </a:bodyPr>
          <a:lstStyle/>
          <a:p>
            <a:pPr>
              <a:buNone/>
            </a:pPr>
            <a:r>
              <a:rPr lang="en-US" b="1" dirty="0"/>
              <a:t>Project Proposal</a:t>
            </a:r>
          </a:p>
          <a:p>
            <a:pPr>
              <a:buNone/>
            </a:pPr>
            <a:r>
              <a:rPr lang="en-US" dirty="0"/>
              <a:t>Before you start writing any code, your group should outline the scope and purpose of your project. This will help provide direction and safeguard against </a:t>
            </a:r>
            <a:r>
              <a:rPr lang="en-US" b="1" dirty="0"/>
              <a:t>scope creep</a:t>
            </a:r>
            <a:r>
              <a:rPr lang="en-US" dirty="0"/>
              <a:t> (the tendency for projects to become more complex after work begins).</a:t>
            </a:r>
          </a:p>
          <a:p>
            <a:pPr>
              <a:buNone/>
            </a:pPr>
            <a:r>
              <a:rPr lang="en-US" dirty="0"/>
              <a:t>The proposal is essentially a brief summary of your interests and intent. Be sure to include the following details:</a:t>
            </a:r>
          </a:p>
          <a:p>
            <a:pPr>
              <a:buFont typeface="Arial" panose="020B0604020202020204" pitchFamily="34" charset="0"/>
              <a:buChar char="•"/>
            </a:pPr>
            <a:r>
              <a:rPr lang="en-US" dirty="0"/>
              <a:t>The kind of data you’d like to work with and the field you’re interested in (finance, healthcare, etc.)</a:t>
            </a:r>
          </a:p>
          <a:p>
            <a:pPr>
              <a:buFont typeface="Arial" panose="020B0604020202020204" pitchFamily="34" charset="0"/>
              <a:buChar char="•"/>
            </a:pPr>
            <a:r>
              <a:rPr lang="en-US" dirty="0"/>
              <a:t>The questions you’ll ask of the data</a:t>
            </a:r>
          </a:p>
          <a:p>
            <a:pPr>
              <a:buFont typeface="Arial" panose="020B0604020202020204" pitchFamily="34" charset="0"/>
              <a:buChar char="•"/>
            </a:pPr>
            <a:r>
              <a:rPr lang="en-US" dirty="0"/>
              <a:t>A possible source for the data</a:t>
            </a:r>
          </a:p>
          <a:p>
            <a:pPr>
              <a:buNone/>
            </a:pPr>
            <a:r>
              <a:rPr lang="en-US" dirty="0"/>
              <a:t>Use the following example for guidance:</a:t>
            </a:r>
          </a:p>
          <a:p>
            <a:r>
              <a:rPr lang="en-US" dirty="0"/>
              <a:t>The aim of our project is to uncover patterns in credit card fraud. We’ll examine relationships between transaction types and location, purchase prices and times of day, purchase trends over the course of a year, and other related relationships derived from the data.</a:t>
            </a:r>
          </a:p>
        </p:txBody>
      </p:sp>
    </p:spTree>
    <p:extLst>
      <p:ext uri="{BB962C8B-B14F-4D97-AF65-F5344CB8AC3E}">
        <p14:creationId xmlns:p14="http://schemas.microsoft.com/office/powerpoint/2010/main" val="464995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FC5E19-3DD8-1DCE-2CD4-C3694E65035B}"/>
              </a:ext>
            </a:extLst>
          </p:cNvPr>
          <p:cNvSpPr txBox="1"/>
          <p:nvPr/>
        </p:nvSpPr>
        <p:spPr>
          <a:xfrm>
            <a:off x="0" y="0"/>
            <a:ext cx="12192000" cy="5355312"/>
          </a:xfrm>
          <a:prstGeom prst="rect">
            <a:avLst/>
          </a:prstGeom>
          <a:noFill/>
        </p:spPr>
        <p:txBody>
          <a:bodyPr wrap="square">
            <a:spAutoFit/>
          </a:bodyPr>
          <a:lstStyle/>
          <a:p>
            <a:pPr>
              <a:buNone/>
            </a:pPr>
            <a:r>
              <a:rPr lang="en-US" b="1" dirty="0"/>
              <a:t>Presentation Guidelines</a:t>
            </a:r>
          </a:p>
          <a:p>
            <a:pPr>
              <a:buNone/>
            </a:pPr>
            <a:r>
              <a:rPr lang="en-US" dirty="0"/>
              <a:t>This section lists the Final Project presentation guidelines. Each group will prepare a formal, 10-minute presentation (7 minutes for the presentation followed by a 3-minute Q&amp;A session) that covers the following points.</a:t>
            </a:r>
          </a:p>
          <a:p>
            <a:pPr>
              <a:buFont typeface="Arial" panose="020B0604020202020204" pitchFamily="34" charset="0"/>
              <a:buChar char="•"/>
            </a:pPr>
            <a:r>
              <a:rPr lang="en-US" dirty="0"/>
              <a:t>An executive summary or overview of the project and project goals:</a:t>
            </a:r>
          </a:p>
          <a:p>
            <a:pPr marL="742950" lvl="1" indent="-285750">
              <a:buFont typeface="Arial" panose="020B0604020202020204" pitchFamily="34" charset="0"/>
              <a:buChar char="•"/>
            </a:pPr>
            <a:r>
              <a:rPr lang="en-US" dirty="0"/>
              <a:t>Explain how the project relates to the industry you selected.</a:t>
            </a:r>
          </a:p>
          <a:p>
            <a:pPr>
              <a:buFont typeface="Arial" panose="020B0604020202020204" pitchFamily="34" charset="0"/>
              <a:buChar char="•"/>
            </a:pPr>
            <a:r>
              <a:rPr lang="en-US" dirty="0"/>
              <a:t>An overview of the data collection, cleanup, and exploration processes:</a:t>
            </a:r>
          </a:p>
          <a:p>
            <a:pPr marL="742950" lvl="1" indent="-285750">
              <a:buFont typeface="Arial" panose="020B0604020202020204" pitchFamily="34" charset="0"/>
              <a:buChar char="•"/>
            </a:pPr>
            <a:r>
              <a:rPr lang="en-US" dirty="0"/>
              <a:t>Describe the source of your data and why you chose it for your project.</a:t>
            </a:r>
          </a:p>
          <a:p>
            <a:pPr marL="742950" lvl="1" indent="-285750">
              <a:buFont typeface="Arial" panose="020B0604020202020204" pitchFamily="34" charset="0"/>
              <a:buChar char="•"/>
            </a:pPr>
            <a:r>
              <a:rPr lang="en-US" dirty="0"/>
              <a:t>Describe the collection, cleanup, and exploration processes.</a:t>
            </a:r>
          </a:p>
          <a:p>
            <a:pPr>
              <a:buFont typeface="Arial" panose="020B0604020202020204" pitchFamily="34" charset="0"/>
              <a:buChar char="•"/>
            </a:pPr>
            <a:r>
              <a:rPr lang="en-US" dirty="0"/>
              <a:t>The approach that your group took to achieve the project goals:</a:t>
            </a:r>
          </a:p>
          <a:p>
            <a:pPr marL="742950" lvl="1" indent="-285750">
              <a:buFont typeface="Arial" panose="020B0604020202020204" pitchFamily="34" charset="0"/>
              <a:buChar char="•"/>
            </a:pPr>
            <a:r>
              <a:rPr lang="en-US" dirty="0"/>
              <a:t>Include any relevant code or demonstrations of the application or analysis.</a:t>
            </a:r>
          </a:p>
          <a:p>
            <a:pPr marL="742950" lvl="1" indent="-285750">
              <a:buFont typeface="Arial" panose="020B0604020202020204" pitchFamily="34" charset="0"/>
              <a:buChar char="•"/>
            </a:pPr>
            <a:r>
              <a:rPr lang="en-US" dirty="0"/>
              <a:t>Discuss any unanticipated insights or problems that arose and how you resolved them.</a:t>
            </a:r>
          </a:p>
          <a:p>
            <a:pPr>
              <a:buFont typeface="Arial" panose="020B0604020202020204" pitchFamily="34" charset="0"/>
              <a:buChar char="•"/>
            </a:pPr>
            <a:r>
              <a:rPr lang="en-US" dirty="0"/>
              <a:t>The results or conclusions of the application or analysis:</a:t>
            </a:r>
          </a:p>
          <a:p>
            <a:pPr marL="742950" lvl="1" indent="-285750">
              <a:buFont typeface="Arial" panose="020B0604020202020204" pitchFamily="34" charset="0"/>
              <a:buChar char="•"/>
            </a:pPr>
            <a:r>
              <a:rPr lang="en-US" dirty="0"/>
              <a:t>Include relevant images or examples to support your work.</a:t>
            </a:r>
          </a:p>
          <a:p>
            <a:pPr marL="742950" lvl="1" indent="-285750">
              <a:buFont typeface="Arial" panose="020B0604020202020204" pitchFamily="34" charset="0"/>
              <a:buChar char="•"/>
            </a:pPr>
            <a:r>
              <a:rPr lang="en-US" dirty="0"/>
              <a:t>If the project goal was not achieved, discuss the issues and how you attempted to resolve them.</a:t>
            </a:r>
          </a:p>
          <a:p>
            <a:pPr>
              <a:buFont typeface="Arial" panose="020B0604020202020204" pitchFamily="34" charset="0"/>
              <a:buChar char="•"/>
            </a:pPr>
            <a:r>
              <a:rPr lang="en-US" dirty="0"/>
              <a:t>Next steps:</a:t>
            </a:r>
          </a:p>
          <a:p>
            <a:pPr marL="742950" lvl="1" indent="-285750">
              <a:buFont typeface="Arial" panose="020B0604020202020204" pitchFamily="34" charset="0"/>
              <a:buChar char="•"/>
            </a:pPr>
            <a:r>
              <a:rPr lang="en-US" dirty="0"/>
              <a:t>Briefly discuss potential next steps for the project.</a:t>
            </a:r>
          </a:p>
          <a:p>
            <a:pPr>
              <a:buNone/>
            </a:pPr>
            <a:r>
              <a:rPr lang="en-US" dirty="0"/>
              <a:t>It’s crucial that you find time to rehearse before presentation day.</a:t>
            </a:r>
          </a:p>
          <a:p>
            <a:r>
              <a:rPr lang="en-US" dirty="0"/>
              <a:t>On the day of your presentation, each member of your group is required to submit the URL of your GitHub repository for grading.</a:t>
            </a:r>
          </a:p>
        </p:txBody>
      </p:sp>
    </p:spTree>
    <p:extLst>
      <p:ext uri="{BB962C8B-B14F-4D97-AF65-F5344CB8AC3E}">
        <p14:creationId xmlns:p14="http://schemas.microsoft.com/office/powerpoint/2010/main" val="1255578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166026-AF69-7C2B-689E-F946CAF0D3C0}"/>
              </a:ext>
            </a:extLst>
          </p:cNvPr>
          <p:cNvSpPr txBox="1"/>
          <p:nvPr/>
        </p:nvSpPr>
        <p:spPr>
          <a:xfrm>
            <a:off x="0" y="0"/>
            <a:ext cx="11703050" cy="3108543"/>
          </a:xfrm>
          <a:prstGeom prst="rect">
            <a:avLst/>
          </a:prstGeom>
          <a:noFill/>
        </p:spPr>
        <p:txBody>
          <a:bodyPr wrap="square">
            <a:spAutoFit/>
          </a:bodyPr>
          <a:lstStyle/>
          <a:p>
            <a:pPr lvl="1"/>
            <a:r>
              <a:rPr lang="en-US" sz="1400" b="1" dirty="0"/>
              <a:t>Toolkits</a:t>
            </a:r>
          </a:p>
          <a:p>
            <a:pPr lvl="1">
              <a:buFont typeface="Arial" panose="020B0604020202020204" pitchFamily="34" charset="0"/>
              <a:buChar char="•"/>
            </a:pPr>
            <a:r>
              <a:rPr lang="en-US" sz="1400" dirty="0"/>
              <a:t>Hugging Face – Michael G</a:t>
            </a:r>
          </a:p>
          <a:p>
            <a:pPr lvl="1">
              <a:buFont typeface="Arial" panose="020B0604020202020204" pitchFamily="34" charset="0"/>
              <a:buChar char="•"/>
            </a:pPr>
            <a:r>
              <a:rPr lang="en-US" sz="1400" dirty="0" err="1"/>
              <a:t>spaCy</a:t>
            </a:r>
            <a:r>
              <a:rPr lang="en-US" sz="1400" dirty="0"/>
              <a:t> or Natural Language Toolkit (NLTK) – Medhi A</a:t>
            </a:r>
          </a:p>
          <a:p>
            <a:pPr lvl="1">
              <a:buFont typeface="Arial" panose="020B0604020202020204" pitchFamily="34" charset="0"/>
              <a:buChar char="•"/>
            </a:pPr>
            <a:r>
              <a:rPr lang="en-US" sz="1400" dirty="0"/>
              <a:t>Valence Aware Dictionary for Sentiment Reasoning (VADER) – Mike B</a:t>
            </a:r>
          </a:p>
          <a:p>
            <a:pPr lvl="1">
              <a:buFont typeface="Arial" panose="020B0604020202020204" pitchFamily="34" charset="0"/>
              <a:buChar char="•"/>
            </a:pPr>
            <a:r>
              <a:rPr lang="en-US" sz="1400" dirty="0" err="1"/>
              <a:t>PySpark</a:t>
            </a:r>
            <a:r>
              <a:rPr lang="en-US" sz="1400" dirty="0"/>
              <a:t> – Elliot F</a:t>
            </a:r>
          </a:p>
          <a:p>
            <a:pPr lvl="1"/>
            <a:endParaRPr lang="en-US" sz="1400" dirty="0"/>
          </a:p>
          <a:p>
            <a:pPr lvl="1"/>
            <a:r>
              <a:rPr lang="en-US" sz="1400" b="1" dirty="0"/>
              <a:t>Questions</a:t>
            </a:r>
          </a:p>
          <a:p>
            <a:pPr lvl="1"/>
            <a:r>
              <a:rPr lang="en-US" sz="1400" b="1" dirty="0"/>
              <a:t>General Trends- Elliot F</a:t>
            </a:r>
          </a:p>
          <a:p>
            <a:pPr lvl="1"/>
            <a:r>
              <a:rPr lang="en-US" sz="1400" dirty="0"/>
              <a:t>Are there any trends in skill demands?</a:t>
            </a:r>
          </a:p>
          <a:p>
            <a:pPr lvl="1"/>
            <a:r>
              <a:rPr lang="en-US" sz="1400" dirty="0"/>
              <a:t>Predict Salary ranges based on job features</a:t>
            </a:r>
          </a:p>
          <a:p>
            <a:pPr lvl="1"/>
            <a:r>
              <a:rPr lang="en-US" sz="1400" u="sng" dirty="0"/>
              <a:t>Skills and Qualifications:</a:t>
            </a:r>
          </a:p>
          <a:p>
            <a:pPr lvl="1"/>
            <a:r>
              <a:rPr lang="en-US" sz="1400" b="1" dirty="0"/>
              <a:t>Are there emerging skills that are becoming increasingly important? (Analyzing the frequency of new skill mentions over time). – Medhi A</a:t>
            </a:r>
          </a:p>
          <a:p>
            <a:pPr lvl="1"/>
            <a:r>
              <a:rPr lang="en-US" sz="1400" b="1" dirty="0"/>
              <a:t>-what is the summary of these job description for these?- Michael G</a:t>
            </a:r>
          </a:p>
          <a:p>
            <a:pPr lvl="1"/>
            <a:r>
              <a:rPr lang="en-US" sz="1400" b="1" dirty="0"/>
              <a:t>Sentiment in job description, is it positive or neutral? – Mike B</a:t>
            </a:r>
          </a:p>
        </p:txBody>
      </p:sp>
    </p:spTree>
    <p:extLst>
      <p:ext uri="{BB962C8B-B14F-4D97-AF65-F5344CB8AC3E}">
        <p14:creationId xmlns:p14="http://schemas.microsoft.com/office/powerpoint/2010/main" val="3892153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81</TotalTime>
  <Words>743</Words>
  <Application>Microsoft Office PowerPoint</Application>
  <PresentationFormat>Widescreen</PresentationFormat>
  <Paragraphs>63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Bollinger</dc:creator>
  <cp:lastModifiedBy>Michael Bollinger</cp:lastModifiedBy>
  <cp:revision>1</cp:revision>
  <dcterms:created xsi:type="dcterms:W3CDTF">2025-04-28T22:39:18Z</dcterms:created>
  <dcterms:modified xsi:type="dcterms:W3CDTF">2025-04-29T00:00:53Z</dcterms:modified>
</cp:coreProperties>
</file>