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68" r:id="rId5"/>
    <p:sldId id="272" r:id="rId6"/>
    <p:sldId id="273" r:id="rId7"/>
    <p:sldId id="269" r:id="rId8"/>
    <p:sldId id="276" r:id="rId9"/>
    <p:sldId id="278" r:id="rId10"/>
    <p:sldId id="277" r:id="rId11"/>
    <p:sldId id="270" r:id="rId12"/>
    <p:sldId id="274" r:id="rId13"/>
    <p:sldId id="275" r:id="rId14"/>
    <p:sldId id="271" r:id="rId15"/>
    <p:sldId id="267" r:id="rId16"/>
    <p:sldId id="279" r:id="rId17"/>
    <p:sldId id="280" r:id="rId18"/>
    <p:sldId id="281"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p:cViewPr>
        <p:scale>
          <a:sx n="125" d="100"/>
          <a:sy n="125" d="100"/>
        </p:scale>
        <p:origin x="1584" y="69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3/17/2025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3/17/2025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7</a:t>
            </a:fld>
            <a:endParaRPr lang="en-US"/>
          </a:p>
        </p:txBody>
      </p:sp>
    </p:spTree>
    <p:extLst>
      <p:ext uri="{BB962C8B-B14F-4D97-AF65-F5344CB8AC3E}">
        <p14:creationId xmlns:p14="http://schemas.microsoft.com/office/powerpoint/2010/main" val="65263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5D449-B875-4B8D-8E66-224D27E54C9A}" type="slidenum">
              <a:rPr lang="en-US" smtClean="0"/>
              <a:t>16</a:t>
            </a:fld>
            <a:endParaRPr lang="en-US"/>
          </a:p>
        </p:txBody>
      </p:sp>
    </p:spTree>
    <p:extLst>
      <p:ext uri="{BB962C8B-B14F-4D97-AF65-F5344CB8AC3E}">
        <p14:creationId xmlns:p14="http://schemas.microsoft.com/office/powerpoint/2010/main" val="884709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3/17/2025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3/17/2025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3/17/2025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3/17/2025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3/17/2025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3/17/2025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3/17/2025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685799"/>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102426" y="38100"/>
            <a:ext cx="10058400" cy="609600"/>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3/17/2025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600200"/>
            <a:ext cx="4783975" cy="1424780"/>
          </a:xfrm>
        </p:spPr>
        <p:txBody>
          <a:bodyPr>
            <a:normAutofit fontScale="90000"/>
          </a:bodyPr>
          <a:lstStyle/>
          <a:p>
            <a:r>
              <a:rPr lang="en-US" dirty="0"/>
              <a:t>Heart Attack Risk ML Models</a:t>
            </a:r>
          </a:p>
        </p:txBody>
      </p:sp>
      <p:sp>
        <p:nvSpPr>
          <p:cNvPr id="3" name="Subtitle 2"/>
          <p:cNvSpPr>
            <a:spLocks noGrp="1"/>
          </p:cNvSpPr>
          <p:nvPr>
            <p:ph type="subTitle" idx="1"/>
          </p:nvPr>
        </p:nvSpPr>
        <p:spPr>
          <a:xfrm>
            <a:off x="304800" y="3109120"/>
            <a:ext cx="4098175" cy="3444079"/>
          </a:xfrm>
        </p:spPr>
        <p:txBody>
          <a:bodyPr>
            <a:normAutofit/>
          </a:bodyPr>
          <a:lstStyle/>
          <a:p>
            <a:r>
              <a:rPr lang="en-US" dirty="0"/>
              <a:t>Group 3</a:t>
            </a:r>
          </a:p>
          <a:p>
            <a:r>
              <a:rPr lang="en-US" dirty="0"/>
              <a:t>Austin </a:t>
            </a:r>
            <a:r>
              <a:rPr lang="en-US" dirty="0" err="1"/>
              <a:t>Mccormick</a:t>
            </a:r>
            <a:endParaRPr lang="en-US" dirty="0"/>
          </a:p>
          <a:p>
            <a:r>
              <a:rPr lang="en-US" dirty="0" err="1"/>
              <a:t>Mareme</a:t>
            </a:r>
            <a:r>
              <a:rPr lang="en-US" dirty="0"/>
              <a:t> </a:t>
            </a:r>
            <a:r>
              <a:rPr lang="en-US" dirty="0" err="1"/>
              <a:t>anne</a:t>
            </a:r>
            <a:endParaRPr lang="en-US" dirty="0"/>
          </a:p>
          <a:p>
            <a:r>
              <a:rPr lang="en-US" dirty="0"/>
              <a:t>Kashif </a:t>
            </a:r>
            <a:r>
              <a:rPr lang="en-US" dirty="0" err="1"/>
              <a:t>zafar</a:t>
            </a:r>
            <a:endParaRPr lang="en-US" dirty="0"/>
          </a:p>
          <a:p>
            <a:r>
              <a:rPr lang="en-US" dirty="0"/>
              <a:t>Mike Bollinger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B59D-94A8-3C20-AD18-511468287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4BE50-A5A7-B810-B60A-3C5EF62EBBE6}"/>
              </a:ext>
            </a:extLst>
          </p:cNvPr>
          <p:cNvSpPr>
            <a:spLocks noGrp="1"/>
          </p:cNvSpPr>
          <p:nvPr>
            <p:ph type="title"/>
          </p:nvPr>
        </p:nvSpPr>
        <p:spPr/>
        <p:txBody>
          <a:bodyPr/>
          <a:lstStyle/>
          <a:p>
            <a:r>
              <a:rPr lang="en-US" dirty="0"/>
              <a:t>Machine Learning Method #: Unsupervised ML</a:t>
            </a:r>
          </a:p>
        </p:txBody>
      </p:sp>
      <p:sp>
        <p:nvSpPr>
          <p:cNvPr id="9" name="Rectangle 8">
            <a:extLst>
              <a:ext uri="{FF2B5EF4-FFF2-40B4-BE49-F238E27FC236}">
                <a16:creationId xmlns:a16="http://schemas.microsoft.com/office/drawing/2014/main" id="{07A6F238-C98F-479E-8B5C-5A71FE479683}"/>
              </a:ext>
            </a:extLst>
          </p:cNvPr>
          <p:cNvSpPr/>
          <p:nvPr/>
        </p:nvSpPr>
        <p:spPr>
          <a:xfrm>
            <a:off x="304800" y="990600"/>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10" name="Rectangle 9">
            <a:extLst>
              <a:ext uri="{FF2B5EF4-FFF2-40B4-BE49-F238E27FC236}">
                <a16:creationId xmlns:a16="http://schemas.microsoft.com/office/drawing/2014/main" id="{4666C309-F980-B658-E327-04660E1FBFA1}"/>
              </a:ext>
            </a:extLst>
          </p:cNvPr>
          <p:cNvSpPr/>
          <p:nvPr/>
        </p:nvSpPr>
        <p:spPr>
          <a:xfrm>
            <a:off x="6534150" y="3124201"/>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Key findings</a:t>
            </a:r>
          </a:p>
          <a:p>
            <a:pPr marL="285750" indent="-285750">
              <a:buFont typeface="Arial" panose="020B0604020202020204" pitchFamily="34" charset="0"/>
              <a:buChar char="•"/>
            </a:pPr>
            <a:r>
              <a:rPr lang="en-US" dirty="0"/>
              <a:t>Adding a third component improves data separation, revealing clearer clusters.</a:t>
            </a:r>
          </a:p>
          <a:p>
            <a:pPr marL="285750" indent="-285750">
              <a:buFont typeface="Arial" panose="020B0604020202020204" pitchFamily="34" charset="0"/>
              <a:buChar char="•"/>
            </a:pPr>
            <a:r>
              <a:rPr lang="en-US" dirty="0"/>
              <a:t>Some overlap between high-risk (🔴) and low-risk (🟣) individuals remains.</a:t>
            </a:r>
          </a:p>
          <a:p>
            <a:pPr marL="285750" indent="-285750">
              <a:buFont typeface="Arial" panose="020B0604020202020204" pitchFamily="34" charset="0"/>
              <a:buChar char="•"/>
            </a:pPr>
            <a:r>
              <a:rPr lang="en-US" dirty="0"/>
              <a:t>Outliers suggest extreme-risk cases that need further investigation.</a:t>
            </a:r>
          </a:p>
        </p:txBody>
      </p:sp>
      <p:sp>
        <p:nvSpPr>
          <p:cNvPr id="11" name="Rectangle 10">
            <a:extLst>
              <a:ext uri="{FF2B5EF4-FFF2-40B4-BE49-F238E27FC236}">
                <a16:creationId xmlns:a16="http://schemas.microsoft.com/office/drawing/2014/main" id="{EF24C73D-4BE1-63B4-D471-4B50B4F2040C}"/>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Purpose/ Goal of this method</a:t>
            </a:r>
          </a:p>
          <a:p>
            <a:pPr marL="285750" indent="-285750">
              <a:buFont typeface="Arial" panose="020B0604020202020204" pitchFamily="34" charset="0"/>
              <a:buChar char="•"/>
            </a:pPr>
            <a:r>
              <a:rPr lang="en-US" dirty="0"/>
              <a:t>This plot shows the data projected onto </a:t>
            </a:r>
            <a:r>
              <a:rPr lang="en-US" b="1" dirty="0"/>
              <a:t>three principal components (PC1, PC2, PC3)</a:t>
            </a:r>
            <a:r>
              <a:rPr lang="en-US" dirty="0"/>
              <a:t>.</a:t>
            </a:r>
          </a:p>
          <a:p>
            <a:pPr marL="285750" indent="-285750">
              <a:buFont typeface="Arial" panose="020B0604020202020204" pitchFamily="34" charset="0"/>
              <a:buChar char="•"/>
            </a:pPr>
            <a:r>
              <a:rPr lang="en-US" dirty="0"/>
              <a:t>Helps </a:t>
            </a:r>
            <a:r>
              <a:rPr lang="en-US" b="1" dirty="0"/>
              <a:t>visualize data structure and potential risk clusters</a:t>
            </a:r>
            <a:r>
              <a:rPr lang="en-US" dirty="0"/>
              <a:t>.</a:t>
            </a:r>
          </a:p>
        </p:txBody>
      </p:sp>
      <p:sp>
        <p:nvSpPr>
          <p:cNvPr id="12" name="Rectangle 11">
            <a:extLst>
              <a:ext uri="{FF2B5EF4-FFF2-40B4-BE49-F238E27FC236}">
                <a16:creationId xmlns:a16="http://schemas.microsoft.com/office/drawing/2014/main" id="{DBD4B745-6DC2-D6B2-42D3-CBF4B49F1DB1}"/>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Adding PC3 improves separation</a:t>
            </a:r>
            <a:r>
              <a:rPr lang="en-US" sz="1600" dirty="0"/>
              <a:t>, but some overlap remains. * </a:t>
            </a:r>
            <a:r>
              <a:rPr lang="en-US" sz="1600" b="1" dirty="0"/>
              <a:t>Clusters suggest distinct patient groups</a:t>
            </a:r>
            <a:r>
              <a:rPr lang="en-US" sz="1600" dirty="0"/>
              <a:t>, which may relate to heart attack risk. *</a:t>
            </a:r>
            <a:r>
              <a:rPr lang="en-US" sz="1600" b="1" dirty="0"/>
              <a:t>Outliers exist</a:t>
            </a:r>
            <a:r>
              <a:rPr lang="en-US" sz="1600" dirty="0"/>
              <a:t>, highlighting individuals with </a:t>
            </a:r>
            <a:r>
              <a:rPr lang="en-US" sz="1600" b="1" dirty="0"/>
              <a:t>unusual risk factors</a:t>
            </a:r>
            <a:r>
              <a:rPr lang="en-US" sz="1600" dirty="0"/>
              <a:t>.</a:t>
            </a:r>
            <a:endParaRPr lang="en-US" dirty="0"/>
          </a:p>
        </p:txBody>
      </p:sp>
      <p:pic>
        <p:nvPicPr>
          <p:cNvPr id="5" name="Picture 4" descr="A graph with red and purple dots&#10;&#10;AI-generated content may be incorrect.">
            <a:extLst>
              <a:ext uri="{FF2B5EF4-FFF2-40B4-BE49-F238E27FC236}">
                <a16:creationId xmlns:a16="http://schemas.microsoft.com/office/drawing/2014/main" id="{1C10FB2A-F56F-A6B2-390B-CC0148BE1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5867400" cy="4876799"/>
          </a:xfrm>
          <a:prstGeom prst="rect">
            <a:avLst/>
          </a:prstGeom>
        </p:spPr>
      </p:pic>
    </p:spTree>
    <p:extLst>
      <p:ext uri="{BB962C8B-B14F-4D97-AF65-F5344CB8AC3E}">
        <p14:creationId xmlns:p14="http://schemas.microsoft.com/office/powerpoint/2010/main" val="19948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42FF86-6735-0304-BCAB-84B8F98144D0}"/>
              </a:ext>
            </a:extLst>
          </p:cNvPr>
          <p:cNvSpPr txBox="1">
            <a:spLocks/>
          </p:cNvSpPr>
          <p:nvPr/>
        </p:nvSpPr>
        <p:spPr>
          <a:xfrm>
            <a:off x="1524000" y="1066800"/>
            <a:ext cx="9144000" cy="45720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buFont typeface="Arial" pitchFamily="34" charset="0"/>
              <a:buNone/>
            </a:pPr>
            <a:r>
              <a:rPr lang="en-US" sz="4400" dirty="0"/>
              <a:t>Logistic Regression</a:t>
            </a:r>
          </a:p>
        </p:txBody>
      </p:sp>
    </p:spTree>
    <p:extLst>
      <p:ext uri="{BB962C8B-B14F-4D97-AF65-F5344CB8AC3E}">
        <p14:creationId xmlns:p14="http://schemas.microsoft.com/office/powerpoint/2010/main" val="35761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4C369-E6E3-A6C9-EF61-62F6A017C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0AE30-49EB-5729-CC70-D0659A558491}"/>
              </a:ext>
            </a:extLst>
          </p:cNvPr>
          <p:cNvSpPr>
            <a:spLocks noGrp="1"/>
          </p:cNvSpPr>
          <p:nvPr>
            <p:ph type="title"/>
          </p:nvPr>
        </p:nvSpPr>
        <p:spPr/>
        <p:txBody>
          <a:bodyPr/>
          <a:lstStyle/>
          <a:p>
            <a:pPr algn="ctr"/>
            <a:r>
              <a:rPr lang="en-US" dirty="0"/>
              <a:t>Logistical Regression: Supervised Learning</a:t>
            </a:r>
          </a:p>
        </p:txBody>
      </p:sp>
      <p:sp>
        <p:nvSpPr>
          <p:cNvPr id="9" name="Rectangle 8">
            <a:extLst>
              <a:ext uri="{FF2B5EF4-FFF2-40B4-BE49-F238E27FC236}">
                <a16:creationId xmlns:a16="http://schemas.microsoft.com/office/drawing/2014/main" id="{ABA96CED-70FA-3D00-6998-7B6FDB528134}"/>
              </a:ext>
            </a:extLst>
          </p:cNvPr>
          <p:cNvSpPr/>
          <p:nvPr/>
        </p:nvSpPr>
        <p:spPr>
          <a:xfrm>
            <a:off x="304800" y="990600"/>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10" name="Rectangle 9">
            <a:extLst>
              <a:ext uri="{FF2B5EF4-FFF2-40B4-BE49-F238E27FC236}">
                <a16:creationId xmlns:a16="http://schemas.microsoft.com/office/drawing/2014/main" id="{A2C5463B-1D8C-E94D-4D7D-7E6DD292DDCF}"/>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Key findings</a:t>
            </a:r>
          </a:p>
          <a:p>
            <a:pPr marL="285750" indent="-285750" algn="ctr">
              <a:buFont typeface="Arial" panose="020B0604020202020204" pitchFamily="34" charset="0"/>
              <a:buChar char="•"/>
            </a:pPr>
            <a:r>
              <a:rPr lang="en-US" sz="1600" dirty="0"/>
              <a:t>The accompanying graphical representation illustrates participant responses concerning identified risk factors.</a:t>
            </a:r>
          </a:p>
          <a:p>
            <a:pPr algn="ctr"/>
            <a:r>
              <a:rPr lang="en-US" sz="1600" dirty="0"/>
              <a:t> </a:t>
            </a:r>
          </a:p>
          <a:p>
            <a:pPr marL="285750" indent="-285750" algn="ctr">
              <a:buFont typeface="Arial" panose="020B0604020202020204" pitchFamily="34" charset="0"/>
              <a:buChar char="•"/>
            </a:pPr>
            <a:r>
              <a:rPr lang="en-US" sz="1600" dirty="0"/>
              <a:t>The left panel of the graph depicts data from participants who indicated the presence of at least one of the specified risk factors. </a:t>
            </a:r>
          </a:p>
          <a:p>
            <a:pPr marL="285750" indent="-285750" algn="ctr">
              <a:buFont typeface="Arial" panose="020B0604020202020204" pitchFamily="34" charset="0"/>
              <a:buChar char="•"/>
            </a:pPr>
            <a:r>
              <a:rPr lang="en-US" sz="1600" dirty="0"/>
              <a:t>Conversely, the right panel presents data from participants who reported the absence of all assessed risk factors.</a:t>
            </a:r>
          </a:p>
        </p:txBody>
      </p:sp>
      <p:sp>
        <p:nvSpPr>
          <p:cNvPr id="11" name="Rectangle 10">
            <a:extLst>
              <a:ext uri="{FF2B5EF4-FFF2-40B4-BE49-F238E27FC236}">
                <a16:creationId xmlns:a16="http://schemas.microsoft.com/office/drawing/2014/main" id="{7470D99C-C1CB-5BB3-2BFD-A4A4F385009B}"/>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u="sng" dirty="0"/>
              <a:t>Purpose/ Goal of this method</a:t>
            </a:r>
          </a:p>
          <a:p>
            <a:pPr marL="285750" indent="-285750" algn="ctr">
              <a:buFont typeface="Arial" panose="020B0604020202020204" pitchFamily="34" charset="0"/>
              <a:buChar char="•"/>
            </a:pPr>
            <a:r>
              <a:rPr lang="en-US" sz="1400" dirty="0"/>
              <a:t>Analysis of the data indicates a strong correlation between smoking and elevated heart attack risk. </a:t>
            </a:r>
          </a:p>
          <a:p>
            <a:pPr marL="285750" indent="-285750" algn="ctr">
              <a:buFont typeface="Arial" panose="020B0604020202020204" pitchFamily="34" charset="0"/>
              <a:buChar char="•"/>
            </a:pPr>
            <a:r>
              <a:rPr lang="en-US" sz="1400" dirty="0"/>
              <a:t>Adopting a healthier lifestyle appears to be a significant factor in mitigating the risk of heart attack. </a:t>
            </a:r>
          </a:p>
          <a:p>
            <a:pPr marL="285750" indent="-285750" algn="ctr">
              <a:buFont typeface="Arial" panose="020B0604020202020204" pitchFamily="34" charset="0"/>
              <a:buChar char="•"/>
            </a:pPr>
            <a:r>
              <a:rPr lang="en-US" sz="1400" dirty="0"/>
              <a:t>Comparative analysis suggests that men exhibiting unhealthy lifestyle choices may face a disproportionately higher risk of heart attack compared to women with similar habits.</a:t>
            </a:r>
            <a:endParaRPr lang="en-US" sz="1400" u="sng" dirty="0"/>
          </a:p>
        </p:txBody>
      </p:sp>
      <p:sp>
        <p:nvSpPr>
          <p:cNvPr id="12" name="Rectangle 11">
            <a:extLst>
              <a:ext uri="{FF2B5EF4-FFF2-40B4-BE49-F238E27FC236}">
                <a16:creationId xmlns:a16="http://schemas.microsoft.com/office/drawing/2014/main" id="{10829DF1-018E-6F9C-3B4E-4D9A390AC7BF}"/>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The graph shows how participants responded to questions about risk factors. The left side shows those who said "yes" to at least one risk factor, while the right side shows those who said "no" to all risk factors.</a:t>
            </a:r>
            <a:endParaRPr lang="en-US" dirty="0"/>
          </a:p>
        </p:txBody>
      </p:sp>
      <p:pic>
        <p:nvPicPr>
          <p:cNvPr id="3" name="Picture 2">
            <a:extLst>
              <a:ext uri="{FF2B5EF4-FFF2-40B4-BE49-F238E27FC236}">
                <a16:creationId xmlns:a16="http://schemas.microsoft.com/office/drawing/2014/main" id="{01EB8064-7A88-A4F7-92DA-8989C8544A1C}"/>
              </a:ext>
            </a:extLst>
          </p:cNvPr>
          <p:cNvPicPr>
            <a:picLocks noChangeAspect="1"/>
          </p:cNvPicPr>
          <p:nvPr/>
        </p:nvPicPr>
        <p:blipFill>
          <a:blip r:embed="rId2"/>
          <a:stretch>
            <a:fillRect/>
          </a:stretch>
        </p:blipFill>
        <p:spPr>
          <a:xfrm>
            <a:off x="304800" y="1003301"/>
            <a:ext cx="6096000" cy="5168898"/>
          </a:xfrm>
          <a:prstGeom prst="rect">
            <a:avLst/>
          </a:prstGeom>
        </p:spPr>
      </p:pic>
    </p:spTree>
    <p:extLst>
      <p:ext uri="{BB962C8B-B14F-4D97-AF65-F5344CB8AC3E}">
        <p14:creationId xmlns:p14="http://schemas.microsoft.com/office/powerpoint/2010/main" val="322924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B90F-32B2-D955-7C78-705ACFCCB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60039-5323-858B-16D2-B2842784DC4B}"/>
              </a:ext>
            </a:extLst>
          </p:cNvPr>
          <p:cNvSpPr>
            <a:spLocks noGrp="1"/>
          </p:cNvSpPr>
          <p:nvPr>
            <p:ph type="title"/>
          </p:nvPr>
        </p:nvSpPr>
        <p:spPr/>
        <p:txBody>
          <a:bodyPr/>
          <a:lstStyle/>
          <a:p>
            <a:pPr algn="ctr"/>
            <a:r>
              <a:rPr lang="en-US" dirty="0"/>
              <a:t>Logistical Regression: Supervised Learning</a:t>
            </a:r>
          </a:p>
        </p:txBody>
      </p:sp>
      <p:sp>
        <p:nvSpPr>
          <p:cNvPr id="9" name="Rectangle 8">
            <a:extLst>
              <a:ext uri="{FF2B5EF4-FFF2-40B4-BE49-F238E27FC236}">
                <a16:creationId xmlns:a16="http://schemas.microsoft.com/office/drawing/2014/main" id="{875A31A3-B369-E815-30FD-2EE1DA71181B}"/>
              </a:ext>
            </a:extLst>
          </p:cNvPr>
          <p:cNvSpPr/>
          <p:nvPr/>
        </p:nvSpPr>
        <p:spPr>
          <a:xfrm>
            <a:off x="304800" y="990600"/>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10" name="Rectangle 9">
            <a:extLst>
              <a:ext uri="{FF2B5EF4-FFF2-40B4-BE49-F238E27FC236}">
                <a16:creationId xmlns:a16="http://schemas.microsoft.com/office/drawing/2014/main" id="{AF365849-B1FF-09D1-BEDB-5311C609A15B}"/>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Key findings</a:t>
            </a:r>
          </a:p>
          <a:p>
            <a:pPr marL="285750" indent="-285750" algn="ctr">
              <a:buFont typeface="Arial" panose="020B0604020202020204" pitchFamily="34" charset="0"/>
              <a:buChar char="•"/>
            </a:pPr>
            <a:r>
              <a:rPr lang="en-US" sz="1600" dirty="0"/>
              <a:t>The Logistic Regression model appears to exhibit limited understanding of the provided data. Furthermore, the resulting graphical output demonstrates variability across multiple iterations of the model execution.</a:t>
            </a:r>
          </a:p>
        </p:txBody>
      </p:sp>
      <p:sp>
        <p:nvSpPr>
          <p:cNvPr id="11" name="Rectangle 10">
            <a:extLst>
              <a:ext uri="{FF2B5EF4-FFF2-40B4-BE49-F238E27FC236}">
                <a16:creationId xmlns:a16="http://schemas.microsoft.com/office/drawing/2014/main" id="{3C6E72B7-DC49-645B-E428-09075ABD1746}"/>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u="sng" dirty="0"/>
              <a:t>Purpose/ Goal of this method</a:t>
            </a:r>
          </a:p>
          <a:p>
            <a:pPr marL="285750" indent="-285750" algn="ctr">
              <a:buFont typeface="Arial" panose="020B0604020202020204" pitchFamily="34" charset="0"/>
              <a:buChar char="•"/>
            </a:pPr>
            <a:r>
              <a:rPr lang="en-US" sz="1400" dirty="0"/>
              <a:t>This visualization projects the data as a Receiver Operating Characteristic (ROC) curve. </a:t>
            </a:r>
          </a:p>
          <a:p>
            <a:pPr marL="285750" indent="-285750" algn="ctr">
              <a:buFont typeface="Arial" panose="020B0604020202020204" pitchFamily="34" charset="0"/>
              <a:buChar char="•"/>
            </a:pPr>
            <a:r>
              <a:rPr lang="en-US" sz="1400" dirty="0"/>
              <a:t>The graph illustrates the true positive rates against the false positive rates for both male and female datasets.</a:t>
            </a:r>
            <a:endParaRPr lang="en-US" sz="1400" u="sng" dirty="0"/>
          </a:p>
        </p:txBody>
      </p:sp>
      <p:sp>
        <p:nvSpPr>
          <p:cNvPr id="12" name="Rectangle 11">
            <a:extLst>
              <a:ext uri="{FF2B5EF4-FFF2-40B4-BE49-F238E27FC236}">
                <a16:creationId xmlns:a16="http://schemas.microsoft.com/office/drawing/2014/main" id="{1E2BC9E3-21CD-CEA8-CC06-DCF923568AB4}"/>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010CE7B3-F9D6-FB34-2C0C-D577659CF250}"/>
              </a:ext>
            </a:extLst>
          </p:cNvPr>
          <p:cNvPicPr>
            <a:picLocks noChangeAspect="1"/>
          </p:cNvPicPr>
          <p:nvPr/>
        </p:nvPicPr>
        <p:blipFill>
          <a:blip r:embed="rId2"/>
          <a:stretch>
            <a:fillRect/>
          </a:stretch>
        </p:blipFill>
        <p:spPr>
          <a:xfrm>
            <a:off x="304800" y="1143000"/>
            <a:ext cx="6096000" cy="4876800"/>
          </a:xfrm>
          <a:prstGeom prst="rect">
            <a:avLst/>
          </a:prstGeom>
        </p:spPr>
      </p:pic>
    </p:spTree>
    <p:extLst>
      <p:ext uri="{BB962C8B-B14F-4D97-AF65-F5344CB8AC3E}">
        <p14:creationId xmlns:p14="http://schemas.microsoft.com/office/powerpoint/2010/main" val="8639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F3D3-9A70-7A0D-1236-2E07B5C47DF5}"/>
              </a:ext>
            </a:extLst>
          </p:cNvPr>
          <p:cNvSpPr>
            <a:spLocks noGrp="1"/>
          </p:cNvSpPr>
          <p:nvPr>
            <p:ph type="title"/>
          </p:nvPr>
        </p:nvSpPr>
        <p:spPr/>
        <p:txBody>
          <a:bodyPr/>
          <a:lstStyle/>
          <a:p>
            <a:endParaRPr lang="en-US"/>
          </a:p>
        </p:txBody>
      </p:sp>
      <p:sp>
        <p:nvSpPr>
          <p:cNvPr id="4" name="Content Placeholder 2">
            <a:extLst>
              <a:ext uri="{FF2B5EF4-FFF2-40B4-BE49-F238E27FC236}">
                <a16:creationId xmlns:a16="http://schemas.microsoft.com/office/drawing/2014/main" id="{5B3C2C28-B3CB-C2A4-210D-C8593FD96B90}"/>
              </a:ext>
            </a:extLst>
          </p:cNvPr>
          <p:cNvSpPr txBox="1">
            <a:spLocks/>
          </p:cNvSpPr>
          <p:nvPr/>
        </p:nvSpPr>
        <p:spPr>
          <a:xfrm>
            <a:off x="1524000" y="1066800"/>
            <a:ext cx="9144000" cy="45720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buFont typeface="Arial" pitchFamily="34" charset="0"/>
              <a:buNone/>
            </a:pPr>
            <a:r>
              <a:rPr lang="en-US" sz="4400" dirty="0"/>
              <a:t>Random Forest</a:t>
            </a:r>
          </a:p>
        </p:txBody>
      </p:sp>
    </p:spTree>
    <p:extLst>
      <p:ext uri="{BB962C8B-B14F-4D97-AF65-F5344CB8AC3E}">
        <p14:creationId xmlns:p14="http://schemas.microsoft.com/office/powerpoint/2010/main" val="189001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B10C7-FD50-956A-E38E-9391CB69A63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EC27F6E-8E8F-C68B-9809-76B98A8A587E}"/>
              </a:ext>
            </a:extLst>
          </p:cNvPr>
          <p:cNvSpPr/>
          <p:nvPr/>
        </p:nvSpPr>
        <p:spPr>
          <a:xfrm>
            <a:off x="304800" y="990599"/>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2" name="Title 1">
            <a:extLst>
              <a:ext uri="{FF2B5EF4-FFF2-40B4-BE49-F238E27FC236}">
                <a16:creationId xmlns:a16="http://schemas.microsoft.com/office/drawing/2014/main" id="{08091CF9-10FB-769E-625D-4F67CA4E6AAF}"/>
              </a:ext>
            </a:extLst>
          </p:cNvPr>
          <p:cNvSpPr>
            <a:spLocks noGrp="1"/>
          </p:cNvSpPr>
          <p:nvPr>
            <p:ph type="title"/>
          </p:nvPr>
        </p:nvSpPr>
        <p:spPr/>
        <p:txBody>
          <a:bodyPr/>
          <a:lstStyle/>
          <a:p>
            <a:r>
              <a:rPr lang="en-US" dirty="0"/>
              <a:t>Machine Learning Method #: Random Forest</a:t>
            </a:r>
          </a:p>
        </p:txBody>
      </p:sp>
      <p:sp>
        <p:nvSpPr>
          <p:cNvPr id="10" name="Rectangle 9">
            <a:extLst>
              <a:ext uri="{FF2B5EF4-FFF2-40B4-BE49-F238E27FC236}">
                <a16:creationId xmlns:a16="http://schemas.microsoft.com/office/drawing/2014/main" id="{EB51D97C-D53E-A98C-F883-7A0681DC3568}"/>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US" dirty="0"/>
              <a:t>Key findings</a:t>
            </a:r>
          </a:p>
          <a:p>
            <a:pPr marL="342900" indent="-342900">
              <a:buAutoNum type="arabicPeriod"/>
            </a:pPr>
            <a:r>
              <a:rPr lang="en-US" dirty="0"/>
              <a:t>The target class (Heart Attack Risk) is imbalanced, with more instances of one class (e.g., "no heart attack risk") than the other (e.g., "at risk").</a:t>
            </a:r>
          </a:p>
          <a:p>
            <a:pPr marL="342900" indent="-342900">
              <a:buAutoNum type="arabicPeriod"/>
            </a:pPr>
            <a:r>
              <a:rPr lang="en-US" dirty="0"/>
              <a:t>Model performance: ~64%. Primarily predicted majority class (no risk)</a:t>
            </a:r>
          </a:p>
          <a:p>
            <a:pPr marL="342900" indent="-342900">
              <a:buAutoNum type="arabicPeriod"/>
            </a:pPr>
            <a:r>
              <a:rPr lang="en-US" dirty="0"/>
              <a:t>After SMOTE: ~55%. Minority class prediction improved, but precision dropped</a:t>
            </a:r>
          </a:p>
        </p:txBody>
      </p:sp>
      <p:sp>
        <p:nvSpPr>
          <p:cNvPr id="11" name="Rectangle 10">
            <a:extLst>
              <a:ext uri="{FF2B5EF4-FFF2-40B4-BE49-F238E27FC236}">
                <a16:creationId xmlns:a16="http://schemas.microsoft.com/office/drawing/2014/main" id="{52F93940-4798-A0D3-6CF5-9B2A8CD29C9B}"/>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Purpose: Random Forest builds a reliable prediction model by combining multiple decision trees to improve accuracy and reduce overfitting. </a:t>
            </a:r>
          </a:p>
        </p:txBody>
      </p:sp>
      <p:sp>
        <p:nvSpPr>
          <p:cNvPr id="12" name="Rectangle 11">
            <a:extLst>
              <a:ext uri="{FF2B5EF4-FFF2-40B4-BE49-F238E27FC236}">
                <a16:creationId xmlns:a16="http://schemas.microsoft.com/office/drawing/2014/main" id="{3B2EDA16-2FA1-A574-918A-55EA418A4546}"/>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 resulted in a model performance of 64% (target 75%)</a:t>
            </a:r>
          </a:p>
        </p:txBody>
      </p:sp>
      <p:pic>
        <p:nvPicPr>
          <p:cNvPr id="4" name="Picture 3">
            <a:extLst>
              <a:ext uri="{FF2B5EF4-FFF2-40B4-BE49-F238E27FC236}">
                <a16:creationId xmlns:a16="http://schemas.microsoft.com/office/drawing/2014/main" id="{8B8E2D98-82C4-C4AC-351C-EF36F9CEB017}"/>
              </a:ext>
            </a:extLst>
          </p:cNvPr>
          <p:cNvPicPr>
            <a:picLocks noChangeAspect="1"/>
          </p:cNvPicPr>
          <p:nvPr/>
        </p:nvPicPr>
        <p:blipFill>
          <a:blip r:embed="rId2"/>
          <a:srcRect t="4380" b="1"/>
          <a:stretch/>
        </p:blipFill>
        <p:spPr>
          <a:xfrm>
            <a:off x="457200" y="1340367"/>
            <a:ext cx="5791200" cy="2822755"/>
          </a:xfrm>
          <a:prstGeom prst="rect">
            <a:avLst/>
          </a:prstGeom>
        </p:spPr>
      </p:pic>
      <p:sp>
        <p:nvSpPr>
          <p:cNvPr id="5" name="TextBox 4">
            <a:extLst>
              <a:ext uri="{FF2B5EF4-FFF2-40B4-BE49-F238E27FC236}">
                <a16:creationId xmlns:a16="http://schemas.microsoft.com/office/drawing/2014/main" id="{7FC7CF8A-A1FF-35AE-D50B-DD499CAA22C1}"/>
              </a:ext>
            </a:extLst>
          </p:cNvPr>
          <p:cNvSpPr txBox="1"/>
          <p:nvPr/>
        </p:nvSpPr>
        <p:spPr>
          <a:xfrm>
            <a:off x="1447800" y="965201"/>
            <a:ext cx="3810000" cy="369332"/>
          </a:xfrm>
          <a:prstGeom prst="rect">
            <a:avLst/>
          </a:prstGeom>
          <a:noFill/>
        </p:spPr>
        <p:txBody>
          <a:bodyPr wrap="square" rtlCol="0">
            <a:spAutoFit/>
          </a:bodyPr>
          <a:lstStyle/>
          <a:p>
            <a:r>
              <a:rPr lang="en-US" dirty="0">
                <a:solidFill>
                  <a:schemeClr val="bg1"/>
                </a:solidFill>
              </a:rPr>
              <a:t>Visualization of a single decision tree</a:t>
            </a:r>
          </a:p>
        </p:txBody>
      </p:sp>
      <p:sp>
        <p:nvSpPr>
          <p:cNvPr id="15" name="TextBox 14">
            <a:extLst>
              <a:ext uri="{FF2B5EF4-FFF2-40B4-BE49-F238E27FC236}">
                <a16:creationId xmlns:a16="http://schemas.microsoft.com/office/drawing/2014/main" id="{500E2D60-804A-750D-05CD-05B9882B53C5}"/>
              </a:ext>
            </a:extLst>
          </p:cNvPr>
          <p:cNvSpPr txBox="1"/>
          <p:nvPr/>
        </p:nvSpPr>
        <p:spPr>
          <a:xfrm>
            <a:off x="614746" y="4397168"/>
            <a:ext cx="5486400" cy="1200329"/>
          </a:xfrm>
          <a:prstGeom prst="rect">
            <a:avLst/>
          </a:prstGeom>
          <a:noFill/>
        </p:spPr>
        <p:txBody>
          <a:bodyPr wrap="square" rtlCol="0">
            <a:spAutoFit/>
          </a:bodyPr>
          <a:lstStyle/>
          <a:p>
            <a:r>
              <a:rPr lang="en-US" dirty="0">
                <a:solidFill>
                  <a:schemeClr val="bg1"/>
                </a:solidFill>
              </a:rPr>
              <a:t>Model Visualization Viewpoints</a:t>
            </a:r>
          </a:p>
          <a:p>
            <a:pPr marL="285750" indent="-285750">
              <a:buFont typeface="Arial" panose="020B0604020202020204" pitchFamily="34" charset="0"/>
              <a:buChar char="•"/>
            </a:pPr>
            <a:r>
              <a:rPr lang="en-US" dirty="0">
                <a:solidFill>
                  <a:schemeClr val="bg1"/>
                </a:solidFill>
              </a:rPr>
              <a:t>Large decision tree- shows complexity of dataset</a:t>
            </a:r>
          </a:p>
          <a:p>
            <a:pPr marL="285750" indent="-285750">
              <a:buFont typeface="Arial" panose="020B0604020202020204" pitchFamily="34" charset="0"/>
              <a:buChar char="•"/>
            </a:pPr>
            <a:r>
              <a:rPr lang="en-US" dirty="0">
                <a:solidFill>
                  <a:schemeClr val="bg1"/>
                </a:solidFill>
              </a:rPr>
              <a:t>Low level of interpretability based on high number of decisions </a:t>
            </a:r>
          </a:p>
        </p:txBody>
      </p:sp>
    </p:spTree>
    <p:extLst>
      <p:ext uri="{BB962C8B-B14F-4D97-AF65-F5344CB8AC3E}">
        <p14:creationId xmlns:p14="http://schemas.microsoft.com/office/powerpoint/2010/main" val="1407368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F5EF2-DC57-6367-514E-1593A1D7368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F2814DD-130A-0BD5-C00B-963A68E21382}"/>
              </a:ext>
            </a:extLst>
          </p:cNvPr>
          <p:cNvSpPr/>
          <p:nvPr/>
        </p:nvSpPr>
        <p:spPr>
          <a:xfrm>
            <a:off x="304800" y="990599"/>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2A99D5-3613-A4CE-6ED0-9FEB99473ACB}"/>
              </a:ext>
            </a:extLst>
          </p:cNvPr>
          <p:cNvSpPr>
            <a:spLocks noGrp="1"/>
          </p:cNvSpPr>
          <p:nvPr>
            <p:ph type="title"/>
          </p:nvPr>
        </p:nvSpPr>
        <p:spPr/>
        <p:txBody>
          <a:bodyPr/>
          <a:lstStyle/>
          <a:p>
            <a:r>
              <a:rPr lang="en-US" dirty="0"/>
              <a:t>Machine Learning Method #: Random Forest</a:t>
            </a:r>
          </a:p>
        </p:txBody>
      </p:sp>
      <p:sp>
        <p:nvSpPr>
          <p:cNvPr id="10" name="Rectangle 9">
            <a:extLst>
              <a:ext uri="{FF2B5EF4-FFF2-40B4-BE49-F238E27FC236}">
                <a16:creationId xmlns:a16="http://schemas.microsoft.com/office/drawing/2014/main" id="{EAA3865F-9155-0618-96D5-86FF9C42B2FF}"/>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t"/>
          <a:lstStyle/>
          <a:p>
            <a:r>
              <a:rPr lang="en-US" dirty="0"/>
              <a:t>Key findings</a:t>
            </a:r>
          </a:p>
          <a:p>
            <a:pPr marL="342900" indent="-342900">
              <a:buAutoNum type="arabicPeriod"/>
            </a:pPr>
            <a:r>
              <a:rPr lang="en-US" dirty="0"/>
              <a:t>- Lower thresholds, such as 0.10 and 0.20, achieve perfect recall but result in low precision, leading to many false positives.  </a:t>
            </a:r>
          </a:p>
          <a:p>
            <a:pPr marL="342900" indent="-342900">
              <a:buAutoNum type="arabicPeriod"/>
            </a:pPr>
            <a:r>
              <a:rPr lang="en-US" dirty="0"/>
              <a:t>- As the threshold increases, recall decreases significantly, while precision shows slight improvement, highlighting a trade-off.  </a:t>
            </a:r>
          </a:p>
          <a:p>
            <a:pPr marL="342900" indent="-342900">
              <a:buAutoNum type="arabicPeriod"/>
            </a:pPr>
            <a:r>
              <a:rPr lang="en-US" dirty="0"/>
              <a:t>- F1-Score is highest at lower thresholds, indicating that a recall-focused approach is optimal for this dataset. </a:t>
            </a:r>
          </a:p>
        </p:txBody>
      </p:sp>
      <p:sp>
        <p:nvSpPr>
          <p:cNvPr id="11" name="Rectangle 10">
            <a:extLst>
              <a:ext uri="{FF2B5EF4-FFF2-40B4-BE49-F238E27FC236}">
                <a16:creationId xmlns:a16="http://schemas.microsoft.com/office/drawing/2014/main" id="{73E48C0E-A7D4-A3C4-A998-7534AFA2F5C5}"/>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Purpose: Decision threshold analysis involves adjusting the threshold used by a machine learning model to classify predictions into different categories.</a:t>
            </a:r>
          </a:p>
        </p:txBody>
      </p:sp>
      <p:sp>
        <p:nvSpPr>
          <p:cNvPr id="12" name="Rectangle 11">
            <a:extLst>
              <a:ext uri="{FF2B5EF4-FFF2-40B4-BE49-F238E27FC236}">
                <a16:creationId xmlns:a16="http://schemas.microsoft.com/office/drawing/2014/main" id="{BC830189-115B-7222-C017-CAFFFFA8AB1E}"/>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further model optimization (SMOTE/Decision threshold analysis) a higher F1 score could not be achieved</a:t>
            </a:r>
          </a:p>
        </p:txBody>
      </p:sp>
      <p:sp>
        <p:nvSpPr>
          <p:cNvPr id="5" name="TextBox 4">
            <a:extLst>
              <a:ext uri="{FF2B5EF4-FFF2-40B4-BE49-F238E27FC236}">
                <a16:creationId xmlns:a16="http://schemas.microsoft.com/office/drawing/2014/main" id="{334B2047-6BAE-82DC-ECEE-775BA168C95A}"/>
              </a:ext>
            </a:extLst>
          </p:cNvPr>
          <p:cNvSpPr txBox="1"/>
          <p:nvPr/>
        </p:nvSpPr>
        <p:spPr>
          <a:xfrm>
            <a:off x="1143000" y="965201"/>
            <a:ext cx="4648200" cy="369332"/>
          </a:xfrm>
          <a:prstGeom prst="rect">
            <a:avLst/>
          </a:prstGeom>
          <a:noFill/>
        </p:spPr>
        <p:txBody>
          <a:bodyPr wrap="square" rtlCol="0">
            <a:spAutoFit/>
          </a:bodyPr>
          <a:lstStyle/>
          <a:p>
            <a:r>
              <a:rPr lang="en-US" dirty="0">
                <a:solidFill>
                  <a:schemeClr val="bg1"/>
                </a:solidFill>
              </a:rPr>
              <a:t>Precision, Recall, and F1-Score vs Threshold</a:t>
            </a:r>
          </a:p>
        </p:txBody>
      </p:sp>
      <p:pic>
        <p:nvPicPr>
          <p:cNvPr id="6" name="Picture 5">
            <a:extLst>
              <a:ext uri="{FF2B5EF4-FFF2-40B4-BE49-F238E27FC236}">
                <a16:creationId xmlns:a16="http://schemas.microsoft.com/office/drawing/2014/main" id="{9B0A51A7-926C-E2F0-D154-BAD4BFC0D542}"/>
              </a:ext>
            </a:extLst>
          </p:cNvPr>
          <p:cNvPicPr>
            <a:picLocks noChangeAspect="1"/>
          </p:cNvPicPr>
          <p:nvPr/>
        </p:nvPicPr>
        <p:blipFill>
          <a:blip r:embed="rId3"/>
          <a:srcRect t="6100"/>
          <a:stretch/>
        </p:blipFill>
        <p:spPr>
          <a:xfrm>
            <a:off x="1219978" y="1334533"/>
            <a:ext cx="4265644" cy="2580321"/>
          </a:xfrm>
          <a:prstGeom prst="rect">
            <a:avLst/>
          </a:prstGeom>
        </p:spPr>
      </p:pic>
      <p:sp>
        <p:nvSpPr>
          <p:cNvPr id="7" name="TextBox 6">
            <a:extLst>
              <a:ext uri="{FF2B5EF4-FFF2-40B4-BE49-F238E27FC236}">
                <a16:creationId xmlns:a16="http://schemas.microsoft.com/office/drawing/2014/main" id="{E3D641A4-7812-8BFB-22D7-E1203B7E1C94}"/>
              </a:ext>
            </a:extLst>
          </p:cNvPr>
          <p:cNvSpPr txBox="1"/>
          <p:nvPr/>
        </p:nvSpPr>
        <p:spPr>
          <a:xfrm>
            <a:off x="614746" y="4397168"/>
            <a:ext cx="5486400" cy="1477328"/>
          </a:xfrm>
          <a:prstGeom prst="rect">
            <a:avLst/>
          </a:prstGeom>
          <a:noFill/>
        </p:spPr>
        <p:txBody>
          <a:bodyPr wrap="square" rtlCol="0">
            <a:spAutoFit/>
          </a:bodyPr>
          <a:lstStyle/>
          <a:p>
            <a:r>
              <a:rPr lang="en-US" dirty="0">
                <a:solidFill>
                  <a:schemeClr val="bg1"/>
                </a:solidFill>
              </a:rPr>
              <a:t>Visualization Viewpoints</a:t>
            </a:r>
          </a:p>
          <a:p>
            <a:pPr marL="285750" indent="-285750">
              <a:buFont typeface="Arial" panose="020B0604020202020204" pitchFamily="34" charset="0"/>
              <a:buChar char="•"/>
            </a:pPr>
            <a:r>
              <a:rPr lang="en-US" dirty="0">
                <a:solidFill>
                  <a:schemeClr val="bg1"/>
                </a:solidFill>
              </a:rPr>
              <a:t>There is a tradeoff between precision and recall as it relates to the F1 score.</a:t>
            </a:r>
          </a:p>
          <a:p>
            <a:pPr marL="285750" indent="-285750">
              <a:buFont typeface="Arial" panose="020B0604020202020204" pitchFamily="34" charset="0"/>
              <a:buChar char="•"/>
            </a:pPr>
            <a:r>
              <a:rPr lang="en-US" dirty="0">
                <a:solidFill>
                  <a:schemeClr val="bg1"/>
                </a:solidFill>
              </a:rPr>
              <a:t>Increasing the threshold allows for optimization of model precision, recall, and F1-score</a:t>
            </a:r>
          </a:p>
        </p:txBody>
      </p:sp>
    </p:spTree>
    <p:extLst>
      <p:ext uri="{BB962C8B-B14F-4D97-AF65-F5344CB8AC3E}">
        <p14:creationId xmlns:p14="http://schemas.microsoft.com/office/powerpoint/2010/main" val="3283119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02D12-3474-46BD-0E4C-A981E6AA6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D92CC-FF4E-A6B8-DD9F-D9D962B13297}"/>
              </a:ext>
            </a:extLst>
          </p:cNvPr>
          <p:cNvSpPr>
            <a:spLocks noGrp="1"/>
          </p:cNvSpPr>
          <p:nvPr>
            <p:ph type="title"/>
          </p:nvPr>
        </p:nvSpPr>
        <p:spPr/>
        <p:txBody>
          <a:bodyPr/>
          <a:lstStyle/>
          <a:p>
            <a:r>
              <a:rPr lang="en-US" dirty="0"/>
              <a:t>Summary</a:t>
            </a:r>
          </a:p>
        </p:txBody>
      </p:sp>
      <p:cxnSp>
        <p:nvCxnSpPr>
          <p:cNvPr id="8" name="Straight Connector 7">
            <a:extLst>
              <a:ext uri="{FF2B5EF4-FFF2-40B4-BE49-F238E27FC236}">
                <a16:creationId xmlns:a16="http://schemas.microsoft.com/office/drawing/2014/main" id="{37754F5A-B1C4-8F1A-8F31-BAFDC20587FE}"/>
              </a:ext>
            </a:extLst>
          </p:cNvPr>
          <p:cNvCxnSpPr/>
          <p:nvPr/>
        </p:nvCxnSpPr>
        <p:spPr>
          <a:xfrm>
            <a:off x="3048000" y="12192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09FE95-2431-D58F-DC5F-294098F08EE3}"/>
              </a:ext>
            </a:extLst>
          </p:cNvPr>
          <p:cNvCxnSpPr/>
          <p:nvPr/>
        </p:nvCxnSpPr>
        <p:spPr>
          <a:xfrm>
            <a:off x="6096000" y="11430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18F2EDA-6AE2-D3F5-8FED-E437FF02426C}"/>
              </a:ext>
            </a:extLst>
          </p:cNvPr>
          <p:cNvCxnSpPr/>
          <p:nvPr/>
        </p:nvCxnSpPr>
        <p:spPr>
          <a:xfrm>
            <a:off x="9144000" y="1219200"/>
            <a:ext cx="0" cy="411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77C6A1-B375-A869-2E0D-D3CB55316D0A}"/>
              </a:ext>
            </a:extLst>
          </p:cNvPr>
          <p:cNvSpPr txBox="1"/>
          <p:nvPr/>
        </p:nvSpPr>
        <p:spPr>
          <a:xfrm>
            <a:off x="533400" y="1162636"/>
            <a:ext cx="2133600" cy="369332"/>
          </a:xfrm>
          <a:prstGeom prst="rect">
            <a:avLst/>
          </a:prstGeom>
          <a:noFill/>
        </p:spPr>
        <p:txBody>
          <a:bodyPr wrap="square" rtlCol="0">
            <a:spAutoFit/>
          </a:bodyPr>
          <a:lstStyle/>
          <a:p>
            <a:r>
              <a:rPr lang="en-US" dirty="0"/>
              <a:t>1. K – Means  </a:t>
            </a:r>
          </a:p>
        </p:txBody>
      </p:sp>
      <p:sp>
        <p:nvSpPr>
          <p:cNvPr id="12" name="TextBox 11">
            <a:extLst>
              <a:ext uri="{FF2B5EF4-FFF2-40B4-BE49-F238E27FC236}">
                <a16:creationId xmlns:a16="http://schemas.microsoft.com/office/drawing/2014/main" id="{AD558457-C543-FE10-AFAC-B5155D4D98CE}"/>
              </a:ext>
            </a:extLst>
          </p:cNvPr>
          <p:cNvSpPr txBox="1"/>
          <p:nvPr/>
        </p:nvSpPr>
        <p:spPr>
          <a:xfrm>
            <a:off x="6438901" y="1142554"/>
            <a:ext cx="2362198" cy="369332"/>
          </a:xfrm>
          <a:prstGeom prst="rect">
            <a:avLst/>
          </a:prstGeom>
          <a:noFill/>
        </p:spPr>
        <p:txBody>
          <a:bodyPr wrap="square" rtlCol="0">
            <a:spAutoFit/>
          </a:bodyPr>
          <a:lstStyle/>
          <a:p>
            <a:r>
              <a:rPr lang="en-US" dirty="0"/>
              <a:t>3. Logistic Regression </a:t>
            </a:r>
          </a:p>
        </p:txBody>
      </p:sp>
      <p:sp>
        <p:nvSpPr>
          <p:cNvPr id="13" name="TextBox 12">
            <a:extLst>
              <a:ext uri="{FF2B5EF4-FFF2-40B4-BE49-F238E27FC236}">
                <a16:creationId xmlns:a16="http://schemas.microsoft.com/office/drawing/2014/main" id="{016E35A7-64AB-B3AF-A79E-B9963A53C26C}"/>
              </a:ext>
            </a:extLst>
          </p:cNvPr>
          <p:cNvSpPr txBox="1"/>
          <p:nvPr/>
        </p:nvSpPr>
        <p:spPr>
          <a:xfrm>
            <a:off x="9601200" y="1142554"/>
            <a:ext cx="2133600" cy="369332"/>
          </a:xfrm>
          <a:prstGeom prst="rect">
            <a:avLst/>
          </a:prstGeom>
          <a:noFill/>
        </p:spPr>
        <p:txBody>
          <a:bodyPr wrap="square" rtlCol="0">
            <a:spAutoFit/>
          </a:bodyPr>
          <a:lstStyle/>
          <a:p>
            <a:r>
              <a:rPr lang="en-US" dirty="0"/>
              <a:t>4.  Random Forest</a:t>
            </a:r>
          </a:p>
        </p:txBody>
      </p:sp>
      <p:sp>
        <p:nvSpPr>
          <p:cNvPr id="14" name="TextBox 13">
            <a:extLst>
              <a:ext uri="{FF2B5EF4-FFF2-40B4-BE49-F238E27FC236}">
                <a16:creationId xmlns:a16="http://schemas.microsoft.com/office/drawing/2014/main" id="{3D19B930-21F0-E1B6-90B8-786241F7F443}"/>
              </a:ext>
            </a:extLst>
          </p:cNvPr>
          <p:cNvSpPr txBox="1"/>
          <p:nvPr/>
        </p:nvSpPr>
        <p:spPr>
          <a:xfrm>
            <a:off x="2209800" y="704592"/>
            <a:ext cx="1904999" cy="369332"/>
          </a:xfrm>
          <a:prstGeom prst="rect">
            <a:avLst/>
          </a:prstGeom>
          <a:noFill/>
        </p:spPr>
        <p:txBody>
          <a:bodyPr wrap="square" rtlCol="0">
            <a:spAutoFit/>
          </a:bodyPr>
          <a:lstStyle/>
          <a:p>
            <a:r>
              <a:rPr lang="en-US" u="sng" dirty="0"/>
              <a:t>Unsupervised ML</a:t>
            </a:r>
          </a:p>
        </p:txBody>
      </p:sp>
      <p:sp>
        <p:nvSpPr>
          <p:cNvPr id="15" name="TextBox 14">
            <a:extLst>
              <a:ext uri="{FF2B5EF4-FFF2-40B4-BE49-F238E27FC236}">
                <a16:creationId xmlns:a16="http://schemas.microsoft.com/office/drawing/2014/main" id="{2490ED69-E28A-1123-EAF6-4C0C63E25F43}"/>
              </a:ext>
            </a:extLst>
          </p:cNvPr>
          <p:cNvSpPr txBox="1"/>
          <p:nvPr/>
        </p:nvSpPr>
        <p:spPr>
          <a:xfrm>
            <a:off x="8077200" y="705366"/>
            <a:ext cx="2743200" cy="369332"/>
          </a:xfrm>
          <a:prstGeom prst="rect">
            <a:avLst/>
          </a:prstGeom>
          <a:noFill/>
        </p:spPr>
        <p:txBody>
          <a:bodyPr wrap="square" rtlCol="0">
            <a:spAutoFit/>
          </a:bodyPr>
          <a:lstStyle/>
          <a:p>
            <a:r>
              <a:rPr lang="en-US" u="sng" dirty="0"/>
              <a:t>Supervised ML</a:t>
            </a:r>
          </a:p>
        </p:txBody>
      </p:sp>
      <p:sp>
        <p:nvSpPr>
          <p:cNvPr id="16" name="TextBox 15">
            <a:extLst>
              <a:ext uri="{FF2B5EF4-FFF2-40B4-BE49-F238E27FC236}">
                <a16:creationId xmlns:a16="http://schemas.microsoft.com/office/drawing/2014/main" id="{068B089D-52CF-CEEE-4B34-920247A25698}"/>
              </a:ext>
            </a:extLst>
          </p:cNvPr>
          <p:cNvSpPr txBox="1"/>
          <p:nvPr/>
        </p:nvSpPr>
        <p:spPr>
          <a:xfrm>
            <a:off x="3276609" y="1129854"/>
            <a:ext cx="2590791" cy="646331"/>
          </a:xfrm>
          <a:prstGeom prst="rect">
            <a:avLst/>
          </a:prstGeom>
          <a:noFill/>
        </p:spPr>
        <p:txBody>
          <a:bodyPr wrap="square" rtlCol="0">
            <a:spAutoFit/>
          </a:bodyPr>
          <a:lstStyle/>
          <a:p>
            <a:r>
              <a:rPr lang="en-US" dirty="0"/>
              <a:t>2. PCA(Principal Component Analysis)</a:t>
            </a:r>
          </a:p>
        </p:txBody>
      </p:sp>
      <p:sp>
        <p:nvSpPr>
          <p:cNvPr id="17" name="TextBox 16">
            <a:extLst>
              <a:ext uri="{FF2B5EF4-FFF2-40B4-BE49-F238E27FC236}">
                <a16:creationId xmlns:a16="http://schemas.microsoft.com/office/drawing/2014/main" id="{BBEE9F4A-C245-6738-A8F2-9301994468D9}"/>
              </a:ext>
            </a:extLst>
          </p:cNvPr>
          <p:cNvSpPr txBox="1"/>
          <p:nvPr/>
        </p:nvSpPr>
        <p:spPr>
          <a:xfrm>
            <a:off x="175262" y="1753116"/>
            <a:ext cx="2666998" cy="3046988"/>
          </a:xfrm>
          <a:prstGeom prst="rect">
            <a:avLst/>
          </a:prstGeom>
          <a:noFill/>
        </p:spPr>
        <p:txBody>
          <a:bodyPr wrap="square" rtlCol="0">
            <a:spAutoFit/>
          </a:bodyPr>
          <a:lstStyle/>
          <a:p>
            <a:r>
              <a:rPr lang="en-US" sz="1200" dirty="0"/>
              <a:t>Key Findings</a:t>
            </a:r>
          </a:p>
          <a:p>
            <a:pPr marL="285750" indent="-285750">
              <a:buFont typeface="Arial" panose="020B0604020202020204" pitchFamily="34" charset="0"/>
              <a:buChar char="•"/>
            </a:pPr>
            <a:r>
              <a:rPr lang="en-US" sz="1200" dirty="0"/>
              <a:t>Unsupervised learning (K-Means) is ineffective for risk assessment because clusters do not align with actual heart attack risk.</a:t>
            </a:r>
          </a:p>
          <a:p>
            <a:pPr marL="285750" indent="-285750">
              <a:buFont typeface="Arial" panose="020B0604020202020204" pitchFamily="34" charset="0"/>
              <a:buChar char="•"/>
            </a:pPr>
            <a:r>
              <a:rPr lang="en-US" sz="1200" dirty="0"/>
              <a:t>Supervised learning (Random Forest) is better as it provides predictive insights based on labeled data.</a:t>
            </a:r>
          </a:p>
          <a:p>
            <a:pPr marL="285750" indent="-285750">
              <a:buFont typeface="Arial" panose="020B0604020202020204" pitchFamily="34" charset="0"/>
              <a:buChar char="•"/>
            </a:pPr>
            <a:r>
              <a:rPr lang="en-US" sz="1200" dirty="0"/>
              <a:t>Classification models should be used for risk prediction instead of clustering.</a:t>
            </a:r>
          </a:p>
          <a:p>
            <a:pPr marL="285750" indent="-285750">
              <a:buFont typeface="Arial" panose="020B0604020202020204" pitchFamily="34" charset="0"/>
              <a:buChar char="•"/>
            </a:pPr>
            <a:r>
              <a:rPr lang="en-US" sz="1200" dirty="0"/>
              <a:t>Future work: Test Logistic Regression, Neural Networks, or </a:t>
            </a:r>
            <a:r>
              <a:rPr lang="en-US" sz="1200" dirty="0" err="1"/>
              <a:t>XGBoost</a:t>
            </a:r>
            <a:r>
              <a:rPr lang="en-US" sz="1200" dirty="0"/>
              <a:t> for improved accuracy.</a:t>
            </a:r>
          </a:p>
          <a:p>
            <a:pPr marL="285750" indent="-285750">
              <a:buFont typeface="Arial" panose="020B0604020202020204" pitchFamily="34" charset="0"/>
              <a:buChar char="•"/>
            </a:pPr>
            <a:endParaRPr lang="en-US" sz="1200" dirty="0"/>
          </a:p>
        </p:txBody>
      </p:sp>
      <p:sp>
        <p:nvSpPr>
          <p:cNvPr id="18" name="TextBox 17">
            <a:extLst>
              <a:ext uri="{FF2B5EF4-FFF2-40B4-BE49-F238E27FC236}">
                <a16:creationId xmlns:a16="http://schemas.microsoft.com/office/drawing/2014/main" id="{C08C8D6C-24C6-B87E-45AE-1E83CED91AA6}"/>
              </a:ext>
            </a:extLst>
          </p:cNvPr>
          <p:cNvSpPr txBox="1"/>
          <p:nvPr/>
        </p:nvSpPr>
        <p:spPr>
          <a:xfrm>
            <a:off x="3238505" y="1753116"/>
            <a:ext cx="2666998" cy="4154984"/>
          </a:xfrm>
          <a:prstGeom prst="rect">
            <a:avLst/>
          </a:prstGeom>
          <a:noFill/>
        </p:spPr>
        <p:txBody>
          <a:bodyPr wrap="square" rtlCol="0">
            <a:spAutoFit/>
          </a:bodyPr>
          <a:lstStyle/>
          <a:p>
            <a:r>
              <a:rPr lang="en-US" sz="1200" dirty="0"/>
              <a:t>Key Findings</a:t>
            </a:r>
          </a:p>
          <a:p>
            <a:pPr marL="285750" indent="-285750">
              <a:buFont typeface="Arial" panose="020B0604020202020204" pitchFamily="34" charset="0"/>
              <a:buChar char="•"/>
            </a:pPr>
            <a:r>
              <a:rPr lang="en-US" sz="1200" dirty="0"/>
              <a:t>We need around 20 components to retain 95% of the variance.</a:t>
            </a:r>
          </a:p>
          <a:p>
            <a:pPr marL="285750" indent="-285750">
              <a:buFont typeface="Arial" panose="020B0604020202020204" pitchFamily="34" charset="0"/>
              <a:buChar char="•"/>
            </a:pPr>
            <a:r>
              <a:rPr lang="en-US" sz="1200" dirty="0"/>
              <a:t>Using only 2-3 components results in loss of information.</a:t>
            </a:r>
          </a:p>
          <a:p>
            <a:pPr marL="285750" indent="-285750">
              <a:buFont typeface="Arial" panose="020B0604020202020204" pitchFamily="34" charset="0"/>
              <a:buChar char="•"/>
            </a:pPr>
            <a:r>
              <a:rPr lang="en-US" sz="1200" dirty="0"/>
              <a:t>PC1 is highly influenced by Smoking, Age and Sex</a:t>
            </a:r>
          </a:p>
          <a:p>
            <a:pPr marL="285750" indent="-285750">
              <a:buFont typeface="Arial" panose="020B0604020202020204" pitchFamily="34" charset="0"/>
              <a:buChar char="•"/>
            </a:pPr>
            <a:r>
              <a:rPr lang="en-US" sz="1200" dirty="0"/>
              <a:t>Cholesterol has little impact on PC1 but contributes more to other PCs.</a:t>
            </a:r>
          </a:p>
          <a:p>
            <a:pPr marL="285750" indent="-285750">
              <a:buFont typeface="Arial" panose="020B0604020202020204" pitchFamily="34" charset="0"/>
              <a:buChar char="•"/>
            </a:pPr>
            <a:r>
              <a:rPr lang="en-US" sz="1200" dirty="0"/>
              <a:t>PC1 seems to capture lifestyle-related factors (Smoking, Sex, age, etc.).</a:t>
            </a:r>
          </a:p>
          <a:p>
            <a:pPr marL="285750" indent="-285750">
              <a:buFont typeface="Arial" panose="020B0604020202020204" pitchFamily="34" charset="0"/>
              <a:buChar char="•"/>
            </a:pPr>
            <a:r>
              <a:rPr lang="en-US" sz="1200" dirty="0"/>
              <a:t>Adding a third component improves data separation, revealing clearer clusters.</a:t>
            </a:r>
          </a:p>
          <a:p>
            <a:pPr marL="285750" indent="-285750">
              <a:buFont typeface="Arial" panose="020B0604020202020204" pitchFamily="34" charset="0"/>
              <a:buChar char="•"/>
            </a:pPr>
            <a:r>
              <a:rPr lang="en-US" sz="1200" dirty="0"/>
              <a:t>Some overlap between high-risk (🔴) and low-risk (🟣) individuals remains.</a:t>
            </a:r>
          </a:p>
          <a:p>
            <a:pPr marL="285750" indent="-285750">
              <a:buFont typeface="Arial" panose="020B0604020202020204" pitchFamily="34" charset="0"/>
              <a:buChar char="•"/>
            </a:pPr>
            <a:r>
              <a:rPr lang="en-US" sz="1200" dirty="0"/>
              <a:t>Outliers suggest extreme-risk cases that need further investigation.</a:t>
            </a:r>
          </a:p>
        </p:txBody>
      </p:sp>
      <p:sp>
        <p:nvSpPr>
          <p:cNvPr id="19" name="TextBox 18">
            <a:extLst>
              <a:ext uri="{FF2B5EF4-FFF2-40B4-BE49-F238E27FC236}">
                <a16:creationId xmlns:a16="http://schemas.microsoft.com/office/drawing/2014/main" id="{B70B0744-BD05-34C4-FDA0-55D72358E11F}"/>
              </a:ext>
            </a:extLst>
          </p:cNvPr>
          <p:cNvSpPr txBox="1"/>
          <p:nvPr/>
        </p:nvSpPr>
        <p:spPr>
          <a:xfrm>
            <a:off x="6248401" y="1753116"/>
            <a:ext cx="2666998" cy="3785652"/>
          </a:xfrm>
          <a:prstGeom prst="rect">
            <a:avLst/>
          </a:prstGeom>
          <a:noFill/>
        </p:spPr>
        <p:txBody>
          <a:bodyPr wrap="square" rtlCol="0">
            <a:spAutoFit/>
          </a:bodyPr>
          <a:lstStyle/>
          <a:p>
            <a:r>
              <a:rPr lang="en-US" sz="1200" dirty="0"/>
              <a:t>Key Findings</a:t>
            </a:r>
          </a:p>
          <a:p>
            <a:pPr marL="285750" indent="-285750">
              <a:buFont typeface="Arial" panose="020B0604020202020204" pitchFamily="34" charset="0"/>
              <a:buChar char="•"/>
            </a:pPr>
            <a:r>
              <a:rPr lang="en-US" sz="1200" dirty="0"/>
              <a:t>Participant responses concerning identified risk factors were graphically represented.</a:t>
            </a:r>
          </a:p>
          <a:p>
            <a:pPr marL="285750" indent="-285750">
              <a:buFont typeface="Arial" panose="020B0604020202020204" pitchFamily="34" charset="0"/>
              <a:buChar char="•"/>
            </a:pPr>
            <a:r>
              <a:rPr lang="en-US" sz="1200" dirty="0"/>
              <a:t>The left panel of the graph depicted data from participants who indicated the presence of at least one of the specified risk factors. </a:t>
            </a:r>
          </a:p>
          <a:p>
            <a:pPr marL="285750" indent="-285750">
              <a:buFont typeface="Arial" panose="020B0604020202020204" pitchFamily="34" charset="0"/>
              <a:buChar char="•"/>
            </a:pPr>
            <a:r>
              <a:rPr lang="en-US" sz="1200" dirty="0"/>
              <a:t>Conversely, the right panel presented data from participants who reported the absence of all assessed risk factors.</a:t>
            </a:r>
          </a:p>
          <a:p>
            <a:pPr marL="285750" indent="-285750">
              <a:buFont typeface="Arial" panose="020B0604020202020204" pitchFamily="34" charset="0"/>
              <a:buChar char="•"/>
            </a:pPr>
            <a:r>
              <a:rPr lang="en-US" sz="1200" dirty="0"/>
              <a:t>The Logistic Regression model appeared to exhibit limited understanding of the provided data. Furthermore, the resulting graphical output demonstrates variability across multiple iterations of the model execution.</a:t>
            </a:r>
          </a:p>
        </p:txBody>
      </p:sp>
      <p:sp>
        <p:nvSpPr>
          <p:cNvPr id="20" name="TextBox 19">
            <a:extLst>
              <a:ext uri="{FF2B5EF4-FFF2-40B4-BE49-F238E27FC236}">
                <a16:creationId xmlns:a16="http://schemas.microsoft.com/office/drawing/2014/main" id="{6A2718AD-0EE7-AC9F-63A7-F544939E9EF6}"/>
              </a:ext>
            </a:extLst>
          </p:cNvPr>
          <p:cNvSpPr txBox="1"/>
          <p:nvPr/>
        </p:nvSpPr>
        <p:spPr>
          <a:xfrm>
            <a:off x="9334501" y="1753116"/>
            <a:ext cx="2666998" cy="4893647"/>
          </a:xfrm>
          <a:prstGeom prst="rect">
            <a:avLst/>
          </a:prstGeom>
          <a:noFill/>
        </p:spPr>
        <p:txBody>
          <a:bodyPr wrap="square" rtlCol="0">
            <a:spAutoFit/>
          </a:bodyPr>
          <a:lstStyle/>
          <a:p>
            <a:r>
              <a:rPr lang="en-US" sz="1200" dirty="0"/>
              <a:t>Key Findings</a:t>
            </a:r>
          </a:p>
          <a:p>
            <a:pPr marL="285750" indent="-285750">
              <a:buFont typeface="Arial" panose="020B0604020202020204" pitchFamily="34" charset="0"/>
              <a:buChar char="•"/>
            </a:pPr>
            <a:r>
              <a:rPr lang="en-US" sz="1200" dirty="0"/>
              <a:t>The target class (Heart Attack Risk) is imbalanced, with more instances of one class (e.g., "no heart attack risk") than the other (e.g., "at risk").</a:t>
            </a:r>
          </a:p>
          <a:p>
            <a:pPr marL="285750" indent="-285750">
              <a:buFont typeface="Arial" panose="020B0604020202020204" pitchFamily="34" charset="0"/>
              <a:buChar char="•"/>
            </a:pPr>
            <a:r>
              <a:rPr lang="en-US" sz="1200" dirty="0"/>
              <a:t>Model performance: ~64%. Primarily predicted majority class (no risk)</a:t>
            </a:r>
          </a:p>
          <a:p>
            <a:pPr marL="285750" indent="-285750">
              <a:buFont typeface="Arial" panose="020B0604020202020204" pitchFamily="34" charset="0"/>
              <a:buChar char="•"/>
            </a:pPr>
            <a:r>
              <a:rPr lang="en-US" sz="1200" dirty="0"/>
              <a:t>After SMOTE: ~55%. Minority class prediction improved, but precision dropped</a:t>
            </a:r>
          </a:p>
          <a:p>
            <a:pPr marL="285750" indent="-285750">
              <a:buFont typeface="Arial" panose="020B0604020202020204" pitchFamily="34" charset="0"/>
              <a:buChar char="•"/>
            </a:pPr>
            <a:r>
              <a:rPr lang="en-US" sz="1200" dirty="0"/>
              <a:t>- Lower thresholds, such as 0.10 and 0.20, achieve perfect recall but result in low precision, leading to many false positives.  </a:t>
            </a:r>
          </a:p>
          <a:p>
            <a:pPr marL="285750" indent="-285750">
              <a:buFont typeface="Arial" panose="020B0604020202020204" pitchFamily="34" charset="0"/>
              <a:buChar char="•"/>
            </a:pPr>
            <a:r>
              <a:rPr lang="en-US" sz="1200" dirty="0"/>
              <a:t>- As the threshold increases, recall decreases significantly, while precision shows slight improvement, highlighting a trade-off.  </a:t>
            </a:r>
          </a:p>
          <a:p>
            <a:pPr marL="285750" indent="-285750">
              <a:buFont typeface="Arial" panose="020B0604020202020204" pitchFamily="34" charset="0"/>
              <a:buChar char="•"/>
            </a:pPr>
            <a:r>
              <a:rPr lang="en-US" sz="1200" dirty="0"/>
              <a:t>- F1-Score is highest at lower thresholds, indicating that a recall-focused approach is optimal for this dataset. </a:t>
            </a:r>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354326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33DB3C-312A-6725-7F70-20186E342F7C}"/>
              </a:ext>
            </a:extLst>
          </p:cNvPr>
          <p:cNvSpPr txBox="1">
            <a:spLocks/>
          </p:cNvSpPr>
          <p:nvPr/>
        </p:nvSpPr>
        <p:spPr>
          <a:xfrm>
            <a:off x="1524000" y="1066800"/>
            <a:ext cx="9144000" cy="457200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lgn="ctr">
              <a:buFont typeface="Arial" pitchFamily="34" charset="0"/>
              <a:buNone/>
            </a:pPr>
            <a:r>
              <a:rPr lang="en-US" sz="4400" dirty="0"/>
              <a:t>END</a:t>
            </a:r>
          </a:p>
        </p:txBody>
      </p:sp>
    </p:spTree>
    <p:extLst>
      <p:ext uri="{BB962C8B-B14F-4D97-AF65-F5344CB8AC3E}">
        <p14:creationId xmlns:p14="http://schemas.microsoft.com/office/powerpoint/2010/main" val="354805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Method #: XXXXXXXXXXXXXX</a:t>
            </a:r>
          </a:p>
        </p:txBody>
      </p:sp>
      <p:sp>
        <p:nvSpPr>
          <p:cNvPr id="9" name="Rectangle 8">
            <a:extLst>
              <a:ext uri="{FF2B5EF4-FFF2-40B4-BE49-F238E27FC236}">
                <a16:creationId xmlns:a16="http://schemas.microsoft.com/office/drawing/2014/main" id="{1E265384-71FB-D775-B7C3-04D7C7ECC237}"/>
              </a:ext>
            </a:extLst>
          </p:cNvPr>
          <p:cNvSpPr/>
          <p:nvPr/>
        </p:nvSpPr>
        <p:spPr>
          <a:xfrm>
            <a:off x="304800" y="990599"/>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10" name="Rectangle 9">
            <a:extLst>
              <a:ext uri="{FF2B5EF4-FFF2-40B4-BE49-F238E27FC236}">
                <a16:creationId xmlns:a16="http://schemas.microsoft.com/office/drawing/2014/main" id="{0046B9D0-FEC9-A1EE-CDB6-725BDDB76391}"/>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Key findings</a:t>
            </a:r>
          </a:p>
        </p:txBody>
      </p:sp>
      <p:sp>
        <p:nvSpPr>
          <p:cNvPr id="11" name="Rectangle 10">
            <a:extLst>
              <a:ext uri="{FF2B5EF4-FFF2-40B4-BE49-F238E27FC236}">
                <a16:creationId xmlns:a16="http://schemas.microsoft.com/office/drawing/2014/main" id="{431C0CA7-93FE-3E4D-19E4-14676576F67A}"/>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Purpose/ Goal of this method</a:t>
            </a:r>
          </a:p>
        </p:txBody>
      </p:sp>
      <p:sp>
        <p:nvSpPr>
          <p:cNvPr id="12" name="Rectangle 11">
            <a:extLst>
              <a:ext uri="{FF2B5EF4-FFF2-40B4-BE49-F238E27FC236}">
                <a16:creationId xmlns:a16="http://schemas.microsoft.com/office/drawing/2014/main" id="{D7C1AB1F-92E8-6FF5-AF1D-3CE18C6EB65F}"/>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What is the takeaway from this slide?</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Goals</a:t>
            </a:r>
          </a:p>
        </p:txBody>
      </p:sp>
      <p:sp>
        <p:nvSpPr>
          <p:cNvPr id="3" name="Content Placeholder 2"/>
          <p:cNvSpPr>
            <a:spLocks noGrp="1"/>
          </p:cNvSpPr>
          <p:nvPr>
            <p:ph idx="1"/>
          </p:nvPr>
        </p:nvSpPr>
        <p:spPr>
          <a:xfrm>
            <a:off x="381000" y="914400"/>
            <a:ext cx="9144000" cy="4572001"/>
          </a:xfrm>
        </p:spPr>
        <p:txBody>
          <a:bodyPr/>
          <a:lstStyle/>
          <a:p>
            <a:pPr marL="0" indent="0">
              <a:buNone/>
            </a:pPr>
            <a:r>
              <a:rPr lang="en-US" b="1" dirty="0"/>
              <a:t>Background</a:t>
            </a:r>
          </a:p>
          <a:p>
            <a:pPr>
              <a:buFont typeface="Arial" panose="020B0604020202020204" pitchFamily="34" charset="0"/>
              <a:buChar char="•"/>
            </a:pPr>
            <a:r>
              <a:rPr lang="en-US" dirty="0"/>
              <a:t>Cardiovascular diseases remain a leading cause of mortality, making early risk prediction critical.</a:t>
            </a:r>
          </a:p>
          <a:p>
            <a:pPr>
              <a:buFont typeface="Arial" panose="020B0604020202020204" pitchFamily="34" charset="0"/>
              <a:buChar char="•"/>
            </a:pPr>
            <a:r>
              <a:rPr lang="en-US" dirty="0"/>
              <a:t>The analysis uses a dataset with known heart attack risk values, including features like age, cholesterol, blood pressure, and lifestyle factors.</a:t>
            </a:r>
          </a:p>
          <a:p>
            <a:pPr>
              <a:buFont typeface="Arial" panose="020B0604020202020204" pitchFamily="34" charset="0"/>
              <a:buChar char="•"/>
            </a:pPr>
            <a:r>
              <a:rPr lang="en-US" dirty="0"/>
              <a:t>Four machine learning approaches were applied:</a:t>
            </a:r>
          </a:p>
          <a:p>
            <a:pPr marL="742950" lvl="1" indent="-285750">
              <a:buFont typeface="Arial" panose="020B0604020202020204" pitchFamily="34" charset="0"/>
              <a:buChar char="•"/>
            </a:pPr>
            <a:r>
              <a:rPr lang="en-US" b="1" dirty="0"/>
              <a:t>Unsupervised</a:t>
            </a:r>
            <a:r>
              <a:rPr lang="en-US" dirty="0"/>
              <a:t>: K-means for clustering patterns and PCA for dimensionality reduction.</a:t>
            </a:r>
          </a:p>
          <a:p>
            <a:pPr marL="742950" lvl="1" indent="-285750">
              <a:buFont typeface="Arial" panose="020B0604020202020204" pitchFamily="34" charset="0"/>
              <a:buChar char="•"/>
            </a:pPr>
            <a:r>
              <a:rPr lang="en-US" b="1" dirty="0"/>
              <a:t>Supervised</a:t>
            </a:r>
            <a:r>
              <a:rPr lang="en-US" dirty="0"/>
              <a:t>: Logistic Regression for interpretable classification and Random Forest for robust, ensemble-based predictions.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 Overview</a:t>
            </a:r>
          </a:p>
        </p:txBody>
      </p:sp>
      <p:cxnSp>
        <p:nvCxnSpPr>
          <p:cNvPr id="7" name="Straight Connector 6">
            <a:extLst>
              <a:ext uri="{FF2B5EF4-FFF2-40B4-BE49-F238E27FC236}">
                <a16:creationId xmlns:a16="http://schemas.microsoft.com/office/drawing/2014/main" id="{4E3DF172-08D6-8209-0A85-B07BCA42C260}"/>
              </a:ext>
            </a:extLst>
          </p:cNvPr>
          <p:cNvCxnSpPr/>
          <p:nvPr/>
        </p:nvCxnSpPr>
        <p:spPr>
          <a:xfrm>
            <a:off x="3048000" y="12192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BDFC6D1-EF84-ADEE-4056-3C4F80BA30ED}"/>
              </a:ext>
            </a:extLst>
          </p:cNvPr>
          <p:cNvCxnSpPr/>
          <p:nvPr/>
        </p:nvCxnSpPr>
        <p:spPr>
          <a:xfrm>
            <a:off x="6096000" y="11430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517CC4-722A-8D76-AD3C-6F625F5D37E3}"/>
              </a:ext>
            </a:extLst>
          </p:cNvPr>
          <p:cNvCxnSpPr/>
          <p:nvPr/>
        </p:nvCxnSpPr>
        <p:spPr>
          <a:xfrm>
            <a:off x="9144000" y="12192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D3F8C2-E906-816D-C04A-1AE8A9FD1C02}"/>
              </a:ext>
            </a:extLst>
          </p:cNvPr>
          <p:cNvCxnSpPr/>
          <p:nvPr/>
        </p:nvCxnSpPr>
        <p:spPr>
          <a:xfrm>
            <a:off x="12192000" y="1143000"/>
            <a:ext cx="0" cy="411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7D8829-BAA6-9DF9-76ED-B22E4583217B}"/>
              </a:ext>
            </a:extLst>
          </p:cNvPr>
          <p:cNvCxnSpPr/>
          <p:nvPr/>
        </p:nvCxnSpPr>
        <p:spPr>
          <a:xfrm>
            <a:off x="0" y="1295400"/>
            <a:ext cx="0" cy="41148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65441E1-B285-EA4F-2FE8-902DAEFBDA69}"/>
              </a:ext>
            </a:extLst>
          </p:cNvPr>
          <p:cNvSpPr txBox="1"/>
          <p:nvPr/>
        </p:nvSpPr>
        <p:spPr>
          <a:xfrm>
            <a:off x="533400" y="1403866"/>
            <a:ext cx="2133600" cy="369332"/>
          </a:xfrm>
          <a:prstGeom prst="rect">
            <a:avLst/>
          </a:prstGeom>
          <a:noFill/>
        </p:spPr>
        <p:txBody>
          <a:bodyPr wrap="square" rtlCol="0">
            <a:spAutoFit/>
          </a:bodyPr>
          <a:lstStyle/>
          <a:p>
            <a:r>
              <a:rPr lang="en-US" dirty="0"/>
              <a:t>1. K – Means  </a:t>
            </a:r>
          </a:p>
        </p:txBody>
      </p:sp>
      <p:sp>
        <p:nvSpPr>
          <p:cNvPr id="14" name="TextBox 13">
            <a:extLst>
              <a:ext uri="{FF2B5EF4-FFF2-40B4-BE49-F238E27FC236}">
                <a16:creationId xmlns:a16="http://schemas.microsoft.com/office/drawing/2014/main" id="{B3888454-87B6-57EC-B772-6DA71317C7B4}"/>
              </a:ext>
            </a:extLst>
          </p:cNvPr>
          <p:cNvSpPr txBox="1"/>
          <p:nvPr/>
        </p:nvSpPr>
        <p:spPr>
          <a:xfrm>
            <a:off x="6438901" y="1383784"/>
            <a:ext cx="2362198" cy="369332"/>
          </a:xfrm>
          <a:prstGeom prst="rect">
            <a:avLst/>
          </a:prstGeom>
          <a:noFill/>
        </p:spPr>
        <p:txBody>
          <a:bodyPr wrap="square" rtlCol="0">
            <a:spAutoFit/>
          </a:bodyPr>
          <a:lstStyle/>
          <a:p>
            <a:r>
              <a:rPr lang="en-US" dirty="0"/>
              <a:t>3. Logistic Regression </a:t>
            </a:r>
          </a:p>
        </p:txBody>
      </p:sp>
      <p:sp>
        <p:nvSpPr>
          <p:cNvPr id="15" name="TextBox 14">
            <a:extLst>
              <a:ext uri="{FF2B5EF4-FFF2-40B4-BE49-F238E27FC236}">
                <a16:creationId xmlns:a16="http://schemas.microsoft.com/office/drawing/2014/main" id="{71447829-25C7-A454-F338-B4DCA2F51B63}"/>
              </a:ext>
            </a:extLst>
          </p:cNvPr>
          <p:cNvSpPr txBox="1"/>
          <p:nvPr/>
        </p:nvSpPr>
        <p:spPr>
          <a:xfrm>
            <a:off x="9601200" y="1383784"/>
            <a:ext cx="2133600" cy="369332"/>
          </a:xfrm>
          <a:prstGeom prst="rect">
            <a:avLst/>
          </a:prstGeom>
          <a:noFill/>
        </p:spPr>
        <p:txBody>
          <a:bodyPr wrap="square" rtlCol="0">
            <a:spAutoFit/>
          </a:bodyPr>
          <a:lstStyle/>
          <a:p>
            <a:r>
              <a:rPr lang="en-US" dirty="0"/>
              <a:t>4.  Random Forest</a:t>
            </a:r>
          </a:p>
        </p:txBody>
      </p:sp>
      <p:sp>
        <p:nvSpPr>
          <p:cNvPr id="16" name="TextBox 15">
            <a:extLst>
              <a:ext uri="{FF2B5EF4-FFF2-40B4-BE49-F238E27FC236}">
                <a16:creationId xmlns:a16="http://schemas.microsoft.com/office/drawing/2014/main" id="{D3C56A5F-F058-EE12-47A1-8FB30E8C579F}"/>
              </a:ext>
            </a:extLst>
          </p:cNvPr>
          <p:cNvSpPr txBox="1"/>
          <p:nvPr/>
        </p:nvSpPr>
        <p:spPr>
          <a:xfrm>
            <a:off x="2209800" y="704592"/>
            <a:ext cx="1904999" cy="369332"/>
          </a:xfrm>
          <a:prstGeom prst="rect">
            <a:avLst/>
          </a:prstGeom>
          <a:noFill/>
        </p:spPr>
        <p:txBody>
          <a:bodyPr wrap="square" rtlCol="0">
            <a:spAutoFit/>
          </a:bodyPr>
          <a:lstStyle/>
          <a:p>
            <a:r>
              <a:rPr lang="en-US" dirty="0"/>
              <a:t>Unsupervised ML</a:t>
            </a:r>
          </a:p>
        </p:txBody>
      </p:sp>
      <p:sp>
        <p:nvSpPr>
          <p:cNvPr id="17" name="TextBox 16">
            <a:extLst>
              <a:ext uri="{FF2B5EF4-FFF2-40B4-BE49-F238E27FC236}">
                <a16:creationId xmlns:a16="http://schemas.microsoft.com/office/drawing/2014/main" id="{A2CCC36B-455B-76C9-36E7-CF2A011D9D8F}"/>
              </a:ext>
            </a:extLst>
          </p:cNvPr>
          <p:cNvSpPr txBox="1"/>
          <p:nvPr/>
        </p:nvSpPr>
        <p:spPr>
          <a:xfrm>
            <a:off x="8077200" y="705366"/>
            <a:ext cx="2743200" cy="369332"/>
          </a:xfrm>
          <a:prstGeom prst="rect">
            <a:avLst/>
          </a:prstGeom>
          <a:noFill/>
        </p:spPr>
        <p:txBody>
          <a:bodyPr wrap="square" rtlCol="0">
            <a:spAutoFit/>
          </a:bodyPr>
          <a:lstStyle/>
          <a:p>
            <a:r>
              <a:rPr lang="en-US" dirty="0"/>
              <a:t>Supervised ML</a:t>
            </a:r>
          </a:p>
        </p:txBody>
      </p:sp>
      <p:sp>
        <p:nvSpPr>
          <p:cNvPr id="5" name="TextBox 4">
            <a:extLst>
              <a:ext uri="{FF2B5EF4-FFF2-40B4-BE49-F238E27FC236}">
                <a16:creationId xmlns:a16="http://schemas.microsoft.com/office/drawing/2014/main" id="{9891BC3B-BE90-31DC-E11D-57CC3450B96F}"/>
              </a:ext>
            </a:extLst>
          </p:cNvPr>
          <p:cNvSpPr txBox="1"/>
          <p:nvPr/>
        </p:nvSpPr>
        <p:spPr>
          <a:xfrm>
            <a:off x="3276609" y="1371084"/>
            <a:ext cx="2590791" cy="646331"/>
          </a:xfrm>
          <a:prstGeom prst="rect">
            <a:avLst/>
          </a:prstGeom>
          <a:noFill/>
        </p:spPr>
        <p:txBody>
          <a:bodyPr wrap="square" rtlCol="0">
            <a:spAutoFit/>
          </a:bodyPr>
          <a:lstStyle/>
          <a:p>
            <a:r>
              <a:rPr lang="en-US" dirty="0"/>
              <a:t>2. PCA(Principal Component Analysis)</a:t>
            </a:r>
          </a:p>
        </p:txBody>
      </p:sp>
      <p:sp>
        <p:nvSpPr>
          <p:cNvPr id="6" name="TextBox 5">
            <a:extLst>
              <a:ext uri="{FF2B5EF4-FFF2-40B4-BE49-F238E27FC236}">
                <a16:creationId xmlns:a16="http://schemas.microsoft.com/office/drawing/2014/main" id="{15708D31-2430-BF05-E97F-565E2F111563}"/>
              </a:ext>
            </a:extLst>
          </p:cNvPr>
          <p:cNvSpPr txBox="1"/>
          <p:nvPr/>
        </p:nvSpPr>
        <p:spPr>
          <a:xfrm>
            <a:off x="3162299" y="2029599"/>
            <a:ext cx="2781301" cy="1384995"/>
          </a:xfrm>
          <a:prstGeom prst="rect">
            <a:avLst/>
          </a:prstGeom>
          <a:noFill/>
        </p:spPr>
        <p:txBody>
          <a:bodyPr wrap="square" rtlCol="0">
            <a:spAutoFit/>
          </a:bodyPr>
          <a:lstStyle/>
          <a:p>
            <a:r>
              <a:rPr lang="en-US" sz="1200" b="1" dirty="0"/>
              <a:t>Def</a:t>
            </a:r>
            <a:r>
              <a:rPr lang="en-US" sz="1200" dirty="0"/>
              <a:t>: Principal Component Analysis (PCA) is a dimensionality reduction technique that transforms high-dimensional data into a smaller set of uncorrelated features (principal components) while retaining the most important information.“</a:t>
            </a:r>
          </a:p>
        </p:txBody>
      </p:sp>
      <p:sp>
        <p:nvSpPr>
          <p:cNvPr id="18" name="TextBox 17">
            <a:extLst>
              <a:ext uri="{FF2B5EF4-FFF2-40B4-BE49-F238E27FC236}">
                <a16:creationId xmlns:a16="http://schemas.microsoft.com/office/drawing/2014/main" id="{4E6AE8A1-3F3B-AB15-FD8C-EF3A4FE9BC35}"/>
              </a:ext>
            </a:extLst>
          </p:cNvPr>
          <p:cNvSpPr txBox="1"/>
          <p:nvPr/>
        </p:nvSpPr>
        <p:spPr>
          <a:xfrm>
            <a:off x="171453" y="1937266"/>
            <a:ext cx="2705094" cy="2677656"/>
          </a:xfrm>
          <a:prstGeom prst="rect">
            <a:avLst/>
          </a:prstGeom>
          <a:noFill/>
        </p:spPr>
        <p:txBody>
          <a:bodyPr wrap="square">
            <a:spAutoFit/>
          </a:bodyPr>
          <a:lstStyle/>
          <a:p>
            <a:pPr marL="0" indent="-283464" algn="l" rtl="0" eaLnBrk="1" latinLnBrk="0" hangingPunct="1">
              <a:buFont typeface="Arial" panose="020B0604020202020204" pitchFamily="34" charset="0"/>
              <a:buChar char="•"/>
            </a:pPr>
            <a:r>
              <a:rPr lang="en-US" sz="1200" dirty="0">
                <a:solidFill>
                  <a:srgbClr val="000000"/>
                </a:solidFill>
                <a:effectLst/>
                <a:latin typeface="Franklin Gothic Medium" panose="020B0603020102020204" pitchFamily="34" charset="0"/>
              </a:rPr>
              <a:t>Cluster sizes:</a:t>
            </a:r>
            <a:endParaRPr lang="en-US" sz="1200" dirty="0">
              <a:solidFill>
                <a:srgbClr val="000000"/>
              </a:solidFill>
              <a:latin typeface="Franklin Gothic Medium" panose="020B0603020102020204" pitchFamily="34" charset="0"/>
            </a:endParaRPr>
          </a:p>
          <a:p>
            <a:pPr algn="l" rtl="0" eaLnBrk="1" latinLnBrk="0" hangingPunct="1"/>
            <a:r>
              <a:rPr lang="en-US" sz="1200" dirty="0">
                <a:solidFill>
                  <a:srgbClr val="000000"/>
                </a:solidFill>
                <a:effectLst/>
                <a:latin typeface="Franklin Gothic Medium" panose="020B0603020102020204" pitchFamily="34" charset="0"/>
              </a:rPr>
              <a:t>        - Cluster </a:t>
            </a:r>
            <a:r>
              <a:rPr lang="en-US" sz="1200" dirty="0">
                <a:solidFill>
                  <a:srgbClr val="FF0000"/>
                </a:solidFill>
                <a:effectLst/>
                <a:latin typeface="Franklin Gothic Medium" panose="020B0603020102020204" pitchFamily="34" charset="0"/>
              </a:rPr>
              <a:t>0</a:t>
            </a:r>
            <a:r>
              <a:rPr lang="en-US" sz="1200" dirty="0">
                <a:solidFill>
                  <a:srgbClr val="000000"/>
                </a:solidFill>
                <a:effectLst/>
                <a:latin typeface="Franklin Gothic Medium" panose="020B0603020102020204" pitchFamily="34" charset="0"/>
              </a:rPr>
              <a:t>: 904 patients</a:t>
            </a:r>
          </a:p>
          <a:p>
            <a:pPr algn="l" rtl="0" eaLnBrk="1" latinLnBrk="0" hangingPunct="1"/>
            <a:r>
              <a:rPr lang="en-US" sz="1200" dirty="0">
                <a:solidFill>
                  <a:srgbClr val="000000"/>
                </a:solidFill>
                <a:latin typeface="Franklin Gothic Medium" panose="020B0603020102020204" pitchFamily="34" charset="0"/>
              </a:rPr>
              <a:t>        - </a:t>
            </a:r>
            <a:r>
              <a:rPr lang="en-US" sz="1200" dirty="0">
                <a:solidFill>
                  <a:srgbClr val="000000"/>
                </a:solidFill>
                <a:effectLst/>
                <a:latin typeface="Franklin Gothic Medium" panose="020B0603020102020204" pitchFamily="34" charset="0"/>
              </a:rPr>
              <a:t>Cluster </a:t>
            </a:r>
            <a:r>
              <a:rPr lang="en-US" sz="1200" dirty="0">
                <a:solidFill>
                  <a:srgbClr val="FF0000"/>
                </a:solidFill>
                <a:effectLst/>
                <a:latin typeface="Franklin Gothic Medium" panose="020B0603020102020204" pitchFamily="34" charset="0"/>
              </a:rPr>
              <a:t>1</a:t>
            </a:r>
            <a:r>
              <a:rPr lang="en-US" sz="1200" dirty="0">
                <a:solidFill>
                  <a:srgbClr val="000000"/>
                </a:solidFill>
                <a:effectLst/>
                <a:latin typeface="Franklin Gothic Medium" panose="020B0603020102020204" pitchFamily="34" charset="0"/>
              </a:rPr>
              <a:t>: 2,513 patients</a:t>
            </a:r>
          </a:p>
          <a:p>
            <a:pPr algn="l" rtl="0" eaLnBrk="1" latinLnBrk="0" hangingPunct="1"/>
            <a:r>
              <a:rPr lang="en-US" sz="1200" dirty="0">
                <a:solidFill>
                  <a:srgbClr val="000000"/>
                </a:solidFill>
                <a:latin typeface="Franklin Gothic Medium" panose="020B0603020102020204" pitchFamily="34" charset="0"/>
              </a:rPr>
              <a:t>        - </a:t>
            </a:r>
            <a:r>
              <a:rPr lang="en-US" sz="1200" dirty="0">
                <a:solidFill>
                  <a:srgbClr val="000000"/>
                </a:solidFill>
                <a:effectLst/>
                <a:latin typeface="Franklin Gothic Medium" panose="020B0603020102020204" pitchFamily="34" charset="0"/>
              </a:rPr>
              <a:t>Cluster </a:t>
            </a:r>
            <a:r>
              <a:rPr lang="en-US" sz="1200" dirty="0">
                <a:solidFill>
                  <a:srgbClr val="FF0000"/>
                </a:solidFill>
                <a:effectLst/>
                <a:latin typeface="Franklin Gothic Medium" panose="020B0603020102020204" pitchFamily="34" charset="0"/>
              </a:rPr>
              <a:t>2</a:t>
            </a:r>
            <a:r>
              <a:rPr lang="en-US" sz="1200" dirty="0">
                <a:solidFill>
                  <a:srgbClr val="000000"/>
                </a:solidFill>
                <a:effectLst/>
                <a:latin typeface="Franklin Gothic Medium" panose="020B0603020102020204" pitchFamily="34" charset="0"/>
              </a:rPr>
              <a:t>: 2,614 patients</a:t>
            </a:r>
          </a:p>
          <a:p>
            <a:pPr algn="l" rtl="0" eaLnBrk="1" latinLnBrk="0" hangingPunct="1"/>
            <a:r>
              <a:rPr lang="en-US" sz="1200" dirty="0">
                <a:solidFill>
                  <a:srgbClr val="000000"/>
                </a:solidFill>
                <a:latin typeface="Franklin Gothic Medium" panose="020B0603020102020204" pitchFamily="34" charset="0"/>
              </a:rPr>
              <a:t>        - </a:t>
            </a:r>
            <a:r>
              <a:rPr lang="en-US" sz="1200" dirty="0">
                <a:solidFill>
                  <a:srgbClr val="000000"/>
                </a:solidFill>
                <a:effectLst/>
                <a:latin typeface="Franklin Gothic Medium" panose="020B0603020102020204" pitchFamily="34" charset="0"/>
              </a:rPr>
              <a:t>Cluster </a:t>
            </a:r>
            <a:r>
              <a:rPr lang="en-US" sz="1200" dirty="0">
                <a:solidFill>
                  <a:srgbClr val="FF0000"/>
                </a:solidFill>
                <a:effectLst/>
                <a:latin typeface="Franklin Gothic Medium" panose="020B0603020102020204" pitchFamily="34" charset="0"/>
              </a:rPr>
              <a:t>3</a:t>
            </a:r>
            <a:r>
              <a:rPr lang="en-US" sz="1200" dirty="0">
                <a:solidFill>
                  <a:srgbClr val="000000"/>
                </a:solidFill>
                <a:effectLst/>
                <a:latin typeface="Franklin Gothic Medium" panose="020B0603020102020204" pitchFamily="34" charset="0"/>
              </a:rPr>
              <a:t>: 2,732 patients</a:t>
            </a:r>
          </a:p>
          <a:p>
            <a:pPr marL="0" indent="-283464" algn="l" rtl="0" eaLnBrk="1" latinLnBrk="0" hangingPunct="1">
              <a:buFont typeface="Arial" panose="020B0604020202020204" pitchFamily="34" charset="0"/>
              <a:buChar char="•"/>
            </a:pPr>
            <a:r>
              <a:rPr lang="en-US" sz="1200" dirty="0">
                <a:solidFill>
                  <a:srgbClr val="000000"/>
                </a:solidFill>
                <a:effectLst/>
                <a:latin typeface="Franklin Gothic Medium" panose="020B0603020102020204" pitchFamily="34" charset="0"/>
              </a:rPr>
              <a:t>Clusters categorized individuals based on shared characteristics, without reflecting risk levels.</a:t>
            </a:r>
          </a:p>
          <a:p>
            <a:pPr marL="0" indent="-283464" algn="l" rtl="0" eaLnBrk="1" latinLnBrk="0" hangingPunct="1">
              <a:buFont typeface="Arial" panose="020B0604020202020204" pitchFamily="34" charset="0"/>
              <a:buChar char="•"/>
            </a:pPr>
            <a:r>
              <a:rPr lang="en-US" sz="1200" dirty="0">
                <a:solidFill>
                  <a:srgbClr val="000000"/>
                </a:solidFill>
                <a:effectLst/>
                <a:latin typeface="Franklin Gothic Medium" panose="020B0603020102020204" pitchFamily="34" charset="0"/>
              </a:rPr>
              <a:t>ANOVA findings: No notable differences in heart attack risk across clusters </a:t>
            </a:r>
            <a:r>
              <a:rPr lang="en-US" sz="1200" b="1" dirty="0">
                <a:solidFill>
                  <a:srgbClr val="FF0000"/>
                </a:solidFill>
                <a:effectLst/>
                <a:latin typeface="Franklin Gothic Medium" panose="020B0603020102020204" pitchFamily="34" charset="0"/>
              </a:rPr>
              <a:t>(p-value = 0.647).</a:t>
            </a:r>
          </a:p>
          <a:p>
            <a:pPr marL="0" indent="-283464" algn="l" rtl="0" eaLnBrk="1" latinLnBrk="0" hangingPunct="1">
              <a:buFont typeface="Arial" panose="020B0604020202020204" pitchFamily="34" charset="0"/>
              <a:buChar char="•"/>
            </a:pPr>
            <a:r>
              <a:rPr lang="en-US" sz="1200" dirty="0">
                <a:solidFill>
                  <a:srgbClr val="000000"/>
                </a:solidFill>
                <a:effectLst/>
                <a:latin typeface="Franklin Gothic Medium" panose="020B0603020102020204" pitchFamily="34" charset="0"/>
              </a:rPr>
              <a:t>Conclusion: K-Means clustering proved ineffective in pinpointing high-risk groups.</a:t>
            </a:r>
            <a:endParaRPr lang="en-US" sz="1200" dirty="0"/>
          </a:p>
        </p:txBody>
      </p:sp>
      <p:sp>
        <p:nvSpPr>
          <p:cNvPr id="19" name="TextBox 18">
            <a:extLst>
              <a:ext uri="{FF2B5EF4-FFF2-40B4-BE49-F238E27FC236}">
                <a16:creationId xmlns:a16="http://schemas.microsoft.com/office/drawing/2014/main" id="{2ECF3560-D482-1E71-C254-723AE0B5D893}"/>
              </a:ext>
            </a:extLst>
          </p:cNvPr>
          <p:cNvSpPr txBox="1"/>
          <p:nvPr/>
        </p:nvSpPr>
        <p:spPr>
          <a:xfrm>
            <a:off x="9239246" y="2029599"/>
            <a:ext cx="2781301" cy="1015663"/>
          </a:xfrm>
          <a:prstGeom prst="rect">
            <a:avLst/>
          </a:prstGeom>
          <a:noFill/>
        </p:spPr>
        <p:txBody>
          <a:bodyPr wrap="square" rtlCol="0">
            <a:spAutoFit/>
          </a:bodyPr>
          <a:lstStyle/>
          <a:p>
            <a:r>
              <a:rPr lang="en-US" sz="1200" b="1" dirty="0"/>
              <a:t>Def</a:t>
            </a:r>
            <a:r>
              <a:rPr lang="en-US" sz="1200" dirty="0"/>
              <a:t>: Random Forest is an ensemble machine learning algorithm that combines multiple decision trees to make robust predictions, improving accuracy and reducing overfitting.</a:t>
            </a:r>
          </a:p>
        </p:txBody>
      </p:sp>
      <p:sp>
        <p:nvSpPr>
          <p:cNvPr id="20" name="TextBox 19">
            <a:extLst>
              <a:ext uri="{FF2B5EF4-FFF2-40B4-BE49-F238E27FC236}">
                <a16:creationId xmlns:a16="http://schemas.microsoft.com/office/drawing/2014/main" id="{F57B6E0A-8F88-312E-2F4D-8393CAC33AE0}"/>
              </a:ext>
            </a:extLst>
          </p:cNvPr>
          <p:cNvSpPr txBox="1"/>
          <p:nvPr/>
        </p:nvSpPr>
        <p:spPr>
          <a:xfrm>
            <a:off x="6267454" y="2029599"/>
            <a:ext cx="2781301" cy="830997"/>
          </a:xfrm>
          <a:prstGeom prst="rect">
            <a:avLst/>
          </a:prstGeom>
          <a:noFill/>
        </p:spPr>
        <p:txBody>
          <a:bodyPr wrap="square" rtlCol="0">
            <a:spAutoFit/>
          </a:bodyPr>
          <a:lstStyle/>
          <a:p>
            <a:r>
              <a:rPr lang="en-US" sz="1200" b="1" dirty="0"/>
              <a:t>Def</a:t>
            </a:r>
            <a:r>
              <a:rPr lang="en-US" sz="1200" dirty="0"/>
              <a:t>: Logistic Regression is a statistical model used for binary or multi-class classification, predicting the probability of an outcome based on input features.</a:t>
            </a:r>
          </a:p>
        </p:txBody>
      </p:sp>
      <p:sp>
        <p:nvSpPr>
          <p:cNvPr id="26" name="TextBox 25">
            <a:extLst>
              <a:ext uri="{FF2B5EF4-FFF2-40B4-BE49-F238E27FC236}">
                <a16:creationId xmlns:a16="http://schemas.microsoft.com/office/drawing/2014/main" id="{DED0A4DE-530A-36FD-4727-A1EBF7686CB9}"/>
              </a:ext>
            </a:extLst>
          </p:cNvPr>
          <p:cNvSpPr txBox="1"/>
          <p:nvPr/>
        </p:nvSpPr>
        <p:spPr>
          <a:xfrm>
            <a:off x="6210298" y="3438784"/>
            <a:ext cx="2781301" cy="1569660"/>
          </a:xfrm>
          <a:prstGeom prst="rect">
            <a:avLst/>
          </a:prstGeom>
          <a:noFill/>
        </p:spPr>
        <p:txBody>
          <a:bodyPr wrap="square" rtlCol="0">
            <a:spAutoFit/>
          </a:bodyPr>
          <a:lstStyle/>
          <a:p>
            <a:r>
              <a:rPr lang="en-US" sz="1200" b="1" dirty="0"/>
              <a:t>USED : </a:t>
            </a:r>
          </a:p>
          <a:p>
            <a:pPr marL="171450" indent="-171450">
              <a:buFont typeface="Arial" panose="020B0604020202020204" pitchFamily="34" charset="0"/>
              <a:buChar char="•"/>
            </a:pPr>
            <a:r>
              <a:rPr lang="en-US" sz="1200" dirty="0"/>
              <a:t>Effective for linearly separable data</a:t>
            </a:r>
          </a:p>
          <a:p>
            <a:pPr marL="171450" indent="-171450">
              <a:buFont typeface="Arial" panose="020B0604020202020204" pitchFamily="34" charset="0"/>
              <a:buChar char="•"/>
            </a:pPr>
            <a:r>
              <a:rPr lang="en-US" sz="1200" dirty="0"/>
              <a:t>Provides interpretable coefficients to understand feature influence</a:t>
            </a:r>
          </a:p>
          <a:p>
            <a:pPr marL="171450" indent="-171450">
              <a:buFont typeface="Arial" panose="020B0604020202020204" pitchFamily="34" charset="0"/>
              <a:buChar char="•"/>
            </a:pPr>
            <a:r>
              <a:rPr lang="en-US" sz="1200" dirty="0"/>
              <a:t>Works well with smaller datasets and is computationally efficient</a:t>
            </a:r>
            <a:endParaRPr lang="en-US" sz="1200" b="1" dirty="0"/>
          </a:p>
          <a:p>
            <a:endParaRPr lang="en-US" sz="1200" b="1" dirty="0"/>
          </a:p>
          <a:p>
            <a:endParaRPr lang="en-US" sz="1200" b="1" dirty="0"/>
          </a:p>
        </p:txBody>
      </p:sp>
      <p:sp>
        <p:nvSpPr>
          <p:cNvPr id="29" name="TextBox 28">
            <a:extLst>
              <a:ext uri="{FF2B5EF4-FFF2-40B4-BE49-F238E27FC236}">
                <a16:creationId xmlns:a16="http://schemas.microsoft.com/office/drawing/2014/main" id="{5152675A-335C-52C5-D461-FE29F9A948F7}"/>
              </a:ext>
            </a:extLst>
          </p:cNvPr>
          <p:cNvSpPr txBox="1"/>
          <p:nvPr/>
        </p:nvSpPr>
        <p:spPr>
          <a:xfrm>
            <a:off x="9324972" y="3438784"/>
            <a:ext cx="2781301" cy="1384995"/>
          </a:xfrm>
          <a:prstGeom prst="rect">
            <a:avLst/>
          </a:prstGeom>
          <a:noFill/>
        </p:spPr>
        <p:txBody>
          <a:bodyPr wrap="square" rtlCol="0">
            <a:spAutoFit/>
          </a:bodyPr>
          <a:lstStyle/>
          <a:p>
            <a:r>
              <a:rPr lang="en-US" sz="1200" b="1" dirty="0"/>
              <a:t>USED : </a:t>
            </a:r>
          </a:p>
          <a:p>
            <a:pPr marL="171450" indent="-171450">
              <a:buFont typeface="Arial" panose="020B0604020202020204" pitchFamily="34" charset="0"/>
              <a:buChar char="•"/>
            </a:pPr>
            <a:r>
              <a:rPr lang="en-US" sz="1200" dirty="0"/>
              <a:t>Handles both classification and regression tasks effectively.</a:t>
            </a:r>
          </a:p>
          <a:p>
            <a:pPr marL="171450" indent="-171450">
              <a:buFont typeface="Arial" panose="020B0604020202020204" pitchFamily="34" charset="0"/>
              <a:buChar char="•"/>
            </a:pPr>
            <a:r>
              <a:rPr lang="en-US" sz="1200" dirty="0"/>
              <a:t>Reduces overfitting compared to a single decision tree.</a:t>
            </a:r>
          </a:p>
          <a:p>
            <a:pPr marL="171450" indent="-171450">
              <a:buFont typeface="Arial" panose="020B0604020202020204" pitchFamily="34" charset="0"/>
              <a:buChar char="•"/>
            </a:pPr>
            <a:r>
              <a:rPr lang="en-US" sz="1200" dirty="0"/>
              <a:t>Provides insights into feature importance for better interpretability.</a:t>
            </a:r>
            <a:endParaRPr lang="en-US" sz="1200" b="1" dirty="0"/>
          </a:p>
        </p:txBody>
      </p:sp>
      <p:sp>
        <p:nvSpPr>
          <p:cNvPr id="30" name="TextBox 29">
            <a:extLst>
              <a:ext uri="{FF2B5EF4-FFF2-40B4-BE49-F238E27FC236}">
                <a16:creationId xmlns:a16="http://schemas.microsoft.com/office/drawing/2014/main" id="{BF7014BE-336D-93B3-3391-7953A11397CD}"/>
              </a:ext>
            </a:extLst>
          </p:cNvPr>
          <p:cNvSpPr txBox="1"/>
          <p:nvPr/>
        </p:nvSpPr>
        <p:spPr>
          <a:xfrm>
            <a:off x="3135627" y="3438784"/>
            <a:ext cx="2781301" cy="1015663"/>
          </a:xfrm>
          <a:prstGeom prst="rect">
            <a:avLst/>
          </a:prstGeom>
          <a:noFill/>
        </p:spPr>
        <p:txBody>
          <a:bodyPr wrap="square" rtlCol="0">
            <a:spAutoFit/>
          </a:bodyPr>
          <a:lstStyle/>
          <a:p>
            <a:r>
              <a:rPr lang="en-US" sz="1200" b="1" dirty="0"/>
              <a:t>USED : </a:t>
            </a:r>
          </a:p>
          <a:p>
            <a:pPr marL="171450" indent="-171450">
              <a:buFont typeface="Arial" panose="020B0604020202020204" pitchFamily="34" charset="0"/>
              <a:buChar char="•"/>
            </a:pPr>
            <a:r>
              <a:rPr lang="en-US" sz="1200" dirty="0"/>
              <a:t>Removes redundant information.</a:t>
            </a:r>
          </a:p>
          <a:p>
            <a:pPr marL="171450" indent="-171450">
              <a:buFont typeface="Arial" panose="020B0604020202020204" pitchFamily="34" charset="0"/>
              <a:buChar char="•"/>
            </a:pPr>
            <a:r>
              <a:rPr lang="en-US" sz="1200" dirty="0"/>
              <a:t>Helps with visualization in 2D/3D.</a:t>
            </a:r>
          </a:p>
          <a:p>
            <a:pPr marL="171450" indent="-171450">
              <a:buFont typeface="Arial" panose="020B0604020202020204" pitchFamily="34" charset="0"/>
              <a:buChar char="•"/>
            </a:pPr>
            <a:r>
              <a:rPr lang="en-US" sz="1200" dirty="0"/>
              <a:t>Improves efficiency of ML models.</a:t>
            </a:r>
            <a:endParaRPr lang="en-US" sz="1200" b="1" dirty="0"/>
          </a:p>
          <a:p>
            <a:endParaRPr lang="en-US" sz="1200" b="1" dirty="0"/>
          </a:p>
        </p:txBody>
      </p:sp>
      <p:pic>
        <p:nvPicPr>
          <p:cNvPr id="31" name="Picture 30">
            <a:extLst>
              <a:ext uri="{FF2B5EF4-FFF2-40B4-BE49-F238E27FC236}">
                <a16:creationId xmlns:a16="http://schemas.microsoft.com/office/drawing/2014/main" id="{0133F740-BBBB-255C-92F2-11EB7949B9C4}"/>
              </a:ext>
            </a:extLst>
          </p:cNvPr>
          <p:cNvPicPr>
            <a:picLocks noChangeAspect="1"/>
          </p:cNvPicPr>
          <p:nvPr/>
        </p:nvPicPr>
        <p:blipFill>
          <a:blip r:embed="rId2"/>
          <a:srcRect l="6701" r="11085" b="1"/>
          <a:stretch/>
        </p:blipFill>
        <p:spPr>
          <a:xfrm>
            <a:off x="457201" y="4665330"/>
            <a:ext cx="1987768" cy="1577607"/>
          </a:xfrm>
          <a:prstGeom prst="rect">
            <a:avLst/>
          </a:prstGeom>
          <a:noFill/>
        </p:spPr>
      </p:pic>
      <p:pic>
        <p:nvPicPr>
          <p:cNvPr id="32" name="Picture 31" descr="A graph of a number of principal components&#10;&#10;AI-generated content may be incorrect.">
            <a:extLst>
              <a:ext uri="{FF2B5EF4-FFF2-40B4-BE49-F238E27FC236}">
                <a16:creationId xmlns:a16="http://schemas.microsoft.com/office/drawing/2014/main" id="{CCF296D4-80EC-6EAC-BAE3-A687CAA0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1216" y="4695335"/>
            <a:ext cx="2327585" cy="1583162"/>
          </a:xfrm>
          <a:prstGeom prst="rect">
            <a:avLst/>
          </a:prstGeom>
        </p:spPr>
      </p:pic>
      <p:pic>
        <p:nvPicPr>
          <p:cNvPr id="33" name="Picture 32">
            <a:extLst>
              <a:ext uri="{FF2B5EF4-FFF2-40B4-BE49-F238E27FC236}">
                <a16:creationId xmlns:a16="http://schemas.microsoft.com/office/drawing/2014/main" id="{18ED3010-53C7-7841-350A-344F8527238F}"/>
              </a:ext>
            </a:extLst>
          </p:cNvPr>
          <p:cNvPicPr>
            <a:picLocks noChangeAspect="1"/>
          </p:cNvPicPr>
          <p:nvPr/>
        </p:nvPicPr>
        <p:blipFill>
          <a:blip r:embed="rId4"/>
          <a:stretch>
            <a:fillRect/>
          </a:stretch>
        </p:blipFill>
        <p:spPr>
          <a:xfrm>
            <a:off x="6535528" y="4695335"/>
            <a:ext cx="2087880" cy="1670304"/>
          </a:xfrm>
          <a:prstGeom prst="rect">
            <a:avLst/>
          </a:prstGeom>
        </p:spPr>
      </p:pic>
      <p:pic>
        <p:nvPicPr>
          <p:cNvPr id="34" name="Picture 33">
            <a:extLst>
              <a:ext uri="{FF2B5EF4-FFF2-40B4-BE49-F238E27FC236}">
                <a16:creationId xmlns:a16="http://schemas.microsoft.com/office/drawing/2014/main" id="{ACA880FD-A5B7-6EE7-9B72-E1EECF90639C}"/>
              </a:ext>
            </a:extLst>
          </p:cNvPr>
          <p:cNvPicPr>
            <a:picLocks noChangeAspect="1"/>
          </p:cNvPicPr>
          <p:nvPr/>
        </p:nvPicPr>
        <p:blipFill>
          <a:blip r:embed="rId5"/>
          <a:srcRect t="6100"/>
          <a:stretch/>
        </p:blipFill>
        <p:spPr>
          <a:xfrm>
            <a:off x="9521181" y="4854259"/>
            <a:ext cx="2461266" cy="1488839"/>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6FD1A-CC1F-801D-53ED-0A4021E3041D}"/>
              </a:ext>
            </a:extLst>
          </p:cNvPr>
          <p:cNvSpPr>
            <a:spLocks noGrp="1"/>
          </p:cNvSpPr>
          <p:nvPr>
            <p:ph idx="1"/>
          </p:nvPr>
        </p:nvSpPr>
        <p:spPr>
          <a:xfrm>
            <a:off x="1524000" y="1066800"/>
            <a:ext cx="9144000" cy="4572001"/>
          </a:xfrm>
        </p:spPr>
        <p:txBody>
          <a:bodyPr anchor="ctr">
            <a:normAutofit/>
          </a:bodyPr>
          <a:lstStyle/>
          <a:p>
            <a:pPr marL="0" indent="0" algn="ctr">
              <a:buNone/>
            </a:pPr>
            <a:r>
              <a:rPr lang="en-US" sz="4400" dirty="0"/>
              <a:t>K Means Clustering</a:t>
            </a:r>
          </a:p>
        </p:txBody>
      </p:sp>
    </p:spTree>
    <p:extLst>
      <p:ext uri="{BB962C8B-B14F-4D97-AF65-F5344CB8AC3E}">
        <p14:creationId xmlns:p14="http://schemas.microsoft.com/office/powerpoint/2010/main" val="387515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426" y="38100"/>
            <a:ext cx="10058400" cy="609600"/>
          </a:xfrm>
        </p:spPr>
        <p:txBody>
          <a:bodyPr anchor="ctr">
            <a:normAutofit/>
          </a:bodyPr>
          <a:lstStyle/>
          <a:p>
            <a:r>
              <a:rPr lang="en-US" dirty="0"/>
              <a:t>Background and Goals</a:t>
            </a:r>
          </a:p>
        </p:txBody>
      </p:sp>
      <p:pic>
        <p:nvPicPr>
          <p:cNvPr id="5" name="Picture 4">
            <a:extLst>
              <a:ext uri="{FF2B5EF4-FFF2-40B4-BE49-F238E27FC236}">
                <a16:creationId xmlns:a16="http://schemas.microsoft.com/office/drawing/2014/main" id="{A959B607-4B4B-E2F3-FD36-E229B8500D88}"/>
              </a:ext>
            </a:extLst>
          </p:cNvPr>
          <p:cNvPicPr>
            <a:picLocks noChangeAspect="1"/>
          </p:cNvPicPr>
          <p:nvPr/>
        </p:nvPicPr>
        <p:blipFill>
          <a:blip r:embed="rId2"/>
          <a:srcRect l="6701" r="11085" b="1"/>
          <a:stretch/>
        </p:blipFill>
        <p:spPr>
          <a:xfrm>
            <a:off x="2209800" y="846992"/>
            <a:ext cx="3774374" cy="2995561"/>
          </a:xfrm>
          <a:prstGeom prst="rect">
            <a:avLst/>
          </a:prstGeom>
          <a:noFill/>
        </p:spPr>
      </p:pic>
      <p:sp>
        <p:nvSpPr>
          <p:cNvPr id="3" name="Content Placeholder 2"/>
          <p:cNvSpPr>
            <a:spLocks noGrp="1"/>
          </p:cNvSpPr>
          <p:nvPr>
            <p:ph sz="quarter" idx="4"/>
          </p:nvPr>
        </p:nvSpPr>
        <p:spPr>
          <a:xfrm>
            <a:off x="6324600" y="838200"/>
            <a:ext cx="5687508" cy="5867400"/>
          </a:xfrm>
        </p:spPr>
        <p:txBody>
          <a:bodyPr>
            <a:normAutofit fontScale="92500" lnSpcReduction="20000"/>
          </a:bodyPr>
          <a:lstStyle/>
          <a:p>
            <a:pPr marL="228600" indent="-228600" algn="l" rtl="0" eaLnBrk="1" latinLnBrk="0" hangingPunct="1">
              <a:lnSpc>
                <a:spcPct val="90000"/>
              </a:lnSpc>
              <a:spcBef>
                <a:spcPts val="1800"/>
              </a:spcBef>
              <a:buNone/>
            </a:pPr>
            <a:r>
              <a:rPr lang="en-US" sz="2400" b="1" dirty="0">
                <a:solidFill>
                  <a:srgbClr val="FF0000"/>
                </a:solidFill>
                <a:effectLst/>
                <a:latin typeface="Franklin Gothic Medium" panose="020B0603020102020204" pitchFamily="34" charset="0"/>
              </a:rPr>
              <a:t>1. Unsupervised Learning Approach (K-Means Clustering)</a:t>
            </a:r>
            <a:endParaRPr lang="en-US" sz="2400" dirty="0">
              <a:solidFill>
                <a:srgbClr val="FF0000"/>
              </a:solidFill>
              <a:effectLst/>
              <a:latin typeface="Franklin Gothic Medium" panose="020B0603020102020204" pitchFamily="34" charset="0"/>
            </a:endParaRPr>
          </a:p>
          <a:p>
            <a:pPr marL="228600" indent="-228600" algn="l" rtl="0" eaLnBrk="1" latinLnBrk="0" hangingPunct="1">
              <a:lnSpc>
                <a:spcPct val="90000"/>
              </a:lnSpc>
              <a:spcBef>
                <a:spcPts val="1800"/>
              </a:spcBef>
              <a:buFont typeface="Arial" panose="020B0604020202020204" pitchFamily="34" charset="0"/>
              <a:buChar char="•"/>
            </a:pPr>
            <a:r>
              <a:rPr lang="en-US" sz="2400" dirty="0">
                <a:solidFill>
                  <a:srgbClr val="404040"/>
                </a:solidFill>
                <a:effectLst/>
                <a:latin typeface="Franklin Gothic Medium" panose="020B0603020102020204" pitchFamily="34" charset="0"/>
              </a:rPr>
              <a:t>Implemented </a:t>
            </a:r>
            <a:r>
              <a:rPr lang="en-US" sz="2400" b="1" dirty="0">
                <a:solidFill>
                  <a:srgbClr val="404040"/>
                </a:solidFill>
                <a:effectLst/>
                <a:latin typeface="Franklin Gothic Medium" panose="020B0603020102020204" pitchFamily="34" charset="0"/>
              </a:rPr>
              <a:t>K-Means Clustering</a:t>
            </a:r>
            <a:r>
              <a:rPr lang="en-US" sz="2400" dirty="0">
                <a:solidFill>
                  <a:srgbClr val="404040"/>
                </a:solidFill>
                <a:effectLst/>
                <a:latin typeface="Franklin Gothic Medium" panose="020B0603020102020204" pitchFamily="34" charset="0"/>
              </a:rPr>
              <a:t> to classify patients into risk groups based on their characteristics.</a:t>
            </a:r>
          </a:p>
          <a:p>
            <a:pPr marL="228600" indent="-228600" algn="l" rtl="0" eaLnBrk="1" latinLnBrk="0" hangingPunct="1">
              <a:lnSpc>
                <a:spcPct val="90000"/>
              </a:lnSpc>
              <a:spcBef>
                <a:spcPts val="1800"/>
              </a:spcBef>
              <a:buFont typeface="Arial" panose="020B0604020202020204" pitchFamily="34" charset="0"/>
              <a:buChar char="•"/>
            </a:pPr>
            <a:r>
              <a:rPr lang="en-US" sz="2400" dirty="0">
                <a:solidFill>
                  <a:srgbClr val="404040"/>
                </a:solidFill>
                <a:effectLst/>
                <a:latin typeface="Franklin Gothic Medium" panose="020B0603020102020204" pitchFamily="34" charset="0"/>
              </a:rPr>
              <a:t>Utilised the </a:t>
            </a:r>
            <a:r>
              <a:rPr lang="en-US" sz="2400" b="1" dirty="0">
                <a:solidFill>
                  <a:srgbClr val="404040"/>
                </a:solidFill>
                <a:effectLst/>
                <a:latin typeface="Franklin Gothic Medium" panose="020B0603020102020204" pitchFamily="34" charset="0"/>
              </a:rPr>
              <a:t>Elbow Method</a:t>
            </a:r>
            <a:r>
              <a:rPr lang="en-US" sz="2400" dirty="0">
                <a:solidFill>
                  <a:srgbClr val="404040"/>
                </a:solidFill>
                <a:effectLst/>
                <a:latin typeface="Franklin Gothic Medium" panose="020B0603020102020204" pitchFamily="34" charset="0"/>
              </a:rPr>
              <a:t> to find the ideal number of clusters </a:t>
            </a:r>
            <a:r>
              <a:rPr lang="en-US" sz="2400" dirty="0">
                <a:solidFill>
                  <a:srgbClr val="FF0000"/>
                </a:solidFill>
                <a:effectLst/>
                <a:latin typeface="Franklin Gothic Medium" panose="020B0603020102020204" pitchFamily="34" charset="0"/>
              </a:rPr>
              <a:t>(</a:t>
            </a:r>
            <a:r>
              <a:rPr lang="en-US" sz="2400" b="1" dirty="0">
                <a:solidFill>
                  <a:srgbClr val="FF0000"/>
                </a:solidFill>
                <a:effectLst/>
                <a:latin typeface="Franklin Gothic Medium" panose="020B0603020102020204" pitchFamily="34" charset="0"/>
              </a:rPr>
              <a:t>K = 4</a:t>
            </a:r>
            <a:r>
              <a:rPr lang="en-US" sz="2400" dirty="0">
                <a:solidFill>
                  <a:srgbClr val="FF0000"/>
                </a:solidFill>
                <a:effectLst/>
                <a:latin typeface="Franklin Gothic Medium" panose="020B0603020102020204" pitchFamily="34" charset="0"/>
              </a:rPr>
              <a:t>).</a:t>
            </a:r>
          </a:p>
          <a:p>
            <a:pPr marL="228600" indent="-228600" algn="l" rtl="0" eaLnBrk="1" latinLnBrk="0" hangingPunct="1">
              <a:lnSpc>
                <a:spcPct val="90000"/>
              </a:lnSpc>
              <a:spcBef>
                <a:spcPts val="1800"/>
              </a:spcBef>
              <a:buFont typeface="Arial" panose="020B0604020202020204" pitchFamily="34" charset="0"/>
              <a:buChar char="•"/>
            </a:pPr>
            <a:r>
              <a:rPr lang="en-US" sz="2400" dirty="0">
                <a:solidFill>
                  <a:srgbClr val="404040"/>
                </a:solidFill>
                <a:effectLst/>
                <a:latin typeface="Franklin Gothic Medium" panose="020B0603020102020204" pitchFamily="34" charset="0"/>
              </a:rPr>
              <a:t>Clustering considered factors like </a:t>
            </a:r>
            <a:r>
              <a:rPr lang="en-US" sz="2400" b="1" dirty="0">
                <a:solidFill>
                  <a:srgbClr val="404040"/>
                </a:solidFill>
                <a:effectLst/>
                <a:latin typeface="Franklin Gothic Medium" panose="020B0603020102020204" pitchFamily="34" charset="0"/>
              </a:rPr>
              <a:t>Systolic BP, BMI, Cholesterol, Age, Exercise Hours, and Smoking</a:t>
            </a:r>
            <a:r>
              <a:rPr lang="en-US" sz="2400" dirty="0">
                <a:solidFill>
                  <a:srgbClr val="404040"/>
                </a:solidFill>
                <a:effectLst/>
                <a:latin typeface="Franklin Gothic Medium" panose="020B0603020102020204" pitchFamily="34" charset="0"/>
              </a:rPr>
              <a:t>.</a:t>
            </a:r>
          </a:p>
          <a:p>
            <a:pPr marL="228600" indent="-228600" algn="l" rtl="0" eaLnBrk="1" latinLnBrk="0" hangingPunct="1">
              <a:lnSpc>
                <a:spcPct val="90000"/>
              </a:lnSpc>
              <a:spcBef>
                <a:spcPts val="1800"/>
              </a:spcBef>
              <a:buFont typeface="Arial" panose="020B0604020202020204" pitchFamily="34" charset="0"/>
              <a:buChar char="•"/>
            </a:pPr>
            <a:r>
              <a:rPr lang="en-US" sz="2400" b="1" dirty="0">
                <a:solidFill>
                  <a:srgbClr val="404040"/>
                </a:solidFill>
                <a:effectLst/>
                <a:latin typeface="Franklin Gothic Medium" panose="020B0603020102020204" pitchFamily="34" charset="0"/>
              </a:rPr>
              <a:t>Silhouette Scores</a:t>
            </a:r>
            <a:r>
              <a:rPr lang="en-US" sz="2400" dirty="0">
                <a:solidFill>
                  <a:srgbClr val="404040"/>
                </a:solidFill>
                <a:effectLst/>
                <a:latin typeface="Franklin Gothic Medium" panose="020B0603020102020204" pitchFamily="34" charset="0"/>
              </a:rPr>
              <a:t> for various feature combinations:</a:t>
            </a:r>
          </a:p>
          <a:p>
            <a:pPr marL="742950" lvl="1" indent="-285750" algn="l" rtl="0" eaLnBrk="1" latinLnBrk="0" hangingPunct="1">
              <a:lnSpc>
                <a:spcPct val="90000"/>
              </a:lnSpc>
              <a:spcBef>
                <a:spcPts val="1800"/>
              </a:spcBef>
              <a:buFont typeface="Arial" panose="020B0604020202020204" pitchFamily="34" charset="0"/>
              <a:buChar char="•"/>
            </a:pPr>
            <a:r>
              <a:rPr lang="en-US" sz="2400" b="1" dirty="0">
                <a:solidFill>
                  <a:srgbClr val="404040"/>
                </a:solidFill>
                <a:effectLst/>
                <a:latin typeface="Franklin Gothic Medium" panose="020B0603020102020204" pitchFamily="34" charset="0"/>
              </a:rPr>
              <a:t>(Systolic BP, BMI, Cholesterol):</a:t>
            </a:r>
            <a:r>
              <a:rPr lang="en-US" sz="2400" dirty="0">
                <a:solidFill>
                  <a:srgbClr val="404040"/>
                </a:solidFill>
                <a:effectLst/>
                <a:latin typeface="Franklin Gothic Medium" panose="020B0603020102020204" pitchFamily="34" charset="0"/>
              </a:rPr>
              <a:t> 0.2668</a:t>
            </a:r>
          </a:p>
          <a:p>
            <a:pPr marL="742950" lvl="1" indent="-285750" algn="l" rtl="0" eaLnBrk="1" latinLnBrk="0" hangingPunct="1">
              <a:lnSpc>
                <a:spcPct val="90000"/>
              </a:lnSpc>
              <a:spcBef>
                <a:spcPts val="1800"/>
              </a:spcBef>
              <a:buFont typeface="Arial" panose="020B0604020202020204" pitchFamily="34" charset="0"/>
              <a:buChar char="•"/>
            </a:pPr>
            <a:r>
              <a:rPr lang="en-US" sz="2400" b="1" dirty="0">
                <a:solidFill>
                  <a:srgbClr val="404040"/>
                </a:solidFill>
                <a:effectLst/>
                <a:latin typeface="Franklin Gothic Medium" panose="020B0603020102020204" pitchFamily="34" charset="0"/>
              </a:rPr>
              <a:t>(Age, Heart Rate, Exercise Hours):</a:t>
            </a:r>
            <a:r>
              <a:rPr lang="en-US" sz="2400" dirty="0">
                <a:solidFill>
                  <a:srgbClr val="404040"/>
                </a:solidFill>
                <a:effectLst/>
                <a:latin typeface="Franklin Gothic Medium" panose="020B0603020102020204" pitchFamily="34" charset="0"/>
              </a:rPr>
              <a:t> 0.2651</a:t>
            </a:r>
          </a:p>
          <a:p>
            <a:pPr marL="742950" lvl="1" indent="-285750" algn="l" rtl="0" eaLnBrk="1" latinLnBrk="0" hangingPunct="1">
              <a:lnSpc>
                <a:spcPct val="90000"/>
              </a:lnSpc>
              <a:spcBef>
                <a:spcPts val="1800"/>
              </a:spcBef>
              <a:buFont typeface="Arial" panose="020B0604020202020204" pitchFamily="34" charset="0"/>
              <a:buChar char="•"/>
            </a:pPr>
            <a:r>
              <a:rPr lang="en-US" sz="2400" b="1" dirty="0">
                <a:solidFill>
                  <a:srgbClr val="404040"/>
                </a:solidFill>
                <a:effectLst/>
                <a:latin typeface="Franklin Gothic Medium" panose="020B0603020102020204" pitchFamily="34" charset="0"/>
              </a:rPr>
              <a:t>(Diabetes, Smoking, Systolic BP, Obesity):</a:t>
            </a:r>
            <a:r>
              <a:rPr lang="en-US" sz="2400" dirty="0">
                <a:solidFill>
                  <a:srgbClr val="404040"/>
                </a:solidFill>
                <a:effectLst/>
                <a:latin typeface="Franklin Gothic Medium" panose="020B0603020102020204" pitchFamily="34" charset="0"/>
              </a:rPr>
              <a:t> 0.4367</a:t>
            </a:r>
            <a:endParaRPr lang="en-US" dirty="0"/>
          </a:p>
        </p:txBody>
      </p:sp>
      <p:pic>
        <p:nvPicPr>
          <p:cNvPr id="6" name="Picture 5">
            <a:extLst>
              <a:ext uri="{FF2B5EF4-FFF2-40B4-BE49-F238E27FC236}">
                <a16:creationId xmlns:a16="http://schemas.microsoft.com/office/drawing/2014/main" id="{DA7B972E-972F-4910-2E20-408991C2136F}"/>
              </a:ext>
            </a:extLst>
          </p:cNvPr>
          <p:cNvPicPr>
            <a:picLocks noChangeAspect="1"/>
          </p:cNvPicPr>
          <p:nvPr/>
        </p:nvPicPr>
        <p:blipFill>
          <a:blip r:embed="rId3"/>
          <a:stretch>
            <a:fillRect/>
          </a:stretch>
        </p:blipFill>
        <p:spPr>
          <a:xfrm>
            <a:off x="152458" y="3962399"/>
            <a:ext cx="3581342" cy="2859873"/>
          </a:xfrm>
          <a:prstGeom prst="rect">
            <a:avLst/>
          </a:prstGeom>
        </p:spPr>
      </p:pic>
    </p:spTree>
    <p:extLst>
      <p:ext uri="{BB962C8B-B14F-4D97-AF65-F5344CB8AC3E}">
        <p14:creationId xmlns:p14="http://schemas.microsoft.com/office/powerpoint/2010/main" val="296909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12496800" cy="609600"/>
          </a:xfrm>
        </p:spPr>
        <p:txBody>
          <a:bodyPr>
            <a:normAutofit fontScale="90000"/>
          </a:bodyPr>
          <a:lstStyle/>
          <a:p>
            <a:r>
              <a:rPr lang="en-US" sz="3100" dirty="0"/>
              <a:t>Machine Learning Method #: </a:t>
            </a:r>
            <a:r>
              <a:rPr lang="en-US" sz="3100" b="1" dirty="0"/>
              <a:t>Unsupervised Learning (K-Means Clustering)</a:t>
            </a:r>
            <a:endParaRPr lang="en-US" dirty="0"/>
          </a:p>
        </p:txBody>
      </p:sp>
      <p:sp>
        <p:nvSpPr>
          <p:cNvPr id="9" name="Rectangle 8">
            <a:extLst>
              <a:ext uri="{FF2B5EF4-FFF2-40B4-BE49-F238E27FC236}">
                <a16:creationId xmlns:a16="http://schemas.microsoft.com/office/drawing/2014/main" id="{1E265384-71FB-D775-B7C3-04D7C7ECC237}"/>
              </a:ext>
            </a:extLst>
          </p:cNvPr>
          <p:cNvSpPr/>
          <p:nvPr/>
        </p:nvSpPr>
        <p:spPr>
          <a:xfrm>
            <a:off x="304800" y="990600"/>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046B9D0-FEC9-A1EE-CDB6-725BDDB76391}"/>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dirty="0"/>
              <a:t>✅ </a:t>
            </a:r>
            <a:r>
              <a:rPr lang="en-US" sz="1600" b="1" dirty="0"/>
              <a:t>Unsupervised learning (K-Means) is ineffective</a:t>
            </a:r>
            <a:r>
              <a:rPr lang="en-US" sz="1600" dirty="0"/>
              <a:t> for risk assessment because clusters do not align with actual heart attack risk.</a:t>
            </a:r>
          </a:p>
          <a:p>
            <a:br>
              <a:rPr lang="en-US" sz="1600" dirty="0"/>
            </a:br>
            <a:r>
              <a:rPr lang="en-US" sz="1600" dirty="0"/>
              <a:t>✅ </a:t>
            </a:r>
            <a:r>
              <a:rPr lang="en-US" sz="1600" b="1" dirty="0"/>
              <a:t>Supervised learning (Random Forest) is better</a:t>
            </a:r>
            <a:r>
              <a:rPr lang="en-US" sz="1600" dirty="0"/>
              <a:t> as it provides predictive insights based on labeled data.</a:t>
            </a:r>
          </a:p>
          <a:p>
            <a:br>
              <a:rPr lang="en-US" sz="1600" dirty="0"/>
            </a:br>
            <a:r>
              <a:rPr lang="en-US" sz="1600" dirty="0"/>
              <a:t>✅ </a:t>
            </a:r>
            <a:r>
              <a:rPr lang="en-US" sz="1600" b="1" dirty="0"/>
              <a:t>Classification models should be used</a:t>
            </a:r>
            <a:r>
              <a:rPr lang="en-US" sz="1600" dirty="0"/>
              <a:t> for risk prediction instead of clustering.</a:t>
            </a:r>
          </a:p>
          <a:p>
            <a:br>
              <a:rPr lang="en-US" sz="1600" dirty="0"/>
            </a:br>
            <a:r>
              <a:rPr lang="en-US" sz="1600" dirty="0"/>
              <a:t>✅ </a:t>
            </a:r>
            <a:r>
              <a:rPr lang="en-US" sz="1600" b="1" dirty="0"/>
              <a:t>Future work:</a:t>
            </a:r>
            <a:r>
              <a:rPr lang="en-US" sz="1600" dirty="0"/>
              <a:t> Test </a:t>
            </a:r>
            <a:r>
              <a:rPr lang="en-US" sz="1600" b="1" dirty="0"/>
              <a:t>Logistic Regression, Neural Networks, or </a:t>
            </a:r>
            <a:r>
              <a:rPr lang="en-US" sz="1600" b="1" dirty="0" err="1"/>
              <a:t>XGBoost</a:t>
            </a:r>
            <a:r>
              <a:rPr lang="en-US" sz="1600" dirty="0"/>
              <a:t> for improved accuracy.</a:t>
            </a:r>
          </a:p>
        </p:txBody>
      </p:sp>
      <p:sp>
        <p:nvSpPr>
          <p:cNvPr id="11" name="Rectangle 10">
            <a:extLst>
              <a:ext uri="{FF2B5EF4-FFF2-40B4-BE49-F238E27FC236}">
                <a16:creationId xmlns:a16="http://schemas.microsoft.com/office/drawing/2014/main" id="{431C0CA7-93FE-3E4D-19E4-14676576F67A}"/>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200" dirty="0"/>
              <a:t>🔹 </a:t>
            </a:r>
            <a:r>
              <a:rPr lang="en-US" sz="1200" b="1" dirty="0"/>
              <a:t>Goal:</a:t>
            </a:r>
            <a:r>
              <a:rPr lang="en-US" sz="1200" dirty="0"/>
              <a:t> To group patients into clusters based on similarities in health features without prior knowledge of heart attack risk.</a:t>
            </a:r>
          </a:p>
          <a:p>
            <a:br>
              <a:rPr lang="en-US" sz="1200" dirty="0"/>
            </a:br>
            <a:r>
              <a:rPr lang="en-US" sz="1200" dirty="0"/>
              <a:t>🔹 </a:t>
            </a:r>
            <a:r>
              <a:rPr lang="en-US" sz="1200" b="1" dirty="0"/>
              <a:t>Expectation:</a:t>
            </a:r>
            <a:r>
              <a:rPr lang="en-US" sz="1200" dirty="0"/>
              <a:t> Clusters would reveal distinct risk groups based on shared health characteristics.</a:t>
            </a:r>
          </a:p>
          <a:p>
            <a:br>
              <a:rPr lang="en-US" sz="1200" dirty="0"/>
            </a:br>
            <a:r>
              <a:rPr lang="en-US" sz="1200" dirty="0"/>
              <a:t>🔹 </a:t>
            </a:r>
            <a:r>
              <a:rPr lang="en-US" sz="1200" b="1" dirty="0"/>
              <a:t>Outcome:</a:t>
            </a:r>
            <a:r>
              <a:rPr lang="en-US" sz="1200" dirty="0"/>
              <a:t> Clustering </a:t>
            </a:r>
            <a:r>
              <a:rPr lang="en-US" sz="1200" b="1" dirty="0"/>
              <a:t>did not effectively differentiate risk levels</a:t>
            </a:r>
            <a:r>
              <a:rPr lang="en-US" sz="1200" dirty="0"/>
              <a:t> because the data was already labeled, making unsupervised learning unsuitable.</a:t>
            </a:r>
          </a:p>
          <a:p>
            <a:pPr algn="ctr"/>
            <a:endParaRPr lang="en-US" dirty="0"/>
          </a:p>
        </p:txBody>
      </p:sp>
      <p:sp>
        <p:nvSpPr>
          <p:cNvPr id="12" name="Rectangle 11">
            <a:extLst>
              <a:ext uri="{FF2B5EF4-FFF2-40B4-BE49-F238E27FC236}">
                <a16:creationId xmlns:a16="http://schemas.microsoft.com/office/drawing/2014/main" id="{D7C1AB1F-92E8-6FF5-AF1D-3CE18C6EB65F}"/>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What is the takeaway from this slide?</a:t>
            </a:r>
          </a:p>
        </p:txBody>
      </p:sp>
      <p:pic>
        <p:nvPicPr>
          <p:cNvPr id="18" name="Picture 17">
            <a:extLst>
              <a:ext uri="{FF2B5EF4-FFF2-40B4-BE49-F238E27FC236}">
                <a16:creationId xmlns:a16="http://schemas.microsoft.com/office/drawing/2014/main" id="{D02FE475-FA28-FE51-7824-DCA2BF2B6617}"/>
              </a:ext>
            </a:extLst>
          </p:cNvPr>
          <p:cNvPicPr>
            <a:picLocks noChangeAspect="1"/>
          </p:cNvPicPr>
          <p:nvPr/>
        </p:nvPicPr>
        <p:blipFill>
          <a:blip r:embed="rId2"/>
          <a:stretch>
            <a:fillRect/>
          </a:stretch>
        </p:blipFill>
        <p:spPr>
          <a:xfrm>
            <a:off x="304800" y="1177158"/>
            <a:ext cx="6096000" cy="4808483"/>
          </a:xfrm>
          <a:prstGeom prst="rect">
            <a:avLst/>
          </a:prstGeom>
        </p:spPr>
      </p:pic>
    </p:spTree>
    <p:extLst>
      <p:ext uri="{BB962C8B-B14F-4D97-AF65-F5344CB8AC3E}">
        <p14:creationId xmlns:p14="http://schemas.microsoft.com/office/powerpoint/2010/main" val="276663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072DD0D-4482-BF17-4561-54910F326560}"/>
              </a:ext>
            </a:extLst>
          </p:cNvPr>
          <p:cNvSpPr>
            <a:spLocks noGrp="1"/>
          </p:cNvSpPr>
          <p:nvPr>
            <p:ph idx="1"/>
          </p:nvPr>
        </p:nvSpPr>
        <p:spPr>
          <a:xfrm>
            <a:off x="1524000" y="1066800"/>
            <a:ext cx="9144000" cy="4572001"/>
          </a:xfrm>
        </p:spPr>
        <p:txBody>
          <a:bodyPr anchor="ctr">
            <a:normAutofit/>
          </a:bodyPr>
          <a:lstStyle/>
          <a:p>
            <a:pPr marL="0" indent="0" algn="ctr">
              <a:buNone/>
            </a:pPr>
            <a:r>
              <a:rPr lang="en-US" sz="4400" dirty="0"/>
              <a:t>PCA</a:t>
            </a:r>
          </a:p>
        </p:txBody>
      </p:sp>
    </p:spTree>
    <p:extLst>
      <p:ext uri="{BB962C8B-B14F-4D97-AF65-F5344CB8AC3E}">
        <p14:creationId xmlns:p14="http://schemas.microsoft.com/office/powerpoint/2010/main" val="95366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54D30-F45A-66A5-24AB-ADAA10C4D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AA134-99F8-3DC3-8386-89DF34A36A03}"/>
              </a:ext>
            </a:extLst>
          </p:cNvPr>
          <p:cNvSpPr>
            <a:spLocks noGrp="1"/>
          </p:cNvSpPr>
          <p:nvPr>
            <p:ph type="title"/>
          </p:nvPr>
        </p:nvSpPr>
        <p:spPr/>
        <p:txBody>
          <a:bodyPr/>
          <a:lstStyle/>
          <a:p>
            <a:r>
              <a:rPr lang="en-US" dirty="0"/>
              <a:t>Machine Learning Method #: Unsupervised ML</a:t>
            </a:r>
          </a:p>
        </p:txBody>
      </p:sp>
      <p:sp>
        <p:nvSpPr>
          <p:cNvPr id="9" name="Rectangle 8">
            <a:extLst>
              <a:ext uri="{FF2B5EF4-FFF2-40B4-BE49-F238E27FC236}">
                <a16:creationId xmlns:a16="http://schemas.microsoft.com/office/drawing/2014/main" id="{3E7FE86F-C1A7-4A88-FF40-A509E3558218}"/>
              </a:ext>
            </a:extLst>
          </p:cNvPr>
          <p:cNvSpPr/>
          <p:nvPr/>
        </p:nvSpPr>
        <p:spPr>
          <a:xfrm>
            <a:off x="304800" y="990600"/>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10" name="Rectangle 9">
            <a:extLst>
              <a:ext uri="{FF2B5EF4-FFF2-40B4-BE49-F238E27FC236}">
                <a16:creationId xmlns:a16="http://schemas.microsoft.com/office/drawing/2014/main" id="{488331A9-CA43-0BF2-E354-2F62BB15EE7A}"/>
              </a:ext>
            </a:extLst>
          </p:cNvPr>
          <p:cNvSpPr/>
          <p:nvPr/>
        </p:nvSpPr>
        <p:spPr>
          <a:xfrm>
            <a:off x="6534150" y="3124201"/>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Key findings</a:t>
            </a:r>
          </a:p>
          <a:p>
            <a:pPr marL="285750" indent="-285750">
              <a:buFont typeface="Arial" panose="020B0604020202020204" pitchFamily="34" charset="0"/>
              <a:buChar char="•"/>
            </a:pPr>
            <a:r>
              <a:rPr lang="en-US" dirty="0"/>
              <a:t>We need </a:t>
            </a:r>
            <a:r>
              <a:rPr lang="en-US" b="1" dirty="0"/>
              <a:t>around 20 components</a:t>
            </a:r>
            <a:r>
              <a:rPr lang="en-US" dirty="0"/>
              <a:t> to retain 95% of the variance.</a:t>
            </a:r>
          </a:p>
          <a:p>
            <a:pPr marL="285750" indent="-285750">
              <a:buFont typeface="Arial" panose="020B0604020202020204" pitchFamily="34" charset="0"/>
              <a:buChar char="•"/>
            </a:pPr>
            <a:r>
              <a:rPr lang="en-US" dirty="0"/>
              <a:t>Using </a:t>
            </a:r>
            <a:r>
              <a:rPr lang="en-US" b="1" dirty="0"/>
              <a:t>only 2-3 components</a:t>
            </a:r>
            <a:r>
              <a:rPr lang="en-US" dirty="0"/>
              <a:t> results in </a:t>
            </a:r>
            <a:r>
              <a:rPr lang="en-US" b="1" dirty="0"/>
              <a:t>loss of information</a:t>
            </a:r>
            <a:r>
              <a:rPr lang="en-US" dirty="0"/>
              <a:t>.</a:t>
            </a:r>
          </a:p>
        </p:txBody>
      </p:sp>
      <p:sp>
        <p:nvSpPr>
          <p:cNvPr id="11" name="Rectangle 10">
            <a:extLst>
              <a:ext uri="{FF2B5EF4-FFF2-40B4-BE49-F238E27FC236}">
                <a16:creationId xmlns:a16="http://schemas.microsoft.com/office/drawing/2014/main" id="{39B9A457-C0ED-61C4-C046-571BC4DDC65F}"/>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Purpose/ Goal of this method</a:t>
            </a:r>
          </a:p>
          <a:p>
            <a:pPr marL="285750" indent="-285750">
              <a:buFont typeface="Arial" panose="020B0604020202020204" pitchFamily="34" charset="0"/>
              <a:buChar char="•"/>
            </a:pPr>
            <a:r>
              <a:rPr lang="en-US" dirty="0"/>
              <a:t>This plot shows how much variance each principal component retains.</a:t>
            </a:r>
          </a:p>
          <a:p>
            <a:pPr marL="285750" indent="-285750">
              <a:buFont typeface="Arial" panose="020B0604020202020204" pitchFamily="34" charset="0"/>
              <a:buChar char="•"/>
            </a:pPr>
            <a:r>
              <a:rPr lang="en-US" dirty="0"/>
              <a:t>The red dashed line represents the 95% variance threshold.</a:t>
            </a:r>
          </a:p>
        </p:txBody>
      </p:sp>
      <p:sp>
        <p:nvSpPr>
          <p:cNvPr id="12" name="Rectangle 11">
            <a:extLst>
              <a:ext uri="{FF2B5EF4-FFF2-40B4-BE49-F238E27FC236}">
                <a16:creationId xmlns:a16="http://schemas.microsoft.com/office/drawing/2014/main" id="{356E2121-264A-CF3C-E9A3-552B4CBDCB97}"/>
              </a:ext>
            </a:extLst>
          </p:cNvPr>
          <p:cNvSpPr/>
          <p:nvPr/>
        </p:nvSpPr>
        <p:spPr>
          <a:xfrm>
            <a:off x="0" y="62484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PCA helps </a:t>
            </a:r>
            <a:r>
              <a:rPr lang="en-US" b="1" dirty="0"/>
              <a:t>reduce dimensions</a:t>
            </a:r>
            <a:r>
              <a:rPr lang="en-US" dirty="0"/>
              <a:t> but keeping </a:t>
            </a:r>
            <a:r>
              <a:rPr lang="en-US" b="1" dirty="0"/>
              <a:t>too few</a:t>
            </a:r>
            <a:r>
              <a:rPr lang="en-US" dirty="0"/>
              <a:t> can </a:t>
            </a:r>
            <a:r>
              <a:rPr lang="en-US" b="1" dirty="0"/>
              <a:t>discard important data</a:t>
            </a:r>
            <a:r>
              <a:rPr lang="en-US" dirty="0"/>
              <a:t>. </a:t>
            </a:r>
          </a:p>
          <a:p>
            <a:pPr algn="ctr"/>
            <a:r>
              <a:rPr lang="en-US" dirty="0"/>
              <a:t>* We should choose </a:t>
            </a:r>
            <a:r>
              <a:rPr lang="en-US" b="1" dirty="0"/>
              <a:t>the optimal number of components</a:t>
            </a:r>
            <a:r>
              <a:rPr lang="en-US" dirty="0"/>
              <a:t> based on explained variance.</a:t>
            </a:r>
          </a:p>
        </p:txBody>
      </p:sp>
      <p:pic>
        <p:nvPicPr>
          <p:cNvPr id="4" name="Picture 3" descr="A graph of a number of principal components&#10;&#10;AI-generated content may be incorrect.">
            <a:extLst>
              <a:ext uri="{FF2B5EF4-FFF2-40B4-BE49-F238E27FC236}">
                <a16:creationId xmlns:a16="http://schemas.microsoft.com/office/drawing/2014/main" id="{CAAF85D8-50B7-9634-6C1D-83B08D4D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21" y="1440431"/>
            <a:ext cx="5997358" cy="4079245"/>
          </a:xfrm>
          <a:prstGeom prst="rect">
            <a:avLst/>
          </a:prstGeom>
        </p:spPr>
      </p:pic>
    </p:spTree>
    <p:extLst>
      <p:ext uri="{BB962C8B-B14F-4D97-AF65-F5344CB8AC3E}">
        <p14:creationId xmlns:p14="http://schemas.microsoft.com/office/powerpoint/2010/main" val="14915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Method #: Unsupervised ML</a:t>
            </a:r>
          </a:p>
        </p:txBody>
      </p:sp>
      <p:sp>
        <p:nvSpPr>
          <p:cNvPr id="9" name="Rectangle 8">
            <a:extLst>
              <a:ext uri="{FF2B5EF4-FFF2-40B4-BE49-F238E27FC236}">
                <a16:creationId xmlns:a16="http://schemas.microsoft.com/office/drawing/2014/main" id="{1E265384-71FB-D775-B7C3-04D7C7ECC237}"/>
              </a:ext>
            </a:extLst>
          </p:cNvPr>
          <p:cNvSpPr/>
          <p:nvPr/>
        </p:nvSpPr>
        <p:spPr>
          <a:xfrm>
            <a:off x="304800" y="990600"/>
            <a:ext cx="6096000" cy="51816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Data/Visual/Table</a:t>
            </a:r>
          </a:p>
        </p:txBody>
      </p:sp>
      <p:sp>
        <p:nvSpPr>
          <p:cNvPr id="10" name="Rectangle 9">
            <a:extLst>
              <a:ext uri="{FF2B5EF4-FFF2-40B4-BE49-F238E27FC236}">
                <a16:creationId xmlns:a16="http://schemas.microsoft.com/office/drawing/2014/main" id="{0046B9D0-FEC9-A1EE-CDB6-725BDDB76391}"/>
              </a:ext>
            </a:extLst>
          </p:cNvPr>
          <p:cNvSpPr/>
          <p:nvPr/>
        </p:nvSpPr>
        <p:spPr>
          <a:xfrm>
            <a:off x="6534150" y="3124200"/>
            <a:ext cx="5657850" cy="3047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Key findings</a:t>
            </a:r>
          </a:p>
          <a:p>
            <a:pPr marL="285750" indent="-285750">
              <a:buFont typeface="Arial" panose="020B0604020202020204" pitchFamily="34" charset="0"/>
              <a:buChar char="•"/>
            </a:pPr>
            <a:r>
              <a:rPr lang="en-US" dirty="0"/>
              <a:t>PC1 is highly influenced by Smoking, Age and Sex</a:t>
            </a:r>
          </a:p>
          <a:p>
            <a:pPr marL="285750" indent="-285750">
              <a:buFont typeface="Arial" panose="020B0604020202020204" pitchFamily="34" charset="0"/>
              <a:buChar char="•"/>
            </a:pPr>
            <a:r>
              <a:rPr lang="en-US" dirty="0"/>
              <a:t>Cholesterol has little impact on PC1 but contributes more to other PCs.</a:t>
            </a:r>
          </a:p>
          <a:p>
            <a:pPr marL="285750" indent="-285750">
              <a:buFont typeface="Arial" panose="020B0604020202020204" pitchFamily="34" charset="0"/>
              <a:buChar char="•"/>
            </a:pPr>
            <a:r>
              <a:rPr lang="en-US" dirty="0"/>
              <a:t>PC1 seems to capture lifestyle-related factors (Smoking, Sex, age, etc.).</a:t>
            </a:r>
          </a:p>
        </p:txBody>
      </p:sp>
      <p:sp>
        <p:nvSpPr>
          <p:cNvPr id="11" name="Rectangle 10">
            <a:extLst>
              <a:ext uri="{FF2B5EF4-FFF2-40B4-BE49-F238E27FC236}">
                <a16:creationId xmlns:a16="http://schemas.microsoft.com/office/drawing/2014/main" id="{431C0CA7-93FE-3E4D-19E4-14676576F67A}"/>
              </a:ext>
            </a:extLst>
          </p:cNvPr>
          <p:cNvSpPr/>
          <p:nvPr/>
        </p:nvSpPr>
        <p:spPr>
          <a:xfrm>
            <a:off x="6534150" y="1003300"/>
            <a:ext cx="5657850" cy="19685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u="sng" dirty="0"/>
              <a:t>Purpose/ Goal of this method</a:t>
            </a:r>
          </a:p>
          <a:p>
            <a:pPr marL="285750" indent="-285750">
              <a:buFont typeface="Arial" panose="020B0604020202020204" pitchFamily="34" charset="0"/>
              <a:buChar char="•"/>
            </a:pPr>
            <a:r>
              <a:rPr lang="en-US" dirty="0"/>
              <a:t>Identify which features </a:t>
            </a:r>
            <a:r>
              <a:rPr lang="en-US" b="1" dirty="0"/>
              <a:t>influence PCA the most</a:t>
            </a:r>
            <a:r>
              <a:rPr lang="en-US" dirty="0"/>
              <a:t>.</a:t>
            </a:r>
          </a:p>
          <a:p>
            <a:pPr marL="285750" indent="-285750">
              <a:buFont typeface="Arial" panose="020B0604020202020204" pitchFamily="34" charset="0"/>
              <a:buChar char="•"/>
            </a:pPr>
            <a:r>
              <a:rPr lang="en-US" dirty="0"/>
              <a:t>Understand </a:t>
            </a:r>
            <a:r>
              <a:rPr lang="en-US" b="1" dirty="0"/>
              <a:t>how different health factors relate</a:t>
            </a:r>
            <a:r>
              <a:rPr lang="en-US" dirty="0"/>
              <a:t> to new principal components.</a:t>
            </a:r>
          </a:p>
        </p:txBody>
      </p:sp>
      <p:sp>
        <p:nvSpPr>
          <p:cNvPr id="12" name="Rectangle 11">
            <a:extLst>
              <a:ext uri="{FF2B5EF4-FFF2-40B4-BE49-F238E27FC236}">
                <a16:creationId xmlns:a16="http://schemas.microsoft.com/office/drawing/2014/main" id="{D7C1AB1F-92E8-6FF5-AF1D-3CE18C6EB65F}"/>
              </a:ext>
            </a:extLst>
          </p:cNvPr>
          <p:cNvSpPr/>
          <p:nvPr/>
        </p:nvSpPr>
        <p:spPr>
          <a:xfrm>
            <a:off x="0" y="6324600"/>
            <a:ext cx="121920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t>What is the takeaway from this slide? </a:t>
            </a:r>
            <a:r>
              <a:rPr lang="en-US" dirty="0"/>
              <a:t>* </a:t>
            </a:r>
            <a:r>
              <a:rPr lang="en-US" b="1" dirty="0"/>
              <a:t>PCA groups related features into new dimensions</a:t>
            </a:r>
            <a:r>
              <a:rPr lang="en-US" dirty="0"/>
              <a:t>.</a:t>
            </a:r>
          </a:p>
          <a:p>
            <a:r>
              <a:rPr lang="en-US" dirty="0"/>
              <a:t>* </a:t>
            </a:r>
            <a:r>
              <a:rPr lang="en-US" b="1" dirty="0"/>
              <a:t>Understanding these contributions helps in feature selection</a:t>
            </a:r>
            <a:r>
              <a:rPr lang="en-US" dirty="0"/>
              <a:t>.</a:t>
            </a:r>
          </a:p>
        </p:txBody>
      </p:sp>
      <p:pic>
        <p:nvPicPr>
          <p:cNvPr id="4" name="Picture 3" descr="A graph of numbers and symbols&#10;&#10;AI-generated content may be incorrect.">
            <a:extLst>
              <a:ext uri="{FF2B5EF4-FFF2-40B4-BE49-F238E27FC236}">
                <a16:creationId xmlns:a16="http://schemas.microsoft.com/office/drawing/2014/main" id="{AB58F1F2-F66B-4694-9DFA-292569583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50617"/>
            <a:ext cx="6019800" cy="4658873"/>
          </a:xfrm>
          <a:prstGeom prst="rect">
            <a:avLst/>
          </a:prstGeom>
        </p:spPr>
      </p:pic>
    </p:spTree>
    <p:extLst>
      <p:ext uri="{BB962C8B-B14F-4D97-AF65-F5344CB8AC3E}">
        <p14:creationId xmlns:p14="http://schemas.microsoft.com/office/powerpoint/2010/main" val="239884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76</TotalTime>
  <Words>1918</Words>
  <Application>Microsoft Office PowerPoint</Application>
  <PresentationFormat>Widescreen</PresentationFormat>
  <Paragraphs>179</Paragraphs>
  <Slides>19</Slides>
  <Notes>2</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Franklin Gothic Medium</vt:lpstr>
      <vt:lpstr>Medical Design 16x9</vt:lpstr>
      <vt:lpstr>Heart Attack Risk ML Models</vt:lpstr>
      <vt:lpstr>Background and Goals</vt:lpstr>
      <vt:lpstr>Content Overview</vt:lpstr>
      <vt:lpstr>PowerPoint Presentation</vt:lpstr>
      <vt:lpstr>Background and Goals</vt:lpstr>
      <vt:lpstr>Machine Learning Method #: Unsupervised Learning (K-Means Clustering)</vt:lpstr>
      <vt:lpstr>PowerPoint Presentation</vt:lpstr>
      <vt:lpstr>Machine Learning Method #: Unsupervised ML</vt:lpstr>
      <vt:lpstr>Machine Learning Method #: Unsupervised ML</vt:lpstr>
      <vt:lpstr>Machine Learning Method #: Unsupervised ML</vt:lpstr>
      <vt:lpstr>PowerPoint Presentation</vt:lpstr>
      <vt:lpstr>Logistical Regression: Supervised Learning</vt:lpstr>
      <vt:lpstr>Logistical Regression: Supervised Learning</vt:lpstr>
      <vt:lpstr>PowerPoint Presentation</vt:lpstr>
      <vt:lpstr>Machine Learning Method #: Random Forest</vt:lpstr>
      <vt:lpstr>Machine Learning Method #: Random Forest</vt:lpstr>
      <vt:lpstr>Summary</vt:lpstr>
      <vt:lpstr>PowerPoint Presentation</vt:lpstr>
      <vt:lpstr>Machine Learning Method #: XXXXXXXXXXXXXX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Bollinger</dc:creator>
  <cp:lastModifiedBy>Michael Bollinger</cp:lastModifiedBy>
  <cp:revision>3</cp:revision>
  <dcterms:created xsi:type="dcterms:W3CDTF">2025-03-13T01:14:46Z</dcterms:created>
  <dcterms:modified xsi:type="dcterms:W3CDTF">2025-03-18T00:39:15Z</dcterms:modified>
</cp:coreProperties>
</file>