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3447" autoAdjust="0"/>
  </p:normalViewPr>
  <p:slideViewPr>
    <p:cSldViewPr snapToGrid="0">
      <p:cViewPr varScale="1">
        <p:scale>
          <a:sx n="104" d="100"/>
          <a:sy n="104" d="100"/>
        </p:scale>
        <p:origin x="62" y="165"/>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Achal Shankar Gupta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06-Sep-2024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lgn="just">
              <a:buNone/>
            </a:pPr>
            <a:endParaRPr lang="en-US" sz="2000" dirty="0"/>
          </a:p>
          <a:p>
            <a:pPr marL="0" indent="0" algn="just">
              <a:buNone/>
            </a:pPr>
            <a:endParaRPr lang="en-US" sz="2000" dirty="0"/>
          </a:p>
          <a:p>
            <a:pPr marL="0" indent="0" algn="just">
              <a:buNone/>
            </a:pPr>
            <a:r>
              <a:rPr lang="en-US" sz="2000" dirty="0"/>
              <a:t>Shell likely implements DBMS and cloud solutions by utilizing databases like PostgreSQL and cloud platforms such as Azure. These tools help manage large datasets, ensure data security, and enable smooth deployment of applications through services like Azure DevOps.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a:extLst>
              <a:ext uri="{FF2B5EF4-FFF2-40B4-BE49-F238E27FC236}">
                <a16:creationId xmlns:a16="http://schemas.microsoft.com/office/drawing/2014/main" id="{99A6D556-BF3C-236E-F55B-032FFB987D00}"/>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1648" y="2414206"/>
            <a:ext cx="5349007" cy="2969813"/>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After designing my own test cases for the case study and reviewing others’ work, I realized I overlooked some fundamental scenarios that should have been tested. Moving forward, I aim to sharpen my ability to identify these critical test cases more effectively.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a:extLst>
              <a:ext uri="{FF2B5EF4-FFF2-40B4-BE49-F238E27FC236}">
                <a16:creationId xmlns:a16="http://schemas.microsoft.com/office/drawing/2014/main" id="{54FEE226-0309-7AE3-0259-98A1582E5025}"/>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117363" y="2372485"/>
            <a:ext cx="3917577" cy="3053255"/>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While working with GitHub Actions and YAML files, I noticed that I struggled to fully understand how to create automated workflows. I need to enhance my understanding of automation tools to improve efficiency in future projects.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a:extLst>
              <a:ext uri="{FF2B5EF4-FFF2-40B4-BE49-F238E27FC236}">
                <a16:creationId xmlns:a16="http://schemas.microsoft.com/office/drawing/2014/main" id="{E7EE4A74-BB28-CDB4-09CA-FE958DC089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32230" y="2745096"/>
            <a:ext cx="4487844" cy="2308034"/>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While working with Azure DevOps, I realized that I had some difficulty in understanding the various work items that the service provides. I need to focus on mastering the finer aspects of Azure DevOps.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a:extLst>
              <a:ext uri="{FF2B5EF4-FFF2-40B4-BE49-F238E27FC236}">
                <a16:creationId xmlns:a16="http://schemas.microsoft.com/office/drawing/2014/main" id="{63098CA6-2F14-F4EE-54E6-461896106BDC}"/>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715145" y="2423484"/>
            <a:ext cx="4722013" cy="2951258"/>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From now on I aim to get more hands on experience of the tools that I struggle with.</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Start immediately and aim to get hands on with </a:t>
            </a:r>
            <a:r>
              <a:rPr lang="en-US" sz="2000" dirty="0" err="1">
                <a:effectLst>
                  <a:outerShdw blurRad="38100" dist="38100" dir="2700000" algn="tl">
                    <a:srgbClr val="000000">
                      <a:alpha val="43137"/>
                    </a:srgbClr>
                  </a:outerShdw>
                </a:effectLst>
              </a:rPr>
              <a:t>Github</a:t>
            </a:r>
            <a:r>
              <a:rPr lang="en-US" sz="2000" dirty="0">
                <a:effectLst>
                  <a:outerShdw blurRad="38100" dist="38100" dir="2700000" algn="tl">
                    <a:srgbClr val="000000">
                      <a:alpha val="43137"/>
                    </a:srgbClr>
                  </a:outerShdw>
                </a:effectLst>
              </a:rPr>
              <a:t> actions and Azure DevOps.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By the end of this week, I have successfully implemented an automated workflow on </a:t>
            </a:r>
            <a:r>
              <a:rPr lang="en-US" sz="2000" dirty="0" err="1">
                <a:effectLst>
                  <a:outerShdw blurRad="38100" dist="38100" dir="2700000" algn="tl">
                    <a:srgbClr val="000000">
                      <a:alpha val="43137"/>
                    </a:srgbClr>
                  </a:outerShdw>
                </a:effectLst>
              </a:rPr>
              <a:t>Github</a:t>
            </a:r>
            <a:r>
              <a:rPr lang="en-US" sz="2000" dirty="0">
                <a:effectLst>
                  <a:outerShdw blurRad="38100" dist="38100" dir="2700000" algn="tl">
                    <a:srgbClr val="000000">
                      <a:alpha val="43137"/>
                    </a:srgbClr>
                  </a:outerShdw>
                </a:effectLst>
              </a:rPr>
              <a:t> actions and created a Sprint on Azure DevOps.</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The case study that we did on the final day of the week was really fun, especially creating a CI/CD pipeline on </a:t>
            </a:r>
            <a:r>
              <a:rPr lang="en-US" sz="2000" dirty="0" err="1"/>
              <a:t>Github</a:t>
            </a:r>
            <a:r>
              <a:rPr lang="en-US" sz="2000" dirty="0"/>
              <a:t> actions. I was able to better understand each component of this tool, and was able to create a successful build in one go.</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FC6F0139-041A-9E17-1401-627E392F6CBF}"/>
              </a:ext>
            </a:extLst>
          </p:cNvPr>
          <p:cNvPicPr>
            <a:picLocks noChangeAspect="1"/>
          </p:cNvPicPr>
          <p:nvPr/>
        </p:nvPicPr>
        <p:blipFill>
          <a:blip r:embed="rId7"/>
          <a:stretch>
            <a:fillRect/>
          </a:stretch>
        </p:blipFill>
        <p:spPr>
          <a:xfrm>
            <a:off x="6404304" y="2716240"/>
            <a:ext cx="5345501" cy="2571396"/>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This week focused on developing core technical skills such as DBMS and Cloud with important techniques such as Software Testing and DevOps.</a:t>
            </a:r>
          </a:p>
          <a:p>
            <a:pPr>
              <a:lnSpc>
                <a:spcPct val="100000"/>
              </a:lnSpc>
            </a:pPr>
            <a:r>
              <a:rPr lang="en-US" sz="1800" dirty="0"/>
              <a:t>The upcoming week will dive into the custom bootcamp for my department.</a:t>
            </a:r>
          </a:p>
          <a:p>
            <a:pPr>
              <a:lnSpc>
                <a:spcPct val="100000"/>
              </a:lnSpc>
            </a:pPr>
            <a:r>
              <a:rPr lang="en-US" sz="1800" dirty="0"/>
              <a:t>The DevOps principles and the cloud technologies will definitely help in understanding the upcoming sessions better as they will have a base in these topics.</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“I am not afraid of storms for I am learning how to sail my ship.”</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DB36B96A-EC93-735D-9645-AA39B8B5A2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5713" y="2135806"/>
            <a:ext cx="5340880" cy="3468103"/>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Software Testing Life Cycle (STLC), its deliverables, the differences between SDLC and STLC, the Testing Triangle, types of testing, automated vs manual testing. </a:t>
            </a:r>
          </a:p>
          <a:p>
            <a:pPr algn="just"/>
            <a:r>
              <a:rPr lang="en-US" sz="1800" dirty="0"/>
              <a:t>Understanding the role of STLC in the overall development process and knowing when to use automated vs manual testing are essential for ensuring software reliability and efficiency.</a:t>
            </a:r>
          </a:p>
          <a:p>
            <a:pPr algn="just"/>
            <a:r>
              <a:rPr lang="en-US" sz="1800" dirty="0"/>
              <a:t>In the energy sector, software is crucial for managing complex systems and operations. Proper implementation of STLC and automated testing ensures that the software Shell relies on is robust, accurate, and efficient, reducing risks and improving the performance of critical systems used in energy production and management.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3E5275F9-A91E-CC53-CFFB-A9B3B696BABB}"/>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398406" y="2115313"/>
            <a:ext cx="5351400" cy="3567600"/>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I explored DevOps, covering the software development environments, DevOps lifecycle, principles, and tools, importance of Continuous Integration (CI) and Continuous Deployment (CD), GitHub Actions and its components, and insights into the structure of a YAML file.</a:t>
            </a:r>
          </a:p>
          <a:p>
            <a:pPr algn="just"/>
            <a:r>
              <a:rPr lang="en-US" sz="1800" dirty="0"/>
              <a:t>DevOps fosters collaboration between development and operations teams, streamlining software delivery through CI/CD practices. Learning GitHub Actions and YAML file components enhances the automation and management of these processes.</a:t>
            </a:r>
          </a:p>
          <a:p>
            <a:pPr algn="just"/>
            <a:r>
              <a:rPr lang="en-US" sz="1800" dirty="0"/>
              <a:t>In the energy sector, DevOps practices help Shell streamline its software development and deployment processes.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94BD9509-BD8D-AC5A-4C28-468FC5A740E3}"/>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0799" y="2519961"/>
            <a:ext cx="5359764" cy="2758304"/>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I got to learn about DBMS, different types of databases, explored SQL operations, joins, normalization, as well as cloud computing concepts, including service and deployment models, Azure services, Virtual Machines, and Azure DevOps.</a:t>
            </a:r>
          </a:p>
          <a:p>
            <a:pPr algn="just"/>
            <a:r>
              <a:rPr lang="en-US" sz="1800" dirty="0"/>
              <a:t>Understanding how to manage data through DBMS and using cloud services like Azure is essential for optimizing data handling and supporting scalable, cloud-based solutions.</a:t>
            </a:r>
          </a:p>
          <a:p>
            <a:pPr algn="just"/>
            <a:r>
              <a:rPr lang="en-US" sz="1800" dirty="0"/>
              <a:t>Efficient data management can be applied at Shell, where managing large amounts of data and using cloud platforms like Azure ensures reliable, scalable, and secure operations, supporting vital energy infrastructure.</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7DF5AE72-56C2-1C3C-4624-11005FBC24C0}"/>
              </a:ext>
            </a:extLst>
          </p:cNvPr>
          <p:cNvPicPr>
            <a:picLocks noChangeAspect="1"/>
          </p:cNvPicPr>
          <p:nvPr/>
        </p:nvPicPr>
        <p:blipFill>
          <a:blip r:embed="rId7">
            <a:extLst>
              <a:ext uri="{28A0092B-C50C-407E-A947-70E740481C1C}">
                <a14:useLocalDpi xmlns:a14="http://schemas.microsoft.com/office/drawing/2010/main" val="0"/>
              </a:ext>
            </a:extLst>
          </a:blip>
          <a:srcRect l="2801" t="2713" r="2225" b="2542"/>
          <a:stretch/>
        </p:blipFill>
        <p:spPr>
          <a:xfrm>
            <a:off x="6563710" y="2322786"/>
            <a:ext cx="5055476" cy="3158359"/>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r>
              <a:rPr lang="en-US" sz="1800" dirty="0"/>
              <a:t>Shell likely incorporates Software Testing Life Cycle (STLC) practices to ensure that its software systems, which support various operations, are rigorously tested. By using both automated and manual testing methods, Shell can maintain the reliability and functionality of critical software across its platforms.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a:extLst>
              <a:ext uri="{FF2B5EF4-FFF2-40B4-BE49-F238E27FC236}">
                <a16:creationId xmlns:a16="http://schemas.microsoft.com/office/drawing/2014/main" id="{23AA575A-53C1-BB89-795C-C641D2C3B093}"/>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26777" y="2399931"/>
            <a:ext cx="5323029" cy="2998363"/>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lgn="just">
              <a:buNone/>
            </a:pPr>
            <a:r>
              <a:rPr lang="en-US" sz="2000" dirty="0"/>
              <a:t>Shell likely implements DevOps principles by integrating development and operations teams, using tools like GitHub Actions to automate workflows and establish CI/CD pipelines. This approach ensures smoother, faster, and more reliable software development and deployment across various projects.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a:extLst>
              <a:ext uri="{FF2B5EF4-FFF2-40B4-BE49-F238E27FC236}">
                <a16:creationId xmlns:a16="http://schemas.microsoft.com/office/drawing/2014/main" id="{913FDA03-71E2-6576-1CF5-24FC7F4B2CA4}"/>
              </a:ext>
            </a:extLst>
          </p:cNvPr>
          <p:cNvPicPr>
            <a:picLocks noChangeAspect="1"/>
          </p:cNvPicPr>
          <p:nvPr/>
        </p:nvPicPr>
        <p:blipFill>
          <a:blip r:embed="rId7" cstate="screen">
            <a:extLst>
              <a:ext uri="{28A0092B-C50C-407E-A947-70E740481C1C}">
                <a14:useLocalDpi xmlns:a14="http://schemas.microsoft.com/office/drawing/2010/main" val="0"/>
              </a:ext>
            </a:extLst>
          </a:blip>
          <a:srcRect t="7561" b="3671"/>
          <a:stretch/>
        </p:blipFill>
        <p:spPr>
          <a:xfrm>
            <a:off x="6416365" y="2480547"/>
            <a:ext cx="5319574" cy="2837131"/>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20123</TotalTime>
  <Words>885</Words>
  <Application>Microsoft Office PowerPoint</Application>
  <PresentationFormat>Widescreen</PresentationFormat>
  <Paragraphs>69</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Achal Gupta</cp:lastModifiedBy>
  <cp:revision>505</cp:revision>
  <dcterms:created xsi:type="dcterms:W3CDTF">2022-01-18T12:35:56Z</dcterms:created>
  <dcterms:modified xsi:type="dcterms:W3CDTF">2024-09-06T15:10:11Z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