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Oswald Bold" charset="1" panose="00000800000000000000"/>
      <p:regular r:id="rId20"/>
    </p:embeddedFont>
    <p:embeddedFont>
      <p:font typeface="Montserrat Classic Bold" charset="1" panose="00000800000000000000"/>
      <p:regular r:id="rId21"/>
    </p:embeddedFont>
    <p:embeddedFont>
      <p:font typeface="Open Sauce" charset="1" panose="00000500000000000000"/>
      <p:regular r:id="rId22"/>
    </p:embeddedFont>
    <p:embeddedFont>
      <p:font typeface="Open Sauce Bold" charset="1" panose="00000800000000000000"/>
      <p:regular r:id="rId23"/>
    </p:embeddedFont>
    <p:embeddedFont>
      <p:font typeface="DM Sans" charset="1" panose="00000000000000000000"/>
      <p:regular r:id="rId24"/>
    </p:embeddedFont>
    <p:embeddedFont>
      <p:font typeface="DM Sans Bold" charset="1" panose="00000000000000000000"/>
      <p:regular r:id="rId25"/>
    </p:embeddedFont>
    <p:embeddedFont>
      <p:font typeface="Montserrat Light" charset="1" panose="00000400000000000000"/>
      <p:regular r:id="rId26"/>
    </p:embeddedFont>
    <p:embeddedFont>
      <p:font typeface="DM Sans Bold Italics" charset="1" panose="0000000000000000000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6.png" Type="http://schemas.openxmlformats.org/officeDocument/2006/relationships/image"/><Relationship Id="rId6" Target="../media/image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59121">
            <a:off x="14166325" y="5524308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258071" y="-4629150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4236347" y="3202251"/>
            <a:ext cx="9815307" cy="4200147"/>
            <a:chOff x="0" y="0"/>
            <a:chExt cx="1895495" cy="81111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95495" cy="811117"/>
            </a:xfrm>
            <a:custGeom>
              <a:avLst/>
              <a:gdLst/>
              <a:ahLst/>
              <a:cxnLst/>
              <a:rect r="r" b="b" t="t" l="l"/>
              <a:pathLst>
                <a:path h="811117" w="1895495">
                  <a:moveTo>
                    <a:pt x="0" y="0"/>
                  </a:moveTo>
                  <a:lnTo>
                    <a:pt x="1895495" y="0"/>
                  </a:lnTo>
                  <a:lnTo>
                    <a:pt x="1895495" y="811117"/>
                  </a:lnTo>
                  <a:lnTo>
                    <a:pt x="0" y="81111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1895495" cy="8301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4236347" y="3234405"/>
            <a:ext cx="9815307" cy="48891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b="true" sz="7063" spc="692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SPAM OR NOT SPAM DATA GENERATION USING LSTM VAE</a:t>
            </a:r>
          </a:p>
          <a:p>
            <a:pPr algn="ctr">
              <a:lnSpc>
                <a:spcPts val="9748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2719596" y="8075924"/>
            <a:ext cx="12848809" cy="441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61"/>
              </a:lnSpc>
            </a:pPr>
            <a:r>
              <a:rPr lang="en-US" b="true" sz="2653" spc="140">
                <a:solidFill>
                  <a:srgbClr val="231F2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TEAM ACUBE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393660" y="1538248"/>
            <a:ext cx="1865640" cy="284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394"/>
              </a:lnSpc>
              <a:spcBef>
                <a:spcPct val="0"/>
              </a:spcBef>
            </a:pPr>
            <a:r>
              <a:rPr lang="en-US" b="true" sz="1735" spc="170">
                <a:solidFill>
                  <a:srgbClr val="231F2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ELL409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58856" y="194599"/>
            <a:ext cx="13185408" cy="14096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518"/>
              </a:lnSpc>
            </a:pPr>
            <a:r>
              <a:rPr lang="en-US" b="true" sz="8346" spc="817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MODEL EVALUATION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2779578" y="734131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77398" y="2204602"/>
            <a:ext cx="16302953" cy="59678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21256" indent="-360628" lvl="1">
              <a:lnSpc>
                <a:spcPts val="4342"/>
              </a:lnSpc>
              <a:buFont typeface="Arial"/>
              <a:buChar char="•"/>
            </a:pPr>
            <a:r>
              <a:rPr lang="en-US" b="true" sz="3340">
                <a:solidFill>
                  <a:srgbClr val="231F2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Metrics:</a:t>
            </a:r>
          </a:p>
          <a:p>
            <a:pPr algn="just" marL="1442512" indent="-480837" lvl="2">
              <a:lnSpc>
                <a:spcPts val="4342"/>
              </a:lnSpc>
              <a:buFont typeface="Arial"/>
              <a:buChar char="⚬"/>
            </a:pPr>
            <a:r>
              <a:rPr lang="en-US" b="true" sz="3340">
                <a:solidFill>
                  <a:srgbClr val="231F2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Reconstruction Accuracy: </a:t>
            </a:r>
            <a:r>
              <a:rPr lang="en-US" sz="334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Measures the similarity between input and output.</a:t>
            </a:r>
          </a:p>
          <a:p>
            <a:pPr algn="just" marL="1442512" indent="-480837" lvl="2">
              <a:lnSpc>
                <a:spcPts val="4342"/>
              </a:lnSpc>
              <a:buFont typeface="Arial"/>
              <a:buChar char="⚬"/>
            </a:pPr>
            <a:r>
              <a:rPr lang="en-US" b="true" sz="3340">
                <a:solidFill>
                  <a:srgbClr val="231F2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KL Divergence: </a:t>
            </a:r>
            <a:r>
              <a:rPr lang="en-US" sz="334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Evaluates the quality of the latent space representation.</a:t>
            </a:r>
          </a:p>
          <a:p>
            <a:pPr algn="just" marL="721256" indent="-360628" lvl="1">
              <a:lnSpc>
                <a:spcPts val="4342"/>
              </a:lnSpc>
              <a:buFont typeface="Arial"/>
              <a:buChar char="•"/>
            </a:pPr>
            <a:r>
              <a:rPr lang="en-US" b="true" sz="3340">
                <a:solidFill>
                  <a:srgbClr val="231F2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Results:</a:t>
            </a:r>
          </a:p>
          <a:p>
            <a:pPr algn="just" marL="1442512" indent="-480837" lvl="2">
              <a:lnSpc>
                <a:spcPts val="4342"/>
              </a:lnSpc>
              <a:buFont typeface="Arial"/>
              <a:buChar char="⚬"/>
            </a:pPr>
            <a:r>
              <a:rPr lang="en-US" sz="334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Average Reconstruction Loss: 0.021.</a:t>
            </a:r>
          </a:p>
          <a:p>
            <a:pPr algn="just" marL="1442512" indent="-480837" lvl="2">
              <a:lnSpc>
                <a:spcPts val="4342"/>
              </a:lnSpc>
              <a:buFont typeface="Arial"/>
              <a:buChar char="⚬"/>
            </a:pPr>
            <a:r>
              <a:rPr lang="en-US" sz="334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Average KL Divergence Loss: 0.001.</a:t>
            </a:r>
          </a:p>
          <a:p>
            <a:pPr algn="just" marL="721256" indent="-360628" lvl="1">
              <a:lnSpc>
                <a:spcPts val="4342"/>
              </a:lnSpc>
              <a:buFont typeface="Arial"/>
              <a:buChar char="•"/>
            </a:pPr>
            <a:r>
              <a:rPr lang="en-US" b="true" sz="3340">
                <a:solidFill>
                  <a:srgbClr val="231F2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Significance:</a:t>
            </a:r>
          </a:p>
          <a:p>
            <a:pPr algn="just" marL="1442512" indent="-480837" lvl="2">
              <a:lnSpc>
                <a:spcPts val="4342"/>
              </a:lnSpc>
              <a:buFont typeface="Arial"/>
              <a:buChar char="⚬"/>
            </a:pPr>
            <a:r>
              <a:rPr lang="en-US" sz="334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High reconstruction accuracy demonstrates effective learning.</a:t>
            </a:r>
          </a:p>
          <a:p>
            <a:pPr algn="just" marL="1442512" indent="-480837" lvl="2">
              <a:lnSpc>
                <a:spcPts val="4342"/>
              </a:lnSpc>
              <a:buFont typeface="Arial"/>
              <a:buChar char="⚬"/>
            </a:pPr>
            <a:r>
              <a:rPr lang="en-US" sz="334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Low KL divergence ensures meaningful latent space.</a:t>
            </a:r>
          </a:p>
          <a:p>
            <a:pPr algn="just">
              <a:lnSpc>
                <a:spcPts val="4342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277050" y="358377"/>
            <a:ext cx="4296549" cy="9570246"/>
            <a:chOff x="0" y="0"/>
            <a:chExt cx="1131601" cy="252055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31601" cy="2520559"/>
            </a:xfrm>
            <a:custGeom>
              <a:avLst/>
              <a:gdLst/>
              <a:ahLst/>
              <a:cxnLst/>
              <a:rect r="r" b="b" t="t" l="l"/>
              <a:pathLst>
                <a:path h="2520559" w="1131601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1131601" cy="25396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491895" y="134037"/>
            <a:ext cx="15319374" cy="1627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382"/>
              </a:lnSpc>
            </a:pPr>
            <a:r>
              <a:rPr lang="en-US" b="true" sz="9697" spc="31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CLASSIFIER DETAILS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-2943327" y="7648346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7" y="0"/>
                </a:lnTo>
                <a:lnTo>
                  <a:pt x="7616557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06813" y="2085197"/>
            <a:ext cx="13356181" cy="70543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10656" indent="-355328" lvl="1">
              <a:lnSpc>
                <a:spcPts val="4279"/>
              </a:lnSpc>
              <a:buFont typeface="Arial"/>
              <a:buChar char="•"/>
            </a:pPr>
            <a:r>
              <a:rPr lang="en-US" b="true" sz="3291">
                <a:solidFill>
                  <a:srgbClr val="231F2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Algorithm:</a:t>
            </a:r>
            <a:r>
              <a:rPr lang="en-US" sz="3291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 Support Vector Machine (SVM) with RBF kernel.</a:t>
            </a:r>
          </a:p>
          <a:p>
            <a:pPr algn="just" marL="710656" indent="-355328" lvl="1">
              <a:lnSpc>
                <a:spcPts val="4279"/>
              </a:lnSpc>
              <a:buFont typeface="Arial"/>
              <a:buChar char="•"/>
            </a:pPr>
            <a:r>
              <a:rPr lang="en-US" b="true" sz="3291">
                <a:solidFill>
                  <a:srgbClr val="231F2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Feature Extraction:</a:t>
            </a:r>
          </a:p>
          <a:p>
            <a:pPr algn="just" marL="1421313" indent="-473771" lvl="2">
              <a:lnSpc>
                <a:spcPts val="4279"/>
              </a:lnSpc>
              <a:buFont typeface="Arial"/>
              <a:buChar char="⚬"/>
            </a:pPr>
            <a:r>
              <a:rPr lang="en-US" sz="3291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Used TF-IDF vectorizer.</a:t>
            </a:r>
          </a:p>
          <a:p>
            <a:pPr algn="just" marL="1421313" indent="-473771" lvl="2">
              <a:lnSpc>
                <a:spcPts val="4279"/>
              </a:lnSpc>
              <a:buFont typeface="Arial"/>
              <a:buChar char="⚬"/>
            </a:pPr>
            <a:r>
              <a:rPr lang="en-US" sz="3291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Minimum document frequency: 3.</a:t>
            </a:r>
          </a:p>
          <a:p>
            <a:pPr algn="just" marL="710656" indent="-355328" lvl="1">
              <a:lnSpc>
                <a:spcPts val="4279"/>
              </a:lnSpc>
              <a:buFont typeface="Arial"/>
              <a:buChar char="•"/>
            </a:pPr>
            <a:r>
              <a:rPr lang="en-US" b="true" sz="3291">
                <a:solidFill>
                  <a:srgbClr val="231F2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Training:</a:t>
            </a:r>
          </a:p>
          <a:p>
            <a:pPr algn="just" marL="1421313" indent="-473771" lvl="2">
              <a:lnSpc>
                <a:spcPts val="4279"/>
              </a:lnSpc>
              <a:buFont typeface="Arial"/>
              <a:buChar char="⚬"/>
            </a:pPr>
            <a:r>
              <a:rPr lang="en-US" sz="3291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Hyperparameters optimized: C=10, gamma=1.</a:t>
            </a:r>
          </a:p>
          <a:p>
            <a:pPr algn="just" marL="710656" indent="-355328" lvl="1">
              <a:lnSpc>
                <a:spcPts val="4279"/>
              </a:lnSpc>
              <a:buFont typeface="Arial"/>
              <a:buChar char="•"/>
            </a:pPr>
            <a:r>
              <a:rPr lang="en-US" b="true" sz="3291">
                <a:solidFill>
                  <a:srgbClr val="231F2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Evaluation Metrics:</a:t>
            </a:r>
          </a:p>
          <a:p>
            <a:pPr algn="just" marL="1421313" indent="-473771" lvl="2">
              <a:lnSpc>
                <a:spcPts val="4279"/>
              </a:lnSpc>
              <a:buFont typeface="Arial"/>
              <a:buChar char="⚬"/>
            </a:pPr>
            <a:r>
              <a:rPr lang="en-US" sz="3291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Precision, Recall, F1-Score on validation and synthetic test sets.</a:t>
            </a:r>
          </a:p>
          <a:p>
            <a:pPr algn="just" marL="710656" indent="-355328" lvl="1">
              <a:lnSpc>
                <a:spcPts val="4279"/>
              </a:lnSpc>
              <a:buFont typeface="Arial"/>
              <a:buChar char="•"/>
            </a:pPr>
            <a:r>
              <a:rPr lang="en-US" b="true" sz="3291">
                <a:solidFill>
                  <a:srgbClr val="231F2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Significance:</a:t>
            </a:r>
          </a:p>
          <a:p>
            <a:pPr algn="just" marL="1421313" indent="-473771" lvl="2">
              <a:lnSpc>
                <a:spcPts val="4279"/>
              </a:lnSpc>
              <a:buFont typeface="Arial"/>
              <a:buChar char="⚬"/>
            </a:pPr>
            <a:r>
              <a:rPr lang="en-US" sz="3291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SVM ensures robust classification with a clear margin between spam and not spam.\n</a:t>
            </a:r>
          </a:p>
          <a:p>
            <a:pPr algn="just">
              <a:lnSpc>
                <a:spcPts val="427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407869">
            <a:off x="12052165" y="1118883"/>
            <a:ext cx="12471670" cy="5351480"/>
          </a:xfrm>
          <a:custGeom>
            <a:avLst/>
            <a:gdLst/>
            <a:ahLst/>
            <a:cxnLst/>
            <a:rect r="r" b="b" t="t" l="l"/>
            <a:pathLst>
              <a:path h="5351480" w="1247167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3407869">
            <a:off x="-5207135" y="10273269"/>
            <a:ext cx="12471670" cy="5351480"/>
          </a:xfrm>
          <a:custGeom>
            <a:avLst/>
            <a:gdLst/>
            <a:ahLst/>
            <a:cxnLst/>
            <a:rect r="r" b="b" t="t" l="l"/>
            <a:pathLst>
              <a:path h="5351480" w="1247167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72832" y="386503"/>
            <a:ext cx="12768143" cy="25609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903"/>
              </a:lnSpc>
            </a:pPr>
            <a:r>
              <a:rPr lang="en-US" b="true" sz="9431" spc="924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PROBLEMS FACED DURING THE PROJECT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80706" y="3162935"/>
            <a:ext cx="13730024" cy="60289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33470" indent="-316735" lvl="1">
              <a:lnSpc>
                <a:spcPts val="4049"/>
              </a:lnSpc>
              <a:buFont typeface="Arial"/>
              <a:buChar char="•"/>
            </a:pPr>
            <a:r>
              <a:rPr lang="en-US" b="true" sz="2934" spc="287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Dataset Challenges:</a:t>
            </a:r>
          </a:p>
          <a:p>
            <a:pPr algn="l" marL="1266940" indent="-422313" lvl="2">
              <a:lnSpc>
                <a:spcPts val="4049"/>
              </a:lnSpc>
              <a:buFont typeface="Arial"/>
              <a:buChar char="⚬"/>
            </a:pPr>
            <a:r>
              <a:rPr lang="en-US" sz="2934" spc="28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Limited size of the dataset.</a:t>
            </a:r>
          </a:p>
          <a:p>
            <a:pPr algn="l" marL="1266940" indent="-422313" lvl="2">
              <a:lnSpc>
                <a:spcPts val="4049"/>
              </a:lnSpc>
              <a:buFont typeface="Arial"/>
              <a:buChar char="⚬"/>
            </a:pPr>
            <a:r>
              <a:rPr lang="en-US" sz="2934" spc="28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Imbalanced classes.</a:t>
            </a:r>
          </a:p>
          <a:p>
            <a:pPr algn="l" marL="633470" indent="-316735" lvl="1">
              <a:lnSpc>
                <a:spcPts val="4049"/>
              </a:lnSpc>
              <a:buFont typeface="Arial"/>
              <a:buChar char="•"/>
            </a:pPr>
            <a:r>
              <a:rPr lang="en-US" b="true" sz="2934" spc="287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Preprocessing Issues:</a:t>
            </a:r>
          </a:p>
          <a:p>
            <a:pPr algn="l" marL="1266940" indent="-422313" lvl="2">
              <a:lnSpc>
                <a:spcPts val="4049"/>
              </a:lnSpc>
              <a:buFont typeface="Arial"/>
              <a:buChar char="⚬"/>
            </a:pPr>
            <a:r>
              <a:rPr lang="en-US" sz="2934" spc="28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Handling noisy and ungrammatical text.</a:t>
            </a:r>
          </a:p>
          <a:p>
            <a:pPr algn="l" marL="1266940" indent="-422313" lvl="2">
              <a:lnSpc>
                <a:spcPts val="4049"/>
              </a:lnSpc>
              <a:buFont typeface="Arial"/>
              <a:buChar char="⚬"/>
            </a:pPr>
            <a:r>
              <a:rPr lang="en-US" sz="2934" spc="28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Building a meaningful vocabulary.</a:t>
            </a:r>
          </a:p>
          <a:p>
            <a:pPr algn="l" marL="633470" indent="-316735" lvl="1">
              <a:lnSpc>
                <a:spcPts val="4049"/>
              </a:lnSpc>
              <a:buFont typeface="Arial"/>
              <a:buChar char="•"/>
            </a:pPr>
            <a:r>
              <a:rPr lang="en-US" b="true" sz="2934" spc="287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Model Training Challenges:</a:t>
            </a:r>
          </a:p>
          <a:p>
            <a:pPr algn="l" marL="1266940" indent="-422313" lvl="2">
              <a:lnSpc>
                <a:spcPts val="4049"/>
              </a:lnSpc>
              <a:buFont typeface="Arial"/>
              <a:buChar char="⚬"/>
            </a:pPr>
            <a:r>
              <a:rPr lang="en-US" sz="2934" spc="28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Tuning hyperparameters for optimal performance.</a:t>
            </a:r>
          </a:p>
          <a:p>
            <a:pPr algn="l" marL="1266940" indent="-422313" lvl="2">
              <a:lnSpc>
                <a:spcPts val="4049"/>
              </a:lnSpc>
              <a:buFont typeface="Arial"/>
              <a:buChar char="⚬"/>
            </a:pPr>
            <a:r>
              <a:rPr lang="en-US" sz="2934" spc="28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Balancing reconstruction and KL divergence losses.</a:t>
            </a:r>
          </a:p>
          <a:p>
            <a:pPr algn="l" marL="633470" indent="-316735" lvl="1">
              <a:lnSpc>
                <a:spcPts val="4049"/>
              </a:lnSpc>
              <a:buFont typeface="Arial"/>
              <a:buChar char="•"/>
            </a:pPr>
            <a:r>
              <a:rPr lang="en-US" b="true" sz="2934" spc="287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Synthetic Data Generation Issues:</a:t>
            </a:r>
          </a:p>
          <a:p>
            <a:pPr algn="l" marL="1266940" indent="-422313" lvl="2">
              <a:lnSpc>
                <a:spcPts val="4049"/>
              </a:lnSpc>
              <a:buFont typeface="Arial"/>
              <a:buChar char="⚬"/>
            </a:pPr>
            <a:r>
              <a:rPr lang="en-US" sz="2934" spc="28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Ensuring diversity and coherence of generated text.</a:t>
            </a:r>
          </a:p>
          <a:p>
            <a:pPr algn="l" marL="1266940" indent="-422313" lvl="2">
              <a:lnSpc>
                <a:spcPts val="4049"/>
              </a:lnSpc>
              <a:buFont typeface="Arial"/>
              <a:buChar char="⚬"/>
            </a:pPr>
            <a:r>
              <a:rPr lang="en-US" sz="2934" spc="28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Validating quality effectively.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87923">
            <a:off x="13475833" y="-8787301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0" y="350140"/>
            <a:ext cx="11084350" cy="19924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6203"/>
              </a:lnSpc>
              <a:spcBef>
                <a:spcPct val="0"/>
              </a:spcBef>
            </a:pPr>
            <a:r>
              <a:rPr lang="en-US" b="true" sz="11741" spc="246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CONCLUSION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21614" y="3161109"/>
            <a:ext cx="14031249" cy="41601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51043" indent="-425521" lvl="1">
              <a:lnSpc>
                <a:spcPts val="5518"/>
              </a:lnSpc>
              <a:buFont typeface="Arial"/>
              <a:buChar char="•"/>
            </a:pPr>
            <a:r>
              <a:rPr lang="en-US" sz="3941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Successfully generated synthetic spam and not spam data using LSTM VAE.</a:t>
            </a:r>
          </a:p>
          <a:p>
            <a:pPr algn="l" marL="851043" indent="-425521" lvl="1">
              <a:lnSpc>
                <a:spcPts val="5518"/>
              </a:lnSpc>
              <a:buFont typeface="Arial"/>
              <a:buChar char="•"/>
            </a:pPr>
            <a:r>
              <a:rPr lang="en-US" sz="3941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Demonstrated improvement in classifier performance with synthetic data.</a:t>
            </a:r>
          </a:p>
          <a:p>
            <a:pPr algn="l" marL="851043" indent="-425521" lvl="1">
              <a:lnSpc>
                <a:spcPts val="5518"/>
              </a:lnSpc>
              <a:buFont typeface="Arial"/>
              <a:buChar char="•"/>
            </a:pPr>
            <a:r>
              <a:rPr lang="en-US" sz="3941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Framework adaptable to other domains with limited datasets.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887923">
            <a:off x="-6824268" y="5724479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580377">
            <a:off x="9407140" y="-9309963"/>
            <a:ext cx="24036383" cy="24664199"/>
          </a:xfrm>
          <a:custGeom>
            <a:avLst/>
            <a:gdLst/>
            <a:ahLst/>
            <a:cxnLst/>
            <a:rect r="r" b="b" t="t" l="l"/>
            <a:pathLst>
              <a:path h="24664199" w="24036383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561733" y="5519911"/>
            <a:ext cx="6065708" cy="19210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2"/>
              </a:lnSpc>
            </a:pPr>
            <a:r>
              <a:rPr lang="en-US" sz="2744" i="true" b="true">
                <a:solidFill>
                  <a:srgbClr val="000000"/>
                </a:solidFill>
                <a:latin typeface="DM Sans Bold Italics"/>
                <a:ea typeface="DM Sans Bold Italics"/>
                <a:cs typeface="DM Sans Bold Italics"/>
                <a:sym typeface="DM Sans Bold Italics"/>
              </a:rPr>
              <a:t>Project Team Members-</a:t>
            </a:r>
          </a:p>
          <a:p>
            <a:pPr algn="l" marL="592514" indent="-296257" lvl="1">
              <a:lnSpc>
                <a:spcPts val="3842"/>
              </a:lnSpc>
              <a:buAutoNum type="arabicPeriod" startAt="1"/>
            </a:pPr>
            <a:r>
              <a:rPr lang="en-US" b="true" sz="2744" i="true">
                <a:solidFill>
                  <a:srgbClr val="000000"/>
                </a:solidFill>
                <a:latin typeface="DM Sans Bold Italics"/>
                <a:ea typeface="DM Sans Bold Italics"/>
                <a:cs typeface="DM Sans Bold Italics"/>
                <a:sym typeface="DM Sans Bold Italics"/>
              </a:rPr>
              <a:t> </a:t>
            </a:r>
            <a:r>
              <a:rPr lang="en-US" sz="274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Ayush Kumar Gupta</a:t>
            </a:r>
          </a:p>
          <a:p>
            <a:pPr algn="l" marL="592514" indent="-296257" lvl="1">
              <a:lnSpc>
                <a:spcPts val="3842"/>
              </a:lnSpc>
              <a:buAutoNum type="arabicPeriod" startAt="1"/>
            </a:pPr>
            <a:r>
              <a:rPr lang="en-US" sz="274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Arpit Anil Agrawal</a:t>
            </a:r>
          </a:p>
          <a:p>
            <a:pPr algn="l" marL="592514" indent="-296257" lvl="1">
              <a:lnSpc>
                <a:spcPts val="3842"/>
              </a:lnSpc>
              <a:buAutoNum type="arabicPeriod" startAt="1"/>
            </a:pPr>
            <a:r>
              <a:rPr lang="en-US" sz="274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Arnav Raj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61733" y="2105045"/>
            <a:ext cx="8097687" cy="1594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3015"/>
              </a:lnSpc>
              <a:spcBef>
                <a:spcPct val="0"/>
              </a:spcBef>
            </a:pPr>
            <a:r>
              <a:rPr lang="en-US" b="true" sz="9431" spc="924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THANK YOU</a:t>
            </a:r>
          </a:p>
        </p:txBody>
      </p:sp>
      <p:sp>
        <p:nvSpPr>
          <p:cNvPr name="Freeform 6" id="6"/>
          <p:cNvSpPr/>
          <p:nvPr/>
        </p:nvSpPr>
        <p:spPr>
          <a:xfrm flipH="true" flipV="false" rot="0">
            <a:off x="-4254153" y="7476061"/>
            <a:ext cx="11881594" cy="3564478"/>
          </a:xfrm>
          <a:custGeom>
            <a:avLst/>
            <a:gdLst/>
            <a:ahLst/>
            <a:cxnLst/>
            <a:rect r="r" b="b" t="t" l="l"/>
            <a:pathLst>
              <a:path h="3564478" w="11881594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53300" y="1051476"/>
            <a:ext cx="14137462" cy="15143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350"/>
              </a:lnSpc>
            </a:pPr>
            <a:r>
              <a:rPr lang="en-US" b="true" sz="8949" spc="286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PROBLEM STATEMENT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2779578" y="734131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0" y="3497527"/>
            <a:ext cx="13356181" cy="32538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10656" indent="-355328" lvl="1">
              <a:lnSpc>
                <a:spcPts val="4279"/>
              </a:lnSpc>
              <a:buFont typeface="Arial"/>
              <a:buChar char="•"/>
            </a:pPr>
            <a:r>
              <a:rPr lang="en-US" sz="3291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Email spam detection is crucial for efficient communication.</a:t>
            </a:r>
          </a:p>
          <a:p>
            <a:pPr algn="just" marL="710656" indent="-355328" lvl="1">
              <a:lnSpc>
                <a:spcPts val="4279"/>
              </a:lnSpc>
              <a:buFont typeface="Arial"/>
              <a:buChar char="•"/>
            </a:pPr>
            <a:r>
              <a:rPr lang="en-US" sz="3291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Real-world spam datasets are limited, leading to challenges in building robust models.</a:t>
            </a:r>
          </a:p>
          <a:p>
            <a:pPr algn="just" marL="710656" indent="-355328" lvl="1">
              <a:lnSpc>
                <a:spcPts val="4279"/>
              </a:lnSpc>
              <a:buFont typeface="Arial"/>
              <a:buChar char="•"/>
            </a:pPr>
            <a:r>
              <a:rPr lang="en-US" b="true" sz="3291">
                <a:solidFill>
                  <a:srgbClr val="231F2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Objective:</a:t>
            </a:r>
            <a:r>
              <a:rPr lang="en-US" sz="3291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 Generate high-quality synthetic spam and not spam data to augment real datasets.</a:t>
            </a:r>
          </a:p>
          <a:p>
            <a:pPr algn="just">
              <a:lnSpc>
                <a:spcPts val="4279"/>
              </a:lnSpc>
              <a:spcBef>
                <a:spcPct val="0"/>
              </a:spcBef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3407869">
            <a:off x="12052165" y="1118883"/>
            <a:ext cx="12471670" cy="5351480"/>
          </a:xfrm>
          <a:custGeom>
            <a:avLst/>
            <a:gdLst/>
            <a:ahLst/>
            <a:cxnLst/>
            <a:rect r="r" b="b" t="t" l="l"/>
            <a:pathLst>
              <a:path h="5351480" w="1247167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407869">
            <a:off x="12052165" y="1118883"/>
            <a:ext cx="12471670" cy="5351480"/>
          </a:xfrm>
          <a:custGeom>
            <a:avLst/>
            <a:gdLst/>
            <a:ahLst/>
            <a:cxnLst/>
            <a:rect r="r" b="b" t="t" l="l"/>
            <a:pathLst>
              <a:path h="5351480" w="1247167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3407869">
            <a:off x="-4696947" y="10150458"/>
            <a:ext cx="12471670" cy="5351480"/>
          </a:xfrm>
          <a:custGeom>
            <a:avLst/>
            <a:gdLst/>
            <a:ahLst/>
            <a:cxnLst/>
            <a:rect r="r" b="b" t="t" l="l"/>
            <a:pathLst>
              <a:path h="5351480" w="1247167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360582" y="673161"/>
            <a:ext cx="7241638" cy="3818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903"/>
              </a:lnSpc>
            </a:pPr>
            <a:r>
              <a:rPr lang="en-US" b="true" sz="9431" spc="16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PROPOSED SOLUTION</a:t>
            </a:r>
          </a:p>
          <a:p>
            <a:pPr algn="l" marL="0" indent="0" lvl="0">
              <a:lnSpc>
                <a:spcPts val="9903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3737473"/>
            <a:ext cx="13627089" cy="3557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48685" indent="-374342" lvl="1">
              <a:lnSpc>
                <a:spcPts val="4785"/>
              </a:lnSpc>
              <a:buAutoNum type="arabicPeriod" startAt="1"/>
            </a:pPr>
            <a:r>
              <a:rPr lang="en-US" sz="3467" spc="62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Train an LSTM-based Variational Autoencoder (VAE).</a:t>
            </a:r>
          </a:p>
          <a:p>
            <a:pPr algn="l" marL="748685" indent="-374342" lvl="1">
              <a:lnSpc>
                <a:spcPts val="4785"/>
              </a:lnSpc>
              <a:buAutoNum type="arabicPeriod" startAt="1"/>
            </a:pPr>
            <a:r>
              <a:rPr lang="en-US" sz="3467" spc="62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Generate synthetic spam and not spam data using the trained model.</a:t>
            </a:r>
          </a:p>
          <a:p>
            <a:pPr algn="l" marL="748685" indent="-374342" lvl="1">
              <a:lnSpc>
                <a:spcPts val="4785"/>
              </a:lnSpc>
              <a:buAutoNum type="arabicPeriod" startAt="1"/>
            </a:pPr>
            <a:r>
              <a:rPr lang="en-US" sz="3467" spc="62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Train a mail classifier using SVM and classify the generated mails.</a:t>
            </a:r>
          </a:p>
          <a:p>
            <a:pPr algn="l" marL="748685" indent="-374342" lvl="1">
              <a:lnSpc>
                <a:spcPts val="4785"/>
              </a:lnSpc>
              <a:buAutoNum type="arabicPeriod" startAt="1"/>
            </a:pPr>
            <a:r>
              <a:rPr lang="en-US" sz="3467" spc="62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Evaluate quality using reconstruction accuracy and KL divergence.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407869">
            <a:off x="12052165" y="1118883"/>
            <a:ext cx="12471670" cy="5351480"/>
          </a:xfrm>
          <a:custGeom>
            <a:avLst/>
            <a:gdLst/>
            <a:ahLst/>
            <a:cxnLst/>
            <a:rect r="r" b="b" t="t" l="l"/>
            <a:pathLst>
              <a:path h="5351480" w="1247167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3407869">
            <a:off x="-4696947" y="10150458"/>
            <a:ext cx="12471670" cy="5351480"/>
          </a:xfrm>
          <a:custGeom>
            <a:avLst/>
            <a:gdLst/>
            <a:ahLst/>
            <a:cxnLst/>
            <a:rect r="r" b="b" t="t" l="l"/>
            <a:pathLst>
              <a:path h="5351480" w="1247167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093916" y="693531"/>
            <a:ext cx="7241638" cy="3818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903"/>
              </a:lnSpc>
            </a:pPr>
            <a:r>
              <a:rPr lang="en-US" b="true" sz="9431" spc="264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DATASET OVERVIEW</a:t>
            </a:r>
          </a:p>
          <a:p>
            <a:pPr algn="l" marL="0" indent="0" lvl="0">
              <a:lnSpc>
                <a:spcPts val="9903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829277" y="3737473"/>
            <a:ext cx="14629445" cy="4826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74967" indent="-337484" lvl="1">
              <a:lnSpc>
                <a:spcPts val="4314"/>
              </a:lnSpc>
              <a:buFont typeface="Arial"/>
              <a:buChar char="•"/>
            </a:pPr>
            <a:r>
              <a:rPr lang="en-US" b="true" sz="3126" spc="87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Source:</a:t>
            </a:r>
            <a:r>
              <a:rPr lang="en-US" sz="3126" spc="8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Kaggle’s "Spam or Not Spam Dataset".</a:t>
            </a:r>
          </a:p>
          <a:p>
            <a:pPr algn="l" marL="674967" indent="-337484" lvl="1">
              <a:lnSpc>
                <a:spcPts val="4314"/>
              </a:lnSpc>
              <a:buFont typeface="Arial"/>
              <a:buChar char="•"/>
            </a:pPr>
            <a:r>
              <a:rPr lang="en-US" b="true" sz="3126" spc="87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Dataset contains:</a:t>
            </a:r>
          </a:p>
          <a:p>
            <a:pPr algn="l" marL="1349934" indent="-449978" lvl="2">
              <a:lnSpc>
                <a:spcPts val="4314"/>
              </a:lnSpc>
              <a:buFont typeface="Arial"/>
              <a:buChar char="⚬"/>
            </a:pPr>
            <a:r>
              <a:rPr lang="en-US" sz="3126" spc="8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Spam emails: 500</a:t>
            </a:r>
          </a:p>
          <a:p>
            <a:pPr algn="l" marL="1349934" indent="-449978" lvl="2">
              <a:lnSpc>
                <a:spcPts val="4314"/>
              </a:lnSpc>
              <a:buFont typeface="Arial"/>
              <a:buChar char="⚬"/>
            </a:pPr>
            <a:r>
              <a:rPr lang="en-US" sz="3126" spc="8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Not spam emails: 2500</a:t>
            </a:r>
          </a:p>
          <a:p>
            <a:pPr algn="l" marL="674967" indent="-337484" lvl="1">
              <a:lnSpc>
                <a:spcPts val="4314"/>
              </a:lnSpc>
              <a:buFont typeface="Arial"/>
              <a:buChar char="•"/>
            </a:pPr>
            <a:r>
              <a:rPr lang="en-US" b="true" sz="3126" spc="87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Preprocessing steps:</a:t>
            </a:r>
          </a:p>
          <a:p>
            <a:pPr algn="l" marL="1349934" indent="-449978" lvl="2">
              <a:lnSpc>
                <a:spcPts val="4314"/>
              </a:lnSpc>
              <a:buFont typeface="Arial"/>
              <a:buChar char="⚬"/>
            </a:pPr>
            <a:r>
              <a:rPr lang="en-US" sz="3126" spc="8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Tokenization</a:t>
            </a:r>
          </a:p>
          <a:p>
            <a:pPr algn="l" marL="1349934" indent="-449978" lvl="2">
              <a:lnSpc>
                <a:spcPts val="4314"/>
              </a:lnSpc>
              <a:buFont typeface="Arial"/>
              <a:buChar char="⚬"/>
            </a:pPr>
            <a:r>
              <a:rPr lang="en-US" sz="3126" spc="8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Vocabulary creation</a:t>
            </a:r>
          </a:p>
          <a:p>
            <a:pPr algn="l" marL="1349934" indent="-449978" lvl="2">
              <a:lnSpc>
                <a:spcPts val="4314"/>
              </a:lnSpc>
              <a:buFont typeface="Arial"/>
              <a:buChar char="⚬"/>
            </a:pPr>
            <a:r>
              <a:rPr lang="en-US" sz="3126" spc="8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Text-to-sequence conversion</a:t>
            </a:r>
          </a:p>
          <a:p>
            <a:pPr algn="l" marL="674967" indent="-337484" lvl="1">
              <a:lnSpc>
                <a:spcPts val="4314"/>
              </a:lnSpc>
              <a:buFont typeface="Arial"/>
              <a:buChar char="•"/>
            </a:pPr>
            <a:r>
              <a:rPr lang="en-US" b="true" sz="3126" spc="87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Data split:</a:t>
            </a:r>
            <a:r>
              <a:rPr lang="en-US" sz="3126" spc="8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80% training, 20% testing.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87923">
            <a:off x="13475833" y="-8787301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-158385" y="660653"/>
            <a:ext cx="15134004" cy="14165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687"/>
              </a:lnSpc>
              <a:spcBef>
                <a:spcPct val="0"/>
              </a:spcBef>
            </a:pPr>
            <a:r>
              <a:rPr lang="en-US" b="true" sz="8468" spc="347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PREPROCESSING WORKFLOW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93873" y="2571372"/>
            <a:ext cx="16198453" cy="6510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7992" indent="-358996" lvl="1">
              <a:lnSpc>
                <a:spcPts val="4323"/>
              </a:lnSpc>
              <a:buAutoNum type="arabicPeriod" startAt="1"/>
            </a:pPr>
            <a:r>
              <a:rPr lang="en-US" sz="3325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b="true" sz="3325">
                <a:solidFill>
                  <a:srgbClr val="231F2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Text Cleaning:</a:t>
            </a:r>
          </a:p>
          <a:p>
            <a:pPr algn="l">
              <a:lnSpc>
                <a:spcPts val="4323"/>
              </a:lnSpc>
            </a:pPr>
            <a:r>
              <a:rPr lang="en-US" sz="3325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       </a:t>
            </a:r>
            <a:r>
              <a:rPr lang="en-US" sz="3325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Lowercasing, removing punctuation, and numbers.</a:t>
            </a:r>
          </a:p>
          <a:p>
            <a:pPr algn="l" marL="717992" indent="-358996" lvl="1">
              <a:lnSpc>
                <a:spcPts val="4323"/>
              </a:lnSpc>
              <a:buAutoNum type="arabicPeriod" startAt="1"/>
            </a:pPr>
            <a:r>
              <a:rPr lang="en-US" sz="3325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b="true" sz="3325">
                <a:solidFill>
                  <a:srgbClr val="231F2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Tokenization:</a:t>
            </a:r>
          </a:p>
          <a:p>
            <a:pPr algn="l">
              <a:lnSpc>
                <a:spcPts val="4323"/>
              </a:lnSpc>
            </a:pPr>
            <a:r>
              <a:rPr lang="en-US" sz="3325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 Splitting text into individual words.</a:t>
            </a:r>
          </a:p>
          <a:p>
            <a:pPr algn="l" marL="717992" indent="-358996" lvl="1">
              <a:lnSpc>
                <a:spcPts val="4323"/>
              </a:lnSpc>
              <a:buAutoNum type="arabicPeriod" startAt="1"/>
            </a:pPr>
            <a:r>
              <a:rPr lang="en-US" sz="3325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b="true" sz="3325">
                <a:solidFill>
                  <a:srgbClr val="231F2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Stopword Removal:</a:t>
            </a:r>
          </a:p>
          <a:p>
            <a:pPr algn="l">
              <a:lnSpc>
                <a:spcPts val="4323"/>
              </a:lnSpc>
            </a:pPr>
            <a:r>
              <a:rPr lang="en-US" sz="3325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 Removing stopwords, single letter words and domain-specific terms (“url”).</a:t>
            </a:r>
          </a:p>
          <a:p>
            <a:pPr algn="l" marL="717992" indent="-358996" lvl="1">
              <a:lnSpc>
                <a:spcPts val="4323"/>
              </a:lnSpc>
              <a:buAutoNum type="arabicPeriod" startAt="1"/>
            </a:pPr>
            <a:r>
              <a:rPr lang="en-US" b="true" sz="3325">
                <a:solidFill>
                  <a:srgbClr val="231F2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Ungrammatical Words Removal:</a:t>
            </a:r>
          </a:p>
          <a:p>
            <a:pPr algn="l">
              <a:lnSpc>
                <a:spcPts val="4323"/>
              </a:lnSpc>
            </a:pPr>
            <a:r>
              <a:rPr lang="en-US" sz="3325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 Handle ungrammatical words using a Spell Checker.</a:t>
            </a:r>
          </a:p>
          <a:p>
            <a:pPr algn="l" marL="717992" indent="-358996" lvl="1">
              <a:lnSpc>
                <a:spcPts val="4323"/>
              </a:lnSpc>
              <a:buAutoNum type="arabicPeriod" startAt="1"/>
            </a:pPr>
            <a:r>
              <a:rPr lang="en-US" sz="3325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b="true" sz="3325">
                <a:solidFill>
                  <a:srgbClr val="231F2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Sequence Conversion:</a:t>
            </a:r>
          </a:p>
          <a:p>
            <a:pPr algn="l">
              <a:lnSpc>
                <a:spcPts val="4323"/>
              </a:lnSpc>
            </a:pPr>
            <a:r>
              <a:rPr lang="en-US" sz="3325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 Converting words to numerical indices.</a:t>
            </a:r>
          </a:p>
          <a:p>
            <a:pPr algn="l" marL="717992" indent="-358996" lvl="1">
              <a:lnSpc>
                <a:spcPts val="4323"/>
              </a:lnSpc>
              <a:buAutoNum type="arabicPeriod" startAt="1"/>
            </a:pPr>
            <a:r>
              <a:rPr lang="en-US" sz="3325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b="true" sz="3325">
                <a:solidFill>
                  <a:srgbClr val="231F2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Padding:</a:t>
            </a:r>
          </a:p>
          <a:p>
            <a:pPr algn="l">
              <a:lnSpc>
                <a:spcPts val="4323"/>
              </a:lnSpc>
            </a:pPr>
            <a:r>
              <a:rPr lang="en-US" sz="3325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 Uniform sequence lengths for model input.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58856" y="232699"/>
            <a:ext cx="16862430" cy="11122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60"/>
              </a:lnSpc>
            </a:pPr>
            <a:r>
              <a:rPr lang="en-US" b="true" sz="6638" spc="65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LSTM VARIATIONAL AUTOENCODER (VAE)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3413116" y="8113443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858856" y="1518409"/>
            <a:ext cx="16302953" cy="8139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21256" indent="-360628" lvl="1">
              <a:lnSpc>
                <a:spcPts val="4342"/>
              </a:lnSpc>
              <a:buFont typeface="Arial"/>
              <a:buChar char="•"/>
            </a:pPr>
            <a:r>
              <a:rPr lang="en-US" b="true" sz="3340">
                <a:solidFill>
                  <a:srgbClr val="231F2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Encoder:</a:t>
            </a:r>
          </a:p>
          <a:p>
            <a:pPr algn="just" marL="1442512" indent="-480837" lvl="2">
              <a:lnSpc>
                <a:spcPts val="4342"/>
              </a:lnSpc>
              <a:buFont typeface="Arial"/>
              <a:buChar char="⚬"/>
            </a:pPr>
            <a:r>
              <a:rPr lang="en-US" sz="334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Uses LSTM to encode input data into a latent space.</a:t>
            </a:r>
          </a:p>
          <a:p>
            <a:pPr algn="just" marL="1442512" indent="-480837" lvl="2">
              <a:lnSpc>
                <a:spcPts val="4342"/>
              </a:lnSpc>
              <a:buFont typeface="Arial"/>
              <a:buChar char="⚬"/>
            </a:pPr>
            <a:r>
              <a:rPr lang="en-US" sz="334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Captures temporal dependencies in text data.</a:t>
            </a:r>
          </a:p>
          <a:p>
            <a:pPr algn="just" marL="721256" indent="-360628" lvl="1">
              <a:lnSpc>
                <a:spcPts val="4342"/>
              </a:lnSpc>
              <a:buFont typeface="Arial"/>
              <a:buChar char="•"/>
            </a:pPr>
            <a:r>
              <a:rPr lang="en-US" b="true" sz="3340">
                <a:solidFill>
                  <a:srgbClr val="231F2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Latent Space:</a:t>
            </a:r>
          </a:p>
          <a:p>
            <a:pPr algn="just" marL="1442512" indent="-480837" lvl="2">
              <a:lnSpc>
                <a:spcPts val="4342"/>
              </a:lnSpc>
              <a:buFont typeface="Arial"/>
              <a:buChar char="⚬"/>
            </a:pPr>
            <a:r>
              <a:rPr lang="en-US" sz="334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Encodes data as a Gaussian distribution (mean and variance).</a:t>
            </a:r>
          </a:p>
          <a:p>
            <a:pPr algn="just" marL="721256" indent="-360628" lvl="1">
              <a:lnSpc>
                <a:spcPts val="4342"/>
              </a:lnSpc>
              <a:buFont typeface="Arial"/>
              <a:buChar char="•"/>
            </a:pPr>
            <a:r>
              <a:rPr lang="en-US" b="true" sz="3340">
                <a:solidFill>
                  <a:srgbClr val="231F2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Decoder:</a:t>
            </a:r>
          </a:p>
          <a:p>
            <a:pPr algn="just" marL="1442512" indent="-480837" lvl="2">
              <a:lnSpc>
                <a:spcPts val="4342"/>
              </a:lnSpc>
              <a:buFont typeface="Arial"/>
              <a:buChar char="⚬"/>
            </a:pPr>
            <a:r>
              <a:rPr lang="en-US" sz="334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Uses LSTM to reconstruct data from latent representations.</a:t>
            </a:r>
          </a:p>
          <a:p>
            <a:pPr algn="just" marL="721256" indent="-360628" lvl="1">
              <a:lnSpc>
                <a:spcPts val="4342"/>
              </a:lnSpc>
              <a:buFont typeface="Arial"/>
              <a:buChar char="•"/>
            </a:pPr>
            <a:r>
              <a:rPr lang="en-US" b="true" sz="3340">
                <a:solidFill>
                  <a:srgbClr val="231F2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Loss Function:</a:t>
            </a:r>
          </a:p>
          <a:p>
            <a:pPr algn="just" marL="1442512" indent="-480837" lvl="2">
              <a:lnSpc>
                <a:spcPts val="4342"/>
              </a:lnSpc>
              <a:buFont typeface="Arial"/>
              <a:buChar char="⚬"/>
            </a:pPr>
            <a:r>
              <a:rPr lang="en-US" b="true" sz="3340">
                <a:solidFill>
                  <a:srgbClr val="231F2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Reconstruction Loss:</a:t>
            </a:r>
            <a:r>
              <a:rPr lang="en-US" sz="334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 Measures how well the model reconstructs the input.</a:t>
            </a:r>
          </a:p>
          <a:p>
            <a:pPr algn="just" marL="1442512" indent="-480837" lvl="2">
              <a:lnSpc>
                <a:spcPts val="4342"/>
              </a:lnSpc>
              <a:buFont typeface="Arial"/>
              <a:buChar char="⚬"/>
            </a:pPr>
            <a:r>
              <a:rPr lang="en-US" b="true" sz="3340">
                <a:solidFill>
                  <a:srgbClr val="231F2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KL Divergence:</a:t>
            </a:r>
            <a:r>
              <a:rPr lang="en-US" sz="334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 Ensures latent space approximates a Gaussian distribution.</a:t>
            </a:r>
          </a:p>
          <a:p>
            <a:pPr algn="just" marL="721256" indent="-360628" lvl="1">
              <a:lnSpc>
                <a:spcPts val="4342"/>
              </a:lnSpc>
              <a:buFont typeface="Arial"/>
              <a:buChar char="•"/>
            </a:pPr>
            <a:r>
              <a:rPr lang="en-US" b="true" sz="3340">
                <a:solidFill>
                  <a:srgbClr val="231F2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Advantages of VAE:</a:t>
            </a:r>
          </a:p>
          <a:p>
            <a:pPr algn="just" marL="1442512" indent="-480837" lvl="2">
              <a:lnSpc>
                <a:spcPts val="4342"/>
              </a:lnSpc>
              <a:buFont typeface="Arial"/>
              <a:buChar char="⚬"/>
            </a:pPr>
            <a:r>
              <a:rPr lang="en-US" sz="334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Generates diverse outputs.</a:t>
            </a:r>
          </a:p>
          <a:p>
            <a:pPr algn="just" marL="1442512" indent="-480837" lvl="2">
              <a:lnSpc>
                <a:spcPts val="4342"/>
              </a:lnSpc>
              <a:buFont typeface="Arial"/>
              <a:buChar char="⚬"/>
            </a:pPr>
            <a:r>
              <a:rPr lang="en-US" sz="334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Learns meaningful latent representations.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413116" y="8113443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525439" y="1688501"/>
            <a:ext cx="11301259" cy="3983694"/>
          </a:xfrm>
          <a:custGeom>
            <a:avLst/>
            <a:gdLst/>
            <a:ahLst/>
            <a:cxnLst/>
            <a:rect r="r" b="b" t="t" l="l"/>
            <a:pathLst>
              <a:path h="3983694" w="11301259">
                <a:moveTo>
                  <a:pt x="0" y="0"/>
                </a:moveTo>
                <a:lnTo>
                  <a:pt x="11301259" y="0"/>
                </a:lnTo>
                <a:lnTo>
                  <a:pt x="11301259" y="3983693"/>
                </a:lnTo>
                <a:lnTo>
                  <a:pt x="0" y="398369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525439" y="5672194"/>
            <a:ext cx="11301259" cy="4085026"/>
          </a:xfrm>
          <a:custGeom>
            <a:avLst/>
            <a:gdLst/>
            <a:ahLst/>
            <a:cxnLst/>
            <a:rect r="r" b="b" t="t" l="l"/>
            <a:pathLst>
              <a:path h="4085026" w="11301259">
                <a:moveTo>
                  <a:pt x="0" y="0"/>
                </a:moveTo>
                <a:lnTo>
                  <a:pt x="11301259" y="0"/>
                </a:lnTo>
                <a:lnTo>
                  <a:pt x="11301259" y="4085026"/>
                </a:lnTo>
                <a:lnTo>
                  <a:pt x="0" y="408502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31409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858856" y="232699"/>
            <a:ext cx="16862430" cy="11122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60"/>
              </a:lnSpc>
            </a:pPr>
            <a:r>
              <a:rPr lang="en-US" b="true" sz="6638" spc="65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VARIATIONAL AUTOENCODER (VAE)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-336167"/>
            <a:ext cx="18288000" cy="3086100"/>
            <a:chOff x="0" y="0"/>
            <a:chExt cx="4816593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812800"/>
            </a:xfrm>
            <a:custGeom>
              <a:avLst/>
              <a:gdLst/>
              <a:ahLst/>
              <a:cxnLst/>
              <a:rect r="r" b="b" t="t" l="l"/>
              <a:pathLst>
                <a:path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364509" y="876300"/>
            <a:ext cx="12444553" cy="15406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45"/>
              </a:lnSpc>
            </a:pPr>
            <a:r>
              <a:rPr lang="en-US" b="true" sz="9163" spc="898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MODEL TRAINING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03597" y="2981325"/>
            <a:ext cx="16203067" cy="58778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2084" indent="-331042" lvl="1">
              <a:lnSpc>
                <a:spcPts val="4722"/>
              </a:lnSpc>
              <a:buFont typeface="Arial"/>
              <a:buChar char="•"/>
            </a:pPr>
            <a:r>
              <a:rPr lang="en-US" b="true" sz="3066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Training Details:</a:t>
            </a:r>
          </a:p>
          <a:p>
            <a:pPr algn="l" marL="1324168" indent="-441389" lvl="2">
              <a:lnSpc>
                <a:spcPts val="4722"/>
              </a:lnSpc>
              <a:buFont typeface="Arial"/>
              <a:buChar char="⚬"/>
            </a:pPr>
            <a:r>
              <a:rPr lang="en-US" sz="3066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Optimizer: Adam.</a:t>
            </a:r>
          </a:p>
          <a:p>
            <a:pPr algn="l" marL="1324168" indent="-441389" lvl="2">
              <a:lnSpc>
                <a:spcPts val="4722"/>
              </a:lnSpc>
              <a:buFont typeface="Arial"/>
              <a:buChar char="⚬"/>
            </a:pPr>
            <a:r>
              <a:rPr lang="en-US" sz="3066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Batch Size: 32.</a:t>
            </a:r>
          </a:p>
          <a:p>
            <a:pPr algn="l" marL="1324168" indent="-441389" lvl="2">
              <a:lnSpc>
                <a:spcPts val="4722"/>
              </a:lnSpc>
              <a:buFont typeface="Arial"/>
              <a:buChar char="⚬"/>
            </a:pPr>
            <a:r>
              <a:rPr lang="en-US" sz="3066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Learning Rate: 0.001.</a:t>
            </a:r>
          </a:p>
          <a:p>
            <a:pPr algn="l" marL="662084" indent="-331042" lvl="1">
              <a:lnSpc>
                <a:spcPts val="4722"/>
              </a:lnSpc>
              <a:buFont typeface="Arial"/>
              <a:buChar char="•"/>
            </a:pPr>
            <a:r>
              <a:rPr lang="en-US" b="true" sz="3066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Metrics:</a:t>
            </a:r>
          </a:p>
          <a:p>
            <a:pPr algn="l" marL="1324168" indent="-441389" lvl="2">
              <a:lnSpc>
                <a:spcPts val="4722"/>
              </a:lnSpc>
              <a:buFont typeface="Arial"/>
              <a:buChar char="⚬"/>
            </a:pPr>
            <a:r>
              <a:rPr lang="en-US" sz="3066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Reconstruction Loss: Measures accuracy of reconstructed sequences.</a:t>
            </a:r>
          </a:p>
          <a:p>
            <a:pPr algn="l" marL="1324168" indent="-441389" lvl="2">
              <a:lnSpc>
                <a:spcPts val="4722"/>
              </a:lnSpc>
              <a:buFont typeface="Arial"/>
              <a:buChar char="⚬"/>
            </a:pPr>
            <a:r>
              <a:rPr lang="en-US" sz="3066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KL Divergence: Evaluates how well latent space matches Gaussian distribution.</a:t>
            </a:r>
          </a:p>
          <a:p>
            <a:pPr algn="l" marL="662084" indent="-331042" lvl="1">
              <a:lnSpc>
                <a:spcPts val="4722"/>
              </a:lnSpc>
              <a:buFont typeface="Arial"/>
              <a:buChar char="•"/>
            </a:pPr>
            <a:r>
              <a:rPr lang="en-US" b="true" sz="3066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Challenges:</a:t>
            </a:r>
          </a:p>
          <a:p>
            <a:pPr algn="l" marL="1324168" indent="-441389" lvl="2">
              <a:lnSpc>
                <a:spcPts val="4722"/>
              </a:lnSpc>
              <a:buFont typeface="Arial"/>
              <a:buChar char="⚬"/>
            </a:pPr>
            <a:r>
              <a:rPr lang="en-US" sz="3066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Balancing reconstruction loss and KL divergence.</a:t>
            </a:r>
          </a:p>
          <a:p>
            <a:pPr algn="l" marL="1324168" indent="-441389" lvl="2">
              <a:lnSpc>
                <a:spcPts val="4722"/>
              </a:lnSpc>
              <a:buFont typeface="Arial"/>
              <a:buChar char="⚬"/>
            </a:pPr>
            <a:r>
              <a:rPr lang="en-US" sz="3066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Avoiding overfitting.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407869">
            <a:off x="12052165" y="1118883"/>
            <a:ext cx="12471670" cy="5351480"/>
          </a:xfrm>
          <a:custGeom>
            <a:avLst/>
            <a:gdLst/>
            <a:ahLst/>
            <a:cxnLst/>
            <a:rect r="r" b="b" t="t" l="l"/>
            <a:pathLst>
              <a:path h="5351480" w="1247167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3407869">
            <a:off x="-4696947" y="10150458"/>
            <a:ext cx="12471670" cy="5351480"/>
          </a:xfrm>
          <a:custGeom>
            <a:avLst/>
            <a:gdLst/>
            <a:ahLst/>
            <a:cxnLst/>
            <a:rect r="r" b="b" t="t" l="l"/>
            <a:pathLst>
              <a:path h="5351480" w="1247167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758528" y="375421"/>
            <a:ext cx="10540464" cy="25609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903"/>
              </a:lnSpc>
            </a:pPr>
            <a:r>
              <a:rPr lang="en-US" b="true" sz="9431" spc="924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SYNTHETIC DATA GENERATION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38888" y="3435545"/>
            <a:ext cx="14481025" cy="47870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68119" indent="-334059" lvl="1">
              <a:lnSpc>
                <a:spcPts val="4270"/>
              </a:lnSpc>
              <a:buFont typeface="Arial"/>
              <a:buChar char="•"/>
            </a:pPr>
            <a:r>
              <a:rPr lang="en-US" b="true" sz="3094" spc="303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Process:</a:t>
            </a:r>
          </a:p>
          <a:p>
            <a:pPr algn="just" marL="1336237" indent="-445412" lvl="2">
              <a:lnSpc>
                <a:spcPts val="4270"/>
              </a:lnSpc>
              <a:buFont typeface="Arial"/>
              <a:buChar char="⚬"/>
            </a:pPr>
            <a:r>
              <a:rPr lang="en-US" sz="3094" spc="303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Sample latent vector from Gaussian distribution.</a:t>
            </a:r>
          </a:p>
          <a:p>
            <a:pPr algn="just" marL="1336237" indent="-445412" lvl="2">
              <a:lnSpc>
                <a:spcPts val="4270"/>
              </a:lnSpc>
              <a:buFont typeface="Arial"/>
              <a:buChar char="⚬"/>
            </a:pPr>
            <a:r>
              <a:rPr lang="en-US" sz="3094" spc="303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Decode latent vector into text sequence using the trained decoder.</a:t>
            </a:r>
          </a:p>
          <a:p>
            <a:pPr algn="just" marL="1336237" indent="-445412" lvl="2">
              <a:lnSpc>
                <a:spcPts val="4270"/>
              </a:lnSpc>
              <a:buFont typeface="Arial"/>
              <a:buChar char="⚬"/>
            </a:pPr>
            <a:r>
              <a:rPr lang="en-US" sz="3094" spc="303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Generate data for both spam and not spam labels.</a:t>
            </a:r>
          </a:p>
          <a:p>
            <a:pPr algn="just" marL="668119" indent="-334059" lvl="1">
              <a:lnSpc>
                <a:spcPts val="4270"/>
              </a:lnSpc>
              <a:buFont typeface="Arial"/>
              <a:buChar char="•"/>
            </a:pPr>
            <a:r>
              <a:rPr lang="en-US" b="true" sz="3094" spc="303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Evaluation of Quality:</a:t>
            </a:r>
          </a:p>
          <a:p>
            <a:pPr algn="just" marL="1336237" indent="-445412" lvl="2">
              <a:lnSpc>
                <a:spcPts val="4270"/>
              </a:lnSpc>
              <a:buFont typeface="Arial"/>
              <a:buChar char="⚬"/>
            </a:pPr>
            <a:r>
              <a:rPr lang="en-US" sz="3094" spc="303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Assess fluency and coherence of generated text.</a:t>
            </a:r>
          </a:p>
          <a:p>
            <a:pPr algn="just" marL="1336237" indent="-445412" lvl="2">
              <a:lnSpc>
                <a:spcPts val="4270"/>
              </a:lnSpc>
              <a:buFont typeface="Arial"/>
              <a:buChar char="⚬"/>
            </a:pPr>
            <a:r>
              <a:rPr lang="en-US" sz="3094" spc="303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Use classifier performance to validate usefulness of synthetic data.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DAGXVKTV5Aw</dc:identifier>
  <dcterms:modified xsi:type="dcterms:W3CDTF">2011-08-01T06:04:30Z</dcterms:modified>
  <cp:revision>1</cp:revision>
  <dc:title>Synthetic Spam Data Generation</dc:title>
</cp:coreProperties>
</file>