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0" r:id="rId7"/>
    <p:sldId id="271" r:id="rId8"/>
    <p:sldId id="272" r:id="rId9"/>
    <p:sldId id="273" r:id="rId10"/>
    <p:sldId id="282" r:id="rId11"/>
    <p:sldId id="294" r:id="rId12"/>
    <p:sldId id="281" r:id="rId13"/>
    <p:sldId id="263" r:id="rId14"/>
    <p:sldId id="276" r:id="rId15"/>
    <p:sldId id="264" r:id="rId16"/>
    <p:sldId id="290" r:id="rId17"/>
    <p:sldId id="295" r:id="rId18"/>
    <p:sldId id="292" r:id="rId19"/>
    <p:sldId id="293" r:id="rId20"/>
    <p:sldId id="285" r:id="rId21"/>
    <p:sldId id="286" r:id="rId22"/>
    <p:sldId id="287" r:id="rId23"/>
    <p:sldId id="266" r:id="rId24"/>
    <p:sldId id="267" r:id="rId25"/>
    <p:sldId id="274" r:id="rId26"/>
    <p:sldId id="27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2ECA8AE-A585-4901-A093-7955DBBCA2FA}">
          <p14:sldIdLst>
            <p14:sldId id="256"/>
            <p14:sldId id="257"/>
            <p14:sldId id="258"/>
            <p14:sldId id="259"/>
            <p14:sldId id="260"/>
            <p14:sldId id="270"/>
            <p14:sldId id="271"/>
            <p14:sldId id="272"/>
            <p14:sldId id="273"/>
            <p14:sldId id="282"/>
            <p14:sldId id="294"/>
            <p14:sldId id="281"/>
            <p14:sldId id="263"/>
            <p14:sldId id="276"/>
            <p14:sldId id="264"/>
            <p14:sldId id="290"/>
            <p14:sldId id="295"/>
            <p14:sldId id="292"/>
            <p14:sldId id="293"/>
            <p14:sldId id="285"/>
            <p14:sldId id="286"/>
            <p14:sldId id="287"/>
            <p14:sldId id="266"/>
            <p14:sldId id="267"/>
            <p14:sldId id="274"/>
            <p14:sldId id="27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ristalle Rae" initials="CR" lastIdx="1" clrIdx="0">
    <p:extLst>
      <p:ext uri="{19B8F6BF-5375-455C-9EA6-DF929625EA0E}">
        <p15:presenceInfo xmlns:p15="http://schemas.microsoft.com/office/powerpoint/2012/main" userId="9c906f7f48f883d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243949-AC37-495C-94C8-9CAD7425FDEB}"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7B9456D-E27C-42BF-BF85-2B27376697E9}">
      <dgm:prSet custT="1"/>
      <dgm:spPr/>
      <dgm:t>
        <a:bodyPr/>
        <a:lstStyle/>
        <a:p>
          <a:r>
            <a:rPr lang="en-US" sz="2000" dirty="0"/>
            <a:t>What is the annual trend of hate crimes from 2007 – 2017? </a:t>
          </a:r>
        </a:p>
      </dgm:t>
    </dgm:pt>
    <dgm:pt modelId="{11B20E04-B465-4BF0-9E6E-302506BC7CB2}" type="parTrans" cxnId="{30D4FDB0-F950-4F5E-A401-EA4A35D2A144}">
      <dgm:prSet/>
      <dgm:spPr/>
      <dgm:t>
        <a:bodyPr/>
        <a:lstStyle/>
        <a:p>
          <a:endParaRPr lang="en-US"/>
        </a:p>
      </dgm:t>
    </dgm:pt>
    <dgm:pt modelId="{DB1B7319-B422-43AF-A498-13C877C55FB9}" type="sibTrans" cxnId="{30D4FDB0-F950-4F5E-A401-EA4A35D2A144}">
      <dgm:prSet/>
      <dgm:spPr/>
      <dgm:t>
        <a:bodyPr/>
        <a:lstStyle/>
        <a:p>
          <a:endParaRPr lang="en-US"/>
        </a:p>
      </dgm:t>
    </dgm:pt>
    <dgm:pt modelId="{4146D254-154C-4080-A40D-45F855B4B221}">
      <dgm:prSet custT="1"/>
      <dgm:spPr/>
      <dgm:t>
        <a:bodyPr/>
        <a:lstStyle/>
        <a:p>
          <a:r>
            <a:rPr lang="en-US" sz="2000" dirty="0"/>
            <a:t>How has hate crime offenders changed over the years?</a:t>
          </a:r>
        </a:p>
      </dgm:t>
    </dgm:pt>
    <dgm:pt modelId="{13BC74AE-117B-40E3-A33B-965CA06CF7BE}" type="parTrans" cxnId="{025704D1-5464-4C54-AA0D-9101F929703E}">
      <dgm:prSet/>
      <dgm:spPr/>
      <dgm:t>
        <a:bodyPr/>
        <a:lstStyle/>
        <a:p>
          <a:endParaRPr lang="en-US"/>
        </a:p>
      </dgm:t>
    </dgm:pt>
    <dgm:pt modelId="{93C5B5D3-2B8D-4502-964B-37E5748BC1BD}" type="sibTrans" cxnId="{025704D1-5464-4C54-AA0D-9101F929703E}">
      <dgm:prSet/>
      <dgm:spPr/>
      <dgm:t>
        <a:bodyPr/>
        <a:lstStyle/>
        <a:p>
          <a:endParaRPr lang="en-US"/>
        </a:p>
      </dgm:t>
    </dgm:pt>
    <dgm:pt modelId="{3833DF4C-3ECD-4895-87D8-C1AE74AE4EA9}">
      <dgm:prSet custT="1"/>
      <dgm:spPr/>
      <dgm:t>
        <a:bodyPr/>
        <a:lstStyle/>
        <a:p>
          <a:r>
            <a:rPr lang="en-US" sz="2000" dirty="0"/>
            <a:t>How has hate crime victims changed over the years? </a:t>
          </a:r>
        </a:p>
      </dgm:t>
    </dgm:pt>
    <dgm:pt modelId="{3A4092AA-A8C1-4F44-8B81-7C512425E584}" type="parTrans" cxnId="{0BDE868A-A64F-4719-A13C-F2F05C12147A}">
      <dgm:prSet/>
      <dgm:spPr/>
      <dgm:t>
        <a:bodyPr/>
        <a:lstStyle/>
        <a:p>
          <a:endParaRPr lang="en-US"/>
        </a:p>
      </dgm:t>
    </dgm:pt>
    <dgm:pt modelId="{C8B76255-8DA5-498C-9CA9-83CEAA9D5908}" type="sibTrans" cxnId="{0BDE868A-A64F-4719-A13C-F2F05C12147A}">
      <dgm:prSet/>
      <dgm:spPr/>
      <dgm:t>
        <a:bodyPr/>
        <a:lstStyle/>
        <a:p>
          <a:endParaRPr lang="en-US"/>
        </a:p>
      </dgm:t>
    </dgm:pt>
    <dgm:pt modelId="{1836A28B-E430-42AD-846B-EE8EEE3DCB2F}">
      <dgm:prSet custT="1"/>
      <dgm:spPr/>
      <dgm:t>
        <a:bodyPr/>
        <a:lstStyle/>
        <a:p>
          <a:r>
            <a:rPr lang="en-US" sz="2000" dirty="0"/>
            <a:t>What are the most frequent offense types in hate crimes?</a:t>
          </a:r>
        </a:p>
      </dgm:t>
    </dgm:pt>
    <dgm:pt modelId="{DDACCFDB-8091-463A-9386-DEBAD4F6A157}" type="parTrans" cxnId="{788305EC-F54A-40B3-8B1D-C7793967F80F}">
      <dgm:prSet/>
      <dgm:spPr/>
      <dgm:t>
        <a:bodyPr/>
        <a:lstStyle/>
        <a:p>
          <a:endParaRPr lang="en-US"/>
        </a:p>
      </dgm:t>
    </dgm:pt>
    <dgm:pt modelId="{9A31C128-E6F8-44E3-B91D-641017AA23C1}" type="sibTrans" cxnId="{788305EC-F54A-40B3-8B1D-C7793967F80F}">
      <dgm:prSet/>
      <dgm:spPr/>
      <dgm:t>
        <a:bodyPr/>
        <a:lstStyle/>
        <a:p>
          <a:endParaRPr lang="en-US"/>
        </a:p>
      </dgm:t>
    </dgm:pt>
    <dgm:pt modelId="{82F8773F-8D99-415F-B3C7-6F53F86C236D}">
      <dgm:prSet custT="1"/>
      <dgm:spPr/>
      <dgm:t>
        <a:bodyPr/>
        <a:lstStyle/>
        <a:p>
          <a:r>
            <a:rPr lang="en-US" sz="2000" dirty="0"/>
            <a:t>How have offense types changed over the years?</a:t>
          </a:r>
        </a:p>
      </dgm:t>
    </dgm:pt>
    <dgm:pt modelId="{AB1230DA-38E3-402B-8F17-9C3273356A64}" type="parTrans" cxnId="{A6A4BC7C-0A45-49F6-A878-E28AE56E1DFE}">
      <dgm:prSet/>
      <dgm:spPr/>
      <dgm:t>
        <a:bodyPr/>
        <a:lstStyle/>
        <a:p>
          <a:endParaRPr lang="en-US"/>
        </a:p>
      </dgm:t>
    </dgm:pt>
    <dgm:pt modelId="{7B181EF3-37C7-439A-9530-D47FDCE152E7}" type="sibTrans" cxnId="{A6A4BC7C-0A45-49F6-A878-E28AE56E1DFE}">
      <dgm:prSet/>
      <dgm:spPr/>
      <dgm:t>
        <a:bodyPr/>
        <a:lstStyle/>
        <a:p>
          <a:endParaRPr lang="en-US"/>
        </a:p>
      </dgm:t>
    </dgm:pt>
    <dgm:pt modelId="{DF44674A-1FAB-4809-A70D-415A60F4195E}">
      <dgm:prSet custT="1"/>
      <dgm:spPr/>
      <dgm:t>
        <a:bodyPr/>
        <a:lstStyle/>
        <a:p>
          <a:r>
            <a:rPr lang="en-US" sz="2000" dirty="0"/>
            <a:t>Where do hate crimes occur most frequently?</a:t>
          </a:r>
        </a:p>
      </dgm:t>
    </dgm:pt>
    <dgm:pt modelId="{8AB8071F-E482-4847-B698-6CEAADC79A00}" type="parTrans" cxnId="{FFEEB4D6-C6C6-493B-831E-030DF6DAD5D3}">
      <dgm:prSet/>
      <dgm:spPr/>
      <dgm:t>
        <a:bodyPr/>
        <a:lstStyle/>
        <a:p>
          <a:endParaRPr lang="en-US"/>
        </a:p>
      </dgm:t>
    </dgm:pt>
    <dgm:pt modelId="{FBFC02E5-2E4E-452C-94E3-BE57801EF40B}" type="sibTrans" cxnId="{FFEEB4D6-C6C6-493B-831E-030DF6DAD5D3}">
      <dgm:prSet/>
      <dgm:spPr/>
      <dgm:t>
        <a:bodyPr/>
        <a:lstStyle/>
        <a:p>
          <a:endParaRPr lang="en-US"/>
        </a:p>
      </dgm:t>
    </dgm:pt>
    <dgm:pt modelId="{25F47260-8B88-4005-89B1-58BA281972C4}">
      <dgm:prSet custT="1"/>
      <dgm:spPr/>
      <dgm:t>
        <a:bodyPr/>
        <a:lstStyle/>
        <a:p>
          <a:r>
            <a:rPr lang="en-US" sz="2000" dirty="0"/>
            <a:t>What are the top states in which hate crimes occur?</a:t>
          </a:r>
        </a:p>
      </dgm:t>
    </dgm:pt>
    <dgm:pt modelId="{E66FA91F-E185-468F-A6F9-FF3A29579189}" type="parTrans" cxnId="{E91C887A-3EC8-445E-BAD2-78A92CD7637B}">
      <dgm:prSet/>
      <dgm:spPr/>
      <dgm:t>
        <a:bodyPr/>
        <a:lstStyle/>
        <a:p>
          <a:endParaRPr lang="en-US"/>
        </a:p>
      </dgm:t>
    </dgm:pt>
    <dgm:pt modelId="{F6E639A0-A133-47F1-918C-FB13D8302E18}" type="sibTrans" cxnId="{E91C887A-3EC8-445E-BAD2-78A92CD7637B}">
      <dgm:prSet/>
      <dgm:spPr/>
      <dgm:t>
        <a:bodyPr/>
        <a:lstStyle/>
        <a:p>
          <a:endParaRPr lang="en-US"/>
        </a:p>
      </dgm:t>
    </dgm:pt>
    <dgm:pt modelId="{E5475D2A-0D57-4918-A7FD-147241F22F13}">
      <dgm:prSet custT="1"/>
      <dgm:spPr/>
      <dgm:t>
        <a:bodyPr/>
        <a:lstStyle/>
        <a:p>
          <a:r>
            <a:rPr lang="en-US" sz="2000" dirty="0"/>
            <a:t>What types of locations hold the highest number of hate crimes?</a:t>
          </a:r>
        </a:p>
      </dgm:t>
    </dgm:pt>
    <dgm:pt modelId="{6A58B3C0-89A2-49F7-A76B-E3F6DF17C81D}" type="parTrans" cxnId="{63601A2B-3341-418E-A4FA-DA5B37A4E80C}">
      <dgm:prSet/>
      <dgm:spPr/>
      <dgm:t>
        <a:bodyPr/>
        <a:lstStyle/>
        <a:p>
          <a:endParaRPr lang="en-US"/>
        </a:p>
      </dgm:t>
    </dgm:pt>
    <dgm:pt modelId="{B74F11FC-EDC0-474E-9E5A-73D243F3BC79}" type="sibTrans" cxnId="{63601A2B-3341-418E-A4FA-DA5B37A4E80C}">
      <dgm:prSet/>
      <dgm:spPr/>
      <dgm:t>
        <a:bodyPr/>
        <a:lstStyle/>
        <a:p>
          <a:endParaRPr lang="en-US"/>
        </a:p>
      </dgm:t>
    </dgm:pt>
    <dgm:pt modelId="{F1BC7627-2D53-471B-A20A-03BB5C197431}">
      <dgm:prSet custT="1"/>
      <dgm:spPr/>
      <dgm:t>
        <a:bodyPr/>
        <a:lstStyle/>
        <a:p>
          <a:r>
            <a:rPr lang="en-US" sz="2000" dirty="0"/>
            <a:t>What is the monthly fluctuation of hate crime rates?</a:t>
          </a:r>
        </a:p>
      </dgm:t>
    </dgm:pt>
    <dgm:pt modelId="{54374D65-8330-4C5D-839E-5029475E33CC}" type="parTrans" cxnId="{A7E3D764-C72C-4FEB-B0B8-A47692F8B8A2}">
      <dgm:prSet/>
      <dgm:spPr/>
      <dgm:t>
        <a:bodyPr/>
        <a:lstStyle/>
        <a:p>
          <a:endParaRPr lang="en-US"/>
        </a:p>
      </dgm:t>
    </dgm:pt>
    <dgm:pt modelId="{720B2000-472F-4E66-A048-589187893BCB}" type="sibTrans" cxnId="{A7E3D764-C72C-4FEB-B0B8-A47692F8B8A2}">
      <dgm:prSet/>
      <dgm:spPr/>
      <dgm:t>
        <a:bodyPr/>
        <a:lstStyle/>
        <a:p>
          <a:endParaRPr lang="en-US"/>
        </a:p>
      </dgm:t>
    </dgm:pt>
    <dgm:pt modelId="{F40A0433-ED3F-494B-AD7D-5AD302943396}">
      <dgm:prSet custT="1"/>
      <dgm:spPr/>
      <dgm:t>
        <a:bodyPr/>
        <a:lstStyle/>
        <a:p>
          <a:r>
            <a:rPr lang="en-US" sz="2000" dirty="0"/>
            <a:t>How does monthly fluctuation change when compared by year?</a:t>
          </a:r>
        </a:p>
      </dgm:t>
    </dgm:pt>
    <dgm:pt modelId="{0E5C62ED-F11D-427E-A96B-B2907BD1416A}" type="parTrans" cxnId="{8CA13C5E-C5CD-4CE1-9ED0-26021B4B6796}">
      <dgm:prSet/>
      <dgm:spPr/>
      <dgm:t>
        <a:bodyPr/>
        <a:lstStyle/>
        <a:p>
          <a:endParaRPr lang="en-US"/>
        </a:p>
      </dgm:t>
    </dgm:pt>
    <dgm:pt modelId="{87AA9430-43D0-4298-A9ED-99CFB9B4B484}" type="sibTrans" cxnId="{8CA13C5E-C5CD-4CE1-9ED0-26021B4B6796}">
      <dgm:prSet/>
      <dgm:spPr/>
      <dgm:t>
        <a:bodyPr/>
        <a:lstStyle/>
        <a:p>
          <a:endParaRPr lang="en-US"/>
        </a:p>
      </dgm:t>
    </dgm:pt>
    <dgm:pt modelId="{F82FDE08-2F8C-4646-B0C4-87A68B652A1E}" type="pres">
      <dgm:prSet presAssocID="{7A243949-AC37-495C-94C8-9CAD7425FDEB}" presName="linear" presStyleCnt="0">
        <dgm:presLayoutVars>
          <dgm:animLvl val="lvl"/>
          <dgm:resizeHandles val="exact"/>
        </dgm:presLayoutVars>
      </dgm:prSet>
      <dgm:spPr/>
    </dgm:pt>
    <dgm:pt modelId="{46A38071-0DEA-4F9B-BDB8-E3C4AE3DFC2F}" type="pres">
      <dgm:prSet presAssocID="{17B9456D-E27C-42BF-BF85-2B27376697E9}" presName="parentText" presStyleLbl="node1" presStyleIdx="0" presStyleCnt="4">
        <dgm:presLayoutVars>
          <dgm:chMax val="0"/>
          <dgm:bulletEnabled val="1"/>
        </dgm:presLayoutVars>
      </dgm:prSet>
      <dgm:spPr/>
    </dgm:pt>
    <dgm:pt modelId="{BDE668B1-F401-4925-8BBB-5B8D40579974}" type="pres">
      <dgm:prSet presAssocID="{17B9456D-E27C-42BF-BF85-2B27376697E9}" presName="childText" presStyleLbl="revTx" presStyleIdx="0" presStyleCnt="4">
        <dgm:presLayoutVars>
          <dgm:bulletEnabled val="1"/>
        </dgm:presLayoutVars>
      </dgm:prSet>
      <dgm:spPr/>
    </dgm:pt>
    <dgm:pt modelId="{5432E0D8-7976-4603-9225-204A92917E62}" type="pres">
      <dgm:prSet presAssocID="{1836A28B-E430-42AD-846B-EE8EEE3DCB2F}" presName="parentText" presStyleLbl="node1" presStyleIdx="1" presStyleCnt="4">
        <dgm:presLayoutVars>
          <dgm:chMax val="0"/>
          <dgm:bulletEnabled val="1"/>
        </dgm:presLayoutVars>
      </dgm:prSet>
      <dgm:spPr/>
    </dgm:pt>
    <dgm:pt modelId="{41793E82-5AB0-4384-B141-71C3F005B63A}" type="pres">
      <dgm:prSet presAssocID="{1836A28B-E430-42AD-846B-EE8EEE3DCB2F}" presName="childText" presStyleLbl="revTx" presStyleIdx="1" presStyleCnt="4">
        <dgm:presLayoutVars>
          <dgm:bulletEnabled val="1"/>
        </dgm:presLayoutVars>
      </dgm:prSet>
      <dgm:spPr/>
    </dgm:pt>
    <dgm:pt modelId="{9CB88513-BFF3-4FC3-8830-99CFAF2AC11E}" type="pres">
      <dgm:prSet presAssocID="{DF44674A-1FAB-4809-A70D-415A60F4195E}" presName="parentText" presStyleLbl="node1" presStyleIdx="2" presStyleCnt="4">
        <dgm:presLayoutVars>
          <dgm:chMax val="0"/>
          <dgm:bulletEnabled val="1"/>
        </dgm:presLayoutVars>
      </dgm:prSet>
      <dgm:spPr/>
    </dgm:pt>
    <dgm:pt modelId="{501B4760-0FE8-4EB8-B4BE-FA9A661C5951}" type="pres">
      <dgm:prSet presAssocID="{DF44674A-1FAB-4809-A70D-415A60F4195E}" presName="childText" presStyleLbl="revTx" presStyleIdx="2" presStyleCnt="4">
        <dgm:presLayoutVars>
          <dgm:bulletEnabled val="1"/>
        </dgm:presLayoutVars>
      </dgm:prSet>
      <dgm:spPr/>
    </dgm:pt>
    <dgm:pt modelId="{12977CB5-ECB9-4175-8EFB-66203E20F8CB}" type="pres">
      <dgm:prSet presAssocID="{F1BC7627-2D53-471B-A20A-03BB5C197431}" presName="parentText" presStyleLbl="node1" presStyleIdx="3" presStyleCnt="4">
        <dgm:presLayoutVars>
          <dgm:chMax val="0"/>
          <dgm:bulletEnabled val="1"/>
        </dgm:presLayoutVars>
      </dgm:prSet>
      <dgm:spPr/>
    </dgm:pt>
    <dgm:pt modelId="{7CC1ED10-E9D7-4D1D-A43F-19A0A7C29DF3}" type="pres">
      <dgm:prSet presAssocID="{F1BC7627-2D53-471B-A20A-03BB5C197431}" presName="childText" presStyleLbl="revTx" presStyleIdx="3" presStyleCnt="4">
        <dgm:presLayoutVars>
          <dgm:bulletEnabled val="1"/>
        </dgm:presLayoutVars>
      </dgm:prSet>
      <dgm:spPr/>
    </dgm:pt>
  </dgm:ptLst>
  <dgm:cxnLst>
    <dgm:cxn modelId="{D559E81B-75A5-436D-B913-30267D57991E}" type="presOf" srcId="{F40A0433-ED3F-494B-AD7D-5AD302943396}" destId="{7CC1ED10-E9D7-4D1D-A43F-19A0A7C29DF3}" srcOrd="0" destOrd="0" presId="urn:microsoft.com/office/officeart/2005/8/layout/vList2"/>
    <dgm:cxn modelId="{2A4AB81F-BA61-4D60-9273-310C1D9BCFA6}" type="presOf" srcId="{1836A28B-E430-42AD-846B-EE8EEE3DCB2F}" destId="{5432E0D8-7976-4603-9225-204A92917E62}" srcOrd="0" destOrd="0" presId="urn:microsoft.com/office/officeart/2005/8/layout/vList2"/>
    <dgm:cxn modelId="{63601A2B-3341-418E-A4FA-DA5B37A4E80C}" srcId="{DF44674A-1FAB-4809-A70D-415A60F4195E}" destId="{E5475D2A-0D57-4918-A7FD-147241F22F13}" srcOrd="1" destOrd="0" parTransId="{6A58B3C0-89A2-49F7-A76B-E3F6DF17C81D}" sibTransId="{B74F11FC-EDC0-474E-9E5A-73D243F3BC79}"/>
    <dgm:cxn modelId="{8CA13C5E-C5CD-4CE1-9ED0-26021B4B6796}" srcId="{F1BC7627-2D53-471B-A20A-03BB5C197431}" destId="{F40A0433-ED3F-494B-AD7D-5AD302943396}" srcOrd="0" destOrd="0" parTransId="{0E5C62ED-F11D-427E-A96B-B2907BD1416A}" sibTransId="{87AA9430-43D0-4298-A9ED-99CFB9B4B484}"/>
    <dgm:cxn modelId="{A7E3D764-C72C-4FEB-B0B8-A47692F8B8A2}" srcId="{7A243949-AC37-495C-94C8-9CAD7425FDEB}" destId="{F1BC7627-2D53-471B-A20A-03BB5C197431}" srcOrd="3" destOrd="0" parTransId="{54374D65-8330-4C5D-839E-5029475E33CC}" sibTransId="{720B2000-472F-4E66-A048-589187893BCB}"/>
    <dgm:cxn modelId="{944DAA6A-4301-490B-88CC-964A7F5CBE58}" type="presOf" srcId="{E5475D2A-0D57-4918-A7FD-147241F22F13}" destId="{501B4760-0FE8-4EB8-B4BE-FA9A661C5951}" srcOrd="0" destOrd="1" presId="urn:microsoft.com/office/officeart/2005/8/layout/vList2"/>
    <dgm:cxn modelId="{E91C887A-3EC8-445E-BAD2-78A92CD7637B}" srcId="{DF44674A-1FAB-4809-A70D-415A60F4195E}" destId="{25F47260-8B88-4005-89B1-58BA281972C4}" srcOrd="0" destOrd="0" parTransId="{E66FA91F-E185-468F-A6F9-FF3A29579189}" sibTransId="{F6E639A0-A133-47F1-918C-FB13D8302E18}"/>
    <dgm:cxn modelId="{A6A4BC7C-0A45-49F6-A878-E28AE56E1DFE}" srcId="{1836A28B-E430-42AD-846B-EE8EEE3DCB2F}" destId="{82F8773F-8D99-415F-B3C7-6F53F86C236D}" srcOrd="0" destOrd="0" parTransId="{AB1230DA-38E3-402B-8F17-9C3273356A64}" sibTransId="{7B181EF3-37C7-439A-9530-D47FDCE152E7}"/>
    <dgm:cxn modelId="{0BDE868A-A64F-4719-A13C-F2F05C12147A}" srcId="{17B9456D-E27C-42BF-BF85-2B27376697E9}" destId="{3833DF4C-3ECD-4895-87D8-C1AE74AE4EA9}" srcOrd="1" destOrd="0" parTransId="{3A4092AA-A8C1-4F44-8B81-7C512425E584}" sibTransId="{C8B76255-8DA5-498C-9CA9-83CEAA9D5908}"/>
    <dgm:cxn modelId="{F7566097-B5FD-4EF8-AC2F-5819F63F8CEF}" type="presOf" srcId="{4146D254-154C-4080-A40D-45F855B4B221}" destId="{BDE668B1-F401-4925-8BBB-5B8D40579974}" srcOrd="0" destOrd="0" presId="urn:microsoft.com/office/officeart/2005/8/layout/vList2"/>
    <dgm:cxn modelId="{079F28AF-F3F5-4CAA-B13C-CDC655CD05FC}" type="presOf" srcId="{25F47260-8B88-4005-89B1-58BA281972C4}" destId="{501B4760-0FE8-4EB8-B4BE-FA9A661C5951}" srcOrd="0" destOrd="0" presId="urn:microsoft.com/office/officeart/2005/8/layout/vList2"/>
    <dgm:cxn modelId="{30D4FDB0-F950-4F5E-A401-EA4A35D2A144}" srcId="{7A243949-AC37-495C-94C8-9CAD7425FDEB}" destId="{17B9456D-E27C-42BF-BF85-2B27376697E9}" srcOrd="0" destOrd="0" parTransId="{11B20E04-B465-4BF0-9E6E-302506BC7CB2}" sibTransId="{DB1B7319-B422-43AF-A498-13C877C55FB9}"/>
    <dgm:cxn modelId="{F2AC2EB6-F11F-4F1B-9B09-67BD9D0B5462}" type="presOf" srcId="{7A243949-AC37-495C-94C8-9CAD7425FDEB}" destId="{F82FDE08-2F8C-4646-B0C4-87A68B652A1E}" srcOrd="0" destOrd="0" presId="urn:microsoft.com/office/officeart/2005/8/layout/vList2"/>
    <dgm:cxn modelId="{77D8CFBF-2EC5-4364-8314-8D1041655ED7}" type="presOf" srcId="{3833DF4C-3ECD-4895-87D8-C1AE74AE4EA9}" destId="{BDE668B1-F401-4925-8BBB-5B8D40579974}" srcOrd="0" destOrd="1" presId="urn:microsoft.com/office/officeart/2005/8/layout/vList2"/>
    <dgm:cxn modelId="{025704D1-5464-4C54-AA0D-9101F929703E}" srcId="{17B9456D-E27C-42BF-BF85-2B27376697E9}" destId="{4146D254-154C-4080-A40D-45F855B4B221}" srcOrd="0" destOrd="0" parTransId="{13BC74AE-117B-40E3-A33B-965CA06CF7BE}" sibTransId="{93C5B5D3-2B8D-4502-964B-37E5748BC1BD}"/>
    <dgm:cxn modelId="{FFEEB4D6-C6C6-493B-831E-030DF6DAD5D3}" srcId="{7A243949-AC37-495C-94C8-9CAD7425FDEB}" destId="{DF44674A-1FAB-4809-A70D-415A60F4195E}" srcOrd="2" destOrd="0" parTransId="{8AB8071F-E482-4847-B698-6CEAADC79A00}" sibTransId="{FBFC02E5-2E4E-452C-94E3-BE57801EF40B}"/>
    <dgm:cxn modelId="{220258DD-EF3A-4161-B47C-18384AE23067}" type="presOf" srcId="{DF44674A-1FAB-4809-A70D-415A60F4195E}" destId="{9CB88513-BFF3-4FC3-8830-99CFAF2AC11E}" srcOrd="0" destOrd="0" presId="urn:microsoft.com/office/officeart/2005/8/layout/vList2"/>
    <dgm:cxn modelId="{798C10E8-539C-4C63-8A53-1C4BB3604317}" type="presOf" srcId="{17B9456D-E27C-42BF-BF85-2B27376697E9}" destId="{46A38071-0DEA-4F9B-BDB8-E3C4AE3DFC2F}" srcOrd="0" destOrd="0" presId="urn:microsoft.com/office/officeart/2005/8/layout/vList2"/>
    <dgm:cxn modelId="{788305EC-F54A-40B3-8B1D-C7793967F80F}" srcId="{7A243949-AC37-495C-94C8-9CAD7425FDEB}" destId="{1836A28B-E430-42AD-846B-EE8EEE3DCB2F}" srcOrd="1" destOrd="0" parTransId="{DDACCFDB-8091-463A-9386-DEBAD4F6A157}" sibTransId="{9A31C128-E6F8-44E3-B91D-641017AA23C1}"/>
    <dgm:cxn modelId="{67249DF8-1C3C-42CE-BC8B-684CDC59E004}" type="presOf" srcId="{F1BC7627-2D53-471B-A20A-03BB5C197431}" destId="{12977CB5-ECB9-4175-8EFB-66203E20F8CB}" srcOrd="0" destOrd="0" presId="urn:microsoft.com/office/officeart/2005/8/layout/vList2"/>
    <dgm:cxn modelId="{743ADEF8-C455-400D-8365-F17D812EDBDD}" type="presOf" srcId="{82F8773F-8D99-415F-B3C7-6F53F86C236D}" destId="{41793E82-5AB0-4384-B141-71C3F005B63A}" srcOrd="0" destOrd="0" presId="urn:microsoft.com/office/officeart/2005/8/layout/vList2"/>
    <dgm:cxn modelId="{18E4603D-A1A3-489B-B37D-AAD27BCE08BD}" type="presParOf" srcId="{F82FDE08-2F8C-4646-B0C4-87A68B652A1E}" destId="{46A38071-0DEA-4F9B-BDB8-E3C4AE3DFC2F}" srcOrd="0" destOrd="0" presId="urn:microsoft.com/office/officeart/2005/8/layout/vList2"/>
    <dgm:cxn modelId="{2C93BE4E-6D38-4D33-B953-7B506DA2ACA3}" type="presParOf" srcId="{F82FDE08-2F8C-4646-B0C4-87A68B652A1E}" destId="{BDE668B1-F401-4925-8BBB-5B8D40579974}" srcOrd="1" destOrd="0" presId="urn:microsoft.com/office/officeart/2005/8/layout/vList2"/>
    <dgm:cxn modelId="{A795C42C-3C33-485B-9DAD-9EB2AE4B58EC}" type="presParOf" srcId="{F82FDE08-2F8C-4646-B0C4-87A68B652A1E}" destId="{5432E0D8-7976-4603-9225-204A92917E62}" srcOrd="2" destOrd="0" presId="urn:microsoft.com/office/officeart/2005/8/layout/vList2"/>
    <dgm:cxn modelId="{D0D44E27-FE57-4C4F-8971-393AA113E90E}" type="presParOf" srcId="{F82FDE08-2F8C-4646-B0C4-87A68B652A1E}" destId="{41793E82-5AB0-4384-B141-71C3F005B63A}" srcOrd="3" destOrd="0" presId="urn:microsoft.com/office/officeart/2005/8/layout/vList2"/>
    <dgm:cxn modelId="{91AF5F67-BBA7-452C-84EB-7F57DACE4EDA}" type="presParOf" srcId="{F82FDE08-2F8C-4646-B0C4-87A68B652A1E}" destId="{9CB88513-BFF3-4FC3-8830-99CFAF2AC11E}" srcOrd="4" destOrd="0" presId="urn:microsoft.com/office/officeart/2005/8/layout/vList2"/>
    <dgm:cxn modelId="{A93948D7-062E-4DF1-BD26-F7BB6E03501A}" type="presParOf" srcId="{F82FDE08-2F8C-4646-B0C4-87A68B652A1E}" destId="{501B4760-0FE8-4EB8-B4BE-FA9A661C5951}" srcOrd="5" destOrd="0" presId="urn:microsoft.com/office/officeart/2005/8/layout/vList2"/>
    <dgm:cxn modelId="{0AA83FE3-CDBF-4551-9A84-FD94258DE54F}" type="presParOf" srcId="{F82FDE08-2F8C-4646-B0C4-87A68B652A1E}" destId="{12977CB5-ECB9-4175-8EFB-66203E20F8CB}" srcOrd="6" destOrd="0" presId="urn:microsoft.com/office/officeart/2005/8/layout/vList2"/>
    <dgm:cxn modelId="{1AA3EC3C-D7DD-474D-9A6F-8EF6755A1D26}" type="presParOf" srcId="{F82FDE08-2F8C-4646-B0C4-87A68B652A1E}" destId="{7CC1ED10-E9D7-4D1D-A43F-19A0A7C29DF3}"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DAF799-C397-4CF3-97D7-A051C8E88FE7}"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903755DB-7E53-4FEA-A5CD-9066A1830A59}">
      <dgm:prSet/>
      <dgm:spPr/>
      <dgm:t>
        <a:bodyPr/>
        <a:lstStyle/>
        <a:p>
          <a:r>
            <a:rPr lang="en-US"/>
            <a:t>After showing an overall decrease after 2008, hate crimes are at a high point in 2017.</a:t>
          </a:r>
        </a:p>
      </dgm:t>
    </dgm:pt>
    <dgm:pt modelId="{2A8CB096-2820-4591-8EF9-1F2287145A2D}" type="parTrans" cxnId="{3BC48F16-36E6-461E-864B-8B7663730332}">
      <dgm:prSet/>
      <dgm:spPr/>
      <dgm:t>
        <a:bodyPr/>
        <a:lstStyle/>
        <a:p>
          <a:endParaRPr lang="en-US"/>
        </a:p>
      </dgm:t>
    </dgm:pt>
    <dgm:pt modelId="{826F5968-8747-403A-BA97-0367351D3E65}" type="sibTrans" cxnId="{3BC48F16-36E6-461E-864B-8B7663730332}">
      <dgm:prSet/>
      <dgm:spPr/>
      <dgm:t>
        <a:bodyPr/>
        <a:lstStyle/>
        <a:p>
          <a:endParaRPr lang="en-US"/>
        </a:p>
      </dgm:t>
    </dgm:pt>
    <dgm:pt modelId="{09BF1EE8-13AD-4D2E-8D07-E7BE45F27856}">
      <dgm:prSet/>
      <dgm:spPr/>
      <dgm:t>
        <a:bodyPr/>
        <a:lstStyle/>
        <a:p>
          <a:r>
            <a:rPr lang="en-US"/>
            <a:t>A majority of hate crimes hold Anti-Race/Ethnicity related motivations with religion and sexual-orientation sharing an even percentage after.</a:t>
          </a:r>
        </a:p>
      </dgm:t>
    </dgm:pt>
    <dgm:pt modelId="{EC4ABEDF-1D2C-4BB1-A26D-9EE21DA5260B}" type="parTrans" cxnId="{251834FB-EFF5-4D18-814A-821FE10CC807}">
      <dgm:prSet/>
      <dgm:spPr/>
      <dgm:t>
        <a:bodyPr/>
        <a:lstStyle/>
        <a:p>
          <a:endParaRPr lang="en-US"/>
        </a:p>
      </dgm:t>
    </dgm:pt>
    <dgm:pt modelId="{240FB80D-BAD3-4BBE-AC6B-8E6070CD61EA}" type="sibTrans" cxnId="{251834FB-EFF5-4D18-814A-821FE10CC807}">
      <dgm:prSet/>
      <dgm:spPr/>
      <dgm:t>
        <a:bodyPr/>
        <a:lstStyle/>
        <a:p>
          <a:endParaRPr lang="en-US"/>
        </a:p>
      </dgm:t>
    </dgm:pt>
    <dgm:pt modelId="{BF819321-681C-4E4B-9D41-ABFB7E99D4B4}">
      <dgm:prSet/>
      <dgm:spPr/>
      <dgm:t>
        <a:bodyPr/>
        <a:lstStyle/>
        <a:p>
          <a:r>
            <a:rPr lang="en-US"/>
            <a:t>Most hate crime offences involve property damage or threat of violence</a:t>
          </a:r>
        </a:p>
      </dgm:t>
    </dgm:pt>
    <dgm:pt modelId="{2FD6834E-8489-4FDC-9511-4035A06439A3}" type="parTrans" cxnId="{68D5A067-8C9D-40B4-8556-6ACE395B5E3B}">
      <dgm:prSet/>
      <dgm:spPr/>
      <dgm:t>
        <a:bodyPr/>
        <a:lstStyle/>
        <a:p>
          <a:endParaRPr lang="en-US"/>
        </a:p>
      </dgm:t>
    </dgm:pt>
    <dgm:pt modelId="{11D3ED2B-45AF-460D-9FD3-ACB7258FBE4B}" type="sibTrans" cxnId="{68D5A067-8C9D-40B4-8556-6ACE395B5E3B}">
      <dgm:prSet/>
      <dgm:spPr/>
      <dgm:t>
        <a:bodyPr/>
        <a:lstStyle/>
        <a:p>
          <a:endParaRPr lang="en-US"/>
        </a:p>
      </dgm:t>
    </dgm:pt>
    <dgm:pt modelId="{9319A33D-2DB4-47B9-8E31-A5345CF599F1}">
      <dgm:prSet/>
      <dgm:spPr/>
      <dgm:t>
        <a:bodyPr/>
        <a:lstStyle/>
        <a:p>
          <a:r>
            <a:rPr lang="en-US"/>
            <a:t>The largest concentration of hate crimes occur in largely populated areas such as California and New York</a:t>
          </a:r>
        </a:p>
      </dgm:t>
    </dgm:pt>
    <dgm:pt modelId="{76230B03-34A4-4E07-962C-6EF15252CAC5}" type="parTrans" cxnId="{ACBF4940-52F0-46AB-A3B1-4115453963FA}">
      <dgm:prSet/>
      <dgm:spPr/>
      <dgm:t>
        <a:bodyPr/>
        <a:lstStyle/>
        <a:p>
          <a:endParaRPr lang="en-US"/>
        </a:p>
      </dgm:t>
    </dgm:pt>
    <dgm:pt modelId="{3A8380A8-EC3B-46A7-A0BE-7D4CF228381A}" type="sibTrans" cxnId="{ACBF4940-52F0-46AB-A3B1-4115453963FA}">
      <dgm:prSet/>
      <dgm:spPr/>
      <dgm:t>
        <a:bodyPr/>
        <a:lstStyle/>
        <a:p>
          <a:endParaRPr lang="en-US"/>
        </a:p>
      </dgm:t>
    </dgm:pt>
    <dgm:pt modelId="{41516A1D-E3CE-4067-933F-7A948AD5AFDD}">
      <dgm:prSet/>
      <dgm:spPr/>
      <dgm:t>
        <a:bodyPr/>
        <a:lstStyle/>
        <a:p>
          <a:r>
            <a:rPr lang="en-US"/>
            <a:t>Hate crimes occur in the Residence/Home more than any other location</a:t>
          </a:r>
        </a:p>
      </dgm:t>
    </dgm:pt>
    <dgm:pt modelId="{35CA3FCA-F3C8-4C84-9F1D-92758280DEF5}" type="parTrans" cxnId="{37CB0411-18A5-4010-B050-A5D8222FAB21}">
      <dgm:prSet/>
      <dgm:spPr/>
      <dgm:t>
        <a:bodyPr/>
        <a:lstStyle/>
        <a:p>
          <a:endParaRPr lang="en-US"/>
        </a:p>
      </dgm:t>
    </dgm:pt>
    <dgm:pt modelId="{DD4768C7-1832-40D3-BDBF-67342EC57883}" type="sibTrans" cxnId="{37CB0411-18A5-4010-B050-A5D8222FAB21}">
      <dgm:prSet/>
      <dgm:spPr/>
      <dgm:t>
        <a:bodyPr/>
        <a:lstStyle/>
        <a:p>
          <a:endParaRPr lang="en-US"/>
        </a:p>
      </dgm:t>
    </dgm:pt>
    <dgm:pt modelId="{AA6527E4-15BC-4BF9-9943-F86A93739E88}">
      <dgm:prSet/>
      <dgm:spPr/>
      <dgm:t>
        <a:bodyPr/>
        <a:lstStyle/>
        <a:p>
          <a:r>
            <a:rPr lang="en-US"/>
            <a:t>The monthly seasonal trend shows that hate crimes occur less often during the holiday season</a:t>
          </a:r>
        </a:p>
      </dgm:t>
    </dgm:pt>
    <dgm:pt modelId="{45E93196-226E-49C1-B494-E6B450FC33A7}" type="parTrans" cxnId="{5C3CB6BD-0947-4538-8A3A-4D26A42B7133}">
      <dgm:prSet/>
      <dgm:spPr/>
      <dgm:t>
        <a:bodyPr/>
        <a:lstStyle/>
        <a:p>
          <a:endParaRPr lang="en-US"/>
        </a:p>
      </dgm:t>
    </dgm:pt>
    <dgm:pt modelId="{77854FFC-258F-4B0C-BC6F-7924F6938087}" type="sibTrans" cxnId="{5C3CB6BD-0947-4538-8A3A-4D26A42B7133}">
      <dgm:prSet/>
      <dgm:spPr/>
      <dgm:t>
        <a:bodyPr/>
        <a:lstStyle/>
        <a:p>
          <a:endParaRPr lang="en-US"/>
        </a:p>
      </dgm:t>
    </dgm:pt>
    <dgm:pt modelId="{203F06C2-3AB8-45E8-B2BC-DD8FEDB8D403}" type="pres">
      <dgm:prSet presAssocID="{75DAF799-C397-4CF3-97D7-A051C8E88FE7}" presName="vert0" presStyleCnt="0">
        <dgm:presLayoutVars>
          <dgm:dir/>
          <dgm:animOne val="branch"/>
          <dgm:animLvl val="lvl"/>
        </dgm:presLayoutVars>
      </dgm:prSet>
      <dgm:spPr/>
    </dgm:pt>
    <dgm:pt modelId="{C249C30C-05D1-48A9-B8E1-EDDD7D4A0AC5}" type="pres">
      <dgm:prSet presAssocID="{903755DB-7E53-4FEA-A5CD-9066A1830A59}" presName="thickLine" presStyleLbl="alignNode1" presStyleIdx="0" presStyleCnt="6"/>
      <dgm:spPr/>
    </dgm:pt>
    <dgm:pt modelId="{316412EF-4221-4043-978C-BFB5908CA168}" type="pres">
      <dgm:prSet presAssocID="{903755DB-7E53-4FEA-A5CD-9066A1830A59}" presName="horz1" presStyleCnt="0"/>
      <dgm:spPr/>
    </dgm:pt>
    <dgm:pt modelId="{62DF46EA-CFFF-4FCA-9D2C-AEADB43E817E}" type="pres">
      <dgm:prSet presAssocID="{903755DB-7E53-4FEA-A5CD-9066A1830A59}" presName="tx1" presStyleLbl="revTx" presStyleIdx="0" presStyleCnt="6"/>
      <dgm:spPr/>
    </dgm:pt>
    <dgm:pt modelId="{10AC6032-CB48-4387-B7DE-410B6196EBAC}" type="pres">
      <dgm:prSet presAssocID="{903755DB-7E53-4FEA-A5CD-9066A1830A59}" presName="vert1" presStyleCnt="0"/>
      <dgm:spPr/>
    </dgm:pt>
    <dgm:pt modelId="{6D9FE4B9-5C74-4499-91D0-82FC23B0930C}" type="pres">
      <dgm:prSet presAssocID="{09BF1EE8-13AD-4D2E-8D07-E7BE45F27856}" presName="thickLine" presStyleLbl="alignNode1" presStyleIdx="1" presStyleCnt="6"/>
      <dgm:spPr/>
    </dgm:pt>
    <dgm:pt modelId="{8DECFB1A-BF39-4751-A896-25240D11E7CA}" type="pres">
      <dgm:prSet presAssocID="{09BF1EE8-13AD-4D2E-8D07-E7BE45F27856}" presName="horz1" presStyleCnt="0"/>
      <dgm:spPr/>
    </dgm:pt>
    <dgm:pt modelId="{C8364DBF-DF9E-49BC-9316-3B25DB8FA8B9}" type="pres">
      <dgm:prSet presAssocID="{09BF1EE8-13AD-4D2E-8D07-E7BE45F27856}" presName="tx1" presStyleLbl="revTx" presStyleIdx="1" presStyleCnt="6"/>
      <dgm:spPr/>
    </dgm:pt>
    <dgm:pt modelId="{5401E7D8-3E6E-43E7-8553-28436B7F864F}" type="pres">
      <dgm:prSet presAssocID="{09BF1EE8-13AD-4D2E-8D07-E7BE45F27856}" presName="vert1" presStyleCnt="0"/>
      <dgm:spPr/>
    </dgm:pt>
    <dgm:pt modelId="{773C81B2-528D-4D2C-B852-EEEB50129CA3}" type="pres">
      <dgm:prSet presAssocID="{BF819321-681C-4E4B-9D41-ABFB7E99D4B4}" presName="thickLine" presStyleLbl="alignNode1" presStyleIdx="2" presStyleCnt="6"/>
      <dgm:spPr/>
    </dgm:pt>
    <dgm:pt modelId="{2225FF44-3555-4F3D-A9C7-0F2DBE87DD12}" type="pres">
      <dgm:prSet presAssocID="{BF819321-681C-4E4B-9D41-ABFB7E99D4B4}" presName="horz1" presStyleCnt="0"/>
      <dgm:spPr/>
    </dgm:pt>
    <dgm:pt modelId="{FE19DA08-AB0C-41B8-B2ED-C896A63DC9E5}" type="pres">
      <dgm:prSet presAssocID="{BF819321-681C-4E4B-9D41-ABFB7E99D4B4}" presName="tx1" presStyleLbl="revTx" presStyleIdx="2" presStyleCnt="6"/>
      <dgm:spPr/>
    </dgm:pt>
    <dgm:pt modelId="{F8FD2F00-292E-42AA-881E-5F405D11DF36}" type="pres">
      <dgm:prSet presAssocID="{BF819321-681C-4E4B-9D41-ABFB7E99D4B4}" presName="vert1" presStyleCnt="0"/>
      <dgm:spPr/>
    </dgm:pt>
    <dgm:pt modelId="{3DE93145-885C-4DA1-99C0-C9C7D7E8A1AC}" type="pres">
      <dgm:prSet presAssocID="{9319A33D-2DB4-47B9-8E31-A5345CF599F1}" presName="thickLine" presStyleLbl="alignNode1" presStyleIdx="3" presStyleCnt="6"/>
      <dgm:spPr/>
    </dgm:pt>
    <dgm:pt modelId="{547673C5-2871-4E6A-815D-4028E2DBA570}" type="pres">
      <dgm:prSet presAssocID="{9319A33D-2DB4-47B9-8E31-A5345CF599F1}" presName="horz1" presStyleCnt="0"/>
      <dgm:spPr/>
    </dgm:pt>
    <dgm:pt modelId="{7BB0F1F4-E952-486B-820E-1497B9F2E236}" type="pres">
      <dgm:prSet presAssocID="{9319A33D-2DB4-47B9-8E31-A5345CF599F1}" presName="tx1" presStyleLbl="revTx" presStyleIdx="3" presStyleCnt="6"/>
      <dgm:spPr/>
    </dgm:pt>
    <dgm:pt modelId="{58652E64-AAF8-4FF9-994B-E72FFF80FA38}" type="pres">
      <dgm:prSet presAssocID="{9319A33D-2DB4-47B9-8E31-A5345CF599F1}" presName="vert1" presStyleCnt="0"/>
      <dgm:spPr/>
    </dgm:pt>
    <dgm:pt modelId="{876B78EE-71D6-4160-A2DC-5D2A2AC7E261}" type="pres">
      <dgm:prSet presAssocID="{41516A1D-E3CE-4067-933F-7A948AD5AFDD}" presName="thickLine" presStyleLbl="alignNode1" presStyleIdx="4" presStyleCnt="6"/>
      <dgm:spPr/>
    </dgm:pt>
    <dgm:pt modelId="{81863DBB-C19B-4359-A009-71B6B9E3D93F}" type="pres">
      <dgm:prSet presAssocID="{41516A1D-E3CE-4067-933F-7A948AD5AFDD}" presName="horz1" presStyleCnt="0"/>
      <dgm:spPr/>
    </dgm:pt>
    <dgm:pt modelId="{13618EE2-F4E1-4C94-A67A-C7966A925970}" type="pres">
      <dgm:prSet presAssocID="{41516A1D-E3CE-4067-933F-7A948AD5AFDD}" presName="tx1" presStyleLbl="revTx" presStyleIdx="4" presStyleCnt="6"/>
      <dgm:spPr/>
    </dgm:pt>
    <dgm:pt modelId="{618CF255-8AE6-4678-A9AD-2CA17512A063}" type="pres">
      <dgm:prSet presAssocID="{41516A1D-E3CE-4067-933F-7A948AD5AFDD}" presName="vert1" presStyleCnt="0"/>
      <dgm:spPr/>
    </dgm:pt>
    <dgm:pt modelId="{1225F86C-E4FE-4C61-B6E0-F53CE5DAE032}" type="pres">
      <dgm:prSet presAssocID="{AA6527E4-15BC-4BF9-9943-F86A93739E88}" presName="thickLine" presStyleLbl="alignNode1" presStyleIdx="5" presStyleCnt="6"/>
      <dgm:spPr/>
    </dgm:pt>
    <dgm:pt modelId="{E3F6B098-EAB3-4029-B98D-79A9E6A934C4}" type="pres">
      <dgm:prSet presAssocID="{AA6527E4-15BC-4BF9-9943-F86A93739E88}" presName="horz1" presStyleCnt="0"/>
      <dgm:spPr/>
    </dgm:pt>
    <dgm:pt modelId="{3CFC5EFA-24CC-4E61-99A0-2833BECB31E6}" type="pres">
      <dgm:prSet presAssocID="{AA6527E4-15BC-4BF9-9943-F86A93739E88}" presName="tx1" presStyleLbl="revTx" presStyleIdx="5" presStyleCnt="6"/>
      <dgm:spPr/>
    </dgm:pt>
    <dgm:pt modelId="{349A8DC9-2246-4008-B78F-63FBB3628B13}" type="pres">
      <dgm:prSet presAssocID="{AA6527E4-15BC-4BF9-9943-F86A93739E88}" presName="vert1" presStyleCnt="0"/>
      <dgm:spPr/>
    </dgm:pt>
  </dgm:ptLst>
  <dgm:cxnLst>
    <dgm:cxn modelId="{37CB0411-18A5-4010-B050-A5D8222FAB21}" srcId="{75DAF799-C397-4CF3-97D7-A051C8E88FE7}" destId="{41516A1D-E3CE-4067-933F-7A948AD5AFDD}" srcOrd="4" destOrd="0" parTransId="{35CA3FCA-F3C8-4C84-9F1D-92758280DEF5}" sibTransId="{DD4768C7-1832-40D3-BDBF-67342EC57883}"/>
    <dgm:cxn modelId="{3BC48F16-36E6-461E-864B-8B7663730332}" srcId="{75DAF799-C397-4CF3-97D7-A051C8E88FE7}" destId="{903755DB-7E53-4FEA-A5CD-9066A1830A59}" srcOrd="0" destOrd="0" parTransId="{2A8CB096-2820-4591-8EF9-1F2287145A2D}" sibTransId="{826F5968-8747-403A-BA97-0367351D3E65}"/>
    <dgm:cxn modelId="{ACBF4940-52F0-46AB-A3B1-4115453963FA}" srcId="{75DAF799-C397-4CF3-97D7-A051C8E88FE7}" destId="{9319A33D-2DB4-47B9-8E31-A5345CF599F1}" srcOrd="3" destOrd="0" parTransId="{76230B03-34A4-4E07-962C-6EF15252CAC5}" sibTransId="{3A8380A8-EC3B-46A7-A0BE-7D4CF228381A}"/>
    <dgm:cxn modelId="{79F27161-CEA4-4828-A2B9-19F2087AA898}" type="presOf" srcId="{41516A1D-E3CE-4067-933F-7A948AD5AFDD}" destId="{13618EE2-F4E1-4C94-A67A-C7966A925970}" srcOrd="0" destOrd="0" presId="urn:microsoft.com/office/officeart/2008/layout/LinedList"/>
    <dgm:cxn modelId="{68D5A067-8C9D-40B4-8556-6ACE395B5E3B}" srcId="{75DAF799-C397-4CF3-97D7-A051C8E88FE7}" destId="{BF819321-681C-4E4B-9D41-ABFB7E99D4B4}" srcOrd="2" destOrd="0" parTransId="{2FD6834E-8489-4FDC-9511-4035A06439A3}" sibTransId="{11D3ED2B-45AF-460D-9FD3-ACB7258FBE4B}"/>
    <dgm:cxn modelId="{94818E7B-7D20-4B4B-8FC7-64CBACE7977A}" type="presOf" srcId="{75DAF799-C397-4CF3-97D7-A051C8E88FE7}" destId="{203F06C2-3AB8-45E8-B2BC-DD8FEDB8D403}" srcOrd="0" destOrd="0" presId="urn:microsoft.com/office/officeart/2008/layout/LinedList"/>
    <dgm:cxn modelId="{78777D81-3DEF-4C9E-BC9B-5060A4475BC2}" type="presOf" srcId="{09BF1EE8-13AD-4D2E-8D07-E7BE45F27856}" destId="{C8364DBF-DF9E-49BC-9316-3B25DB8FA8B9}" srcOrd="0" destOrd="0" presId="urn:microsoft.com/office/officeart/2008/layout/LinedList"/>
    <dgm:cxn modelId="{C4FD8783-9795-401A-A06D-4E39B5AE3AC1}" type="presOf" srcId="{AA6527E4-15BC-4BF9-9943-F86A93739E88}" destId="{3CFC5EFA-24CC-4E61-99A0-2833BECB31E6}" srcOrd="0" destOrd="0" presId="urn:microsoft.com/office/officeart/2008/layout/LinedList"/>
    <dgm:cxn modelId="{8E9522A3-9668-4DA8-A852-DA5704637BAD}" type="presOf" srcId="{BF819321-681C-4E4B-9D41-ABFB7E99D4B4}" destId="{FE19DA08-AB0C-41B8-B2ED-C896A63DC9E5}" srcOrd="0" destOrd="0" presId="urn:microsoft.com/office/officeart/2008/layout/LinedList"/>
    <dgm:cxn modelId="{5C3CB6BD-0947-4538-8A3A-4D26A42B7133}" srcId="{75DAF799-C397-4CF3-97D7-A051C8E88FE7}" destId="{AA6527E4-15BC-4BF9-9943-F86A93739E88}" srcOrd="5" destOrd="0" parTransId="{45E93196-226E-49C1-B494-E6B450FC33A7}" sibTransId="{77854FFC-258F-4B0C-BC6F-7924F6938087}"/>
    <dgm:cxn modelId="{5B1905E6-2090-4F42-947D-2A4F664E42FE}" type="presOf" srcId="{9319A33D-2DB4-47B9-8E31-A5345CF599F1}" destId="{7BB0F1F4-E952-486B-820E-1497B9F2E236}" srcOrd="0" destOrd="0" presId="urn:microsoft.com/office/officeart/2008/layout/LinedList"/>
    <dgm:cxn modelId="{DAA02FF1-EA07-421B-A4C8-FD37B5642C05}" type="presOf" srcId="{903755DB-7E53-4FEA-A5CD-9066A1830A59}" destId="{62DF46EA-CFFF-4FCA-9D2C-AEADB43E817E}" srcOrd="0" destOrd="0" presId="urn:microsoft.com/office/officeart/2008/layout/LinedList"/>
    <dgm:cxn modelId="{251834FB-EFF5-4D18-814A-821FE10CC807}" srcId="{75DAF799-C397-4CF3-97D7-A051C8E88FE7}" destId="{09BF1EE8-13AD-4D2E-8D07-E7BE45F27856}" srcOrd="1" destOrd="0" parTransId="{EC4ABEDF-1D2C-4BB1-A26D-9EE21DA5260B}" sibTransId="{240FB80D-BAD3-4BBE-AC6B-8E6070CD61EA}"/>
    <dgm:cxn modelId="{083571C1-C934-4609-A24C-98FDE242989F}" type="presParOf" srcId="{203F06C2-3AB8-45E8-B2BC-DD8FEDB8D403}" destId="{C249C30C-05D1-48A9-B8E1-EDDD7D4A0AC5}" srcOrd="0" destOrd="0" presId="urn:microsoft.com/office/officeart/2008/layout/LinedList"/>
    <dgm:cxn modelId="{F929AE8B-0C47-4E84-A2A7-69F1F2EBCD04}" type="presParOf" srcId="{203F06C2-3AB8-45E8-B2BC-DD8FEDB8D403}" destId="{316412EF-4221-4043-978C-BFB5908CA168}" srcOrd="1" destOrd="0" presId="urn:microsoft.com/office/officeart/2008/layout/LinedList"/>
    <dgm:cxn modelId="{ED53797B-6260-4AFC-AD54-606AD8108E28}" type="presParOf" srcId="{316412EF-4221-4043-978C-BFB5908CA168}" destId="{62DF46EA-CFFF-4FCA-9D2C-AEADB43E817E}" srcOrd="0" destOrd="0" presId="urn:microsoft.com/office/officeart/2008/layout/LinedList"/>
    <dgm:cxn modelId="{1E845F91-C42C-4350-8318-54E8B97666EE}" type="presParOf" srcId="{316412EF-4221-4043-978C-BFB5908CA168}" destId="{10AC6032-CB48-4387-B7DE-410B6196EBAC}" srcOrd="1" destOrd="0" presId="urn:microsoft.com/office/officeart/2008/layout/LinedList"/>
    <dgm:cxn modelId="{FABFE400-40CD-4E2F-974A-D16A03FC1DA5}" type="presParOf" srcId="{203F06C2-3AB8-45E8-B2BC-DD8FEDB8D403}" destId="{6D9FE4B9-5C74-4499-91D0-82FC23B0930C}" srcOrd="2" destOrd="0" presId="urn:microsoft.com/office/officeart/2008/layout/LinedList"/>
    <dgm:cxn modelId="{4F5F9818-E8E9-4C2C-ACA2-F71712A9BA60}" type="presParOf" srcId="{203F06C2-3AB8-45E8-B2BC-DD8FEDB8D403}" destId="{8DECFB1A-BF39-4751-A896-25240D11E7CA}" srcOrd="3" destOrd="0" presId="urn:microsoft.com/office/officeart/2008/layout/LinedList"/>
    <dgm:cxn modelId="{DD36DC4A-461F-4A7C-9226-D526F908A039}" type="presParOf" srcId="{8DECFB1A-BF39-4751-A896-25240D11E7CA}" destId="{C8364DBF-DF9E-49BC-9316-3B25DB8FA8B9}" srcOrd="0" destOrd="0" presId="urn:microsoft.com/office/officeart/2008/layout/LinedList"/>
    <dgm:cxn modelId="{AB469DF9-46BB-4F4A-A45B-F82186A9D67B}" type="presParOf" srcId="{8DECFB1A-BF39-4751-A896-25240D11E7CA}" destId="{5401E7D8-3E6E-43E7-8553-28436B7F864F}" srcOrd="1" destOrd="0" presId="urn:microsoft.com/office/officeart/2008/layout/LinedList"/>
    <dgm:cxn modelId="{90046F84-DF2E-4495-926C-1B21F4FA4E1E}" type="presParOf" srcId="{203F06C2-3AB8-45E8-B2BC-DD8FEDB8D403}" destId="{773C81B2-528D-4D2C-B852-EEEB50129CA3}" srcOrd="4" destOrd="0" presId="urn:microsoft.com/office/officeart/2008/layout/LinedList"/>
    <dgm:cxn modelId="{88E1518E-182D-489C-941F-DFFFDE0E5A80}" type="presParOf" srcId="{203F06C2-3AB8-45E8-B2BC-DD8FEDB8D403}" destId="{2225FF44-3555-4F3D-A9C7-0F2DBE87DD12}" srcOrd="5" destOrd="0" presId="urn:microsoft.com/office/officeart/2008/layout/LinedList"/>
    <dgm:cxn modelId="{653E90B8-9277-4C3E-9C03-6D42D938369E}" type="presParOf" srcId="{2225FF44-3555-4F3D-A9C7-0F2DBE87DD12}" destId="{FE19DA08-AB0C-41B8-B2ED-C896A63DC9E5}" srcOrd="0" destOrd="0" presId="urn:microsoft.com/office/officeart/2008/layout/LinedList"/>
    <dgm:cxn modelId="{5A3A2C54-87DD-4C7E-9F79-7B43E60F9A9B}" type="presParOf" srcId="{2225FF44-3555-4F3D-A9C7-0F2DBE87DD12}" destId="{F8FD2F00-292E-42AA-881E-5F405D11DF36}" srcOrd="1" destOrd="0" presId="urn:microsoft.com/office/officeart/2008/layout/LinedList"/>
    <dgm:cxn modelId="{49DDE833-357C-4282-9AD5-98F7238C52C7}" type="presParOf" srcId="{203F06C2-3AB8-45E8-B2BC-DD8FEDB8D403}" destId="{3DE93145-885C-4DA1-99C0-C9C7D7E8A1AC}" srcOrd="6" destOrd="0" presId="urn:microsoft.com/office/officeart/2008/layout/LinedList"/>
    <dgm:cxn modelId="{9164B049-5B32-4A49-A510-6014B314F1A8}" type="presParOf" srcId="{203F06C2-3AB8-45E8-B2BC-DD8FEDB8D403}" destId="{547673C5-2871-4E6A-815D-4028E2DBA570}" srcOrd="7" destOrd="0" presId="urn:microsoft.com/office/officeart/2008/layout/LinedList"/>
    <dgm:cxn modelId="{D67649D5-F9E2-4785-B02A-B01D69744F86}" type="presParOf" srcId="{547673C5-2871-4E6A-815D-4028E2DBA570}" destId="{7BB0F1F4-E952-486B-820E-1497B9F2E236}" srcOrd="0" destOrd="0" presId="urn:microsoft.com/office/officeart/2008/layout/LinedList"/>
    <dgm:cxn modelId="{5CB4C324-DB16-4311-8DFF-E24744A2AB80}" type="presParOf" srcId="{547673C5-2871-4E6A-815D-4028E2DBA570}" destId="{58652E64-AAF8-4FF9-994B-E72FFF80FA38}" srcOrd="1" destOrd="0" presId="urn:microsoft.com/office/officeart/2008/layout/LinedList"/>
    <dgm:cxn modelId="{8D97C2D0-8C01-4E87-93C1-3F994D87C0C7}" type="presParOf" srcId="{203F06C2-3AB8-45E8-B2BC-DD8FEDB8D403}" destId="{876B78EE-71D6-4160-A2DC-5D2A2AC7E261}" srcOrd="8" destOrd="0" presId="urn:microsoft.com/office/officeart/2008/layout/LinedList"/>
    <dgm:cxn modelId="{08D49854-3B29-453F-A19D-AC307110E24C}" type="presParOf" srcId="{203F06C2-3AB8-45E8-B2BC-DD8FEDB8D403}" destId="{81863DBB-C19B-4359-A009-71B6B9E3D93F}" srcOrd="9" destOrd="0" presId="urn:microsoft.com/office/officeart/2008/layout/LinedList"/>
    <dgm:cxn modelId="{83C11490-6A97-4CB5-BD19-51019D1B639A}" type="presParOf" srcId="{81863DBB-C19B-4359-A009-71B6B9E3D93F}" destId="{13618EE2-F4E1-4C94-A67A-C7966A925970}" srcOrd="0" destOrd="0" presId="urn:microsoft.com/office/officeart/2008/layout/LinedList"/>
    <dgm:cxn modelId="{0827CD24-515B-408C-B141-7180694A8788}" type="presParOf" srcId="{81863DBB-C19B-4359-A009-71B6B9E3D93F}" destId="{618CF255-8AE6-4678-A9AD-2CA17512A063}" srcOrd="1" destOrd="0" presId="urn:microsoft.com/office/officeart/2008/layout/LinedList"/>
    <dgm:cxn modelId="{230BC858-FC27-4F2F-9554-E886B587C9DA}" type="presParOf" srcId="{203F06C2-3AB8-45E8-B2BC-DD8FEDB8D403}" destId="{1225F86C-E4FE-4C61-B6E0-F53CE5DAE032}" srcOrd="10" destOrd="0" presId="urn:microsoft.com/office/officeart/2008/layout/LinedList"/>
    <dgm:cxn modelId="{2369B198-6292-4B6C-AFCA-FAC0BBB6A394}" type="presParOf" srcId="{203F06C2-3AB8-45E8-B2BC-DD8FEDB8D403}" destId="{E3F6B098-EAB3-4029-B98D-79A9E6A934C4}" srcOrd="11" destOrd="0" presId="urn:microsoft.com/office/officeart/2008/layout/LinedList"/>
    <dgm:cxn modelId="{B69B60E5-011C-4CA2-A5B9-054A86C649F8}" type="presParOf" srcId="{E3F6B098-EAB3-4029-B98D-79A9E6A934C4}" destId="{3CFC5EFA-24CC-4E61-99A0-2833BECB31E6}" srcOrd="0" destOrd="0" presId="urn:microsoft.com/office/officeart/2008/layout/LinedList"/>
    <dgm:cxn modelId="{7AAB2D83-2543-46C1-9C0C-74C1557B9B62}" type="presParOf" srcId="{E3F6B098-EAB3-4029-B98D-79A9E6A934C4}" destId="{349A8DC9-2246-4008-B78F-63FBB3628B1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A38071-0DEA-4F9B-BDB8-E3C4AE3DFC2F}">
      <dsp:nvSpPr>
        <dsp:cNvPr id="0" name=""/>
        <dsp:cNvSpPr/>
      </dsp:nvSpPr>
      <dsp:spPr>
        <a:xfrm>
          <a:off x="0" y="9230"/>
          <a:ext cx="6513603" cy="7300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What is the annual trend of hate crimes from 2007 – 2017? </a:t>
          </a:r>
        </a:p>
      </dsp:txBody>
      <dsp:txXfrm>
        <a:off x="35640" y="44870"/>
        <a:ext cx="6442323" cy="658800"/>
      </dsp:txXfrm>
    </dsp:sp>
    <dsp:sp modelId="{BDE668B1-F401-4925-8BBB-5B8D40579974}">
      <dsp:nvSpPr>
        <dsp:cNvPr id="0" name=""/>
        <dsp:cNvSpPr/>
      </dsp:nvSpPr>
      <dsp:spPr>
        <a:xfrm>
          <a:off x="0" y="739310"/>
          <a:ext cx="6513603" cy="686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How has hate crime offenders changed over the years?</a:t>
          </a:r>
        </a:p>
        <a:p>
          <a:pPr marL="228600" lvl="1" indent="-228600" algn="l" defTabSz="889000">
            <a:lnSpc>
              <a:spcPct val="90000"/>
            </a:lnSpc>
            <a:spcBef>
              <a:spcPct val="0"/>
            </a:spcBef>
            <a:spcAft>
              <a:spcPct val="20000"/>
            </a:spcAft>
            <a:buChar char="•"/>
          </a:pPr>
          <a:r>
            <a:rPr lang="en-US" sz="2000" kern="1200" dirty="0"/>
            <a:t>How has hate crime victims changed over the years? </a:t>
          </a:r>
        </a:p>
      </dsp:txBody>
      <dsp:txXfrm>
        <a:off x="0" y="739310"/>
        <a:ext cx="6513603" cy="686205"/>
      </dsp:txXfrm>
    </dsp:sp>
    <dsp:sp modelId="{5432E0D8-7976-4603-9225-204A92917E62}">
      <dsp:nvSpPr>
        <dsp:cNvPr id="0" name=""/>
        <dsp:cNvSpPr/>
      </dsp:nvSpPr>
      <dsp:spPr>
        <a:xfrm>
          <a:off x="0" y="1425515"/>
          <a:ext cx="6513603" cy="73008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What are the most frequent offense types in hate crimes?</a:t>
          </a:r>
        </a:p>
      </dsp:txBody>
      <dsp:txXfrm>
        <a:off x="35640" y="1461155"/>
        <a:ext cx="6442323" cy="658800"/>
      </dsp:txXfrm>
    </dsp:sp>
    <dsp:sp modelId="{41793E82-5AB0-4384-B141-71C3F005B63A}">
      <dsp:nvSpPr>
        <dsp:cNvPr id="0" name=""/>
        <dsp:cNvSpPr/>
      </dsp:nvSpPr>
      <dsp:spPr>
        <a:xfrm>
          <a:off x="0" y="2155595"/>
          <a:ext cx="6513603" cy="64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How have offense types changed over the years?</a:t>
          </a:r>
        </a:p>
      </dsp:txBody>
      <dsp:txXfrm>
        <a:off x="0" y="2155595"/>
        <a:ext cx="6513603" cy="645840"/>
      </dsp:txXfrm>
    </dsp:sp>
    <dsp:sp modelId="{9CB88513-BFF3-4FC3-8830-99CFAF2AC11E}">
      <dsp:nvSpPr>
        <dsp:cNvPr id="0" name=""/>
        <dsp:cNvSpPr/>
      </dsp:nvSpPr>
      <dsp:spPr>
        <a:xfrm>
          <a:off x="0" y="2801435"/>
          <a:ext cx="6513603" cy="73008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Where do hate crimes occur most frequently?</a:t>
          </a:r>
        </a:p>
      </dsp:txBody>
      <dsp:txXfrm>
        <a:off x="35640" y="2837075"/>
        <a:ext cx="6442323" cy="658800"/>
      </dsp:txXfrm>
    </dsp:sp>
    <dsp:sp modelId="{501B4760-0FE8-4EB8-B4BE-FA9A661C5951}">
      <dsp:nvSpPr>
        <dsp:cNvPr id="0" name=""/>
        <dsp:cNvSpPr/>
      </dsp:nvSpPr>
      <dsp:spPr>
        <a:xfrm>
          <a:off x="0" y="3531515"/>
          <a:ext cx="6513603" cy="968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What are the top states in which hate crimes occur?</a:t>
          </a:r>
        </a:p>
        <a:p>
          <a:pPr marL="228600" lvl="1" indent="-228600" algn="l" defTabSz="889000">
            <a:lnSpc>
              <a:spcPct val="90000"/>
            </a:lnSpc>
            <a:spcBef>
              <a:spcPct val="0"/>
            </a:spcBef>
            <a:spcAft>
              <a:spcPct val="20000"/>
            </a:spcAft>
            <a:buChar char="•"/>
          </a:pPr>
          <a:r>
            <a:rPr lang="en-US" sz="2000" kern="1200" dirty="0"/>
            <a:t>What types of locations hold the highest number of hate crimes?</a:t>
          </a:r>
        </a:p>
      </dsp:txBody>
      <dsp:txXfrm>
        <a:off x="0" y="3531515"/>
        <a:ext cx="6513603" cy="968760"/>
      </dsp:txXfrm>
    </dsp:sp>
    <dsp:sp modelId="{12977CB5-ECB9-4175-8EFB-66203E20F8CB}">
      <dsp:nvSpPr>
        <dsp:cNvPr id="0" name=""/>
        <dsp:cNvSpPr/>
      </dsp:nvSpPr>
      <dsp:spPr>
        <a:xfrm>
          <a:off x="0" y="4500275"/>
          <a:ext cx="6513603" cy="7300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What is the monthly fluctuation of hate crime rates?</a:t>
          </a:r>
        </a:p>
      </dsp:txBody>
      <dsp:txXfrm>
        <a:off x="35640" y="4535915"/>
        <a:ext cx="6442323" cy="658800"/>
      </dsp:txXfrm>
    </dsp:sp>
    <dsp:sp modelId="{7CC1ED10-E9D7-4D1D-A43F-19A0A7C29DF3}">
      <dsp:nvSpPr>
        <dsp:cNvPr id="0" name=""/>
        <dsp:cNvSpPr/>
      </dsp:nvSpPr>
      <dsp:spPr>
        <a:xfrm>
          <a:off x="0" y="5230355"/>
          <a:ext cx="6513603" cy="64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How does monthly fluctuation change when compared by year?</a:t>
          </a:r>
        </a:p>
      </dsp:txBody>
      <dsp:txXfrm>
        <a:off x="0" y="5230355"/>
        <a:ext cx="6513603" cy="6458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49C30C-05D1-48A9-B8E1-EDDD7D4A0AC5}">
      <dsp:nvSpPr>
        <dsp:cNvPr id="0" name=""/>
        <dsp:cNvSpPr/>
      </dsp:nvSpPr>
      <dsp:spPr>
        <a:xfrm>
          <a:off x="0" y="2720"/>
          <a:ext cx="608965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DF46EA-CFFF-4FCA-9D2C-AEADB43E817E}">
      <dsp:nvSpPr>
        <dsp:cNvPr id="0" name=""/>
        <dsp:cNvSpPr/>
      </dsp:nvSpPr>
      <dsp:spPr>
        <a:xfrm>
          <a:off x="0" y="2720"/>
          <a:ext cx="6089650"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After showing an overall decrease after 2008, hate crimes are at a high point in 2017.</a:t>
          </a:r>
        </a:p>
      </dsp:txBody>
      <dsp:txXfrm>
        <a:off x="0" y="2720"/>
        <a:ext cx="6089650" cy="927780"/>
      </dsp:txXfrm>
    </dsp:sp>
    <dsp:sp modelId="{6D9FE4B9-5C74-4499-91D0-82FC23B0930C}">
      <dsp:nvSpPr>
        <dsp:cNvPr id="0" name=""/>
        <dsp:cNvSpPr/>
      </dsp:nvSpPr>
      <dsp:spPr>
        <a:xfrm>
          <a:off x="0" y="930501"/>
          <a:ext cx="6089650" cy="0"/>
        </a:xfrm>
        <a:prstGeom prst="line">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364DBF-DF9E-49BC-9316-3B25DB8FA8B9}">
      <dsp:nvSpPr>
        <dsp:cNvPr id="0" name=""/>
        <dsp:cNvSpPr/>
      </dsp:nvSpPr>
      <dsp:spPr>
        <a:xfrm>
          <a:off x="0" y="930501"/>
          <a:ext cx="6089650"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A majority of hate crimes hold Anti-Race/Ethnicity related motivations with religion and sexual-orientation sharing an even percentage after.</a:t>
          </a:r>
        </a:p>
      </dsp:txBody>
      <dsp:txXfrm>
        <a:off x="0" y="930501"/>
        <a:ext cx="6089650" cy="927780"/>
      </dsp:txXfrm>
    </dsp:sp>
    <dsp:sp modelId="{773C81B2-528D-4D2C-B852-EEEB50129CA3}">
      <dsp:nvSpPr>
        <dsp:cNvPr id="0" name=""/>
        <dsp:cNvSpPr/>
      </dsp:nvSpPr>
      <dsp:spPr>
        <a:xfrm>
          <a:off x="0" y="1858281"/>
          <a:ext cx="6089650" cy="0"/>
        </a:xfrm>
        <a:prstGeom prst="line">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19DA08-AB0C-41B8-B2ED-C896A63DC9E5}">
      <dsp:nvSpPr>
        <dsp:cNvPr id="0" name=""/>
        <dsp:cNvSpPr/>
      </dsp:nvSpPr>
      <dsp:spPr>
        <a:xfrm>
          <a:off x="0" y="1858281"/>
          <a:ext cx="6089650"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Most hate crime offences involve property damage or threat of violence</a:t>
          </a:r>
        </a:p>
      </dsp:txBody>
      <dsp:txXfrm>
        <a:off x="0" y="1858281"/>
        <a:ext cx="6089650" cy="927780"/>
      </dsp:txXfrm>
    </dsp:sp>
    <dsp:sp modelId="{3DE93145-885C-4DA1-99C0-C9C7D7E8A1AC}">
      <dsp:nvSpPr>
        <dsp:cNvPr id="0" name=""/>
        <dsp:cNvSpPr/>
      </dsp:nvSpPr>
      <dsp:spPr>
        <a:xfrm>
          <a:off x="0" y="2786062"/>
          <a:ext cx="6089650" cy="0"/>
        </a:xfrm>
        <a:prstGeom prst="line">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B0F1F4-E952-486B-820E-1497B9F2E236}">
      <dsp:nvSpPr>
        <dsp:cNvPr id="0" name=""/>
        <dsp:cNvSpPr/>
      </dsp:nvSpPr>
      <dsp:spPr>
        <a:xfrm>
          <a:off x="0" y="2786062"/>
          <a:ext cx="6089650"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The largest concentration of hate crimes occur in largely populated areas such as California and New York</a:t>
          </a:r>
        </a:p>
      </dsp:txBody>
      <dsp:txXfrm>
        <a:off x="0" y="2786062"/>
        <a:ext cx="6089650" cy="927780"/>
      </dsp:txXfrm>
    </dsp:sp>
    <dsp:sp modelId="{876B78EE-71D6-4160-A2DC-5D2A2AC7E261}">
      <dsp:nvSpPr>
        <dsp:cNvPr id="0" name=""/>
        <dsp:cNvSpPr/>
      </dsp:nvSpPr>
      <dsp:spPr>
        <a:xfrm>
          <a:off x="0" y="3713843"/>
          <a:ext cx="6089650" cy="0"/>
        </a:xfrm>
        <a:prstGeom prst="line">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618EE2-F4E1-4C94-A67A-C7966A925970}">
      <dsp:nvSpPr>
        <dsp:cNvPr id="0" name=""/>
        <dsp:cNvSpPr/>
      </dsp:nvSpPr>
      <dsp:spPr>
        <a:xfrm>
          <a:off x="0" y="3713843"/>
          <a:ext cx="6089650"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Hate crimes occur in the Residence/Home more than any other location</a:t>
          </a:r>
        </a:p>
      </dsp:txBody>
      <dsp:txXfrm>
        <a:off x="0" y="3713843"/>
        <a:ext cx="6089650" cy="927780"/>
      </dsp:txXfrm>
    </dsp:sp>
    <dsp:sp modelId="{1225F86C-E4FE-4C61-B6E0-F53CE5DAE032}">
      <dsp:nvSpPr>
        <dsp:cNvPr id="0" name=""/>
        <dsp:cNvSpPr/>
      </dsp:nvSpPr>
      <dsp:spPr>
        <a:xfrm>
          <a:off x="0" y="4641623"/>
          <a:ext cx="6089650"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FC5EFA-24CC-4E61-99A0-2833BECB31E6}">
      <dsp:nvSpPr>
        <dsp:cNvPr id="0" name=""/>
        <dsp:cNvSpPr/>
      </dsp:nvSpPr>
      <dsp:spPr>
        <a:xfrm>
          <a:off x="0" y="4641623"/>
          <a:ext cx="6089650"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The monthly seasonal trend shows that hate crimes occur less often during the holiday season</a:t>
          </a:r>
        </a:p>
      </dsp:txBody>
      <dsp:txXfrm>
        <a:off x="0" y="4641623"/>
        <a:ext cx="6089650" cy="9277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306D9-7070-4C4E-A689-15DC39D830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24B9F8-1832-40EE-AA0D-AEE7ACAF7F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2CD2C0-2002-4894-913B-4FDF8C8788D4}"/>
              </a:ext>
            </a:extLst>
          </p:cNvPr>
          <p:cNvSpPr>
            <a:spLocks noGrp="1"/>
          </p:cNvSpPr>
          <p:nvPr>
            <p:ph type="dt" sz="half" idx="10"/>
          </p:nvPr>
        </p:nvSpPr>
        <p:spPr/>
        <p:txBody>
          <a:bodyPr/>
          <a:lstStyle/>
          <a:p>
            <a:fld id="{BA5FFE7C-4814-4DA3-947F-559C31BBD0D9}" type="datetimeFigureOut">
              <a:rPr lang="en-US" smtClean="0"/>
              <a:t>4/8/2019</a:t>
            </a:fld>
            <a:endParaRPr lang="en-US"/>
          </a:p>
        </p:txBody>
      </p:sp>
      <p:sp>
        <p:nvSpPr>
          <p:cNvPr id="5" name="Footer Placeholder 4">
            <a:extLst>
              <a:ext uri="{FF2B5EF4-FFF2-40B4-BE49-F238E27FC236}">
                <a16:creationId xmlns:a16="http://schemas.microsoft.com/office/drawing/2014/main" id="{8B88F7A1-A6FE-499D-B843-ED86104728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1C28C-1F14-4D9C-AA94-E3AA22B5B6F0}"/>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744778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46C59-684A-463B-9510-3F88091C78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583D16-1FA3-407E-8B41-92F40737948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7BF67B-A493-4931-9C85-385533C52093}"/>
              </a:ext>
            </a:extLst>
          </p:cNvPr>
          <p:cNvSpPr>
            <a:spLocks noGrp="1"/>
          </p:cNvSpPr>
          <p:nvPr>
            <p:ph type="dt" sz="half" idx="10"/>
          </p:nvPr>
        </p:nvSpPr>
        <p:spPr/>
        <p:txBody>
          <a:bodyPr/>
          <a:lstStyle/>
          <a:p>
            <a:fld id="{BA5FFE7C-4814-4DA3-947F-559C31BBD0D9}" type="datetimeFigureOut">
              <a:rPr lang="en-US" smtClean="0"/>
              <a:t>4/8/2019</a:t>
            </a:fld>
            <a:endParaRPr lang="en-US"/>
          </a:p>
        </p:txBody>
      </p:sp>
      <p:sp>
        <p:nvSpPr>
          <p:cNvPr id="5" name="Footer Placeholder 4">
            <a:extLst>
              <a:ext uri="{FF2B5EF4-FFF2-40B4-BE49-F238E27FC236}">
                <a16:creationId xmlns:a16="http://schemas.microsoft.com/office/drawing/2014/main" id="{C77B0FC1-80F9-4AD7-9F2A-7EA3A80A03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7ECF4-F0E0-4DCA-826C-17EA8271C601}"/>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691259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301C72-CEEB-445A-B800-D3367A97F5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786A59-20FC-4FC2-AE03-085525815C6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8944DD-525E-441F-B4DF-B8AC2784D2BC}"/>
              </a:ext>
            </a:extLst>
          </p:cNvPr>
          <p:cNvSpPr>
            <a:spLocks noGrp="1"/>
          </p:cNvSpPr>
          <p:nvPr>
            <p:ph type="dt" sz="half" idx="10"/>
          </p:nvPr>
        </p:nvSpPr>
        <p:spPr/>
        <p:txBody>
          <a:bodyPr/>
          <a:lstStyle/>
          <a:p>
            <a:fld id="{BA5FFE7C-4814-4DA3-947F-559C31BBD0D9}" type="datetimeFigureOut">
              <a:rPr lang="en-US" smtClean="0"/>
              <a:t>4/8/2019</a:t>
            </a:fld>
            <a:endParaRPr lang="en-US"/>
          </a:p>
        </p:txBody>
      </p:sp>
      <p:sp>
        <p:nvSpPr>
          <p:cNvPr id="5" name="Footer Placeholder 4">
            <a:extLst>
              <a:ext uri="{FF2B5EF4-FFF2-40B4-BE49-F238E27FC236}">
                <a16:creationId xmlns:a16="http://schemas.microsoft.com/office/drawing/2014/main" id="{17D497E3-557C-4FF9-BF97-0FB7FA2B51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7C669D-18F9-47F1-BA5C-56C4EC2D24DD}"/>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477554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38B11-A3E6-40CF-B0E8-12356823EA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DF7E5C-5FF9-4A43-8EC8-B13DE9606B9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FE36E7-E84E-4CE6-9FF6-E0CF5CFA51AA}"/>
              </a:ext>
            </a:extLst>
          </p:cNvPr>
          <p:cNvSpPr>
            <a:spLocks noGrp="1"/>
          </p:cNvSpPr>
          <p:nvPr>
            <p:ph type="dt" sz="half" idx="10"/>
          </p:nvPr>
        </p:nvSpPr>
        <p:spPr/>
        <p:txBody>
          <a:bodyPr/>
          <a:lstStyle/>
          <a:p>
            <a:fld id="{BA5FFE7C-4814-4DA3-947F-559C31BBD0D9}" type="datetimeFigureOut">
              <a:rPr lang="en-US" smtClean="0"/>
              <a:t>4/8/2019</a:t>
            </a:fld>
            <a:endParaRPr lang="en-US"/>
          </a:p>
        </p:txBody>
      </p:sp>
      <p:sp>
        <p:nvSpPr>
          <p:cNvPr id="5" name="Footer Placeholder 4">
            <a:extLst>
              <a:ext uri="{FF2B5EF4-FFF2-40B4-BE49-F238E27FC236}">
                <a16:creationId xmlns:a16="http://schemas.microsoft.com/office/drawing/2014/main" id="{CE79DF2D-C035-4675-8277-56F9C5D4F3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AD201B-C94E-4D9B-9C2A-C3BD4769A61B}"/>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3170439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576C-6125-425B-9B71-040CD9D8C8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B12FDC-1488-4900-A423-72C477E207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4876845-BC9B-41B7-AEE9-470A2CB08AB3}"/>
              </a:ext>
            </a:extLst>
          </p:cNvPr>
          <p:cNvSpPr>
            <a:spLocks noGrp="1"/>
          </p:cNvSpPr>
          <p:nvPr>
            <p:ph type="dt" sz="half" idx="10"/>
          </p:nvPr>
        </p:nvSpPr>
        <p:spPr/>
        <p:txBody>
          <a:bodyPr/>
          <a:lstStyle/>
          <a:p>
            <a:fld id="{BA5FFE7C-4814-4DA3-947F-559C31BBD0D9}" type="datetimeFigureOut">
              <a:rPr lang="en-US" smtClean="0"/>
              <a:t>4/8/2019</a:t>
            </a:fld>
            <a:endParaRPr lang="en-US"/>
          </a:p>
        </p:txBody>
      </p:sp>
      <p:sp>
        <p:nvSpPr>
          <p:cNvPr id="5" name="Footer Placeholder 4">
            <a:extLst>
              <a:ext uri="{FF2B5EF4-FFF2-40B4-BE49-F238E27FC236}">
                <a16:creationId xmlns:a16="http://schemas.microsoft.com/office/drawing/2014/main" id="{C525352A-F610-4470-8EC2-4EDD3AABB4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BC205D-37A5-4960-9BFB-98DC1B2B7DB8}"/>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1300613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D39B6-B724-4755-A05A-EA9757FEA0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E722F9-11C8-43F1-95DF-92C3446ACCD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4D2CAE-40B5-4EBB-B956-98C7BADD3AF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6D4754-87AB-4B13-A1B4-2DFB97F52986}"/>
              </a:ext>
            </a:extLst>
          </p:cNvPr>
          <p:cNvSpPr>
            <a:spLocks noGrp="1"/>
          </p:cNvSpPr>
          <p:nvPr>
            <p:ph type="dt" sz="half" idx="10"/>
          </p:nvPr>
        </p:nvSpPr>
        <p:spPr/>
        <p:txBody>
          <a:bodyPr/>
          <a:lstStyle/>
          <a:p>
            <a:fld id="{BA5FFE7C-4814-4DA3-947F-559C31BBD0D9}" type="datetimeFigureOut">
              <a:rPr lang="en-US" smtClean="0"/>
              <a:t>4/8/2019</a:t>
            </a:fld>
            <a:endParaRPr lang="en-US"/>
          </a:p>
        </p:txBody>
      </p:sp>
      <p:sp>
        <p:nvSpPr>
          <p:cNvPr id="6" name="Footer Placeholder 5">
            <a:extLst>
              <a:ext uri="{FF2B5EF4-FFF2-40B4-BE49-F238E27FC236}">
                <a16:creationId xmlns:a16="http://schemas.microsoft.com/office/drawing/2014/main" id="{14E3DAA2-B9FF-47B5-8C11-D5A12B68FD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0C8976-69E6-4B6A-B21C-FAC4BF2189CE}"/>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3307619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F0CDA-F31C-47FB-ABEA-A425D21CDA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5E9649-EB69-4A70-9BEB-04737B595E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650B590-E05E-4442-902E-FB596C1D409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A52ACF-9E02-44CD-9C44-21E0B412CC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1E610E1-360F-42FA-9D6E-B55928C6A88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075B52-FE4D-4ACA-BE37-7F48A95AD408}"/>
              </a:ext>
            </a:extLst>
          </p:cNvPr>
          <p:cNvSpPr>
            <a:spLocks noGrp="1"/>
          </p:cNvSpPr>
          <p:nvPr>
            <p:ph type="dt" sz="half" idx="10"/>
          </p:nvPr>
        </p:nvSpPr>
        <p:spPr/>
        <p:txBody>
          <a:bodyPr/>
          <a:lstStyle/>
          <a:p>
            <a:fld id="{BA5FFE7C-4814-4DA3-947F-559C31BBD0D9}" type="datetimeFigureOut">
              <a:rPr lang="en-US" smtClean="0"/>
              <a:t>4/8/2019</a:t>
            </a:fld>
            <a:endParaRPr lang="en-US"/>
          </a:p>
        </p:txBody>
      </p:sp>
      <p:sp>
        <p:nvSpPr>
          <p:cNvPr id="8" name="Footer Placeholder 7">
            <a:extLst>
              <a:ext uri="{FF2B5EF4-FFF2-40B4-BE49-F238E27FC236}">
                <a16:creationId xmlns:a16="http://schemas.microsoft.com/office/drawing/2014/main" id="{A98ABC1A-B725-4067-B98E-F10A44FF13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F2BD2B-069A-483B-9B61-B98A56A1E65A}"/>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1409173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7BEE8-0F8B-4D99-B877-16DF7F63AC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DB1E8E-0F02-4096-AA69-BE09E454F746}"/>
              </a:ext>
            </a:extLst>
          </p:cNvPr>
          <p:cNvSpPr>
            <a:spLocks noGrp="1"/>
          </p:cNvSpPr>
          <p:nvPr>
            <p:ph type="dt" sz="half" idx="10"/>
          </p:nvPr>
        </p:nvSpPr>
        <p:spPr/>
        <p:txBody>
          <a:bodyPr/>
          <a:lstStyle/>
          <a:p>
            <a:fld id="{BA5FFE7C-4814-4DA3-947F-559C31BBD0D9}" type="datetimeFigureOut">
              <a:rPr lang="en-US" smtClean="0"/>
              <a:t>4/8/2019</a:t>
            </a:fld>
            <a:endParaRPr lang="en-US"/>
          </a:p>
        </p:txBody>
      </p:sp>
      <p:sp>
        <p:nvSpPr>
          <p:cNvPr id="4" name="Footer Placeholder 3">
            <a:extLst>
              <a:ext uri="{FF2B5EF4-FFF2-40B4-BE49-F238E27FC236}">
                <a16:creationId xmlns:a16="http://schemas.microsoft.com/office/drawing/2014/main" id="{E14D2D6C-DDE3-4F1B-B4EC-EDDD3D2B32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B8DD4B-3E66-4116-B444-56D0265C6BE3}"/>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2031085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9B08CC-2763-403C-8BC6-7B00757871DA}"/>
              </a:ext>
            </a:extLst>
          </p:cNvPr>
          <p:cNvSpPr>
            <a:spLocks noGrp="1"/>
          </p:cNvSpPr>
          <p:nvPr>
            <p:ph type="dt" sz="half" idx="10"/>
          </p:nvPr>
        </p:nvSpPr>
        <p:spPr/>
        <p:txBody>
          <a:bodyPr/>
          <a:lstStyle/>
          <a:p>
            <a:fld id="{BA5FFE7C-4814-4DA3-947F-559C31BBD0D9}" type="datetimeFigureOut">
              <a:rPr lang="en-US" smtClean="0"/>
              <a:t>4/8/2019</a:t>
            </a:fld>
            <a:endParaRPr lang="en-US"/>
          </a:p>
        </p:txBody>
      </p:sp>
      <p:sp>
        <p:nvSpPr>
          <p:cNvPr id="3" name="Footer Placeholder 2">
            <a:extLst>
              <a:ext uri="{FF2B5EF4-FFF2-40B4-BE49-F238E27FC236}">
                <a16:creationId xmlns:a16="http://schemas.microsoft.com/office/drawing/2014/main" id="{5963CEE3-C0B3-42EE-8D9F-E30FF34586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696C8C-2208-47BE-ADB5-84E292649F38}"/>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1104126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E2D02-423D-441A-8DAD-683BC6A60F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65E154-FFF6-4659-BFD4-DA624F2B19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17BCF9-DA13-4096-81D9-662E94D129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AEC59C-A3B1-4555-A354-27BA03846B25}"/>
              </a:ext>
            </a:extLst>
          </p:cNvPr>
          <p:cNvSpPr>
            <a:spLocks noGrp="1"/>
          </p:cNvSpPr>
          <p:nvPr>
            <p:ph type="dt" sz="half" idx="10"/>
          </p:nvPr>
        </p:nvSpPr>
        <p:spPr/>
        <p:txBody>
          <a:bodyPr/>
          <a:lstStyle/>
          <a:p>
            <a:fld id="{BA5FFE7C-4814-4DA3-947F-559C31BBD0D9}" type="datetimeFigureOut">
              <a:rPr lang="en-US" smtClean="0"/>
              <a:t>4/8/2019</a:t>
            </a:fld>
            <a:endParaRPr lang="en-US"/>
          </a:p>
        </p:txBody>
      </p:sp>
      <p:sp>
        <p:nvSpPr>
          <p:cNvPr id="6" name="Footer Placeholder 5">
            <a:extLst>
              <a:ext uri="{FF2B5EF4-FFF2-40B4-BE49-F238E27FC236}">
                <a16:creationId xmlns:a16="http://schemas.microsoft.com/office/drawing/2014/main" id="{15C5D708-0E1B-46B3-B141-CE1ACDB257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8B06AF-DDCF-4769-A384-FF8F4ECAD441}"/>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3045275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2DF8F-3A79-4AB5-882E-BACC8BF588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CF6907-43EC-41B1-9100-E3336A0379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8B2E95-240D-4E99-BC70-853EC13BFB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8884294-875C-4776-ABAD-95AFD0622125}"/>
              </a:ext>
            </a:extLst>
          </p:cNvPr>
          <p:cNvSpPr>
            <a:spLocks noGrp="1"/>
          </p:cNvSpPr>
          <p:nvPr>
            <p:ph type="dt" sz="half" idx="10"/>
          </p:nvPr>
        </p:nvSpPr>
        <p:spPr/>
        <p:txBody>
          <a:bodyPr/>
          <a:lstStyle/>
          <a:p>
            <a:fld id="{BA5FFE7C-4814-4DA3-947F-559C31BBD0D9}" type="datetimeFigureOut">
              <a:rPr lang="en-US" smtClean="0"/>
              <a:t>4/8/2019</a:t>
            </a:fld>
            <a:endParaRPr lang="en-US"/>
          </a:p>
        </p:txBody>
      </p:sp>
      <p:sp>
        <p:nvSpPr>
          <p:cNvPr id="6" name="Footer Placeholder 5">
            <a:extLst>
              <a:ext uri="{FF2B5EF4-FFF2-40B4-BE49-F238E27FC236}">
                <a16:creationId xmlns:a16="http://schemas.microsoft.com/office/drawing/2014/main" id="{BAA3AE5E-0F22-40CC-B06A-A868BB4F4D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064694-22CC-4B7C-87DC-ECDE8D3336A7}"/>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266773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329485-618F-46E6-A977-E63C865F9B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02FCB9-1DAB-4C98-84FA-07A363A8F2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C926E1-9CC7-46C3-8C15-3F046FB0E3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5FFE7C-4814-4DA3-947F-559C31BBD0D9}" type="datetimeFigureOut">
              <a:rPr lang="en-US" smtClean="0"/>
              <a:t>4/8/2019</a:t>
            </a:fld>
            <a:endParaRPr lang="en-US"/>
          </a:p>
        </p:txBody>
      </p:sp>
      <p:sp>
        <p:nvSpPr>
          <p:cNvPr id="5" name="Footer Placeholder 4">
            <a:extLst>
              <a:ext uri="{FF2B5EF4-FFF2-40B4-BE49-F238E27FC236}">
                <a16:creationId xmlns:a16="http://schemas.microsoft.com/office/drawing/2014/main" id="{9C55AB3F-E6E5-481E-9D4E-F7288B8936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B49135-BA0C-4767-8ABC-BF80577ECF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0A5BB1-C230-4BE1-82AF-55B87D4D83E0}" type="slidenum">
              <a:rPr lang="en-US" smtClean="0"/>
              <a:t>‹#›</a:t>
            </a:fld>
            <a:endParaRPr lang="en-US"/>
          </a:p>
        </p:txBody>
      </p:sp>
    </p:spTree>
    <p:extLst>
      <p:ext uri="{BB962C8B-B14F-4D97-AF65-F5344CB8AC3E}">
        <p14:creationId xmlns:p14="http://schemas.microsoft.com/office/powerpoint/2010/main" val="39795820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hyperlink" Target="https://www.bjs.gov/index.cfm?ty=dcdetail&amp;iid=301" TargetMode="External"/><Relationship Id="rId2" Type="http://schemas.openxmlformats.org/officeDocument/2006/relationships/hyperlink" Target="https://ucr.fbi.gov/hate-crime/2017" TargetMode="External"/><Relationship Id="rId1" Type="http://schemas.openxmlformats.org/officeDocument/2006/relationships/slideLayout" Target="../slideLayouts/slideLayout2.xml"/><Relationship Id="rId6" Type="http://schemas.openxmlformats.org/officeDocument/2006/relationships/hyperlink" Target="https://oag.ca.gov/sites/all/files/agweb/pdfs/civilrights/ENG_Preventing_Hate_Crimes_Brochure_PL_INT_ADA.pdf" TargetMode="External"/><Relationship Id="rId5" Type="http://schemas.openxmlformats.org/officeDocument/2006/relationships/hyperlink" Target="https://openjustice.doj.ca.gov/resources/publications" TargetMode="External"/><Relationship Id="rId4" Type="http://schemas.openxmlformats.org/officeDocument/2006/relationships/hyperlink" Target="https://www.fbi.gov/services/cjis/ucr/nibr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crime-data-explorer.fr.cloud.gov/api" TargetMode="External"/><Relationship Id="rId5" Type="http://schemas.openxmlformats.org/officeDocument/2006/relationships/hyperlink" Target="https://api.usa.gov/crime/fbi/sapi/" TargetMode="External"/><Relationship Id="rId4" Type="http://schemas.openxmlformats.org/officeDocument/2006/relationships/hyperlink" Target="http://s3-us-gov-west-1.amazonaws.com/cg-d4b776d0-d898-4153-90c8-8336f86bdfec/hate_crime.zi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0482A7D0-DB09-4EBA-8D52-E6A5934B6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Freeform: Shape 74">
            <a:extLst>
              <a:ext uri="{FF2B5EF4-FFF2-40B4-BE49-F238E27FC236}">
                <a16:creationId xmlns:a16="http://schemas.microsoft.com/office/drawing/2014/main" id="{1A3688C8-DFCE-4CCD-BCF0-5FB239E50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3B12956-1034-4747-A3B7-8F8D61531ADB}"/>
              </a:ext>
            </a:extLst>
          </p:cNvPr>
          <p:cNvSpPr>
            <a:spLocks noGrp="1"/>
          </p:cNvSpPr>
          <p:nvPr>
            <p:ph type="ctrTitle"/>
          </p:nvPr>
        </p:nvSpPr>
        <p:spPr>
          <a:xfrm>
            <a:off x="1158240" y="1122362"/>
            <a:ext cx="6339840" cy="2962583"/>
          </a:xfrm>
        </p:spPr>
        <p:txBody>
          <a:bodyPr>
            <a:normAutofit/>
          </a:bodyPr>
          <a:lstStyle/>
          <a:p>
            <a:pPr algn="l"/>
            <a:r>
              <a:rPr lang="en-US" sz="6600">
                <a:solidFill>
                  <a:schemeClr val="tx1">
                    <a:lumMod val="85000"/>
                    <a:lumOff val="15000"/>
                  </a:schemeClr>
                </a:solidFill>
              </a:rPr>
              <a:t>The Rise of Hate Crimes in the United States</a:t>
            </a:r>
          </a:p>
        </p:txBody>
      </p:sp>
      <p:sp>
        <p:nvSpPr>
          <p:cNvPr id="3" name="Subtitle 2">
            <a:extLst>
              <a:ext uri="{FF2B5EF4-FFF2-40B4-BE49-F238E27FC236}">
                <a16:creationId xmlns:a16="http://schemas.microsoft.com/office/drawing/2014/main" id="{B8BC5249-8D62-444D-9CBD-739E863E148E}"/>
              </a:ext>
            </a:extLst>
          </p:cNvPr>
          <p:cNvSpPr>
            <a:spLocks noGrp="1"/>
          </p:cNvSpPr>
          <p:nvPr>
            <p:ph type="subTitle" idx="1"/>
          </p:nvPr>
        </p:nvSpPr>
        <p:spPr>
          <a:xfrm>
            <a:off x="1158240" y="4815216"/>
            <a:ext cx="5252288" cy="1541134"/>
          </a:xfrm>
        </p:spPr>
        <p:txBody>
          <a:bodyPr>
            <a:normAutofit/>
          </a:bodyPr>
          <a:lstStyle/>
          <a:p>
            <a:pPr algn="l"/>
            <a:r>
              <a:rPr lang="en-US">
                <a:solidFill>
                  <a:schemeClr val="tx1">
                    <a:lumMod val="85000"/>
                    <a:lumOff val="15000"/>
                  </a:schemeClr>
                </a:solidFill>
              </a:rPr>
              <a:t>2007-2017 Data Analysis</a:t>
            </a:r>
          </a:p>
        </p:txBody>
      </p:sp>
      <p:cxnSp>
        <p:nvCxnSpPr>
          <p:cNvPr id="77" name="Straight Connector 76">
            <a:extLst>
              <a:ext uri="{FF2B5EF4-FFF2-40B4-BE49-F238E27FC236}">
                <a16:creationId xmlns:a16="http://schemas.microsoft.com/office/drawing/2014/main" id="{D598FBE3-48D2-40A2-B7E6-F485834C82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6CFD419-0341-46F2-A5AD-73490E084F25}"/>
              </a:ext>
            </a:extLst>
          </p:cNvPr>
          <p:cNvSpPr txBox="1"/>
          <p:nvPr/>
        </p:nvSpPr>
        <p:spPr>
          <a:xfrm>
            <a:off x="7983658" y="817201"/>
            <a:ext cx="3806720" cy="3806720"/>
          </a:xfrm>
          <a:prstGeom prst="ellipse">
            <a:avLst/>
          </a:prstGeom>
          <a:solidFill>
            <a:schemeClr val="accent1"/>
          </a:solidFill>
        </p:spPr>
        <p:txBody>
          <a:bodyPr wrap="square" rtlCol="0" anchor="ctr">
            <a:normAutofit/>
          </a:bodyPr>
          <a:lstStyle/>
          <a:p>
            <a:pPr algn="ctr">
              <a:lnSpc>
                <a:spcPct val="90000"/>
              </a:lnSpc>
              <a:spcAft>
                <a:spcPts val="600"/>
              </a:spcAft>
            </a:pPr>
            <a:r>
              <a:rPr lang="en-US" sz="1900" b="1">
                <a:solidFill>
                  <a:srgbClr val="FFFFFF"/>
                </a:solidFill>
              </a:rPr>
              <a:t>Presented by Project Team 8</a:t>
            </a:r>
          </a:p>
          <a:p>
            <a:pPr algn="ctr">
              <a:lnSpc>
                <a:spcPct val="90000"/>
              </a:lnSpc>
              <a:spcAft>
                <a:spcPts val="600"/>
              </a:spcAft>
            </a:pPr>
            <a:r>
              <a:rPr lang="en-US" sz="1900">
                <a:solidFill>
                  <a:srgbClr val="FFFFFF"/>
                </a:solidFill>
              </a:rPr>
              <a:t>Cristalle Pronier</a:t>
            </a:r>
          </a:p>
          <a:p>
            <a:pPr algn="ctr">
              <a:lnSpc>
                <a:spcPct val="90000"/>
              </a:lnSpc>
              <a:spcAft>
                <a:spcPts val="600"/>
              </a:spcAft>
            </a:pPr>
            <a:r>
              <a:rPr lang="en-US" sz="1900">
                <a:solidFill>
                  <a:srgbClr val="FFFFFF"/>
                </a:solidFill>
              </a:rPr>
              <a:t>Shivam Patel</a:t>
            </a:r>
          </a:p>
          <a:p>
            <a:pPr algn="ctr">
              <a:lnSpc>
                <a:spcPct val="90000"/>
              </a:lnSpc>
              <a:spcAft>
                <a:spcPts val="600"/>
              </a:spcAft>
            </a:pPr>
            <a:r>
              <a:rPr lang="en-US" sz="1900">
                <a:solidFill>
                  <a:srgbClr val="FFFFFF"/>
                </a:solidFill>
              </a:rPr>
              <a:t>Michael Malig</a:t>
            </a:r>
          </a:p>
          <a:p>
            <a:pPr algn="ctr">
              <a:lnSpc>
                <a:spcPct val="90000"/>
              </a:lnSpc>
              <a:spcAft>
                <a:spcPts val="600"/>
              </a:spcAft>
            </a:pPr>
            <a:r>
              <a:rPr lang="en-US" sz="1900">
                <a:solidFill>
                  <a:srgbClr val="FFFFFF"/>
                </a:solidFill>
              </a:rPr>
              <a:t>Deepak Gupta</a:t>
            </a:r>
          </a:p>
          <a:p>
            <a:pPr algn="ctr">
              <a:lnSpc>
                <a:spcPct val="90000"/>
              </a:lnSpc>
              <a:spcAft>
                <a:spcPts val="600"/>
              </a:spcAft>
            </a:pPr>
            <a:endParaRPr lang="en-US" sz="1900">
              <a:solidFill>
                <a:srgbClr val="FFFFFF"/>
              </a:solidFill>
            </a:endParaRPr>
          </a:p>
          <a:p>
            <a:pPr algn="ctr">
              <a:lnSpc>
                <a:spcPct val="90000"/>
              </a:lnSpc>
              <a:spcAft>
                <a:spcPts val="600"/>
              </a:spcAft>
            </a:pPr>
            <a:r>
              <a:rPr lang="en-US" sz="1900">
                <a:solidFill>
                  <a:srgbClr val="FFFFFF"/>
                </a:solidFill>
              </a:rPr>
              <a:t>	</a:t>
            </a:r>
          </a:p>
        </p:txBody>
      </p:sp>
    </p:spTree>
    <p:extLst>
      <p:ext uri="{BB962C8B-B14F-4D97-AF65-F5344CB8AC3E}">
        <p14:creationId xmlns:p14="http://schemas.microsoft.com/office/powerpoint/2010/main" val="2690350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34A342A1-56FE-4A97-8EA3-3B6FA3FE7B6F}"/>
              </a:ext>
            </a:extLst>
          </p:cNvPr>
          <p:cNvSpPr>
            <a:spLocks noGrp="1"/>
          </p:cNvSpPr>
          <p:nvPr>
            <p:ph type="title"/>
          </p:nvPr>
        </p:nvSpPr>
        <p:spPr>
          <a:xfrm>
            <a:off x="838199" y="4525347"/>
            <a:ext cx="6801321" cy="1737360"/>
          </a:xfrm>
        </p:spPr>
        <p:txBody>
          <a:bodyPr vert="horz" lIns="91440" tIns="45720" rIns="91440" bIns="45720" rtlCol="0" anchor="ctr">
            <a:normAutofit/>
          </a:bodyPr>
          <a:lstStyle/>
          <a:p>
            <a:pPr algn="r"/>
            <a:r>
              <a:rPr lang="en-US" sz="2400" b="1" kern="1200" dirty="0">
                <a:solidFill>
                  <a:schemeClr val="tx1"/>
                </a:solidFill>
                <a:latin typeface="+mj-lt"/>
                <a:ea typeface="+mj-ea"/>
                <a:cs typeface="+mj-cs"/>
              </a:rPr>
              <a:t>What is the annual trend of hate crimes from 07 – 17?</a:t>
            </a:r>
            <a:br>
              <a:rPr lang="en-US" sz="2400" b="1" kern="1200" dirty="0">
                <a:solidFill>
                  <a:schemeClr val="tx1"/>
                </a:solidFill>
                <a:latin typeface="+mj-lt"/>
                <a:ea typeface="+mj-ea"/>
                <a:cs typeface="+mj-cs"/>
              </a:rPr>
            </a:br>
            <a:r>
              <a:rPr lang="en-US" sz="2400" kern="1200" dirty="0">
                <a:solidFill>
                  <a:schemeClr val="tx1"/>
                </a:solidFill>
                <a:latin typeface="+mj-lt"/>
                <a:ea typeface="+mj-ea"/>
                <a:cs typeface="+mj-cs"/>
              </a:rPr>
              <a:t>Examining demographics of perpetrators and victims</a:t>
            </a:r>
            <a:br>
              <a:rPr lang="en-US" sz="2400" kern="1200" dirty="0">
                <a:solidFill>
                  <a:schemeClr val="tx1"/>
                </a:solidFill>
                <a:latin typeface="+mj-lt"/>
                <a:ea typeface="+mj-ea"/>
                <a:cs typeface="+mj-cs"/>
              </a:rPr>
            </a:br>
            <a:r>
              <a:rPr lang="en-US" sz="2400" kern="1200" dirty="0">
                <a:solidFill>
                  <a:schemeClr val="tx1"/>
                </a:solidFill>
                <a:latin typeface="+mj-lt"/>
                <a:ea typeface="+mj-ea"/>
                <a:cs typeface="+mj-cs"/>
              </a:rPr>
              <a:t> </a:t>
            </a:r>
          </a:p>
        </p:txBody>
      </p:sp>
      <p:sp>
        <p:nvSpPr>
          <p:cNvPr id="5" name="Text Placeholder 4">
            <a:extLst>
              <a:ext uri="{FF2B5EF4-FFF2-40B4-BE49-F238E27FC236}">
                <a16:creationId xmlns:a16="http://schemas.microsoft.com/office/drawing/2014/main" id="{E07770A4-4243-4441-9C36-1E56FCCDF754}"/>
              </a:ext>
            </a:extLst>
          </p:cNvPr>
          <p:cNvSpPr>
            <a:spLocks noGrp="1"/>
          </p:cNvSpPr>
          <p:nvPr>
            <p:ph type="body" idx="1"/>
          </p:nvPr>
        </p:nvSpPr>
        <p:spPr>
          <a:xfrm>
            <a:off x="7961258" y="4525347"/>
            <a:ext cx="3258675" cy="1737360"/>
          </a:xfrm>
        </p:spPr>
        <p:txBody>
          <a:bodyPr vert="horz" lIns="91440" tIns="45720" rIns="91440" bIns="45720" rtlCol="0" anchor="ctr">
            <a:normAutofit/>
          </a:bodyPr>
          <a:lstStyle/>
          <a:p>
            <a:r>
              <a:rPr lang="en-US" kern="1200">
                <a:solidFill>
                  <a:schemeClr val="tx1"/>
                </a:solidFill>
                <a:latin typeface="+mn-lt"/>
                <a:ea typeface="+mn-ea"/>
                <a:cs typeface="+mn-cs"/>
              </a:rPr>
              <a:t>Presented by Shivam</a:t>
            </a:r>
          </a:p>
        </p:txBody>
      </p:sp>
      <p:sp>
        <p:nvSpPr>
          <p:cNvPr id="40" name="Oval 3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Oval 4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Oval 4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Freeform: Shape 4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8" name="Straight Connector 4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0858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685F0626-3817-47CD-A91D-4B879AB1C5D4}"/>
              </a:ext>
            </a:extLst>
          </p:cNvPr>
          <p:cNvSpPr>
            <a:spLocks noGrp="1"/>
          </p:cNvSpPr>
          <p:nvPr>
            <p:ph type="title"/>
          </p:nvPr>
        </p:nvSpPr>
        <p:spPr>
          <a:xfrm>
            <a:off x="546351" y="433545"/>
            <a:ext cx="11139854" cy="930447"/>
          </a:xfrm>
        </p:spPr>
        <p:txBody>
          <a:bodyPr vert="horz" lIns="91440" tIns="45720" rIns="91440" bIns="45720" rtlCol="0" anchor="b">
            <a:normAutofit fontScale="90000"/>
          </a:bodyPr>
          <a:lstStyle/>
          <a:p>
            <a:pPr algn="ctr"/>
            <a:r>
              <a:rPr lang="en-US" sz="4200" b="1" dirty="0">
                <a:solidFill>
                  <a:srgbClr val="FFFFFF"/>
                </a:solidFill>
              </a:rPr>
              <a:t>Looking at Annual Hate Crime Volume and Bias Types</a:t>
            </a:r>
          </a:p>
        </p:txBody>
      </p:sp>
      <p:sp>
        <p:nvSpPr>
          <p:cNvPr id="6" name="Text Placeholder 5">
            <a:extLst>
              <a:ext uri="{FF2B5EF4-FFF2-40B4-BE49-F238E27FC236}">
                <a16:creationId xmlns:a16="http://schemas.microsoft.com/office/drawing/2014/main" id="{192E1909-0BE9-4CDB-B2D5-4FCC52BCB636}"/>
              </a:ext>
            </a:extLst>
          </p:cNvPr>
          <p:cNvSpPr>
            <a:spLocks noGrp="1"/>
          </p:cNvSpPr>
          <p:nvPr>
            <p:ph type="body" idx="1"/>
          </p:nvPr>
        </p:nvSpPr>
        <p:spPr>
          <a:xfrm>
            <a:off x="1544278" y="1645723"/>
            <a:ext cx="9144000" cy="420001"/>
          </a:xfrm>
        </p:spPr>
        <p:txBody>
          <a:bodyPr vert="horz" lIns="91440" tIns="45720" rIns="91440" bIns="45720" rtlCol="0">
            <a:normAutofit/>
          </a:bodyPr>
          <a:lstStyle/>
          <a:p>
            <a:pPr algn="ctr"/>
            <a:r>
              <a:rPr lang="en-US" sz="2000" b="0" dirty="0">
                <a:solidFill>
                  <a:schemeClr val="bg1"/>
                </a:solidFill>
              </a:rPr>
              <a:t>How has hate crime bias changed over the years?</a:t>
            </a:r>
          </a:p>
        </p:txBody>
      </p:sp>
      <p:cxnSp>
        <p:nvCxnSpPr>
          <p:cNvPr id="47" name="Straight Connector 4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Content Placeholder 8" descr="A close up of text on a white background&#10;&#10;Description generated with very high confidence">
            <a:extLst>
              <a:ext uri="{FF2B5EF4-FFF2-40B4-BE49-F238E27FC236}">
                <a16:creationId xmlns:a16="http://schemas.microsoft.com/office/drawing/2014/main" id="{2ED6A9F4-B874-4C9D-A5A0-EDE2E794AF1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31567" y="2606998"/>
            <a:ext cx="5455917" cy="3637277"/>
          </a:xfrm>
          <a:prstGeom prst="rect">
            <a:avLst/>
          </a:prstGeom>
        </p:spPr>
      </p:pic>
      <p:cxnSp>
        <p:nvCxnSpPr>
          <p:cNvPr id="49" name="Straight Connector 48">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4" name="Content Placeholder 13" descr="A close up of a map&#10;&#10;Description generated with high confidence">
            <a:extLst>
              <a:ext uri="{FF2B5EF4-FFF2-40B4-BE49-F238E27FC236}">
                <a16:creationId xmlns:a16="http://schemas.microsoft.com/office/drawing/2014/main" id="{2A6451D8-9D6A-435E-94E4-95346DBE0584}"/>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45073" y="2606998"/>
            <a:ext cx="5455917" cy="3637277"/>
          </a:xfrm>
          <a:prstGeom prst="rect">
            <a:avLst/>
          </a:prstGeom>
        </p:spPr>
      </p:pic>
    </p:spTree>
    <p:extLst>
      <p:ext uri="{BB962C8B-B14F-4D97-AF65-F5344CB8AC3E}">
        <p14:creationId xmlns:p14="http://schemas.microsoft.com/office/powerpoint/2010/main" val="2561100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7C41FA7-31AF-4286-A26B-D41529F6D472}"/>
              </a:ext>
            </a:extLst>
          </p:cNvPr>
          <p:cNvSpPr>
            <a:spLocks noGrp="1"/>
          </p:cNvSpPr>
          <p:nvPr>
            <p:ph type="title"/>
          </p:nvPr>
        </p:nvSpPr>
        <p:spPr>
          <a:xfrm>
            <a:off x="838199" y="4525347"/>
            <a:ext cx="6801321" cy="1737360"/>
          </a:xfrm>
        </p:spPr>
        <p:txBody>
          <a:bodyPr vert="horz" lIns="91440" tIns="45720" rIns="91440" bIns="45720" rtlCol="0" anchor="ctr">
            <a:normAutofit/>
          </a:bodyPr>
          <a:lstStyle/>
          <a:p>
            <a:pPr algn="r"/>
            <a:r>
              <a:rPr lang="en-US" sz="2400" b="1" kern="1200" dirty="0">
                <a:solidFill>
                  <a:schemeClr val="tx1"/>
                </a:solidFill>
                <a:latin typeface="+mj-lt"/>
                <a:ea typeface="+mj-ea"/>
                <a:cs typeface="+mj-cs"/>
              </a:rPr>
              <a:t>What are the most frequent offenses in hate crimes?</a:t>
            </a:r>
            <a:br>
              <a:rPr lang="en-US" sz="2400" b="1" kern="1200" dirty="0">
                <a:solidFill>
                  <a:schemeClr val="tx1"/>
                </a:solidFill>
                <a:latin typeface="+mj-lt"/>
                <a:ea typeface="+mj-ea"/>
                <a:cs typeface="+mj-cs"/>
              </a:rPr>
            </a:br>
            <a:r>
              <a:rPr lang="en-US" sz="2400" kern="1200" dirty="0">
                <a:solidFill>
                  <a:schemeClr val="tx1"/>
                </a:solidFill>
                <a:latin typeface="+mj-lt"/>
                <a:ea typeface="+mj-ea"/>
                <a:cs typeface="+mj-cs"/>
              </a:rPr>
              <a:t>Examining criminal offense types of hate crimes</a:t>
            </a:r>
            <a:br>
              <a:rPr lang="en-US" sz="2400" kern="1200" dirty="0">
                <a:solidFill>
                  <a:schemeClr val="tx1"/>
                </a:solidFill>
                <a:latin typeface="+mj-lt"/>
                <a:ea typeface="+mj-ea"/>
                <a:cs typeface="+mj-cs"/>
              </a:rPr>
            </a:br>
            <a:endParaRPr lang="en-US" sz="2400" kern="1200" dirty="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49DCFF41-348A-4C05-B17B-ECFBCE97D3CA}"/>
              </a:ext>
            </a:extLst>
          </p:cNvPr>
          <p:cNvSpPr>
            <a:spLocks noGrp="1"/>
          </p:cNvSpPr>
          <p:nvPr>
            <p:ph type="body" idx="1"/>
          </p:nvPr>
        </p:nvSpPr>
        <p:spPr>
          <a:xfrm>
            <a:off x="7961258" y="4525347"/>
            <a:ext cx="3258675" cy="1737360"/>
          </a:xfrm>
        </p:spPr>
        <p:txBody>
          <a:bodyPr vert="horz" lIns="91440" tIns="45720" rIns="91440" bIns="45720" rtlCol="0" anchor="ctr">
            <a:normAutofit/>
          </a:bodyPr>
          <a:lstStyle/>
          <a:p>
            <a:r>
              <a:rPr lang="en-US" kern="1200">
                <a:solidFill>
                  <a:schemeClr val="tx1"/>
                </a:solidFill>
                <a:latin typeface="+mn-lt"/>
                <a:ea typeface="+mn-ea"/>
                <a:cs typeface="+mn-cs"/>
              </a:rPr>
              <a:t>Presented by Cristalle</a:t>
            </a:r>
          </a:p>
        </p:txBody>
      </p:sp>
      <p:sp>
        <p:nvSpPr>
          <p:cNvPr id="38" name="Oval 37">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Oval 39">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Oval 41">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Freeform: Shape 43">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6" name="Straight Connector 45">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1617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465AD2-490E-47CD-BF17-DF679E0D4E7F}"/>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br>
              <a:rPr lang="en-US" sz="2600" b="1" kern="1200" dirty="0">
                <a:solidFill>
                  <a:schemeClr val="bg1"/>
                </a:solidFill>
                <a:latin typeface="+mj-lt"/>
                <a:ea typeface="+mj-ea"/>
                <a:cs typeface="+mj-cs"/>
              </a:rPr>
            </a:br>
            <a:r>
              <a:rPr lang="en-US" sz="2600" b="1" kern="1200" dirty="0">
                <a:solidFill>
                  <a:schemeClr val="bg1"/>
                </a:solidFill>
                <a:latin typeface="+mj-lt"/>
                <a:ea typeface="+mj-ea"/>
                <a:cs typeface="+mj-cs"/>
              </a:rPr>
              <a:t>Looking at the Most Frequent Offense Types</a:t>
            </a:r>
            <a:br>
              <a:rPr lang="en-US" sz="2600" b="1" kern="1200" dirty="0">
                <a:solidFill>
                  <a:schemeClr val="bg1"/>
                </a:solidFill>
                <a:latin typeface="+mj-lt"/>
                <a:ea typeface="+mj-ea"/>
                <a:cs typeface="+mj-cs"/>
              </a:rPr>
            </a:br>
            <a:endParaRPr lang="en-US" sz="2600" b="1" kern="1200" dirty="0">
              <a:solidFill>
                <a:schemeClr val="bg1"/>
              </a:solidFill>
              <a:latin typeface="+mj-lt"/>
              <a:ea typeface="+mj-ea"/>
              <a:cs typeface="+mj-cs"/>
            </a:endParaRPr>
          </a:p>
        </p:txBody>
      </p:sp>
      <p:sp>
        <p:nvSpPr>
          <p:cNvPr id="6" name="Content Placeholder 5">
            <a:extLst>
              <a:ext uri="{FF2B5EF4-FFF2-40B4-BE49-F238E27FC236}">
                <a16:creationId xmlns:a16="http://schemas.microsoft.com/office/drawing/2014/main" id="{DFF005F4-5E0C-405B-9C76-DFCCFDA3AD3D}"/>
              </a:ext>
            </a:extLst>
          </p:cNvPr>
          <p:cNvSpPr>
            <a:spLocks noGrp="1"/>
          </p:cNvSpPr>
          <p:nvPr>
            <p:ph sz="half" idx="2"/>
          </p:nvPr>
        </p:nvSpPr>
        <p:spPr>
          <a:xfrm>
            <a:off x="643468" y="2638044"/>
            <a:ext cx="3363974" cy="3415622"/>
          </a:xfrm>
        </p:spPr>
        <p:txBody>
          <a:bodyPr vert="horz" lIns="91440" tIns="45720" rIns="91440" bIns="45720" rtlCol="0">
            <a:normAutofit/>
          </a:bodyPr>
          <a:lstStyle/>
          <a:p>
            <a:r>
              <a:rPr lang="en-US" sz="1900">
                <a:solidFill>
                  <a:schemeClr val="bg1"/>
                </a:solidFill>
              </a:rPr>
              <a:t>Original dataset contained 47 unique offenses</a:t>
            </a:r>
          </a:p>
          <a:p>
            <a:r>
              <a:rPr lang="en-US" sz="1900">
                <a:solidFill>
                  <a:schemeClr val="bg1"/>
                </a:solidFill>
              </a:rPr>
              <a:t>Recoded the smallest categories into “Other”</a:t>
            </a:r>
          </a:p>
          <a:p>
            <a:r>
              <a:rPr lang="en-US" sz="1900">
                <a:solidFill>
                  <a:schemeClr val="bg1"/>
                </a:solidFill>
              </a:rPr>
              <a:t>Recoded records with more than one category as “Multiple”</a:t>
            </a:r>
          </a:p>
          <a:p>
            <a:r>
              <a:rPr lang="en-US" sz="1900">
                <a:solidFill>
                  <a:schemeClr val="bg1"/>
                </a:solidFill>
              </a:rPr>
              <a:t>The majority of hate crime involves damage/destruction of property, intimidation and assault.</a:t>
            </a:r>
          </a:p>
        </p:txBody>
      </p:sp>
      <p:pic>
        <p:nvPicPr>
          <p:cNvPr id="1026" name="Picture 2" descr="https://raw.githubusercontent.com/gupta-d/project_8/Cristalle/Question_2_Offense_Type_Bias_Type/Q2_Top_10_Offenses.png">
            <a:extLst>
              <a:ext uri="{FF2B5EF4-FFF2-40B4-BE49-F238E27FC236}">
                <a16:creationId xmlns:a16="http://schemas.microsoft.com/office/drawing/2014/main" id="{F2793BD5-8735-433A-B5CE-40D989CE368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5297763" y="1262372"/>
            <a:ext cx="6250769" cy="4172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8353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BD8FC1-BD2A-4260-8C88-2D05F2D7C116}"/>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b="1" kern="1200" dirty="0">
                <a:solidFill>
                  <a:schemeClr val="bg1"/>
                </a:solidFill>
                <a:latin typeface="+mj-lt"/>
                <a:ea typeface="+mj-ea"/>
                <a:cs typeface="+mj-cs"/>
              </a:rPr>
              <a:t>Examining the Top Five Offenses</a:t>
            </a:r>
          </a:p>
        </p:txBody>
      </p:sp>
      <p:sp>
        <p:nvSpPr>
          <p:cNvPr id="8" name="Text Placeholder 7">
            <a:extLst>
              <a:ext uri="{FF2B5EF4-FFF2-40B4-BE49-F238E27FC236}">
                <a16:creationId xmlns:a16="http://schemas.microsoft.com/office/drawing/2014/main" id="{5CD1FD24-CEE7-4243-B753-54DC2B4F668E}"/>
              </a:ext>
            </a:extLst>
          </p:cNvPr>
          <p:cNvSpPr>
            <a:spLocks noGrp="1"/>
          </p:cNvSpPr>
          <p:nvPr>
            <p:ph sz="half" idx="2"/>
          </p:nvPr>
        </p:nvSpPr>
        <p:spPr>
          <a:xfrm>
            <a:off x="643468" y="2638044"/>
            <a:ext cx="3363974" cy="3415622"/>
          </a:xfrm>
        </p:spPr>
        <p:txBody>
          <a:bodyPr vert="horz" lIns="91440" tIns="45720" rIns="91440" bIns="45720" rtlCol="0">
            <a:normAutofit/>
          </a:bodyPr>
          <a:lstStyle/>
          <a:p>
            <a:pPr marL="285750"/>
            <a:r>
              <a:rPr lang="en-US" sz="1700">
                <a:solidFill>
                  <a:schemeClr val="bg1"/>
                </a:solidFill>
              </a:rPr>
              <a:t>Property damage is the largest overall and highest recent increase.</a:t>
            </a:r>
          </a:p>
          <a:p>
            <a:pPr marL="285750"/>
            <a:r>
              <a:rPr lang="en-US" sz="1700">
                <a:solidFill>
                  <a:schemeClr val="bg1"/>
                </a:solidFill>
              </a:rPr>
              <a:t>Four of the top five types saw an increase in 2017.</a:t>
            </a:r>
          </a:p>
          <a:p>
            <a:pPr marL="285750"/>
            <a:r>
              <a:rPr lang="en-US" sz="1700">
                <a:solidFill>
                  <a:schemeClr val="bg1"/>
                </a:solidFill>
              </a:rPr>
              <a:t>The top two offenses most closely mirror the overall numbers and drive the trend.</a:t>
            </a:r>
          </a:p>
          <a:p>
            <a:pPr marL="285750"/>
            <a:r>
              <a:rPr lang="en-US" sz="1700">
                <a:solidFill>
                  <a:schemeClr val="bg1"/>
                </a:solidFill>
              </a:rPr>
              <a:t>While simple assault saw a leveling off, aggravated assault rose (often includes weapons).</a:t>
            </a:r>
          </a:p>
          <a:p>
            <a:pPr marL="285750"/>
            <a:endParaRPr lang="en-US" sz="1700">
              <a:solidFill>
                <a:schemeClr val="bg1"/>
              </a:solidFill>
            </a:endParaRPr>
          </a:p>
        </p:txBody>
      </p:sp>
      <p:pic>
        <p:nvPicPr>
          <p:cNvPr id="2050" name="Picture 2" descr="https://raw.githubusercontent.com/gupta-d/project_8/Cristalle/Question_2_Offense_Type_Bias_Type/Q2_Top_5_Offense_Types.png">
            <a:extLst>
              <a:ext uri="{FF2B5EF4-FFF2-40B4-BE49-F238E27FC236}">
                <a16:creationId xmlns:a16="http://schemas.microsoft.com/office/drawing/2014/main" id="{C2581560-7284-4C25-B2A0-D1FDA9022E4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5297763" y="1264977"/>
            <a:ext cx="6250769" cy="4167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481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89869D5-CB99-4722-8576-F9723D726379}"/>
              </a:ext>
            </a:extLst>
          </p:cNvPr>
          <p:cNvSpPr>
            <a:spLocks noGrp="1"/>
          </p:cNvSpPr>
          <p:nvPr>
            <p:ph type="title"/>
          </p:nvPr>
        </p:nvSpPr>
        <p:spPr>
          <a:xfrm>
            <a:off x="838199" y="4525347"/>
            <a:ext cx="6801321" cy="1737360"/>
          </a:xfrm>
        </p:spPr>
        <p:txBody>
          <a:bodyPr vert="horz" lIns="91440" tIns="45720" rIns="91440" bIns="45720" rtlCol="0" anchor="ctr">
            <a:noAutofit/>
          </a:bodyPr>
          <a:lstStyle/>
          <a:p>
            <a:pPr algn="r"/>
            <a:br>
              <a:rPr lang="en-US" sz="2400" kern="1200" dirty="0">
                <a:solidFill>
                  <a:schemeClr val="tx1"/>
                </a:solidFill>
                <a:latin typeface="+mj-lt"/>
                <a:ea typeface="+mj-ea"/>
                <a:cs typeface="+mj-cs"/>
              </a:rPr>
            </a:br>
            <a:br>
              <a:rPr lang="en-US" sz="2400" kern="1200" dirty="0">
                <a:solidFill>
                  <a:schemeClr val="tx1"/>
                </a:solidFill>
                <a:latin typeface="+mj-lt"/>
                <a:ea typeface="+mj-ea"/>
                <a:cs typeface="+mj-cs"/>
              </a:rPr>
            </a:br>
            <a:br>
              <a:rPr lang="en-US" sz="2400" kern="1200" dirty="0">
                <a:solidFill>
                  <a:schemeClr val="tx1"/>
                </a:solidFill>
                <a:latin typeface="+mj-lt"/>
                <a:ea typeface="+mj-ea"/>
                <a:cs typeface="+mj-cs"/>
              </a:rPr>
            </a:br>
            <a:r>
              <a:rPr lang="en-US" sz="2400" b="1" kern="1200" dirty="0">
                <a:solidFill>
                  <a:schemeClr val="tx1"/>
                </a:solidFill>
                <a:latin typeface="+mj-lt"/>
                <a:ea typeface="+mj-ea"/>
                <a:cs typeface="+mj-cs"/>
              </a:rPr>
              <a:t>Where do hate crimes occur most frequently?</a:t>
            </a:r>
            <a:br>
              <a:rPr lang="en-US" sz="2400" b="1" kern="1200" dirty="0">
                <a:solidFill>
                  <a:schemeClr val="tx1"/>
                </a:solidFill>
                <a:latin typeface="+mj-lt"/>
                <a:ea typeface="+mj-ea"/>
                <a:cs typeface="+mj-cs"/>
              </a:rPr>
            </a:br>
            <a:r>
              <a:rPr lang="en-US" sz="2400" kern="1200" dirty="0">
                <a:solidFill>
                  <a:schemeClr val="tx1"/>
                </a:solidFill>
                <a:latin typeface="+mj-lt"/>
                <a:ea typeface="+mj-ea"/>
                <a:cs typeface="+mj-cs"/>
              </a:rPr>
              <a:t>Looking at geographical locations and location types</a:t>
            </a:r>
            <a:br>
              <a:rPr lang="en-US" sz="2400" kern="1200" dirty="0">
                <a:solidFill>
                  <a:schemeClr val="tx1"/>
                </a:solidFill>
                <a:latin typeface="+mj-lt"/>
                <a:ea typeface="+mj-ea"/>
                <a:cs typeface="+mj-cs"/>
              </a:rPr>
            </a:br>
            <a:endParaRPr lang="en-US" sz="2400" kern="1200" dirty="0">
              <a:solidFill>
                <a:schemeClr val="tx1"/>
              </a:solidFill>
              <a:latin typeface="+mj-lt"/>
              <a:ea typeface="+mj-ea"/>
              <a:cs typeface="+mj-cs"/>
            </a:endParaRPr>
          </a:p>
        </p:txBody>
      </p:sp>
      <p:sp>
        <p:nvSpPr>
          <p:cNvPr id="8" name="Text Placeholder 7">
            <a:extLst>
              <a:ext uri="{FF2B5EF4-FFF2-40B4-BE49-F238E27FC236}">
                <a16:creationId xmlns:a16="http://schemas.microsoft.com/office/drawing/2014/main" id="{6C88D4B2-7445-4569-8C6B-B348FB395087}"/>
              </a:ext>
            </a:extLst>
          </p:cNvPr>
          <p:cNvSpPr>
            <a:spLocks noGrp="1"/>
          </p:cNvSpPr>
          <p:nvPr>
            <p:ph type="body" idx="1"/>
          </p:nvPr>
        </p:nvSpPr>
        <p:spPr>
          <a:xfrm>
            <a:off x="7961258" y="4525347"/>
            <a:ext cx="3258675" cy="1737360"/>
          </a:xfrm>
        </p:spPr>
        <p:txBody>
          <a:bodyPr vert="horz" lIns="91440" tIns="45720" rIns="91440" bIns="45720" rtlCol="0" anchor="ctr">
            <a:normAutofit/>
          </a:bodyPr>
          <a:lstStyle/>
          <a:p>
            <a:r>
              <a:rPr lang="en-US" kern="1200">
                <a:solidFill>
                  <a:schemeClr val="tx1"/>
                </a:solidFill>
                <a:latin typeface="+mn-lt"/>
                <a:ea typeface="+mn-ea"/>
                <a:cs typeface="+mn-cs"/>
              </a:rPr>
              <a:t>Presented by Deepak</a:t>
            </a:r>
          </a:p>
        </p:txBody>
      </p:sp>
      <p:sp>
        <p:nvSpPr>
          <p:cNvPr id="43" name="Oval 42">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Oval 44">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Oval 46">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Freeform: Shape 48">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51" name="Straight Connector 50">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4733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685F0626-3817-47CD-A91D-4B879AB1C5D4}"/>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b="1">
                <a:solidFill>
                  <a:schemeClr val="bg1"/>
                </a:solidFill>
              </a:rPr>
              <a:t>Hate Crime Occurrence by State* </a:t>
            </a:r>
            <a:endParaRPr lang="en-US" sz="3400" b="1" dirty="0">
              <a:solidFill>
                <a:schemeClr val="bg1"/>
              </a:solidFill>
            </a:endParaRPr>
          </a:p>
        </p:txBody>
      </p:sp>
      <p:sp>
        <p:nvSpPr>
          <p:cNvPr id="6" name="Text Placeholder 5">
            <a:extLst>
              <a:ext uri="{FF2B5EF4-FFF2-40B4-BE49-F238E27FC236}">
                <a16:creationId xmlns:a16="http://schemas.microsoft.com/office/drawing/2014/main" id="{192E1909-0BE9-4CDB-B2D5-4FCC52BCB636}"/>
              </a:ext>
            </a:extLst>
          </p:cNvPr>
          <p:cNvSpPr>
            <a:spLocks noGrp="1"/>
          </p:cNvSpPr>
          <p:nvPr>
            <p:ph type="body" idx="1"/>
          </p:nvPr>
        </p:nvSpPr>
        <p:spPr>
          <a:xfrm>
            <a:off x="1544278" y="1645723"/>
            <a:ext cx="9144000" cy="420001"/>
          </a:xfrm>
        </p:spPr>
        <p:txBody>
          <a:bodyPr vert="horz" lIns="91440" tIns="45720" rIns="91440" bIns="45720" rtlCol="0">
            <a:normAutofit lnSpcReduction="10000"/>
          </a:bodyPr>
          <a:lstStyle/>
          <a:p>
            <a:pPr algn="ctr"/>
            <a:r>
              <a:rPr lang="en-US" b="0" dirty="0">
                <a:solidFill>
                  <a:schemeClr val="bg1"/>
                </a:solidFill>
              </a:rPr>
              <a:t>California leads all states in hate crimes over the 10 year period</a:t>
            </a:r>
          </a:p>
        </p:txBody>
      </p:sp>
      <p:cxnSp>
        <p:nvCxnSpPr>
          <p:cNvPr id="26" name="Straight Connector 2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27" name="Straight Connector 2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3" name="Content Placeholder 52" descr="A screenshot of a cell phone&#10;&#10;Description generated with very high confidence">
            <a:extLst>
              <a:ext uri="{FF2B5EF4-FFF2-40B4-BE49-F238E27FC236}">
                <a16:creationId xmlns:a16="http://schemas.microsoft.com/office/drawing/2014/main" id="{6F6D8DEB-00B6-4B77-86BB-F3481A927D4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2628107"/>
            <a:ext cx="5157787" cy="3438524"/>
          </a:xfrm>
        </p:spPr>
      </p:pic>
      <p:pic>
        <p:nvPicPr>
          <p:cNvPr id="57" name="Content Placeholder 56" descr="A close up of a piece of paper&#10;&#10;Description generated with high confidence">
            <a:extLst>
              <a:ext uri="{FF2B5EF4-FFF2-40B4-BE49-F238E27FC236}">
                <a16:creationId xmlns:a16="http://schemas.microsoft.com/office/drawing/2014/main" id="{7899ED95-C24B-4D35-BB3A-50CA4F18B389}"/>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619640"/>
            <a:ext cx="5183188" cy="3455458"/>
          </a:xfrm>
        </p:spPr>
      </p:pic>
    </p:spTree>
    <p:extLst>
      <p:ext uri="{BB962C8B-B14F-4D97-AF65-F5344CB8AC3E}">
        <p14:creationId xmlns:p14="http://schemas.microsoft.com/office/powerpoint/2010/main" val="1040399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0700D48D-C9AA-4000-A912-29A4FEA98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5138" y="394887"/>
            <a:ext cx="5720862" cy="606822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685F0626-3817-47CD-A91D-4B879AB1C5D4}"/>
              </a:ext>
            </a:extLst>
          </p:cNvPr>
          <p:cNvSpPr>
            <a:spLocks noGrp="1"/>
          </p:cNvSpPr>
          <p:nvPr>
            <p:ph type="title"/>
          </p:nvPr>
        </p:nvSpPr>
        <p:spPr>
          <a:xfrm>
            <a:off x="1018604" y="1053042"/>
            <a:ext cx="4458424" cy="3068357"/>
          </a:xfrm>
        </p:spPr>
        <p:txBody>
          <a:bodyPr vert="horz" lIns="91440" tIns="45720" rIns="91440" bIns="45720" rtlCol="0" anchor="b">
            <a:normAutofit/>
          </a:bodyPr>
          <a:lstStyle/>
          <a:p>
            <a:r>
              <a:rPr lang="en-US" sz="4700" b="1">
                <a:solidFill>
                  <a:srgbClr val="FFFFFF"/>
                </a:solidFill>
              </a:rPr>
              <a:t>Hate Crime Occurrences with Adjustment for State Population</a:t>
            </a:r>
          </a:p>
        </p:txBody>
      </p:sp>
      <p:sp>
        <p:nvSpPr>
          <p:cNvPr id="6" name="Text Placeholder 5">
            <a:extLst>
              <a:ext uri="{FF2B5EF4-FFF2-40B4-BE49-F238E27FC236}">
                <a16:creationId xmlns:a16="http://schemas.microsoft.com/office/drawing/2014/main" id="{192E1909-0BE9-4CDB-B2D5-4FCC52BCB636}"/>
              </a:ext>
            </a:extLst>
          </p:cNvPr>
          <p:cNvSpPr>
            <a:spLocks noGrp="1"/>
          </p:cNvSpPr>
          <p:nvPr>
            <p:ph type="body" idx="1"/>
          </p:nvPr>
        </p:nvSpPr>
        <p:spPr>
          <a:xfrm>
            <a:off x="1018604" y="4292070"/>
            <a:ext cx="4458424" cy="1512888"/>
          </a:xfrm>
        </p:spPr>
        <p:txBody>
          <a:bodyPr vert="horz" lIns="91440" tIns="45720" rIns="91440" bIns="45720" rtlCol="0">
            <a:normAutofit/>
          </a:bodyPr>
          <a:lstStyle/>
          <a:p>
            <a:r>
              <a:rPr lang="en-US" b="0" dirty="0">
                <a:solidFill>
                  <a:schemeClr val="bg1"/>
                </a:solidFill>
              </a:rPr>
              <a:t>Washington DC leads all states over the 10 year period after accounting for state population sizes </a:t>
            </a:r>
          </a:p>
        </p:txBody>
      </p:sp>
      <p:pic>
        <p:nvPicPr>
          <p:cNvPr id="14" name="Content Placeholder 13" descr="A close up of text on a white background&#10;&#10;Description generated with very high confidence">
            <a:extLst>
              <a:ext uri="{FF2B5EF4-FFF2-40B4-BE49-F238E27FC236}">
                <a16:creationId xmlns:a16="http://schemas.microsoft.com/office/drawing/2014/main" id="{2A6451D8-9D6A-435E-94E4-95346DBE0584}"/>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085125" y="321734"/>
            <a:ext cx="4178301" cy="2785534"/>
          </a:xfrm>
          <a:prstGeom prst="rect">
            <a:avLst/>
          </a:prstGeom>
        </p:spPr>
      </p:pic>
      <p:cxnSp>
        <p:nvCxnSpPr>
          <p:cNvPr id="34" name="Straight Connector 33">
            <a:extLst>
              <a:ext uri="{FF2B5EF4-FFF2-40B4-BE49-F238E27FC236}">
                <a16:creationId xmlns:a16="http://schemas.microsoft.com/office/drawing/2014/main" id="{805E69BC-D844-4AB5-9E35-ED458EE296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184178" y="1874520"/>
            <a:ext cx="0" cy="310896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312C673-8179-457E-AD2A-D1FAE4CC96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14009" y="4201833"/>
            <a:ext cx="3400425"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Content Placeholder 8" descr="A screenshot of a cell phone&#10;&#10;Description generated with high confidence">
            <a:extLst>
              <a:ext uri="{FF2B5EF4-FFF2-40B4-BE49-F238E27FC236}">
                <a16:creationId xmlns:a16="http://schemas.microsoft.com/office/drawing/2014/main" id="{2ED6A9F4-B874-4C9D-A5A0-EDE2E794AF1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78170" y="3750733"/>
            <a:ext cx="4192210" cy="2794807"/>
          </a:xfrm>
          <a:prstGeom prst="rect">
            <a:avLst/>
          </a:prstGeom>
        </p:spPr>
      </p:pic>
    </p:spTree>
    <p:extLst>
      <p:ext uri="{BB962C8B-B14F-4D97-AF65-F5344CB8AC3E}">
        <p14:creationId xmlns:p14="http://schemas.microsoft.com/office/powerpoint/2010/main" val="2142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685F0626-3817-47CD-A91D-4B879AB1C5D4}"/>
              </a:ext>
            </a:extLst>
          </p:cNvPr>
          <p:cNvSpPr>
            <a:spLocks noGrp="1"/>
          </p:cNvSpPr>
          <p:nvPr>
            <p:ph type="title"/>
          </p:nvPr>
        </p:nvSpPr>
        <p:spPr>
          <a:xfrm>
            <a:off x="5297762" y="1053711"/>
            <a:ext cx="5638994" cy="1424446"/>
          </a:xfrm>
        </p:spPr>
        <p:txBody>
          <a:bodyPr vert="horz" lIns="91440" tIns="45720" rIns="91440" bIns="45720" rtlCol="0" anchor="ctr">
            <a:normAutofit/>
          </a:bodyPr>
          <a:lstStyle/>
          <a:p>
            <a:r>
              <a:rPr lang="en-US">
                <a:solidFill>
                  <a:srgbClr val="FFFFFF"/>
                </a:solidFill>
              </a:rPr>
              <a:t>Moving Averages of Top 5 States</a:t>
            </a:r>
          </a:p>
        </p:txBody>
      </p:sp>
      <p:pic>
        <p:nvPicPr>
          <p:cNvPr id="9" name="Content Placeholder 8" descr="A close up of a map&#10;&#10;Description generated with high confidence">
            <a:extLst>
              <a:ext uri="{FF2B5EF4-FFF2-40B4-BE49-F238E27FC236}">
                <a16:creationId xmlns:a16="http://schemas.microsoft.com/office/drawing/2014/main" id="{36E02090-E56D-41BB-A7CA-AE3807EDAA2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1886" y="652273"/>
            <a:ext cx="3662730" cy="2441819"/>
          </a:xfrm>
          <a:prstGeom prst="rect">
            <a:avLst/>
          </a:prstGeom>
        </p:spPr>
      </p:pic>
      <p:cxnSp>
        <p:nvCxnSpPr>
          <p:cNvPr id="30" name="Straight Connector 29">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14" name="Content Placeholder 13" descr="A close up of a map&#10;&#10;Description generated with high confidence">
            <a:extLst>
              <a:ext uri="{FF2B5EF4-FFF2-40B4-BE49-F238E27FC236}">
                <a16:creationId xmlns:a16="http://schemas.microsoft.com/office/drawing/2014/main" id="{1E601675-FE43-43FA-BD93-970B092C8253}"/>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81886" y="3763417"/>
            <a:ext cx="3662730" cy="2441819"/>
          </a:xfrm>
          <a:prstGeom prst="rect">
            <a:avLst/>
          </a:prstGeom>
        </p:spPr>
      </p:pic>
      <p:sp>
        <p:nvSpPr>
          <p:cNvPr id="6" name="Text Placeholder 5">
            <a:extLst>
              <a:ext uri="{FF2B5EF4-FFF2-40B4-BE49-F238E27FC236}">
                <a16:creationId xmlns:a16="http://schemas.microsoft.com/office/drawing/2014/main" id="{192E1909-0BE9-4CDB-B2D5-4FCC52BCB636}"/>
              </a:ext>
            </a:extLst>
          </p:cNvPr>
          <p:cNvSpPr>
            <a:spLocks noGrp="1"/>
          </p:cNvSpPr>
          <p:nvPr>
            <p:ph type="body" idx="1"/>
          </p:nvPr>
        </p:nvSpPr>
        <p:spPr>
          <a:xfrm>
            <a:off x="5297762" y="2799889"/>
            <a:ext cx="5747187" cy="2987543"/>
          </a:xfrm>
        </p:spPr>
        <p:txBody>
          <a:bodyPr vert="horz" lIns="91440" tIns="45720" rIns="91440" bIns="45720" rtlCol="0" anchor="t">
            <a:normAutofit/>
          </a:bodyPr>
          <a:lstStyle/>
          <a:p>
            <a:pPr marL="342900" indent="-228600">
              <a:buFont typeface="Arial" panose="020B0604020202020204" pitchFamily="34" charset="0"/>
              <a:buChar char="•"/>
            </a:pPr>
            <a:r>
              <a:rPr lang="en-US">
                <a:solidFill>
                  <a:srgbClr val="FFFFFF"/>
                </a:solidFill>
              </a:rPr>
              <a:t>Washington DC’s upward trend is considerably higher than all other states</a:t>
            </a:r>
          </a:p>
          <a:p>
            <a:pPr marL="342900" indent="-228600">
              <a:buFont typeface="Arial" panose="020B0604020202020204" pitchFamily="34" charset="0"/>
              <a:buChar char="•"/>
            </a:pPr>
            <a:r>
              <a:rPr lang="en-US">
                <a:solidFill>
                  <a:srgbClr val="FFFFFF"/>
                </a:solidFill>
              </a:rPr>
              <a:t>California’s hate crime rate is very close to the country’s average rate</a:t>
            </a:r>
          </a:p>
          <a:p>
            <a:pPr indent="-228600">
              <a:buFont typeface="Arial" panose="020B0604020202020204" pitchFamily="34" charset="0"/>
              <a:buChar char="•"/>
            </a:pPr>
            <a:endParaRPr lang="en-US">
              <a:solidFill>
                <a:srgbClr val="FFFFFF"/>
              </a:solidFill>
            </a:endParaRPr>
          </a:p>
        </p:txBody>
      </p:sp>
    </p:spTree>
    <p:extLst>
      <p:ext uri="{BB962C8B-B14F-4D97-AF65-F5344CB8AC3E}">
        <p14:creationId xmlns:p14="http://schemas.microsoft.com/office/powerpoint/2010/main" val="1310575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AD07D36-3134-4005-AFB6-7C37E289CCA7}"/>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a:solidFill>
                  <a:schemeClr val="bg1"/>
                </a:solidFill>
                <a:latin typeface="+mj-lt"/>
                <a:ea typeface="+mj-ea"/>
                <a:cs typeface="+mj-cs"/>
              </a:rPr>
              <a:t>Hate Crimes by Location</a:t>
            </a:r>
          </a:p>
        </p:txBody>
      </p:sp>
      <p:sp>
        <p:nvSpPr>
          <p:cNvPr id="5" name="Text Placeholder 4">
            <a:extLst>
              <a:ext uri="{FF2B5EF4-FFF2-40B4-BE49-F238E27FC236}">
                <a16:creationId xmlns:a16="http://schemas.microsoft.com/office/drawing/2014/main" id="{B940BD3E-CE85-418C-8710-5A41BA81A24F}"/>
              </a:ext>
            </a:extLst>
          </p:cNvPr>
          <p:cNvSpPr>
            <a:spLocks noGrp="1"/>
          </p:cNvSpPr>
          <p:nvPr>
            <p:ph type="body" sz="half" idx="2"/>
          </p:nvPr>
        </p:nvSpPr>
        <p:spPr>
          <a:xfrm>
            <a:off x="643468" y="2638044"/>
            <a:ext cx="3363974" cy="3415622"/>
          </a:xfrm>
        </p:spPr>
        <p:txBody>
          <a:bodyPr vert="horz" lIns="91440" tIns="45720" rIns="91440" bIns="45720" rtlCol="0">
            <a:normAutofit/>
          </a:bodyPr>
          <a:lstStyle/>
          <a:p>
            <a:pPr marL="285750" indent="-228600">
              <a:buFont typeface="Arial" panose="020B0604020202020204" pitchFamily="34" charset="0"/>
              <a:buChar char="•"/>
            </a:pPr>
            <a:r>
              <a:rPr lang="en-US" sz="2000">
                <a:solidFill>
                  <a:schemeClr val="bg1"/>
                </a:solidFill>
              </a:rPr>
              <a:t>The location of hate crime occurrences have not changes much of the last 10 years.</a:t>
            </a:r>
          </a:p>
          <a:p>
            <a:pPr marL="285750" indent="-228600">
              <a:buFont typeface="Arial" panose="020B0604020202020204" pitchFamily="34" charset="0"/>
              <a:buChar char="•"/>
            </a:pPr>
            <a:r>
              <a:rPr lang="en-US" sz="2000">
                <a:solidFill>
                  <a:schemeClr val="bg1"/>
                </a:solidFill>
              </a:rPr>
              <a:t>The Residence/Home is the most common area for hate crimes to occur with highways and educational institutions following behind.</a:t>
            </a:r>
          </a:p>
        </p:txBody>
      </p:sp>
      <p:pic>
        <p:nvPicPr>
          <p:cNvPr id="8" name="Content Placeholder 7" descr="A close up of a map&#10;&#10;Description generated with high confidence">
            <a:extLst>
              <a:ext uri="{FF2B5EF4-FFF2-40B4-BE49-F238E27FC236}">
                <a16:creationId xmlns:a16="http://schemas.microsoft.com/office/drawing/2014/main" id="{C0209A7D-DDB5-4DC5-BFFE-82C7DE116AA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129" r="1" b="1"/>
          <a:stretch/>
        </p:blipFill>
        <p:spPr>
          <a:xfrm>
            <a:off x="5297763" y="1206186"/>
            <a:ext cx="6250769" cy="4284760"/>
          </a:xfrm>
          <a:prstGeom prst="rect">
            <a:avLst/>
          </a:prstGeom>
        </p:spPr>
      </p:pic>
    </p:spTree>
    <p:extLst>
      <p:ext uri="{BB962C8B-B14F-4D97-AF65-F5344CB8AC3E}">
        <p14:creationId xmlns:p14="http://schemas.microsoft.com/office/powerpoint/2010/main" val="4027523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2">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2D101D-131D-4BEB-B909-D15BE1B7A5A4}"/>
              </a:ext>
            </a:extLst>
          </p:cNvPr>
          <p:cNvSpPr>
            <a:spLocks noGrp="1"/>
          </p:cNvSpPr>
          <p:nvPr>
            <p:ph type="title"/>
          </p:nvPr>
        </p:nvSpPr>
        <p:spPr>
          <a:xfrm>
            <a:off x="640079" y="4526280"/>
            <a:ext cx="7410681" cy="1737360"/>
          </a:xfrm>
        </p:spPr>
        <p:txBody>
          <a:bodyPr>
            <a:normAutofit/>
          </a:bodyPr>
          <a:lstStyle/>
          <a:p>
            <a:r>
              <a:rPr lang="en-US" sz="4800"/>
              <a:t>Project Overview</a:t>
            </a:r>
            <a:endParaRPr lang="en-US" sz="4800" dirty="0"/>
          </a:p>
        </p:txBody>
      </p:sp>
      <p:sp>
        <p:nvSpPr>
          <p:cNvPr id="3" name="Content Placeholder 2">
            <a:extLst>
              <a:ext uri="{FF2B5EF4-FFF2-40B4-BE49-F238E27FC236}">
                <a16:creationId xmlns:a16="http://schemas.microsoft.com/office/drawing/2014/main" id="{536D015E-ACEF-4D24-9B4D-8FD4A5EE79E6}"/>
              </a:ext>
            </a:extLst>
          </p:cNvPr>
          <p:cNvSpPr>
            <a:spLocks noGrp="1"/>
          </p:cNvSpPr>
          <p:nvPr>
            <p:ph idx="1"/>
          </p:nvPr>
        </p:nvSpPr>
        <p:spPr>
          <a:xfrm>
            <a:off x="640080" y="595293"/>
            <a:ext cx="5676637" cy="3463951"/>
          </a:xfrm>
        </p:spPr>
        <p:txBody>
          <a:bodyPr anchor="ctr">
            <a:normAutofit/>
          </a:bodyPr>
          <a:lstStyle/>
          <a:p>
            <a:pPr marL="0" indent="0">
              <a:buNone/>
            </a:pPr>
            <a:endParaRPr lang="en-US" sz="1800"/>
          </a:p>
          <a:p>
            <a:pPr marL="0" indent="0">
              <a:buNone/>
            </a:pPr>
            <a:r>
              <a:rPr lang="en-US" sz="1800" i="1"/>
              <a:t>The United States has seen a significant increase in hate crimes with 2017 seeing a 17% increase over the prior year, despite crime as a whole on the decline. Across the country, hate crimes occur in varying forms across a multitude of places. Using the FBI crime data explorer API, our goal is to measure the rate of these hate crimes within the United States over the past decade and analyze them to better understand how and where they are likely to occur.</a:t>
            </a:r>
          </a:p>
          <a:p>
            <a:pPr marL="0" indent="0">
              <a:buNone/>
            </a:pPr>
            <a:endParaRPr lang="en-US" sz="1800"/>
          </a:p>
        </p:txBody>
      </p:sp>
      <p:sp>
        <p:nvSpPr>
          <p:cNvPr id="60" name="Freeform: Shape 54">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57" name="Straight Connector 56">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Oval 60">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0518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89869D5-CB99-4722-8576-F9723D726379}"/>
              </a:ext>
            </a:extLst>
          </p:cNvPr>
          <p:cNvSpPr>
            <a:spLocks noGrp="1"/>
          </p:cNvSpPr>
          <p:nvPr>
            <p:ph type="title"/>
          </p:nvPr>
        </p:nvSpPr>
        <p:spPr>
          <a:xfrm>
            <a:off x="838199" y="4525347"/>
            <a:ext cx="6801321" cy="1737360"/>
          </a:xfrm>
        </p:spPr>
        <p:txBody>
          <a:bodyPr vert="horz" lIns="91440" tIns="45720" rIns="91440" bIns="45720" rtlCol="0" anchor="ctr">
            <a:normAutofit/>
          </a:bodyPr>
          <a:lstStyle/>
          <a:p>
            <a:pPr algn="r"/>
            <a:br>
              <a:rPr lang="en-US" sz="2400" kern="1200">
                <a:solidFill>
                  <a:schemeClr val="tx1"/>
                </a:solidFill>
                <a:latin typeface="+mj-lt"/>
                <a:ea typeface="+mj-ea"/>
                <a:cs typeface="+mj-cs"/>
              </a:rPr>
            </a:br>
            <a:br>
              <a:rPr lang="en-US" sz="2400" kern="1200">
                <a:solidFill>
                  <a:schemeClr val="tx1"/>
                </a:solidFill>
                <a:latin typeface="+mj-lt"/>
                <a:ea typeface="+mj-ea"/>
                <a:cs typeface="+mj-cs"/>
              </a:rPr>
            </a:br>
            <a:r>
              <a:rPr lang="en-US" sz="2400" b="1" kern="1200">
                <a:solidFill>
                  <a:schemeClr val="tx1"/>
                </a:solidFill>
                <a:latin typeface="+mj-lt"/>
                <a:ea typeface="+mj-ea"/>
                <a:cs typeface="+mj-cs"/>
              </a:rPr>
              <a:t>What is the monthly fluctuation of hate crimes rates? </a:t>
            </a:r>
            <a:br>
              <a:rPr lang="en-US" sz="2400" kern="1200">
                <a:solidFill>
                  <a:schemeClr val="tx1"/>
                </a:solidFill>
                <a:latin typeface="+mj-lt"/>
                <a:ea typeface="+mj-ea"/>
                <a:cs typeface="+mj-cs"/>
              </a:rPr>
            </a:br>
            <a:r>
              <a:rPr lang="en-US" sz="2400" kern="1200">
                <a:solidFill>
                  <a:schemeClr val="tx1"/>
                </a:solidFill>
                <a:latin typeface="+mj-lt"/>
                <a:ea typeface="+mj-ea"/>
                <a:cs typeface="+mj-cs"/>
              </a:rPr>
              <a:t>Looking at seasonal trends in hate crimes</a:t>
            </a:r>
          </a:p>
        </p:txBody>
      </p:sp>
      <p:sp>
        <p:nvSpPr>
          <p:cNvPr id="8" name="Text Placeholder 7">
            <a:extLst>
              <a:ext uri="{FF2B5EF4-FFF2-40B4-BE49-F238E27FC236}">
                <a16:creationId xmlns:a16="http://schemas.microsoft.com/office/drawing/2014/main" id="{6C88D4B2-7445-4569-8C6B-B348FB395087}"/>
              </a:ext>
            </a:extLst>
          </p:cNvPr>
          <p:cNvSpPr>
            <a:spLocks noGrp="1"/>
          </p:cNvSpPr>
          <p:nvPr>
            <p:ph type="body" idx="1"/>
          </p:nvPr>
        </p:nvSpPr>
        <p:spPr>
          <a:xfrm>
            <a:off x="7961258" y="4525347"/>
            <a:ext cx="3258675" cy="1737360"/>
          </a:xfrm>
        </p:spPr>
        <p:txBody>
          <a:bodyPr vert="horz" lIns="91440" tIns="45720" rIns="91440" bIns="45720" rtlCol="0" anchor="ctr">
            <a:normAutofit/>
          </a:bodyPr>
          <a:lstStyle/>
          <a:p>
            <a:r>
              <a:rPr lang="en-US" kern="1200">
                <a:solidFill>
                  <a:schemeClr val="tx1"/>
                </a:solidFill>
                <a:latin typeface="+mn-lt"/>
                <a:ea typeface="+mn-ea"/>
                <a:cs typeface="+mn-cs"/>
              </a:rPr>
              <a:t>Presented by Michael</a:t>
            </a:r>
          </a:p>
        </p:txBody>
      </p:sp>
      <p:sp>
        <p:nvSpPr>
          <p:cNvPr id="43" name="Oval 42">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Oval 44">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Oval 46">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Freeform: Shape 48">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51" name="Straight Connector 50">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7197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8D412AD-9CF4-4510-97DC-34D6CC8308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643467" y="691992"/>
            <a:ext cx="4025724" cy="552254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4AD07D36-3134-4005-AFB6-7C37E289CCA7}"/>
              </a:ext>
            </a:extLst>
          </p:cNvPr>
          <p:cNvSpPr>
            <a:spLocks noGrp="1"/>
          </p:cNvSpPr>
          <p:nvPr>
            <p:ph type="title"/>
          </p:nvPr>
        </p:nvSpPr>
        <p:spPr>
          <a:xfrm>
            <a:off x="1072055" y="1019503"/>
            <a:ext cx="3147848" cy="2065283"/>
          </a:xfrm>
        </p:spPr>
        <p:txBody>
          <a:bodyPr vert="horz" lIns="91440" tIns="45720" rIns="91440" bIns="45720" rtlCol="0" anchor="b">
            <a:normAutofit/>
          </a:bodyPr>
          <a:lstStyle/>
          <a:p>
            <a:r>
              <a:rPr lang="en-US" sz="3400" kern="1200">
                <a:solidFill>
                  <a:srgbClr val="FFFFFF"/>
                </a:solidFill>
                <a:latin typeface="+mj-lt"/>
                <a:ea typeface="+mj-ea"/>
                <a:cs typeface="+mj-cs"/>
              </a:rPr>
              <a:t>Seasonal Trends in Hate Crimes</a:t>
            </a:r>
            <a:br>
              <a:rPr lang="en-US" sz="3400" kern="1200">
                <a:solidFill>
                  <a:srgbClr val="FFFFFF"/>
                </a:solidFill>
                <a:latin typeface="+mj-lt"/>
                <a:ea typeface="+mj-ea"/>
                <a:cs typeface="+mj-cs"/>
              </a:rPr>
            </a:br>
            <a:endParaRPr lang="en-US" sz="3400" kern="1200">
              <a:solidFill>
                <a:srgbClr val="FFFFFF"/>
              </a:solidFill>
              <a:latin typeface="+mj-lt"/>
              <a:ea typeface="+mj-ea"/>
              <a:cs typeface="+mj-cs"/>
            </a:endParaRPr>
          </a:p>
        </p:txBody>
      </p:sp>
      <p:sp>
        <p:nvSpPr>
          <p:cNvPr id="5" name="Text Placeholder 4">
            <a:extLst>
              <a:ext uri="{FF2B5EF4-FFF2-40B4-BE49-F238E27FC236}">
                <a16:creationId xmlns:a16="http://schemas.microsoft.com/office/drawing/2014/main" id="{B940BD3E-CE85-418C-8710-5A41BA81A24F}"/>
              </a:ext>
            </a:extLst>
          </p:cNvPr>
          <p:cNvSpPr>
            <a:spLocks noGrp="1"/>
          </p:cNvSpPr>
          <p:nvPr>
            <p:ph type="body" sz="half" idx="2"/>
          </p:nvPr>
        </p:nvSpPr>
        <p:spPr>
          <a:xfrm>
            <a:off x="1072056" y="3247283"/>
            <a:ext cx="3147848" cy="2228608"/>
          </a:xfrm>
        </p:spPr>
        <p:txBody>
          <a:bodyPr vert="horz" lIns="91440" tIns="45720" rIns="91440" bIns="45720" rtlCol="0">
            <a:normAutofit/>
          </a:bodyPr>
          <a:lstStyle/>
          <a:p>
            <a:pPr marL="285750" indent="-228600">
              <a:buFont typeface="Arial" panose="020B0604020202020204" pitchFamily="34" charset="0"/>
              <a:buChar char="•"/>
            </a:pPr>
            <a:r>
              <a:rPr lang="en-US" sz="1300" dirty="0">
                <a:solidFill>
                  <a:srgbClr val="FFFFFF"/>
                </a:solidFill>
              </a:rPr>
              <a:t>Occurrences will generally see an increase as the year progresses. Reaching a high during the early parts of summer.</a:t>
            </a:r>
          </a:p>
          <a:p>
            <a:pPr marL="285750" indent="-228600">
              <a:buFont typeface="Arial" panose="020B0604020202020204" pitchFamily="34" charset="0"/>
              <a:buChar char="•"/>
            </a:pPr>
            <a:r>
              <a:rPr lang="en-US" sz="1300" dirty="0">
                <a:solidFill>
                  <a:srgbClr val="FFFFFF"/>
                </a:solidFill>
              </a:rPr>
              <a:t>The aggregate totals show that May is the peak month of hate crimes in recent years.</a:t>
            </a:r>
          </a:p>
          <a:p>
            <a:pPr marL="285750" indent="-228600">
              <a:buFont typeface="Arial" panose="020B0604020202020204" pitchFamily="34" charset="0"/>
              <a:buChar char="•"/>
            </a:pPr>
            <a:r>
              <a:rPr lang="en-US" sz="1300" dirty="0">
                <a:solidFill>
                  <a:srgbClr val="FFFFFF"/>
                </a:solidFill>
              </a:rPr>
              <a:t>Hate Crimes are marginally lower during the holiday season (Nov - Feb)</a:t>
            </a:r>
          </a:p>
        </p:txBody>
      </p:sp>
      <p:pic>
        <p:nvPicPr>
          <p:cNvPr id="6" name="Content Placeholder 5">
            <a:extLst>
              <a:ext uri="{FF2B5EF4-FFF2-40B4-BE49-F238E27FC236}">
                <a16:creationId xmlns:a16="http://schemas.microsoft.com/office/drawing/2014/main" id="{F72C98DC-633A-4EFC-AEBB-53D6524B59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16539" y="1353790"/>
            <a:ext cx="6331994" cy="4221328"/>
          </a:xfrm>
          <a:prstGeom prst="rect">
            <a:avLst/>
          </a:prstGeom>
        </p:spPr>
      </p:pic>
    </p:spTree>
    <p:extLst>
      <p:ext uri="{BB962C8B-B14F-4D97-AF65-F5344CB8AC3E}">
        <p14:creationId xmlns:p14="http://schemas.microsoft.com/office/powerpoint/2010/main" val="3110387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1">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685F0626-3817-47CD-A91D-4B879AB1C5D4}"/>
              </a:ext>
            </a:extLst>
          </p:cNvPr>
          <p:cNvSpPr>
            <a:spLocks noGrp="1"/>
          </p:cNvSpPr>
          <p:nvPr>
            <p:ph type="title"/>
          </p:nvPr>
        </p:nvSpPr>
        <p:spPr>
          <a:xfrm>
            <a:off x="5297762" y="1053711"/>
            <a:ext cx="5638994" cy="1424446"/>
          </a:xfrm>
        </p:spPr>
        <p:txBody>
          <a:bodyPr vert="horz" lIns="91440" tIns="45720" rIns="91440" bIns="45720" rtlCol="0" anchor="ctr">
            <a:normAutofit/>
          </a:bodyPr>
          <a:lstStyle/>
          <a:p>
            <a:r>
              <a:rPr lang="en-US">
                <a:solidFill>
                  <a:srgbClr val="FFFFFF"/>
                </a:solidFill>
              </a:rPr>
              <a:t>Monthly Changes by Year 2007-2017</a:t>
            </a:r>
          </a:p>
        </p:txBody>
      </p:sp>
      <p:pic>
        <p:nvPicPr>
          <p:cNvPr id="10" name="Content Placeholder 9">
            <a:extLst>
              <a:ext uri="{FF2B5EF4-FFF2-40B4-BE49-F238E27FC236}">
                <a16:creationId xmlns:a16="http://schemas.microsoft.com/office/drawing/2014/main" id="{67450DB2-79BF-4B44-B84F-259E958FDBEF}"/>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81887" y="652273"/>
            <a:ext cx="3662728" cy="2441819"/>
          </a:xfrm>
          <a:prstGeom prst="rect">
            <a:avLst/>
          </a:prstGeom>
        </p:spPr>
      </p:pic>
      <p:cxnSp>
        <p:nvCxnSpPr>
          <p:cNvPr id="27" name="Straight Connector 23">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2F94916C-9A60-48ED-8253-A6B784C2BF0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81887" y="3763417"/>
            <a:ext cx="3662728" cy="2441819"/>
          </a:xfrm>
          <a:prstGeom prst="rect">
            <a:avLst/>
          </a:prstGeom>
        </p:spPr>
      </p:pic>
      <p:sp>
        <p:nvSpPr>
          <p:cNvPr id="6" name="Text Placeholder 5">
            <a:extLst>
              <a:ext uri="{FF2B5EF4-FFF2-40B4-BE49-F238E27FC236}">
                <a16:creationId xmlns:a16="http://schemas.microsoft.com/office/drawing/2014/main" id="{192E1909-0BE9-4CDB-B2D5-4FCC52BCB636}"/>
              </a:ext>
            </a:extLst>
          </p:cNvPr>
          <p:cNvSpPr>
            <a:spLocks noGrp="1"/>
          </p:cNvSpPr>
          <p:nvPr>
            <p:ph type="body" idx="1"/>
          </p:nvPr>
        </p:nvSpPr>
        <p:spPr>
          <a:xfrm>
            <a:off x="5297762" y="2799889"/>
            <a:ext cx="5747187" cy="2987543"/>
          </a:xfrm>
        </p:spPr>
        <p:txBody>
          <a:bodyPr vert="horz" lIns="91440" tIns="45720" rIns="91440" bIns="45720" rtlCol="0" anchor="t">
            <a:normAutofit/>
          </a:bodyPr>
          <a:lstStyle/>
          <a:p>
            <a:pPr marL="342900" indent="-228600">
              <a:buFont typeface="Arial" panose="020B0604020202020204" pitchFamily="34" charset="0"/>
              <a:buChar char="•"/>
            </a:pPr>
            <a:r>
              <a:rPr lang="en-US" b="0" dirty="0">
                <a:solidFill>
                  <a:srgbClr val="FFFFFF"/>
                </a:solidFill>
              </a:rPr>
              <a:t>Each year seems to follow the same trendline with the exception of a few monthly spikes</a:t>
            </a:r>
          </a:p>
          <a:p>
            <a:pPr marL="342900" indent="-228600">
              <a:buFont typeface="Arial" panose="020B0604020202020204" pitchFamily="34" charset="0"/>
              <a:buChar char="•"/>
            </a:pPr>
            <a:r>
              <a:rPr lang="en-US" b="0" dirty="0">
                <a:solidFill>
                  <a:srgbClr val="FFFFFF"/>
                </a:solidFill>
              </a:rPr>
              <a:t>Most significant monthly increase occurred Nov 2016 and subsequently the largest monthly decrease on Dec 2016</a:t>
            </a:r>
          </a:p>
          <a:p>
            <a:pPr marL="342900" indent="-228600">
              <a:buFont typeface="Arial" panose="020B0604020202020204" pitchFamily="34" charset="0"/>
              <a:buChar char="•"/>
            </a:pPr>
            <a:endParaRPr lang="en-US" dirty="0">
              <a:solidFill>
                <a:srgbClr val="FFFFFF"/>
              </a:solidFill>
            </a:endParaRPr>
          </a:p>
        </p:txBody>
      </p:sp>
    </p:spTree>
    <p:extLst>
      <p:ext uri="{BB962C8B-B14F-4D97-AF65-F5344CB8AC3E}">
        <p14:creationId xmlns:p14="http://schemas.microsoft.com/office/powerpoint/2010/main" val="1124379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27">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4B3A21-0A9B-4A34-87DC-E1185C0AF52C}"/>
              </a:ext>
            </a:extLst>
          </p:cNvPr>
          <p:cNvSpPr>
            <a:spLocks noGrp="1"/>
          </p:cNvSpPr>
          <p:nvPr>
            <p:ph type="title"/>
          </p:nvPr>
        </p:nvSpPr>
        <p:spPr>
          <a:xfrm>
            <a:off x="838200" y="811161"/>
            <a:ext cx="3335594" cy="5403370"/>
          </a:xfrm>
        </p:spPr>
        <p:txBody>
          <a:bodyPr>
            <a:normAutofit/>
          </a:bodyPr>
          <a:lstStyle/>
          <a:p>
            <a:r>
              <a:rPr lang="en-US">
                <a:solidFill>
                  <a:srgbClr val="FFFFFF"/>
                </a:solidFill>
              </a:rPr>
              <a:t>Findings Discussion</a:t>
            </a:r>
          </a:p>
        </p:txBody>
      </p:sp>
      <p:sp>
        <p:nvSpPr>
          <p:cNvPr id="30" name="Rectangle 29">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3B25B09B-72B0-4F47-87EF-C7B6D15BA546}"/>
              </a:ext>
            </a:extLst>
          </p:cNvPr>
          <p:cNvGraphicFramePr>
            <a:graphicFrameLocks noGrp="1"/>
          </p:cNvGraphicFramePr>
          <p:nvPr>
            <p:ph idx="1"/>
            <p:extLst>
              <p:ext uri="{D42A27DB-BD31-4B8C-83A1-F6EECF244321}">
                <p14:modId xmlns:p14="http://schemas.microsoft.com/office/powerpoint/2010/main" val="3436372474"/>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08532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0C2AC8-CD8F-4FF4-9371-4E9F52F46C72}"/>
              </a:ext>
            </a:extLst>
          </p:cNvPr>
          <p:cNvSpPr>
            <a:spLocks noGrp="1"/>
          </p:cNvSpPr>
          <p:nvPr>
            <p:ph type="title"/>
          </p:nvPr>
        </p:nvSpPr>
        <p:spPr>
          <a:xfrm>
            <a:off x="5297762" y="1053711"/>
            <a:ext cx="5638994" cy="1424446"/>
          </a:xfrm>
        </p:spPr>
        <p:txBody>
          <a:bodyPr vert="horz" lIns="91440" tIns="45720" rIns="91440" bIns="45720" rtlCol="0" anchor="ctr">
            <a:normAutofit/>
          </a:bodyPr>
          <a:lstStyle/>
          <a:p>
            <a:r>
              <a:rPr lang="en-US" sz="4400">
                <a:solidFill>
                  <a:srgbClr val="FFFFFF"/>
                </a:solidFill>
              </a:rPr>
              <a:t>Limitations &amp; Thinking Forward</a:t>
            </a:r>
          </a:p>
        </p:txBody>
      </p:sp>
      <p:pic>
        <p:nvPicPr>
          <p:cNvPr id="10" name="Picture Placeholder 8">
            <a:extLst>
              <a:ext uri="{FF2B5EF4-FFF2-40B4-BE49-F238E27FC236}">
                <a16:creationId xmlns:a16="http://schemas.microsoft.com/office/drawing/2014/main" id="{1D6465FA-E767-4336-A1B7-CB52519AD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886" y="1085696"/>
            <a:ext cx="3662730" cy="1574974"/>
          </a:xfrm>
          <a:prstGeom prst="rect">
            <a:avLst/>
          </a:prstGeom>
        </p:spPr>
      </p:pic>
      <p:cxnSp>
        <p:nvCxnSpPr>
          <p:cNvPr id="32" name="Straight Connector 31">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9" name="Picture Placeholder 8" descr="A screenshot of text&#10;&#10;Description generated with very high confidence">
            <a:extLst>
              <a:ext uri="{FF2B5EF4-FFF2-40B4-BE49-F238E27FC236}">
                <a16:creationId xmlns:a16="http://schemas.microsoft.com/office/drawing/2014/main" id="{52D08B08-2505-42E2-8580-3F62CFC43CDA}"/>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464" b="464"/>
          <a:stretch>
            <a:fillRect/>
          </a:stretch>
        </p:blipFill>
        <p:spPr>
          <a:xfrm>
            <a:off x="481886" y="4235867"/>
            <a:ext cx="3662730" cy="1496920"/>
          </a:xfrm>
          <a:prstGeom prst="rect">
            <a:avLst/>
          </a:prstGeom>
        </p:spPr>
      </p:pic>
      <p:sp>
        <p:nvSpPr>
          <p:cNvPr id="3" name="Content Placeholder 2">
            <a:extLst>
              <a:ext uri="{FF2B5EF4-FFF2-40B4-BE49-F238E27FC236}">
                <a16:creationId xmlns:a16="http://schemas.microsoft.com/office/drawing/2014/main" id="{02F6C96F-8668-4403-85F4-200A6446D2BB}"/>
              </a:ext>
            </a:extLst>
          </p:cNvPr>
          <p:cNvSpPr>
            <a:spLocks noGrp="1"/>
          </p:cNvSpPr>
          <p:nvPr>
            <p:ph type="body" sz="half" idx="2"/>
          </p:nvPr>
        </p:nvSpPr>
        <p:spPr>
          <a:xfrm>
            <a:off x="5297762" y="2799889"/>
            <a:ext cx="5747187" cy="2987543"/>
          </a:xfrm>
        </p:spPr>
        <p:txBody>
          <a:bodyPr vert="horz" lIns="91440" tIns="45720" rIns="91440" bIns="45720" rtlCol="0" anchor="t">
            <a:normAutofit/>
          </a:bodyPr>
          <a:lstStyle/>
          <a:p>
            <a:pPr marL="285750" indent="-228600">
              <a:buFont typeface="Arial" panose="020B0604020202020204" pitchFamily="34" charset="0"/>
              <a:buChar char="•"/>
            </a:pPr>
            <a:r>
              <a:rPr lang="en-US" sz="1100" dirty="0">
                <a:solidFill>
                  <a:srgbClr val="FFFFFF"/>
                </a:solidFill>
              </a:rPr>
              <a:t>Under reporting by victims of crime is a common limitation in all crime data.  Removing barriers to reporting is essential to capturing the real number of incidents.</a:t>
            </a:r>
          </a:p>
          <a:p>
            <a:pPr marL="285750" indent="-228600">
              <a:buFont typeface="Arial" panose="020B0604020202020204" pitchFamily="34" charset="0"/>
              <a:buChar char="•"/>
            </a:pPr>
            <a:r>
              <a:rPr lang="en-US" sz="1100" dirty="0">
                <a:solidFill>
                  <a:srgbClr val="FFFFFF"/>
                </a:solidFill>
              </a:rPr>
              <a:t>Hate crime data is reported by thousands of law enforcement agencies using more than one tool (FBI reports that those using the Excel tool report significantly less than the integrated software using NIBRS (National Incident-Based Reporting System).</a:t>
            </a:r>
          </a:p>
          <a:p>
            <a:pPr marL="742950" lvl="1" indent="-228600">
              <a:buFont typeface="Arial" panose="020B0604020202020204" pitchFamily="34" charset="0"/>
              <a:buChar char="•"/>
            </a:pPr>
            <a:r>
              <a:rPr lang="en-US" sz="1100" dirty="0">
                <a:solidFill>
                  <a:srgbClr val="FFFFFF"/>
                </a:solidFill>
              </a:rPr>
              <a:t>The FBI is pushing NIBRS compliance across the country by 2021 (currently 43%)</a:t>
            </a:r>
          </a:p>
          <a:p>
            <a:pPr marL="285750" indent="-228600">
              <a:buFont typeface="Arial" panose="020B0604020202020204" pitchFamily="34" charset="0"/>
              <a:buChar char="•"/>
            </a:pPr>
            <a:r>
              <a:rPr lang="en-US" sz="1100" dirty="0" err="1">
                <a:solidFill>
                  <a:srgbClr val="FFFFFF"/>
                </a:solidFill>
              </a:rPr>
              <a:t>Approx</a:t>
            </a:r>
            <a:r>
              <a:rPr lang="en-US" sz="1100" dirty="0">
                <a:solidFill>
                  <a:srgbClr val="FFFFFF"/>
                </a:solidFill>
              </a:rPr>
              <a:t> 15% of agencies part of FBI UCR program, are not reporting hate crimes separately to FBI.</a:t>
            </a:r>
          </a:p>
          <a:p>
            <a:pPr marL="285750" indent="-228600">
              <a:buFont typeface="Arial" panose="020B0604020202020204" pitchFamily="34" charset="0"/>
              <a:buChar char="•"/>
            </a:pPr>
            <a:r>
              <a:rPr lang="en-US" sz="1100" dirty="0">
                <a:solidFill>
                  <a:srgbClr val="FFFFFF"/>
                </a:solidFill>
              </a:rPr>
              <a:t>NCVS survey report shows that hate crimes are on decrease and reporting to public agencies is on increase. Hence use of only FBI 2017 report to conclude rise in Hate Crimes is not  valid.</a:t>
            </a:r>
          </a:p>
          <a:p>
            <a:pPr lvl="1" indent="-228600">
              <a:buFont typeface="Arial" panose="020B0604020202020204" pitchFamily="34" charset="0"/>
              <a:buChar char="•"/>
            </a:pPr>
            <a:endParaRPr lang="en-US" sz="1100" dirty="0">
              <a:solidFill>
                <a:srgbClr val="FFFFFF"/>
              </a:solidFill>
            </a:endParaRPr>
          </a:p>
        </p:txBody>
      </p:sp>
    </p:spTree>
    <p:extLst>
      <p:ext uri="{BB962C8B-B14F-4D97-AF65-F5344CB8AC3E}">
        <p14:creationId xmlns:p14="http://schemas.microsoft.com/office/powerpoint/2010/main" val="2528819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DE7DDF-0A38-42E3-A447-EBD1B545F285}"/>
              </a:ext>
            </a:extLst>
          </p:cNvPr>
          <p:cNvSpPr>
            <a:spLocks noGrp="1"/>
          </p:cNvSpPr>
          <p:nvPr>
            <p:ph type="title"/>
          </p:nvPr>
        </p:nvSpPr>
        <p:spPr>
          <a:xfrm>
            <a:off x="640079" y="4526280"/>
            <a:ext cx="7410681" cy="1737360"/>
          </a:xfrm>
        </p:spPr>
        <p:txBody>
          <a:bodyPr>
            <a:normAutofit/>
          </a:bodyPr>
          <a:lstStyle/>
          <a:p>
            <a:r>
              <a:rPr lang="en-US" sz="4800"/>
              <a:t>Resources &amp; References</a:t>
            </a:r>
          </a:p>
        </p:txBody>
      </p:sp>
      <p:sp>
        <p:nvSpPr>
          <p:cNvPr id="3" name="Content Placeholder 2">
            <a:extLst>
              <a:ext uri="{FF2B5EF4-FFF2-40B4-BE49-F238E27FC236}">
                <a16:creationId xmlns:a16="http://schemas.microsoft.com/office/drawing/2014/main" id="{3291137F-8C0C-4802-A3BE-81F81D26A68E}"/>
              </a:ext>
            </a:extLst>
          </p:cNvPr>
          <p:cNvSpPr>
            <a:spLocks noGrp="1"/>
          </p:cNvSpPr>
          <p:nvPr>
            <p:ph idx="1"/>
          </p:nvPr>
        </p:nvSpPr>
        <p:spPr>
          <a:xfrm>
            <a:off x="640080" y="595293"/>
            <a:ext cx="5676637" cy="3463951"/>
          </a:xfrm>
        </p:spPr>
        <p:txBody>
          <a:bodyPr anchor="ctr">
            <a:normAutofit/>
          </a:bodyPr>
          <a:lstStyle/>
          <a:p>
            <a:r>
              <a:rPr lang="en-US" sz="1500"/>
              <a:t>FBI most recent hate crime data: </a:t>
            </a:r>
            <a:r>
              <a:rPr lang="en-US" sz="1500">
                <a:hlinkClick r:id="rId2"/>
              </a:rPr>
              <a:t>https://ucr.fbi.gov/hate-crime/2017</a:t>
            </a:r>
            <a:endParaRPr lang="en-US" sz="1500"/>
          </a:p>
          <a:p>
            <a:r>
              <a:rPr lang="en-US" sz="1500"/>
              <a:t>For information about crime reporting from the Bureau of Justice Statistics: </a:t>
            </a:r>
            <a:r>
              <a:rPr lang="en-US" sz="1500">
                <a:hlinkClick r:id="rId3"/>
              </a:rPr>
              <a:t>https://www.bjs.gov/index.cfm?ty=dcdetail&amp;iid=301</a:t>
            </a:r>
            <a:r>
              <a:rPr lang="en-US" sz="1500"/>
              <a:t>  </a:t>
            </a:r>
          </a:p>
          <a:p>
            <a:r>
              <a:rPr lang="en-US" sz="1500"/>
              <a:t>Details on NIBRS data collection and reporting (will become future standard): </a:t>
            </a:r>
            <a:r>
              <a:rPr lang="en-US" sz="1500">
                <a:hlinkClick r:id="rId4"/>
              </a:rPr>
              <a:t>https://www.fbi.gov/services/cjis/ucr/nibrs</a:t>
            </a:r>
            <a:endParaRPr lang="en-US" sz="1500"/>
          </a:p>
          <a:p>
            <a:r>
              <a:rPr lang="en-US" sz="1500"/>
              <a:t>California 2017 Hate Crimes Report: </a:t>
            </a:r>
            <a:r>
              <a:rPr lang="en-US" sz="1500">
                <a:hlinkClick r:id="rId5"/>
              </a:rPr>
              <a:t>https://openjustice.doj.ca.gov/resources/publications</a:t>
            </a:r>
            <a:r>
              <a:rPr lang="en-US" sz="1500"/>
              <a:t> </a:t>
            </a:r>
          </a:p>
          <a:p>
            <a:r>
              <a:rPr lang="en-US" sz="1500"/>
              <a:t>California Preventing Hate Crimes Brochure: </a:t>
            </a:r>
            <a:r>
              <a:rPr lang="en-US" sz="1500">
                <a:hlinkClick r:id="rId6"/>
              </a:rPr>
              <a:t>https://oag.ca.gov/sites/all/files/agweb/pdfs/civilrights/ENG_Preventing_Hate_Crimes_Brochure_PL_INT_ADA.pdf</a:t>
            </a:r>
            <a:endParaRPr lang="en-US" sz="1500"/>
          </a:p>
          <a:p>
            <a:endParaRPr lang="en-US" sz="1500"/>
          </a:p>
        </p:txBody>
      </p:sp>
      <p:sp>
        <p:nvSpPr>
          <p:cNvPr id="10" name="Freeform: Shape 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1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1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1996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D320E7-B72B-44A1-B5A1-6C994709F93C}"/>
              </a:ext>
            </a:extLst>
          </p:cNvPr>
          <p:cNvSpPr>
            <a:spLocks noGrp="1"/>
          </p:cNvSpPr>
          <p:nvPr>
            <p:ph type="ctrTitle"/>
          </p:nvPr>
        </p:nvSpPr>
        <p:spPr>
          <a:xfrm>
            <a:off x="838199" y="4525347"/>
            <a:ext cx="6801321" cy="1737360"/>
          </a:xfrm>
        </p:spPr>
        <p:txBody>
          <a:bodyPr anchor="ctr">
            <a:normAutofit/>
          </a:bodyPr>
          <a:lstStyle/>
          <a:p>
            <a:pPr algn="r"/>
            <a:r>
              <a:rPr lang="en-US" dirty="0"/>
              <a:t>Questions &amp; Comments</a:t>
            </a:r>
            <a:endParaRPr lang="en-US"/>
          </a:p>
        </p:txBody>
      </p:sp>
      <p:sp>
        <p:nvSpPr>
          <p:cNvPr id="3" name="Subtitle 2">
            <a:extLst>
              <a:ext uri="{FF2B5EF4-FFF2-40B4-BE49-F238E27FC236}">
                <a16:creationId xmlns:a16="http://schemas.microsoft.com/office/drawing/2014/main" id="{2F1881E6-D622-4A83-8667-05A2CCE5540F}"/>
              </a:ext>
            </a:extLst>
          </p:cNvPr>
          <p:cNvSpPr>
            <a:spLocks noGrp="1"/>
          </p:cNvSpPr>
          <p:nvPr>
            <p:ph type="subTitle" idx="1"/>
          </p:nvPr>
        </p:nvSpPr>
        <p:spPr>
          <a:xfrm>
            <a:off x="7961258" y="4525347"/>
            <a:ext cx="3258675" cy="1737360"/>
          </a:xfrm>
        </p:spPr>
        <p:txBody>
          <a:bodyPr anchor="ctr">
            <a:normAutofit/>
          </a:bodyPr>
          <a:lstStyle/>
          <a:p>
            <a:pPr algn="l"/>
            <a:r>
              <a:rPr lang="en-US" sz="800" dirty="0"/>
              <a:t>Thank you!</a:t>
            </a:r>
          </a:p>
          <a:p>
            <a:pPr algn="l"/>
            <a:r>
              <a:rPr lang="en-US" sz="800" b="1" dirty="0"/>
              <a:t>Team Project 8 is made up of these number ninjas:</a:t>
            </a:r>
          </a:p>
          <a:p>
            <a:pPr algn="l"/>
            <a:endParaRPr lang="en-US" sz="800" dirty="0"/>
          </a:p>
          <a:p>
            <a:pPr algn="l"/>
            <a:r>
              <a:rPr lang="en-US" sz="800" dirty="0"/>
              <a:t>Deepak “The CS Sage” Gupta</a:t>
            </a:r>
          </a:p>
          <a:p>
            <a:pPr algn="l"/>
            <a:r>
              <a:rPr lang="en-US" sz="800" dirty="0"/>
              <a:t>Michael “The Visualization Wizard” Malig</a:t>
            </a:r>
          </a:p>
          <a:p>
            <a:pPr algn="l"/>
            <a:r>
              <a:rPr lang="en-US" sz="800" dirty="0" err="1"/>
              <a:t>Shivam</a:t>
            </a:r>
            <a:r>
              <a:rPr lang="en-US" sz="800" dirty="0"/>
              <a:t> “The Data Detective” Patel</a:t>
            </a:r>
          </a:p>
          <a:p>
            <a:pPr algn="l"/>
            <a:r>
              <a:rPr lang="en-US" sz="800" dirty="0" err="1"/>
              <a:t>Cristalle</a:t>
            </a:r>
            <a:r>
              <a:rPr lang="en-US" sz="800" dirty="0"/>
              <a:t> “The Social Scientist” </a:t>
            </a:r>
            <a:r>
              <a:rPr lang="en-US" sz="800" dirty="0" err="1"/>
              <a:t>Pronier</a:t>
            </a:r>
            <a:endParaRPr lang="en-US" sz="800" dirty="0"/>
          </a:p>
          <a:p>
            <a:pPr algn="l"/>
            <a:endParaRPr lang="en-US" sz="800" dirty="0"/>
          </a:p>
          <a:p>
            <a:pPr algn="l"/>
            <a:endParaRPr lang="en-US" sz="800" dirty="0"/>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6345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8D24866-E4A9-495C-B759-7F334FF63E37}"/>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Research Questions</a:t>
            </a:r>
          </a:p>
        </p:txBody>
      </p:sp>
      <p:graphicFrame>
        <p:nvGraphicFramePr>
          <p:cNvPr id="13" name="Content Placeholder 2">
            <a:extLst>
              <a:ext uri="{FF2B5EF4-FFF2-40B4-BE49-F238E27FC236}">
                <a16:creationId xmlns:a16="http://schemas.microsoft.com/office/drawing/2014/main" id="{7FD2B25F-D509-4754-9BDE-11236CF7957E}"/>
              </a:ext>
            </a:extLst>
          </p:cNvPr>
          <p:cNvGraphicFramePr>
            <a:graphicFrameLocks noGrp="1"/>
          </p:cNvGraphicFramePr>
          <p:nvPr>
            <p:ph idx="1"/>
            <p:extLst>
              <p:ext uri="{D42A27DB-BD31-4B8C-83A1-F6EECF244321}">
                <p14:modId xmlns:p14="http://schemas.microsoft.com/office/powerpoint/2010/main" val="332310807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2128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14A2F755-5219-4C4E-9378-2C80BB08D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1" name="Freeform: Shape 70">
            <a:extLst>
              <a:ext uri="{FF2B5EF4-FFF2-40B4-BE49-F238E27FC236}">
                <a16:creationId xmlns:a16="http://schemas.microsoft.com/office/drawing/2014/main" id="{9A87AD7E-457F-4836-8DDE-FFE0F0093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2C9F05DB-679C-4CD7-AE70-3325A96F74CC}"/>
              </a:ext>
            </a:extLst>
          </p:cNvPr>
          <p:cNvSpPr>
            <a:spLocks noGrp="1"/>
          </p:cNvSpPr>
          <p:nvPr>
            <p:ph type="title"/>
          </p:nvPr>
        </p:nvSpPr>
        <p:spPr>
          <a:xfrm>
            <a:off x="960983" y="498143"/>
            <a:ext cx="10269613" cy="1278902"/>
          </a:xfrm>
        </p:spPr>
        <p:txBody>
          <a:bodyPr>
            <a:normAutofit/>
          </a:bodyPr>
          <a:lstStyle/>
          <a:p>
            <a:r>
              <a:rPr lang="en-US">
                <a:solidFill>
                  <a:schemeClr val="bg1"/>
                </a:solidFill>
              </a:rPr>
              <a:t>Main Data Sources and Tools</a:t>
            </a:r>
          </a:p>
        </p:txBody>
      </p:sp>
      <p:pic>
        <p:nvPicPr>
          <p:cNvPr id="59" name="Graphic 58" descr="Database">
            <a:extLst>
              <a:ext uri="{FF2B5EF4-FFF2-40B4-BE49-F238E27FC236}">
                <a16:creationId xmlns:a16="http://schemas.microsoft.com/office/drawing/2014/main" id="{BFA3D7B0-C8A2-4F2C-91CE-133C3CC2C1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2463" y="2989536"/>
            <a:ext cx="2603386" cy="2603386"/>
          </a:xfrm>
          <a:prstGeom prst="rect">
            <a:avLst/>
          </a:prstGeom>
          <a:effectLst/>
        </p:spPr>
      </p:pic>
      <p:sp>
        <p:nvSpPr>
          <p:cNvPr id="31" name="Content Placeholder 2">
            <a:extLst>
              <a:ext uri="{FF2B5EF4-FFF2-40B4-BE49-F238E27FC236}">
                <a16:creationId xmlns:a16="http://schemas.microsoft.com/office/drawing/2014/main" id="{2CDBAC6E-2C9C-4D69-9EAB-52F76C20E9A4}"/>
              </a:ext>
            </a:extLst>
          </p:cNvPr>
          <p:cNvSpPr>
            <a:spLocks noGrp="1"/>
          </p:cNvSpPr>
          <p:nvPr>
            <p:ph idx="1"/>
          </p:nvPr>
        </p:nvSpPr>
        <p:spPr>
          <a:xfrm>
            <a:off x="4389062" y="2944460"/>
            <a:ext cx="6841534" cy="2866318"/>
          </a:xfrm>
        </p:spPr>
        <p:txBody>
          <a:bodyPr>
            <a:normAutofit/>
          </a:bodyPr>
          <a:lstStyle/>
          <a:p>
            <a:r>
              <a:rPr lang="en-US" sz="1300"/>
              <a:t>FBI Hate-Crime data 2017  (crime incidents records for 1997 – 2017 )</a:t>
            </a:r>
          </a:p>
          <a:p>
            <a:pPr lvl="1"/>
            <a:r>
              <a:rPr lang="en-US" sz="1300" u="sng">
                <a:hlinkClick r:id="rId4"/>
              </a:rPr>
              <a:t>http://s3-us-gov-west-1.amazonaws.com/cg-d4b776d0-d898-4153-90c8-8336f86bdfec/hate_crime.zip</a:t>
            </a:r>
            <a:endParaRPr lang="en-US" sz="1300"/>
          </a:p>
          <a:p>
            <a:r>
              <a:rPr lang="en-US" sz="1300"/>
              <a:t>US Govt portal </a:t>
            </a:r>
          </a:p>
          <a:p>
            <a:pPr lvl="1"/>
            <a:r>
              <a:rPr lang="en-US" sz="1300" u="sng">
                <a:hlinkClick r:id="rId5"/>
              </a:rPr>
              <a:t>https://api.usa.gov/crime/fbi/sapi/</a:t>
            </a:r>
            <a:endParaRPr lang="en-US" sz="1300"/>
          </a:p>
          <a:p>
            <a:pPr lvl="1"/>
            <a:r>
              <a:rPr lang="en-US" sz="1300"/>
              <a:t>Endpoints used to collect additional inputs for state's total crime and population data</a:t>
            </a:r>
          </a:p>
          <a:p>
            <a:pPr lvl="2"/>
            <a:r>
              <a:rPr lang="en-US" sz="1300"/>
              <a:t>/api/participation/agencies/{ori}</a:t>
            </a:r>
          </a:p>
          <a:p>
            <a:pPr lvl="2"/>
            <a:r>
              <a:rPr lang="en-US" sz="1300"/>
              <a:t>/api/summarized/agencies/{ori}/offenses/{since}/{until}</a:t>
            </a:r>
          </a:p>
          <a:p>
            <a:pPr lvl="2"/>
            <a:r>
              <a:rPr lang="en-US" sz="1300"/>
              <a:t>/api/estimates/states/{state}/{since}/{until}</a:t>
            </a:r>
          </a:p>
          <a:p>
            <a:pPr lvl="1"/>
            <a:r>
              <a:rPr lang="en-US" sz="1300"/>
              <a:t>API info available at </a:t>
            </a:r>
            <a:r>
              <a:rPr lang="en-US" sz="1300" u="sng">
                <a:hlinkClick r:id="rId6"/>
              </a:rPr>
              <a:t>https://crime-data-explorer.fr.cloud.gov/</a:t>
            </a:r>
            <a:r>
              <a:rPr lang="en-US" sz="1300" b="1" u="sng">
                <a:hlinkClick r:id="rId6"/>
              </a:rPr>
              <a:t>api</a:t>
            </a:r>
            <a:endParaRPr lang="en-US" sz="1300"/>
          </a:p>
          <a:p>
            <a:r>
              <a:rPr lang="en-US" sz="1300"/>
              <a:t>Pandas and Matplotlib used for data analysis and graph plotting</a:t>
            </a:r>
          </a:p>
        </p:txBody>
      </p:sp>
    </p:spTree>
    <p:extLst>
      <p:ext uri="{BB962C8B-B14F-4D97-AF65-F5344CB8AC3E}">
        <p14:creationId xmlns:p14="http://schemas.microsoft.com/office/powerpoint/2010/main" val="1843907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A3B9107-93A4-4875-ADF2-8C82B72CD65C}"/>
              </a:ext>
            </a:extLst>
          </p:cNvPr>
          <p:cNvSpPr>
            <a:spLocks noGrp="1"/>
          </p:cNvSpPr>
          <p:nvPr>
            <p:ph type="title"/>
          </p:nvPr>
        </p:nvSpPr>
        <p:spPr>
          <a:xfrm>
            <a:off x="640079" y="4526280"/>
            <a:ext cx="7410681" cy="1737360"/>
          </a:xfrm>
        </p:spPr>
        <p:txBody>
          <a:bodyPr>
            <a:normAutofit/>
          </a:bodyPr>
          <a:lstStyle/>
          <a:p>
            <a:r>
              <a:rPr lang="en-US" sz="4800"/>
              <a:t>Data Preparation &amp; Cleaning</a:t>
            </a:r>
          </a:p>
        </p:txBody>
      </p:sp>
      <p:sp>
        <p:nvSpPr>
          <p:cNvPr id="19" name="Content Placeholder 2">
            <a:extLst>
              <a:ext uri="{FF2B5EF4-FFF2-40B4-BE49-F238E27FC236}">
                <a16:creationId xmlns:a16="http://schemas.microsoft.com/office/drawing/2014/main" id="{170D669E-85CC-484A-BDAE-175618999F93}"/>
              </a:ext>
            </a:extLst>
          </p:cNvPr>
          <p:cNvSpPr>
            <a:spLocks noGrp="1"/>
          </p:cNvSpPr>
          <p:nvPr>
            <p:ph idx="1"/>
          </p:nvPr>
        </p:nvSpPr>
        <p:spPr>
          <a:xfrm>
            <a:off x="640080" y="595293"/>
            <a:ext cx="5676637" cy="3463951"/>
          </a:xfrm>
        </p:spPr>
        <p:txBody>
          <a:bodyPr anchor="ctr">
            <a:normAutofit/>
          </a:bodyPr>
          <a:lstStyle/>
          <a:p>
            <a:r>
              <a:rPr lang="en-US" sz="1300"/>
              <a:t>FBI’s hate crime data:</a:t>
            </a:r>
          </a:p>
          <a:p>
            <a:pPr lvl="1"/>
            <a:r>
              <a:rPr lang="en-US" sz="1300"/>
              <a:t>Read csv file into a pandas dataframe, deleted records prior to 2007.</a:t>
            </a:r>
          </a:p>
          <a:p>
            <a:pPr lvl="1"/>
            <a:r>
              <a:rPr lang="en-US" sz="1300"/>
              <a:t>Dropped non-useful columns and renamed a few columns</a:t>
            </a:r>
          </a:p>
          <a:p>
            <a:pPr lvl="1"/>
            <a:r>
              <a:rPr lang="en-US" sz="1300"/>
              <a:t>Columns containing bias description, offence name  and crime location contained ~ 100 unique values as combination of multiple categories, split into individual category columns and major groups formed for analysis.</a:t>
            </a:r>
          </a:p>
          <a:p>
            <a:pPr lvl="1"/>
            <a:r>
              <a:rPr lang="en-US" sz="1300"/>
              <a:t>Incident date column converted to datetime -month for seasonal analysis.</a:t>
            </a:r>
          </a:p>
          <a:p>
            <a:pPr lvl="1"/>
            <a:endParaRPr lang="en-US" sz="1300"/>
          </a:p>
          <a:p>
            <a:r>
              <a:rPr lang="en-US" sz="1300"/>
              <a:t>State’s yearly population estimates and total crime numbers:</a:t>
            </a:r>
          </a:p>
          <a:p>
            <a:pPr lvl="1"/>
            <a:r>
              <a:rPr lang="en-US" sz="1300"/>
              <a:t>collected as json response through API calls, saved into python dictionaries and converted to pandas dataframes.  </a:t>
            </a:r>
          </a:p>
          <a:p>
            <a:r>
              <a:rPr lang="en-US" sz="1300"/>
              <a:t>Data from both the above sources merged for analysis after appropriate reshaping.</a:t>
            </a:r>
          </a:p>
        </p:txBody>
      </p:sp>
      <p:sp>
        <p:nvSpPr>
          <p:cNvPr id="101" name="Freeform: Shape 100">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3" name="Straight Connector 102">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Oval 104">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7" name="Oval 106">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0665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2BC5057-C5F5-4336-B92D-C6B839CB6E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572" y="643467"/>
            <a:ext cx="9816855" cy="5571066"/>
          </a:xfrm>
          <a:prstGeom prst="rect">
            <a:avLst/>
          </a:prstGeom>
        </p:spPr>
      </p:pic>
    </p:spTree>
    <p:extLst>
      <p:ext uri="{BB962C8B-B14F-4D97-AF65-F5344CB8AC3E}">
        <p14:creationId xmlns:p14="http://schemas.microsoft.com/office/powerpoint/2010/main" val="3856228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095BBF-A439-4410-A8CC-0A63982E12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604" y="643466"/>
            <a:ext cx="10316792" cy="5571067"/>
          </a:xfrm>
          <a:prstGeom prst="rect">
            <a:avLst/>
          </a:prstGeom>
        </p:spPr>
      </p:pic>
    </p:spTree>
    <p:extLst>
      <p:ext uri="{BB962C8B-B14F-4D97-AF65-F5344CB8AC3E}">
        <p14:creationId xmlns:p14="http://schemas.microsoft.com/office/powerpoint/2010/main" val="323186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2D15DA-8EB2-4B17-A2A3-1BE80D9CE8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396" y="643466"/>
            <a:ext cx="10413207" cy="5571067"/>
          </a:xfrm>
          <a:prstGeom prst="rect">
            <a:avLst/>
          </a:prstGeom>
        </p:spPr>
      </p:pic>
    </p:spTree>
    <p:extLst>
      <p:ext uri="{BB962C8B-B14F-4D97-AF65-F5344CB8AC3E}">
        <p14:creationId xmlns:p14="http://schemas.microsoft.com/office/powerpoint/2010/main" val="2117760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E5A344-8508-4F24-BE8E-55ECAC2F91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950" y="643466"/>
            <a:ext cx="10462099" cy="5571067"/>
          </a:xfrm>
          <a:prstGeom prst="rect">
            <a:avLst/>
          </a:prstGeom>
        </p:spPr>
      </p:pic>
    </p:spTree>
    <p:extLst>
      <p:ext uri="{BB962C8B-B14F-4D97-AF65-F5344CB8AC3E}">
        <p14:creationId xmlns:p14="http://schemas.microsoft.com/office/powerpoint/2010/main" val="247278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1253</Words>
  <Application>Microsoft Office PowerPoint</Application>
  <PresentationFormat>Widescreen</PresentationFormat>
  <Paragraphs>108</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The Rise of Hate Crimes in the United States</vt:lpstr>
      <vt:lpstr>Project Overview</vt:lpstr>
      <vt:lpstr>Research Questions</vt:lpstr>
      <vt:lpstr>Main Data Sources and Tools</vt:lpstr>
      <vt:lpstr>Data Preparation &amp; Cleaning</vt:lpstr>
      <vt:lpstr>PowerPoint Presentation</vt:lpstr>
      <vt:lpstr>PowerPoint Presentation</vt:lpstr>
      <vt:lpstr>PowerPoint Presentation</vt:lpstr>
      <vt:lpstr>PowerPoint Presentation</vt:lpstr>
      <vt:lpstr>What is the annual trend of hate crimes from 07 – 17? Examining demographics of perpetrators and victims  </vt:lpstr>
      <vt:lpstr>Looking at Annual Hate Crime Volume and Bias Types</vt:lpstr>
      <vt:lpstr>What are the most frequent offenses in hate crimes? Examining criminal offense types of hate crimes </vt:lpstr>
      <vt:lpstr> Looking at the Most Frequent Offense Types </vt:lpstr>
      <vt:lpstr>Examining the Top Five Offenses</vt:lpstr>
      <vt:lpstr>   Where do hate crimes occur most frequently? Looking at geographical locations and location types </vt:lpstr>
      <vt:lpstr>Hate Crime Occurrence by State* </vt:lpstr>
      <vt:lpstr>Hate Crime Occurrences with Adjustment for State Population</vt:lpstr>
      <vt:lpstr>Moving Averages of Top 5 States</vt:lpstr>
      <vt:lpstr>Hate Crimes by Location</vt:lpstr>
      <vt:lpstr>  What is the monthly fluctuation of hate crimes rates?  Looking at seasonal trends in hate crimes</vt:lpstr>
      <vt:lpstr>Seasonal Trends in Hate Crimes </vt:lpstr>
      <vt:lpstr>Monthly Changes by Year 2007-2017</vt:lpstr>
      <vt:lpstr>Findings Discussion</vt:lpstr>
      <vt:lpstr>Limitations &amp; Thinking Forward</vt:lpstr>
      <vt:lpstr>Resources &amp; References</vt:lpstr>
      <vt:lpstr>Questions &amp;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Rise of Hate Crimes in the United States</dc:title>
  <dc:creator>Michael Malig</dc:creator>
  <cp:lastModifiedBy>Michael Malig</cp:lastModifiedBy>
  <cp:revision>2</cp:revision>
  <dcterms:created xsi:type="dcterms:W3CDTF">2019-04-08T17:53:52Z</dcterms:created>
  <dcterms:modified xsi:type="dcterms:W3CDTF">2019-04-08T18:03:54Z</dcterms:modified>
</cp:coreProperties>
</file>