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72" r:id="rId9"/>
    <p:sldId id="273" r:id="rId10"/>
    <p:sldId id="282" r:id="rId11"/>
    <p:sldId id="289" r:id="rId12"/>
    <p:sldId id="281" r:id="rId13"/>
    <p:sldId id="263" r:id="rId14"/>
    <p:sldId id="276" r:id="rId15"/>
    <p:sldId id="264" r:id="rId16"/>
    <p:sldId id="279" r:id="rId17"/>
    <p:sldId id="280" r:id="rId18"/>
    <p:sldId id="277" r:id="rId19"/>
    <p:sldId id="278" r:id="rId20"/>
    <p:sldId id="285" r:id="rId21"/>
    <p:sldId id="286" r:id="rId22"/>
    <p:sldId id="287" r:id="rId23"/>
    <p:sldId id="266" r:id="rId24"/>
    <p:sldId id="267"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ECA8AE-A585-4901-A093-7955DBBCA2FA}">
          <p14:sldIdLst>
            <p14:sldId id="256"/>
            <p14:sldId id="257"/>
            <p14:sldId id="258"/>
            <p14:sldId id="259"/>
            <p14:sldId id="260"/>
            <p14:sldId id="270"/>
            <p14:sldId id="271"/>
            <p14:sldId id="272"/>
            <p14:sldId id="273"/>
            <p14:sldId id="282"/>
            <p14:sldId id="289"/>
            <p14:sldId id="281"/>
            <p14:sldId id="263"/>
            <p14:sldId id="276"/>
            <p14:sldId id="264"/>
            <p14:sldId id="279"/>
            <p14:sldId id="280"/>
            <p14:sldId id="277"/>
            <p14:sldId id="278"/>
            <p14:sldId id="285"/>
            <p14:sldId id="286"/>
            <p14:sldId id="287"/>
            <p14:sldId id="266"/>
            <p14:sldId id="267"/>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alle Rae" initials="CR" lastIdx="1" clrIdx="0">
    <p:extLst>
      <p:ext uri="{19B8F6BF-5375-455C-9EA6-DF929625EA0E}">
        <p15:presenceInfo xmlns:p15="http://schemas.microsoft.com/office/powerpoint/2012/main" userId="9c906f7f48f883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5" d="100"/>
          <a:sy n="55" d="100"/>
        </p:scale>
        <p:origin x="1742" y="7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06CB-F2D0-4590-98AC-A0F7D68A3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BBF2-740E-480F-9AAB-4B8166F38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5005B-4791-4015-A23E-C283129ECDE5}"/>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5" name="Footer Placeholder 4">
            <a:extLst>
              <a:ext uri="{FF2B5EF4-FFF2-40B4-BE49-F238E27FC236}">
                <a16:creationId xmlns:a16="http://schemas.microsoft.com/office/drawing/2014/main" id="{FFD93332-40F3-4310-AF36-CCEBB589D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AAD74-604C-4C17-9CC9-6CFA98E2AFE5}"/>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10128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0A0E-330C-4576-886E-6F1FD59B7A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03857-5B75-48BE-9AEF-A13569517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08E9D-6865-4DDB-BDFB-E4B44F8D2CAC}"/>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5" name="Footer Placeholder 4">
            <a:extLst>
              <a:ext uri="{FF2B5EF4-FFF2-40B4-BE49-F238E27FC236}">
                <a16:creationId xmlns:a16="http://schemas.microsoft.com/office/drawing/2014/main" id="{6143E82A-AD27-493C-BBC7-C37D728C2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9722A-AD3F-488C-90ED-D37E3A682002}"/>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85011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58A22-7DC1-491E-B71B-924C241509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EE176B-BA07-4409-9DDB-AE4415F2E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F6CF2-C440-4B02-BFE9-2D37772B8633}"/>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5" name="Footer Placeholder 4">
            <a:extLst>
              <a:ext uri="{FF2B5EF4-FFF2-40B4-BE49-F238E27FC236}">
                <a16:creationId xmlns:a16="http://schemas.microsoft.com/office/drawing/2014/main" id="{EFA5A3C3-63CF-4C27-9535-0004F8B82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926E8-E0DF-4DF2-A362-D532E3780E92}"/>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96800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F33-4C42-4A80-8630-99DE3BE00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D8A68-E271-48E4-A197-CC314548D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2DAA3-7DEE-46AA-A961-6E9B69B53259}"/>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5" name="Footer Placeholder 4">
            <a:extLst>
              <a:ext uri="{FF2B5EF4-FFF2-40B4-BE49-F238E27FC236}">
                <a16:creationId xmlns:a16="http://schemas.microsoft.com/office/drawing/2014/main" id="{00F3FDDE-675C-465A-8539-A7EC2BB05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C9B1A-9D72-4F92-8418-9E8C0380D2A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43771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1354-2E60-4237-846B-DE892FC58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938F5-7034-4448-9E8A-E39CB521B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C7D9F-5ED0-4CEB-B431-A7979C8A8CBB}"/>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5" name="Footer Placeholder 4">
            <a:extLst>
              <a:ext uri="{FF2B5EF4-FFF2-40B4-BE49-F238E27FC236}">
                <a16:creationId xmlns:a16="http://schemas.microsoft.com/office/drawing/2014/main" id="{923CDBF1-3A23-4CE9-8AFF-56958E990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741FA-9DBE-4549-BD2B-506E35B9E83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73523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37B8-EAA4-4980-A8B2-DA71775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B1CC6-B4B5-457F-9FBB-AAEDE4640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D23D5B-D060-434D-B57D-FED06CE59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992FB3-04C5-4E29-ACCC-2F243F0C7B5C}"/>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6" name="Footer Placeholder 5">
            <a:extLst>
              <a:ext uri="{FF2B5EF4-FFF2-40B4-BE49-F238E27FC236}">
                <a16:creationId xmlns:a16="http://schemas.microsoft.com/office/drawing/2014/main" id="{4552B3DF-2AD3-4F83-9946-E86CFDC25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47BBA-8E69-49E1-84A7-B223CF3EF9BC}"/>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20290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6BFC-BD1C-42CC-AB52-B64109CD83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BE7AD9-EC35-4163-9330-29FDDEB5D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EF42E-D92E-477E-8A90-403860E77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AAF7CE-6520-4218-AF7F-66EAA9D11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14BD2F-3488-4FBC-A3F2-F9AF8C2848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01AE98-2266-4601-A46A-8DF667CD6018}"/>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8" name="Footer Placeholder 7">
            <a:extLst>
              <a:ext uri="{FF2B5EF4-FFF2-40B4-BE49-F238E27FC236}">
                <a16:creationId xmlns:a16="http://schemas.microsoft.com/office/drawing/2014/main" id="{E882BD3B-95E7-4F6A-B6FA-AE567C5F2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09E28-630D-4D2E-BF53-3EFCFF5F22F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6150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E865-F977-48BB-A995-B9C47564D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ABF-8ABE-46D0-BE55-E1F265432C75}"/>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4" name="Footer Placeholder 3">
            <a:extLst>
              <a:ext uri="{FF2B5EF4-FFF2-40B4-BE49-F238E27FC236}">
                <a16:creationId xmlns:a16="http://schemas.microsoft.com/office/drawing/2014/main" id="{77C806DD-19FA-4326-8F59-12CF585BF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128BAD-FC91-44B4-BCFF-13840D3AECB4}"/>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873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567FA-99B0-4D53-A73A-E922BB8D3DB2}"/>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3" name="Footer Placeholder 2">
            <a:extLst>
              <a:ext uri="{FF2B5EF4-FFF2-40B4-BE49-F238E27FC236}">
                <a16:creationId xmlns:a16="http://schemas.microsoft.com/office/drawing/2014/main" id="{61F2D4D2-2CA8-4B08-9C55-5626610F8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532DC-8786-41BF-818D-B2287ED92B5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09878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7526-A115-4A2A-B5E8-B0F0C5DEB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2F561-EA03-4ACF-93FD-C4D20176E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385CFC-A317-464F-A632-AD95B1F2E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CFFFF-CEA3-4231-B8B5-3CD777845242}"/>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6" name="Footer Placeholder 5">
            <a:extLst>
              <a:ext uri="{FF2B5EF4-FFF2-40B4-BE49-F238E27FC236}">
                <a16:creationId xmlns:a16="http://schemas.microsoft.com/office/drawing/2014/main" id="{609DF927-AA73-461B-AC7B-39EADA4E1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E46B7-53CB-47FA-B4B5-14E88FFF3F94}"/>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29907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78FA-D5F4-4588-A200-1F94727EB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7C209A-5609-46A0-ADE8-485D02F7C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FD5E511-0716-45D5-97D6-2622EB0A2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25927-0B7D-4AE6-80C5-9823651EC409}"/>
              </a:ext>
            </a:extLst>
          </p:cNvPr>
          <p:cNvSpPr>
            <a:spLocks noGrp="1"/>
          </p:cNvSpPr>
          <p:nvPr>
            <p:ph type="dt" sz="half" idx="10"/>
          </p:nvPr>
        </p:nvSpPr>
        <p:spPr/>
        <p:txBody>
          <a:bodyPr/>
          <a:lstStyle/>
          <a:p>
            <a:fld id="{BA5FFE7C-4814-4DA3-947F-559C31BBD0D9}" type="datetimeFigureOut">
              <a:rPr lang="en-US" smtClean="0"/>
              <a:t>4/7/2019</a:t>
            </a:fld>
            <a:endParaRPr lang="en-US"/>
          </a:p>
        </p:txBody>
      </p:sp>
      <p:sp>
        <p:nvSpPr>
          <p:cNvPr id="6" name="Footer Placeholder 5">
            <a:extLst>
              <a:ext uri="{FF2B5EF4-FFF2-40B4-BE49-F238E27FC236}">
                <a16:creationId xmlns:a16="http://schemas.microsoft.com/office/drawing/2014/main" id="{AC8AD881-84DE-49D9-871D-7A3E6EB63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1532-F0BF-4FBA-B511-5744DDCE9FF5}"/>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1040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2E319-C2FC-41C3-9182-50F154471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FAAEB-90AD-42B0-92EE-09BE849CB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31FDA-1EE3-4B19-AAA1-3E62E4B6B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FFE7C-4814-4DA3-947F-559C31BBD0D9}" type="datetimeFigureOut">
              <a:rPr lang="en-US" smtClean="0"/>
              <a:t>4/7/2019</a:t>
            </a:fld>
            <a:endParaRPr lang="en-US"/>
          </a:p>
        </p:txBody>
      </p:sp>
      <p:sp>
        <p:nvSpPr>
          <p:cNvPr id="5" name="Footer Placeholder 4">
            <a:extLst>
              <a:ext uri="{FF2B5EF4-FFF2-40B4-BE49-F238E27FC236}">
                <a16:creationId xmlns:a16="http://schemas.microsoft.com/office/drawing/2014/main" id="{D92269D8-90CD-4118-BF26-A63D66480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B0ADD-2C11-45BF-8075-FE94D718D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A5BB1-C230-4BE1-82AF-55B87D4D83E0}" type="slidenum">
              <a:rPr lang="en-US" smtClean="0"/>
              <a:t>‹#›</a:t>
            </a:fld>
            <a:endParaRPr lang="en-US"/>
          </a:p>
        </p:txBody>
      </p:sp>
    </p:spTree>
    <p:extLst>
      <p:ext uri="{BB962C8B-B14F-4D97-AF65-F5344CB8AC3E}">
        <p14:creationId xmlns:p14="http://schemas.microsoft.com/office/powerpoint/2010/main" val="379109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js.gov/index.cfm?ty=dcdetail&amp;iid=301" TargetMode="External"/><Relationship Id="rId2" Type="http://schemas.openxmlformats.org/officeDocument/2006/relationships/hyperlink" Target="https://ucr.fbi.gov/hate-crime/2017" TargetMode="External"/><Relationship Id="rId1" Type="http://schemas.openxmlformats.org/officeDocument/2006/relationships/slideLayout" Target="../slideLayouts/slideLayout2.xml"/><Relationship Id="rId6" Type="http://schemas.openxmlformats.org/officeDocument/2006/relationships/hyperlink" Target="https://oag.ca.gov/sites/all/files/agweb/pdfs/civilrights/ENG_Preventing_Hate_Crimes_Brochure_PL_INT_ADA.pdf" TargetMode="External"/><Relationship Id="rId5" Type="http://schemas.openxmlformats.org/officeDocument/2006/relationships/hyperlink" Target="https://openjustice.doj.ca.gov/resources/publications" TargetMode="External"/><Relationship Id="rId4" Type="http://schemas.openxmlformats.org/officeDocument/2006/relationships/hyperlink" Target="https://www.fbi.gov/services/cjis/ucr/nib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usa.gov/crime/fbi/sapi/" TargetMode="External"/><Relationship Id="rId2" Type="http://schemas.openxmlformats.org/officeDocument/2006/relationships/hyperlink" Target="http://s3-us-gov-west-1.amazonaws.com/cg-d4b776d0-d898-4153-90c8-8336f86bdfec/hate_crime.zip" TargetMode="External"/><Relationship Id="rId1" Type="http://schemas.openxmlformats.org/officeDocument/2006/relationships/slideLayout" Target="../slideLayouts/slideLayout2.xml"/><Relationship Id="rId4" Type="http://schemas.openxmlformats.org/officeDocument/2006/relationships/hyperlink" Target="https://crime-data-explorer.fr.cloud.gov/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2956-1034-4747-A3B7-8F8D61531ADB}"/>
              </a:ext>
            </a:extLst>
          </p:cNvPr>
          <p:cNvSpPr>
            <a:spLocks noGrp="1"/>
          </p:cNvSpPr>
          <p:nvPr>
            <p:ph type="ctrTitle"/>
          </p:nvPr>
        </p:nvSpPr>
        <p:spPr/>
        <p:txBody>
          <a:bodyPr/>
          <a:lstStyle/>
          <a:p>
            <a:r>
              <a:rPr lang="en-US" dirty="0"/>
              <a:t>The Rise of Hate Crimes in the United States</a:t>
            </a:r>
          </a:p>
        </p:txBody>
      </p:sp>
      <p:sp>
        <p:nvSpPr>
          <p:cNvPr id="3" name="Subtitle 2">
            <a:extLst>
              <a:ext uri="{FF2B5EF4-FFF2-40B4-BE49-F238E27FC236}">
                <a16:creationId xmlns:a16="http://schemas.microsoft.com/office/drawing/2014/main" id="{B8BC5249-8D62-444D-9CBD-739E863E148E}"/>
              </a:ext>
            </a:extLst>
          </p:cNvPr>
          <p:cNvSpPr>
            <a:spLocks noGrp="1"/>
          </p:cNvSpPr>
          <p:nvPr>
            <p:ph type="subTitle" idx="1"/>
          </p:nvPr>
        </p:nvSpPr>
        <p:spPr>
          <a:xfrm>
            <a:off x="1524000" y="3602038"/>
            <a:ext cx="9144000" cy="455612"/>
          </a:xfrm>
        </p:spPr>
        <p:txBody>
          <a:bodyPr/>
          <a:lstStyle/>
          <a:p>
            <a:r>
              <a:rPr lang="en-US" dirty="0"/>
              <a:t>2007-2017 Data Analysis</a:t>
            </a:r>
          </a:p>
        </p:txBody>
      </p:sp>
      <p:sp>
        <p:nvSpPr>
          <p:cNvPr id="5" name="TextBox 4">
            <a:extLst>
              <a:ext uri="{FF2B5EF4-FFF2-40B4-BE49-F238E27FC236}">
                <a16:creationId xmlns:a16="http://schemas.microsoft.com/office/drawing/2014/main" id="{96CFD419-0341-46F2-A5AD-73490E084F25}"/>
              </a:ext>
            </a:extLst>
          </p:cNvPr>
          <p:cNvSpPr txBox="1"/>
          <p:nvPr/>
        </p:nvSpPr>
        <p:spPr>
          <a:xfrm>
            <a:off x="7010400" y="4991100"/>
            <a:ext cx="4257675" cy="2031325"/>
          </a:xfrm>
          <a:prstGeom prst="rect">
            <a:avLst/>
          </a:prstGeom>
          <a:noFill/>
        </p:spPr>
        <p:txBody>
          <a:bodyPr wrap="square" rtlCol="0">
            <a:spAutoFit/>
          </a:bodyPr>
          <a:lstStyle/>
          <a:p>
            <a:pPr algn="r"/>
            <a:r>
              <a:rPr lang="en-US" b="1" dirty="0"/>
              <a:t>Presented by Project Team 8</a:t>
            </a:r>
          </a:p>
          <a:p>
            <a:pPr algn="r"/>
            <a:r>
              <a:rPr lang="en-US" dirty="0"/>
              <a:t>Cristalle </a:t>
            </a:r>
            <a:r>
              <a:rPr lang="en-US" dirty="0" err="1"/>
              <a:t>Pronier</a:t>
            </a:r>
            <a:endParaRPr lang="en-US" dirty="0"/>
          </a:p>
          <a:p>
            <a:pPr algn="r"/>
            <a:r>
              <a:rPr lang="en-US" dirty="0" err="1"/>
              <a:t>Shivam</a:t>
            </a:r>
            <a:r>
              <a:rPr lang="en-US" dirty="0"/>
              <a:t> Patel</a:t>
            </a:r>
          </a:p>
          <a:p>
            <a:pPr algn="r"/>
            <a:r>
              <a:rPr lang="en-US" dirty="0"/>
              <a:t>Michael </a:t>
            </a:r>
            <a:r>
              <a:rPr lang="en-US" dirty="0" err="1"/>
              <a:t>Malig</a:t>
            </a:r>
            <a:endParaRPr lang="en-US" dirty="0"/>
          </a:p>
          <a:p>
            <a:pPr algn="r"/>
            <a:r>
              <a:rPr lang="en-US" dirty="0"/>
              <a:t>Deepak Gupta</a:t>
            </a:r>
          </a:p>
          <a:p>
            <a:pPr algn="r"/>
            <a:endParaRPr lang="en-US" dirty="0"/>
          </a:p>
          <a:p>
            <a:r>
              <a:rPr lang="en-US" dirty="0"/>
              <a:t>	</a:t>
            </a:r>
          </a:p>
        </p:txBody>
      </p:sp>
    </p:spTree>
    <p:extLst>
      <p:ext uri="{BB962C8B-B14F-4D97-AF65-F5344CB8AC3E}">
        <p14:creationId xmlns:p14="http://schemas.microsoft.com/office/powerpoint/2010/main" val="269035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342A1-56FE-4A97-8EA3-3B6FA3FE7B6F}"/>
              </a:ext>
            </a:extLst>
          </p:cNvPr>
          <p:cNvSpPr>
            <a:spLocks noGrp="1"/>
          </p:cNvSpPr>
          <p:nvPr>
            <p:ph type="title"/>
          </p:nvPr>
        </p:nvSpPr>
        <p:spPr/>
        <p:txBody>
          <a:bodyPr>
            <a:normAutofit fontScale="90000"/>
          </a:bodyPr>
          <a:lstStyle/>
          <a:p>
            <a:pPr algn="ctr"/>
            <a:r>
              <a:rPr lang="en-US" dirty="0"/>
              <a:t>Question 1: What is the annual trend of hate crimes from 2007 – 2017?</a:t>
            </a:r>
            <a:br>
              <a:rPr lang="en-US" dirty="0"/>
            </a:br>
            <a:r>
              <a:rPr lang="en-US" sz="4000" dirty="0"/>
              <a:t>Examining demographics of perpetrators and victims</a:t>
            </a:r>
            <a:br>
              <a:rPr lang="en-US" dirty="0"/>
            </a:br>
            <a:r>
              <a:rPr lang="en-US" dirty="0"/>
              <a:t> </a:t>
            </a:r>
          </a:p>
        </p:txBody>
      </p:sp>
      <p:sp>
        <p:nvSpPr>
          <p:cNvPr id="5" name="Text Placeholder 4">
            <a:extLst>
              <a:ext uri="{FF2B5EF4-FFF2-40B4-BE49-F238E27FC236}">
                <a16:creationId xmlns:a16="http://schemas.microsoft.com/office/drawing/2014/main" id="{E07770A4-4243-4441-9C36-1E56FCCDF754}"/>
              </a:ext>
            </a:extLst>
          </p:cNvPr>
          <p:cNvSpPr>
            <a:spLocks noGrp="1"/>
          </p:cNvSpPr>
          <p:nvPr>
            <p:ph type="body" idx="1"/>
          </p:nvPr>
        </p:nvSpPr>
        <p:spPr/>
        <p:txBody>
          <a:bodyPr/>
          <a:lstStyle/>
          <a:p>
            <a:pPr algn="ctr"/>
            <a:r>
              <a:rPr lang="en-US" dirty="0"/>
              <a:t>Presented by </a:t>
            </a:r>
            <a:r>
              <a:rPr lang="en-US" dirty="0" err="1"/>
              <a:t>Shivam</a:t>
            </a:r>
            <a:endParaRPr lang="en-US" dirty="0"/>
          </a:p>
        </p:txBody>
      </p:sp>
    </p:spTree>
    <p:extLst>
      <p:ext uri="{BB962C8B-B14F-4D97-AF65-F5344CB8AC3E}">
        <p14:creationId xmlns:p14="http://schemas.microsoft.com/office/powerpoint/2010/main" val="198085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08C540-4B31-465C-A7AB-9EB6A0401280}"/>
              </a:ext>
            </a:extLst>
          </p:cNvPr>
          <p:cNvSpPr>
            <a:spLocks noGrp="1"/>
          </p:cNvSpPr>
          <p:nvPr>
            <p:ph type="title"/>
          </p:nvPr>
        </p:nvSpPr>
        <p:spPr/>
        <p:txBody>
          <a:bodyPr/>
          <a:lstStyle/>
          <a:p>
            <a:pPr algn="ctr"/>
            <a:r>
              <a:rPr lang="en-US" dirty="0"/>
              <a:t>Annual Hate Crime Trends</a:t>
            </a:r>
          </a:p>
        </p:txBody>
      </p:sp>
      <p:sp>
        <p:nvSpPr>
          <p:cNvPr id="9" name="TextBox 8">
            <a:extLst>
              <a:ext uri="{FF2B5EF4-FFF2-40B4-BE49-F238E27FC236}">
                <a16:creationId xmlns:a16="http://schemas.microsoft.com/office/drawing/2014/main" id="{0181D815-A777-476D-AFA2-F6B4514B1889}"/>
              </a:ext>
            </a:extLst>
          </p:cNvPr>
          <p:cNvSpPr txBox="1"/>
          <p:nvPr/>
        </p:nvSpPr>
        <p:spPr>
          <a:xfrm>
            <a:off x="9072880" y="6215876"/>
            <a:ext cx="3393440" cy="276999"/>
          </a:xfrm>
          <a:prstGeom prst="rect">
            <a:avLst/>
          </a:prstGeom>
          <a:noFill/>
        </p:spPr>
        <p:txBody>
          <a:bodyPr wrap="square" rtlCol="0">
            <a:spAutoFit/>
          </a:bodyPr>
          <a:lstStyle/>
          <a:p>
            <a:r>
              <a:rPr lang="en-US" sz="1200" dirty="0"/>
              <a:t>*Not adjusted for population size</a:t>
            </a:r>
          </a:p>
        </p:txBody>
      </p:sp>
      <p:pic>
        <p:nvPicPr>
          <p:cNvPr id="7" name="Content Placeholder 6">
            <a:extLst>
              <a:ext uri="{FF2B5EF4-FFF2-40B4-BE49-F238E27FC236}">
                <a16:creationId xmlns:a16="http://schemas.microsoft.com/office/drawing/2014/main" id="{9520E91F-3428-4A21-A178-53E46EA00C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74094"/>
            <a:ext cx="5181600" cy="3454399"/>
          </a:xfrm>
        </p:spPr>
      </p:pic>
      <p:pic>
        <p:nvPicPr>
          <p:cNvPr id="13" name="Content Placeholder 12">
            <a:extLst>
              <a:ext uri="{FF2B5EF4-FFF2-40B4-BE49-F238E27FC236}">
                <a16:creationId xmlns:a16="http://schemas.microsoft.com/office/drawing/2014/main" id="{8CE8483B-B86C-4077-B6D9-D7842B8F0EC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274094"/>
            <a:ext cx="5181600" cy="3454399"/>
          </a:xfrm>
        </p:spPr>
      </p:pic>
    </p:spTree>
    <p:extLst>
      <p:ext uri="{BB962C8B-B14F-4D97-AF65-F5344CB8AC3E}">
        <p14:creationId xmlns:p14="http://schemas.microsoft.com/office/powerpoint/2010/main" val="312284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1FA7-31AF-4286-A26B-D41529F6D472}"/>
              </a:ext>
            </a:extLst>
          </p:cNvPr>
          <p:cNvSpPr>
            <a:spLocks noGrp="1"/>
          </p:cNvSpPr>
          <p:nvPr>
            <p:ph type="title"/>
          </p:nvPr>
        </p:nvSpPr>
        <p:spPr>
          <a:xfrm>
            <a:off x="831850" y="932155"/>
            <a:ext cx="10515600" cy="3630321"/>
          </a:xfrm>
        </p:spPr>
        <p:txBody>
          <a:bodyPr>
            <a:normAutofit fontScale="90000"/>
          </a:bodyPr>
          <a:lstStyle/>
          <a:p>
            <a:pPr algn="ctr"/>
            <a:r>
              <a:rPr lang="en-US" dirty="0"/>
              <a:t>Question 2: What are the most frequent offense types in hate crimes?</a:t>
            </a:r>
            <a:br>
              <a:rPr lang="en-US" dirty="0"/>
            </a:br>
            <a:r>
              <a:rPr lang="en-US" sz="4000" dirty="0"/>
              <a:t>Examining criminal offense types of hate crimes</a:t>
            </a:r>
            <a:br>
              <a:rPr lang="en-US" dirty="0"/>
            </a:br>
            <a:endParaRPr lang="en-US" dirty="0"/>
          </a:p>
        </p:txBody>
      </p:sp>
      <p:sp>
        <p:nvSpPr>
          <p:cNvPr id="3" name="Text Placeholder 2">
            <a:extLst>
              <a:ext uri="{FF2B5EF4-FFF2-40B4-BE49-F238E27FC236}">
                <a16:creationId xmlns:a16="http://schemas.microsoft.com/office/drawing/2014/main" id="{49DCFF41-348A-4C05-B17B-ECFBCE97D3CA}"/>
              </a:ext>
            </a:extLst>
          </p:cNvPr>
          <p:cNvSpPr>
            <a:spLocks noGrp="1"/>
          </p:cNvSpPr>
          <p:nvPr>
            <p:ph type="body" idx="1"/>
          </p:nvPr>
        </p:nvSpPr>
        <p:spPr/>
        <p:txBody>
          <a:bodyPr/>
          <a:lstStyle/>
          <a:p>
            <a:pPr algn="ctr"/>
            <a:r>
              <a:rPr lang="en-US" dirty="0"/>
              <a:t>Presented by Cristalle</a:t>
            </a:r>
          </a:p>
        </p:txBody>
      </p:sp>
    </p:spTree>
    <p:extLst>
      <p:ext uri="{BB962C8B-B14F-4D97-AF65-F5344CB8AC3E}">
        <p14:creationId xmlns:p14="http://schemas.microsoft.com/office/powerpoint/2010/main" val="88161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5AD2-490E-47CD-BF17-DF679E0D4E7F}"/>
              </a:ext>
            </a:extLst>
          </p:cNvPr>
          <p:cNvSpPr>
            <a:spLocks noGrp="1"/>
          </p:cNvSpPr>
          <p:nvPr>
            <p:ph type="title"/>
          </p:nvPr>
        </p:nvSpPr>
        <p:spPr/>
        <p:txBody>
          <a:bodyPr>
            <a:normAutofit fontScale="90000"/>
          </a:bodyPr>
          <a:lstStyle/>
          <a:p>
            <a:pPr algn="ctr"/>
            <a:br>
              <a:rPr lang="en-US" dirty="0"/>
            </a:br>
            <a:r>
              <a:rPr lang="en-US" dirty="0"/>
              <a:t>Looking at the Most Frequent Offense Types</a:t>
            </a:r>
            <a:br>
              <a:rPr lang="en-US" dirty="0"/>
            </a:br>
            <a:endParaRPr lang="en-US" dirty="0"/>
          </a:p>
        </p:txBody>
      </p:sp>
      <p:pic>
        <p:nvPicPr>
          <p:cNvPr id="1026" name="Picture 2" descr="https://raw.githubusercontent.com/gupta-d/project_8/Cristalle/Question_2_Offense_Type_Bias_Type/Q2_Top_10_Offenses.png">
            <a:extLst>
              <a:ext uri="{FF2B5EF4-FFF2-40B4-BE49-F238E27FC236}">
                <a16:creationId xmlns:a16="http://schemas.microsoft.com/office/drawing/2014/main" id="{F2793BD5-8735-433A-B5CE-40D989CE36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1475" y="1825625"/>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DFF005F4-5E0C-405B-9C76-DFCCFDA3AD3D}"/>
              </a:ext>
            </a:extLst>
          </p:cNvPr>
          <p:cNvSpPr>
            <a:spLocks noGrp="1"/>
          </p:cNvSpPr>
          <p:nvPr>
            <p:ph sz="half" idx="2"/>
          </p:nvPr>
        </p:nvSpPr>
        <p:spPr/>
        <p:txBody>
          <a:bodyPr/>
          <a:lstStyle/>
          <a:p>
            <a:r>
              <a:rPr lang="en-US" dirty="0"/>
              <a:t>Original dataset contained 47 unique offenses</a:t>
            </a:r>
          </a:p>
          <a:p>
            <a:r>
              <a:rPr lang="en-US" dirty="0"/>
              <a:t>Recoded the smallest categories into “Other”</a:t>
            </a:r>
          </a:p>
          <a:p>
            <a:r>
              <a:rPr lang="en-US" dirty="0"/>
              <a:t>Recoded records with more than one category as “Multiple”</a:t>
            </a:r>
          </a:p>
          <a:p>
            <a:r>
              <a:rPr lang="en-US" dirty="0"/>
              <a:t>The majority of hate crime involves damage/destruction of property, intimidation and assault.</a:t>
            </a:r>
          </a:p>
        </p:txBody>
      </p:sp>
    </p:spTree>
    <p:extLst>
      <p:ext uri="{BB962C8B-B14F-4D97-AF65-F5344CB8AC3E}">
        <p14:creationId xmlns:p14="http://schemas.microsoft.com/office/powerpoint/2010/main" val="397835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8FC1-BD2A-4260-8C88-2D05F2D7C116}"/>
              </a:ext>
            </a:extLst>
          </p:cNvPr>
          <p:cNvSpPr>
            <a:spLocks noGrp="1"/>
          </p:cNvSpPr>
          <p:nvPr>
            <p:ph type="title"/>
          </p:nvPr>
        </p:nvSpPr>
        <p:spPr/>
        <p:txBody>
          <a:bodyPr/>
          <a:lstStyle/>
          <a:p>
            <a:pPr algn="ctr"/>
            <a:r>
              <a:rPr lang="en-US" dirty="0"/>
              <a:t>Examining the Top Five Offenses</a:t>
            </a:r>
          </a:p>
        </p:txBody>
      </p:sp>
      <p:pic>
        <p:nvPicPr>
          <p:cNvPr id="2050" name="Picture 2" descr="https://raw.githubusercontent.com/gupta-d/project_8/Cristalle/Question_2_Offense_Type_Bias_Type/Q2_Top_5_Offense_Types.png">
            <a:extLst>
              <a:ext uri="{FF2B5EF4-FFF2-40B4-BE49-F238E27FC236}">
                <a16:creationId xmlns:a16="http://schemas.microsoft.com/office/drawing/2014/main" id="{C2581560-7284-4C25-B2A0-D1FDA9022E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5495" y="1825625"/>
            <a:ext cx="6006705" cy="417885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5CD1FD24-CEE7-4243-B753-54DC2B4F668E}"/>
              </a:ext>
            </a:extLst>
          </p:cNvPr>
          <p:cNvSpPr>
            <a:spLocks noGrp="1"/>
          </p:cNvSpPr>
          <p:nvPr>
            <p:ph sz="half" idx="2"/>
          </p:nvPr>
        </p:nvSpPr>
        <p:spPr/>
        <p:txBody>
          <a:bodyPr>
            <a:normAutofit fontScale="77500" lnSpcReduction="20000"/>
          </a:bodyPr>
          <a:lstStyle/>
          <a:p>
            <a:pPr marL="285750" indent="-285750">
              <a:buFont typeface="Arial" panose="020B0604020202020204" pitchFamily="34" charset="0"/>
              <a:buChar char="•"/>
            </a:pPr>
            <a:r>
              <a:rPr lang="en-US" sz="3600" dirty="0"/>
              <a:t>Property damage is the largest overall and highest recent increase.</a:t>
            </a:r>
          </a:p>
          <a:p>
            <a:pPr marL="285750" indent="-285750">
              <a:buFont typeface="Arial" panose="020B0604020202020204" pitchFamily="34" charset="0"/>
              <a:buChar char="•"/>
            </a:pPr>
            <a:r>
              <a:rPr lang="en-US" sz="3600" dirty="0"/>
              <a:t>Four of the top five types saw an increase in 2017.</a:t>
            </a:r>
          </a:p>
          <a:p>
            <a:pPr marL="285750" indent="-285750">
              <a:buFont typeface="Arial" panose="020B0604020202020204" pitchFamily="34" charset="0"/>
              <a:buChar char="•"/>
            </a:pPr>
            <a:r>
              <a:rPr lang="en-US" sz="3600" dirty="0"/>
              <a:t>The top two offenses most closely mirror the overall numbers and drive the trend.</a:t>
            </a:r>
          </a:p>
          <a:p>
            <a:pPr marL="285750" indent="-285750">
              <a:buFont typeface="Arial" panose="020B0604020202020204" pitchFamily="34" charset="0"/>
              <a:buChar char="•"/>
            </a:pPr>
            <a:r>
              <a:rPr lang="en-US" sz="3600" dirty="0"/>
              <a:t>While simple assault saw a leveling off, aggravated assault rose (often includes weapons).</a:t>
            </a:r>
          </a:p>
          <a:p>
            <a:pPr marL="285750" indent="-285750">
              <a:buFont typeface="Arial" panose="020B0604020202020204" pitchFamily="34" charset="0"/>
              <a:buChar char="•"/>
            </a:pPr>
            <a:endParaRPr lang="en-US" sz="3600" dirty="0"/>
          </a:p>
        </p:txBody>
      </p:sp>
    </p:spTree>
    <p:extLst>
      <p:ext uri="{BB962C8B-B14F-4D97-AF65-F5344CB8AC3E}">
        <p14:creationId xmlns:p14="http://schemas.microsoft.com/office/powerpoint/2010/main" val="429148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p:txBody>
          <a:bodyPr>
            <a:normAutofit fontScale="90000"/>
          </a:bodyPr>
          <a:lstStyle/>
          <a:p>
            <a:pPr algn="ctr"/>
            <a:br>
              <a:rPr lang="en-US" dirty="0"/>
            </a:br>
            <a:br>
              <a:rPr lang="en-US" dirty="0"/>
            </a:br>
            <a:br>
              <a:rPr lang="en-US" dirty="0"/>
            </a:br>
            <a:r>
              <a:rPr lang="en-US" dirty="0"/>
              <a:t>Question 3: Where do hate crimes occur most frequently?</a:t>
            </a:r>
            <a:br>
              <a:rPr lang="en-US" dirty="0"/>
            </a:br>
            <a:r>
              <a:rPr lang="en-US" sz="4000" dirty="0"/>
              <a:t>Looking at geographical locations and location types</a:t>
            </a:r>
            <a:br>
              <a:rPr lang="en-US" dirty="0"/>
            </a:br>
            <a:endParaRPr lang="en-US" dirty="0"/>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p:txBody>
          <a:bodyPr/>
          <a:lstStyle/>
          <a:p>
            <a:pPr algn="ctr"/>
            <a:r>
              <a:rPr lang="en-US" dirty="0"/>
              <a:t>Presented by Deepak</a:t>
            </a:r>
          </a:p>
        </p:txBody>
      </p:sp>
    </p:spTree>
    <p:extLst>
      <p:ext uri="{BB962C8B-B14F-4D97-AF65-F5344CB8AC3E}">
        <p14:creationId xmlns:p14="http://schemas.microsoft.com/office/powerpoint/2010/main" val="310473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08C540-4B31-465C-A7AB-9EB6A0401280}"/>
              </a:ext>
            </a:extLst>
          </p:cNvPr>
          <p:cNvSpPr>
            <a:spLocks noGrp="1"/>
          </p:cNvSpPr>
          <p:nvPr>
            <p:ph type="title"/>
          </p:nvPr>
        </p:nvSpPr>
        <p:spPr/>
        <p:txBody>
          <a:bodyPr/>
          <a:lstStyle/>
          <a:p>
            <a:pPr algn="ctr"/>
            <a:r>
              <a:rPr lang="en-US" dirty="0"/>
              <a:t>States with the Highest Number of Hate Crimes* </a:t>
            </a:r>
          </a:p>
        </p:txBody>
      </p:sp>
      <p:pic>
        <p:nvPicPr>
          <p:cNvPr id="6148" name="Picture 4" descr="https://raw.githubusercontent.com/gupta-d/project_8/master/main/deepak/main/output_files/top5_states_2017.png">
            <a:extLst>
              <a:ext uri="{FF2B5EF4-FFF2-40B4-BE49-F238E27FC236}">
                <a16:creationId xmlns:a16="http://schemas.microsoft.com/office/drawing/2014/main" id="{B1BD4CF7-3FA1-4122-BBCA-840A46EF0DA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274094"/>
            <a:ext cx="5181600" cy="345439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raw.githubusercontent.com/gupta-d/project_8/master/main/deepak/main/output_files/top5_states_10yr.png">
            <a:extLst>
              <a:ext uri="{FF2B5EF4-FFF2-40B4-BE49-F238E27FC236}">
                <a16:creationId xmlns:a16="http://schemas.microsoft.com/office/drawing/2014/main" id="{19C01E16-B76D-40E4-993C-DBF02527D03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274094"/>
            <a:ext cx="5181600" cy="34543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81D815-A777-476D-AFA2-F6B4514B1889}"/>
              </a:ext>
            </a:extLst>
          </p:cNvPr>
          <p:cNvSpPr txBox="1"/>
          <p:nvPr/>
        </p:nvSpPr>
        <p:spPr>
          <a:xfrm>
            <a:off x="9072880" y="6215876"/>
            <a:ext cx="3393440" cy="276999"/>
          </a:xfrm>
          <a:prstGeom prst="rect">
            <a:avLst/>
          </a:prstGeom>
          <a:noFill/>
        </p:spPr>
        <p:txBody>
          <a:bodyPr wrap="square" rtlCol="0">
            <a:spAutoFit/>
          </a:bodyPr>
          <a:lstStyle/>
          <a:p>
            <a:r>
              <a:rPr lang="en-US" sz="1200" dirty="0"/>
              <a:t>*Not adjusted for population size</a:t>
            </a:r>
          </a:p>
        </p:txBody>
      </p:sp>
    </p:spTree>
    <p:extLst>
      <p:ext uri="{BB962C8B-B14F-4D97-AF65-F5344CB8AC3E}">
        <p14:creationId xmlns:p14="http://schemas.microsoft.com/office/powerpoint/2010/main" val="326775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B8AFDD-723F-4A90-B448-4A2FA875E549}"/>
              </a:ext>
            </a:extLst>
          </p:cNvPr>
          <p:cNvSpPr>
            <a:spLocks noGrp="1"/>
          </p:cNvSpPr>
          <p:nvPr>
            <p:ph type="title"/>
          </p:nvPr>
        </p:nvSpPr>
        <p:spPr/>
        <p:txBody>
          <a:bodyPr/>
          <a:lstStyle/>
          <a:p>
            <a:pPr algn="ctr"/>
            <a:r>
              <a:rPr lang="en-US" dirty="0"/>
              <a:t>Hate Crime by Top States 2008-2017</a:t>
            </a:r>
          </a:p>
        </p:txBody>
      </p:sp>
      <p:pic>
        <p:nvPicPr>
          <p:cNvPr id="5" name="Picture 2" descr="https://raw.githubusercontent.com/gupta-d/project_8/master/main/deepak/main/output_files/3%20year%20moving%20average_Hate%20Crime%20per%2010K%20population.png">
            <a:extLst>
              <a:ext uri="{FF2B5EF4-FFF2-40B4-BE49-F238E27FC236}">
                <a16:creationId xmlns:a16="http://schemas.microsoft.com/office/drawing/2014/main" id="{42FD25D8-F9A7-4924-AA6F-86DFE85BA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59000" y="1477224"/>
            <a:ext cx="7873999"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10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3B13A-6B31-4F0A-8D17-473940F5F0EA}"/>
              </a:ext>
            </a:extLst>
          </p:cNvPr>
          <p:cNvSpPr>
            <a:spLocks noGrp="1"/>
          </p:cNvSpPr>
          <p:nvPr>
            <p:ph type="title"/>
          </p:nvPr>
        </p:nvSpPr>
        <p:spPr/>
        <p:txBody>
          <a:bodyPr/>
          <a:lstStyle/>
          <a:p>
            <a:pPr algn="ctr"/>
            <a:r>
              <a:rPr lang="en-US" dirty="0"/>
              <a:t>States with the Highest Number of Hate Crimes per 10,000 Population</a:t>
            </a:r>
          </a:p>
        </p:txBody>
      </p:sp>
      <p:pic>
        <p:nvPicPr>
          <p:cNvPr id="4100" name="Picture 4" descr="https://raw.githubusercontent.com/gupta-d/project_8/master/main/deepak/main/output_files/hate%20incidents%20per%2010K%20population.png">
            <a:extLst>
              <a:ext uri="{FF2B5EF4-FFF2-40B4-BE49-F238E27FC236}">
                <a16:creationId xmlns:a16="http://schemas.microsoft.com/office/drawing/2014/main" id="{B00940D8-3BD2-45B9-BC00-3004F92ECED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8379" y="2101374"/>
            <a:ext cx="5727621" cy="38184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raw.githubusercontent.com/gupta-d/project_8/master/main/deepak/main/output_files/2017%20hate%20incidents%20per%2010K%20population-%20%25.png">
            <a:extLst>
              <a:ext uri="{FF2B5EF4-FFF2-40B4-BE49-F238E27FC236}">
                <a16:creationId xmlns:a16="http://schemas.microsoft.com/office/drawing/2014/main" id="{858EE896-CE4B-44E9-AECD-F5D0414A2A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47080" y="2101374"/>
            <a:ext cx="5867400" cy="391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7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2D3B-C82D-4892-9430-E0D896CD1732}"/>
              </a:ext>
            </a:extLst>
          </p:cNvPr>
          <p:cNvSpPr>
            <a:spLocks noGrp="1"/>
          </p:cNvSpPr>
          <p:nvPr>
            <p:ph type="title"/>
          </p:nvPr>
        </p:nvSpPr>
        <p:spPr>
          <a:xfrm>
            <a:off x="838200" y="365125"/>
            <a:ext cx="10515600" cy="864235"/>
          </a:xfrm>
        </p:spPr>
        <p:txBody>
          <a:bodyPr>
            <a:normAutofit fontScale="90000"/>
          </a:bodyPr>
          <a:lstStyle/>
          <a:p>
            <a:pPr algn="ctr"/>
            <a:r>
              <a:rPr lang="en-US" dirty="0"/>
              <a:t>Where do Hate Crimes Occur?</a:t>
            </a:r>
            <a:br>
              <a:rPr lang="en-US" dirty="0"/>
            </a:br>
            <a:r>
              <a:rPr lang="en-US" dirty="0"/>
              <a:t>Hate Crimes by Location Type</a:t>
            </a:r>
          </a:p>
        </p:txBody>
      </p:sp>
      <p:pic>
        <p:nvPicPr>
          <p:cNvPr id="5122" name="Picture 2" descr="https://raw.githubusercontent.com/gupta-d/project_8/master/main/deepak/main/output_files/Hate%20crime%20locations.png">
            <a:extLst>
              <a:ext uri="{FF2B5EF4-FFF2-40B4-BE49-F238E27FC236}">
                <a16:creationId xmlns:a16="http://schemas.microsoft.com/office/drawing/2014/main" id="{0080C653-AF64-4853-853D-CF198F9EF3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600" y="1310640"/>
            <a:ext cx="7559040" cy="538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3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101D-131D-4BEB-B909-D15BE1B7A5A4}"/>
              </a:ext>
            </a:extLst>
          </p:cNvPr>
          <p:cNvSpPr>
            <a:spLocks noGrp="1"/>
          </p:cNvSpPr>
          <p:nvPr>
            <p:ph type="title"/>
          </p:nvPr>
        </p:nvSpPr>
        <p:spPr/>
        <p:txBody>
          <a:bodyPr/>
          <a:lstStyle/>
          <a:p>
            <a:pPr algn="ctr"/>
            <a:r>
              <a:rPr lang="en-US" dirty="0"/>
              <a:t>Project Overview</a:t>
            </a:r>
          </a:p>
        </p:txBody>
      </p:sp>
      <p:sp>
        <p:nvSpPr>
          <p:cNvPr id="3" name="Content Placeholder 2">
            <a:extLst>
              <a:ext uri="{FF2B5EF4-FFF2-40B4-BE49-F238E27FC236}">
                <a16:creationId xmlns:a16="http://schemas.microsoft.com/office/drawing/2014/main" id="{536D015E-ACEF-4D24-9B4D-8FD4A5EE79E6}"/>
              </a:ext>
            </a:extLst>
          </p:cNvPr>
          <p:cNvSpPr>
            <a:spLocks noGrp="1"/>
          </p:cNvSpPr>
          <p:nvPr>
            <p:ph idx="1"/>
          </p:nvPr>
        </p:nvSpPr>
        <p:spPr/>
        <p:txBody>
          <a:bodyPr>
            <a:normAutofit/>
          </a:bodyPr>
          <a:lstStyle/>
          <a:p>
            <a:pPr marL="0" indent="0" algn="ctr">
              <a:buNone/>
            </a:pPr>
            <a:endParaRPr lang="en-US" dirty="0"/>
          </a:p>
          <a:p>
            <a:pPr marL="0" indent="0" algn="ctr">
              <a:lnSpc>
                <a:spcPct val="150000"/>
              </a:lnSpc>
              <a:buNone/>
            </a:pPr>
            <a:r>
              <a:rPr lang="en-US" sz="2400" i="1" dirty="0"/>
              <a:t>The United States has seen a significant increase in hate crimes with 2017 seeing a 17% increase over the prior year, despite crime as a whole on the decline. Across the country, hate crimes occur in varying forms across a multitude of places. Using the FBI crime data explorer API, our goal is to measure the rate of these hate crimes within the United States over the past decade and analyze them to better understand how and where they are likely to occur.</a:t>
            </a:r>
          </a:p>
          <a:p>
            <a:pPr marL="0" indent="0">
              <a:buNone/>
            </a:pPr>
            <a:endParaRPr lang="en-US" dirty="0"/>
          </a:p>
        </p:txBody>
      </p:sp>
    </p:spTree>
    <p:extLst>
      <p:ext uri="{BB962C8B-B14F-4D97-AF65-F5344CB8AC3E}">
        <p14:creationId xmlns:p14="http://schemas.microsoft.com/office/powerpoint/2010/main" val="3800518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a:xfrm>
            <a:off x="838200" y="1079423"/>
            <a:ext cx="10515600" cy="2852737"/>
          </a:xfrm>
        </p:spPr>
        <p:txBody>
          <a:bodyPr>
            <a:normAutofit fontScale="90000"/>
          </a:bodyPr>
          <a:lstStyle/>
          <a:p>
            <a:pPr algn="ctr"/>
            <a:br>
              <a:rPr lang="en-US" dirty="0"/>
            </a:br>
            <a:br>
              <a:rPr lang="en-US" dirty="0"/>
            </a:br>
            <a:r>
              <a:rPr lang="en-US" dirty="0"/>
              <a:t>Question 4: What is the monthly fluctuation of hate crimes rates? </a:t>
            </a:r>
            <a:br>
              <a:rPr lang="en-US" dirty="0"/>
            </a:br>
            <a:r>
              <a:rPr lang="en-US" sz="4000" dirty="0"/>
              <a:t>Looking at seasonal trends in hate crimes</a:t>
            </a:r>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p:txBody>
          <a:bodyPr/>
          <a:lstStyle/>
          <a:p>
            <a:pPr algn="ctr"/>
            <a:r>
              <a:rPr lang="en-US" dirty="0"/>
              <a:t>Presented by Michael</a:t>
            </a:r>
          </a:p>
        </p:txBody>
      </p:sp>
    </p:spTree>
    <p:extLst>
      <p:ext uri="{BB962C8B-B14F-4D97-AF65-F5344CB8AC3E}">
        <p14:creationId xmlns:p14="http://schemas.microsoft.com/office/powerpoint/2010/main" val="125719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D07D36-3134-4005-AFB6-7C37E289CCA7}"/>
              </a:ext>
            </a:extLst>
          </p:cNvPr>
          <p:cNvSpPr>
            <a:spLocks noGrp="1"/>
          </p:cNvSpPr>
          <p:nvPr>
            <p:ph type="title"/>
          </p:nvPr>
        </p:nvSpPr>
        <p:spPr/>
        <p:txBody>
          <a:bodyPr/>
          <a:lstStyle/>
          <a:p>
            <a:pPr algn="ctr"/>
            <a:r>
              <a:rPr lang="en-US" dirty="0"/>
              <a:t>Seasonal Trends in Hate Crimes</a:t>
            </a:r>
            <a:br>
              <a:rPr lang="en-US" dirty="0"/>
            </a:br>
            <a:endParaRPr lang="en-US" dirty="0"/>
          </a:p>
        </p:txBody>
      </p:sp>
      <p:sp>
        <p:nvSpPr>
          <p:cNvPr id="5" name="Text Placeholder 4">
            <a:extLst>
              <a:ext uri="{FF2B5EF4-FFF2-40B4-BE49-F238E27FC236}">
                <a16:creationId xmlns:a16="http://schemas.microsoft.com/office/drawing/2014/main" id="{B940BD3E-CE85-418C-8710-5A41BA81A24F}"/>
              </a:ext>
            </a:extLst>
          </p:cNvPr>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US" sz="2400" dirty="0"/>
              <a:t>Occurrences will generally see an increase as the year progresses. Reaching a high during the early parts of summer.</a:t>
            </a:r>
          </a:p>
          <a:p>
            <a:pPr marL="285750" indent="-285750">
              <a:buFont typeface="Arial" panose="020B0604020202020204" pitchFamily="34" charset="0"/>
              <a:buChar char="•"/>
            </a:pPr>
            <a:r>
              <a:rPr lang="en-US" sz="2400" dirty="0"/>
              <a:t>The aggregate totals show that May is the peak month of hate crimes in recent years.</a:t>
            </a:r>
          </a:p>
          <a:p>
            <a:pPr marL="285750" indent="-285750">
              <a:buFont typeface="Arial" panose="020B0604020202020204" pitchFamily="34" charset="0"/>
              <a:buChar char="•"/>
            </a:pPr>
            <a:r>
              <a:rPr lang="en-US" sz="2400" dirty="0"/>
              <a:t>Hate Crimes are marginally lower during the holiday season (Nov - Feb)</a:t>
            </a:r>
          </a:p>
        </p:txBody>
      </p:sp>
      <p:pic>
        <p:nvPicPr>
          <p:cNvPr id="6" name="Content Placeholder 5">
            <a:extLst>
              <a:ext uri="{FF2B5EF4-FFF2-40B4-BE49-F238E27FC236}">
                <a16:creationId xmlns:a16="http://schemas.microsoft.com/office/drawing/2014/main" id="{F72C98DC-633A-4EFC-AEBB-53D6524B5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5463" y="1595021"/>
            <a:ext cx="5487650" cy="3658433"/>
          </a:xfrm>
        </p:spPr>
      </p:pic>
    </p:spTree>
    <p:extLst>
      <p:ext uri="{BB962C8B-B14F-4D97-AF65-F5344CB8AC3E}">
        <p14:creationId xmlns:p14="http://schemas.microsoft.com/office/powerpoint/2010/main" val="3110387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p:txBody>
          <a:bodyPr/>
          <a:lstStyle/>
          <a:p>
            <a:pPr algn="ctr"/>
            <a:r>
              <a:rPr lang="en-US" dirty="0"/>
              <a:t>Monthly Changes Through 2007-2017</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p:txBody>
          <a:bodyPr>
            <a:normAutofit fontScale="85000" lnSpcReduction="20000"/>
          </a:bodyPr>
          <a:lstStyle/>
          <a:p>
            <a:pPr algn="ctr"/>
            <a:r>
              <a:rPr lang="en-US" dirty="0"/>
              <a:t>Each year seems to follow the same trendline with the exception of a few monthly spikes</a:t>
            </a:r>
          </a:p>
        </p:txBody>
      </p:sp>
      <p:sp>
        <p:nvSpPr>
          <p:cNvPr id="7" name="Text Placeholder 6">
            <a:extLst>
              <a:ext uri="{FF2B5EF4-FFF2-40B4-BE49-F238E27FC236}">
                <a16:creationId xmlns:a16="http://schemas.microsoft.com/office/drawing/2014/main" id="{2575EA76-1AE8-45C7-8F85-E8C8858B2475}"/>
              </a:ext>
            </a:extLst>
          </p:cNvPr>
          <p:cNvSpPr>
            <a:spLocks noGrp="1"/>
          </p:cNvSpPr>
          <p:nvPr>
            <p:ph type="body" sz="quarter" idx="3"/>
          </p:nvPr>
        </p:nvSpPr>
        <p:spPr/>
        <p:txBody>
          <a:bodyPr>
            <a:normAutofit fontScale="85000" lnSpcReduction="20000"/>
          </a:bodyPr>
          <a:lstStyle/>
          <a:p>
            <a:pPr algn="ctr"/>
            <a:r>
              <a:rPr lang="en-US" dirty="0"/>
              <a:t>Most significant monthly increase occurred Nov 2016 and subsequently the largest monthly decrease on Dec 2016</a:t>
            </a:r>
          </a:p>
        </p:txBody>
      </p:sp>
      <p:pic>
        <p:nvPicPr>
          <p:cNvPr id="4" name="Content Placeholder 3">
            <a:extLst>
              <a:ext uri="{FF2B5EF4-FFF2-40B4-BE49-F238E27FC236}">
                <a16:creationId xmlns:a16="http://schemas.microsoft.com/office/drawing/2014/main" id="{2F94916C-9A60-48ED-8253-A6B784C2BF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0" name="Content Placeholder 9">
            <a:extLst>
              <a:ext uri="{FF2B5EF4-FFF2-40B4-BE49-F238E27FC236}">
                <a16:creationId xmlns:a16="http://schemas.microsoft.com/office/drawing/2014/main" id="{67450DB2-79BF-4B44-B84F-259E958FDBE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112437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3A21-0A9B-4A34-87DC-E1185C0AF52C}"/>
              </a:ext>
            </a:extLst>
          </p:cNvPr>
          <p:cNvSpPr>
            <a:spLocks noGrp="1"/>
          </p:cNvSpPr>
          <p:nvPr>
            <p:ph type="title"/>
          </p:nvPr>
        </p:nvSpPr>
        <p:spPr/>
        <p:txBody>
          <a:bodyPr/>
          <a:lstStyle/>
          <a:p>
            <a:pPr algn="ctr"/>
            <a:r>
              <a:rPr lang="en-US" dirty="0"/>
              <a:t>Findings Discussion</a:t>
            </a:r>
          </a:p>
        </p:txBody>
      </p:sp>
      <p:sp>
        <p:nvSpPr>
          <p:cNvPr id="3" name="Content Placeholder 2">
            <a:extLst>
              <a:ext uri="{FF2B5EF4-FFF2-40B4-BE49-F238E27FC236}">
                <a16:creationId xmlns:a16="http://schemas.microsoft.com/office/drawing/2014/main" id="{D92D782C-68AA-4957-BB1E-1BF6F2ED4277}"/>
              </a:ext>
            </a:extLst>
          </p:cNvPr>
          <p:cNvSpPr>
            <a:spLocks noGrp="1"/>
          </p:cNvSpPr>
          <p:nvPr>
            <p:ph idx="1"/>
          </p:nvPr>
        </p:nvSpPr>
        <p:spPr/>
        <p:txBody>
          <a:bodyPr>
            <a:normAutofit fontScale="92500"/>
          </a:bodyPr>
          <a:lstStyle/>
          <a:p>
            <a:r>
              <a:rPr lang="en-US" dirty="0"/>
              <a:t>After showing an overall decrease after 2008, hate crimes are at a high point in 2017.</a:t>
            </a:r>
          </a:p>
          <a:p>
            <a:r>
              <a:rPr lang="en-US" dirty="0"/>
              <a:t>A majority of hate crimes hold Anti-Race/Ethnicity related motivations with religion and sexual-orientation sharing an even percentage after.</a:t>
            </a:r>
          </a:p>
          <a:p>
            <a:r>
              <a:rPr lang="en-US" dirty="0"/>
              <a:t>Most hate crime offences involve property damage or threat of violence</a:t>
            </a:r>
          </a:p>
          <a:p>
            <a:r>
              <a:rPr lang="en-US" dirty="0"/>
              <a:t>The largest concentration of hate crimes occur in largely populated areas such as California and New York</a:t>
            </a:r>
          </a:p>
          <a:p>
            <a:r>
              <a:rPr lang="en-US" dirty="0"/>
              <a:t>Hate crimes occur in the Residence/Home more than any other location</a:t>
            </a:r>
          </a:p>
          <a:p>
            <a:r>
              <a:rPr lang="en-US" dirty="0"/>
              <a:t>The monthly seasonal trend shows that hate crimes occur less often during the holiday season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0853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2AC8-CD8F-4FF4-9371-4E9F52F46C72}"/>
              </a:ext>
            </a:extLst>
          </p:cNvPr>
          <p:cNvSpPr>
            <a:spLocks noGrp="1"/>
          </p:cNvSpPr>
          <p:nvPr>
            <p:ph type="title"/>
          </p:nvPr>
        </p:nvSpPr>
        <p:spPr/>
        <p:txBody>
          <a:bodyPr/>
          <a:lstStyle/>
          <a:p>
            <a:pPr algn="ctr"/>
            <a:r>
              <a:rPr lang="en-US" dirty="0"/>
              <a:t>Limitations &amp; Thinking Forward</a:t>
            </a:r>
          </a:p>
        </p:txBody>
      </p:sp>
      <p:sp>
        <p:nvSpPr>
          <p:cNvPr id="3" name="Content Placeholder 2">
            <a:extLst>
              <a:ext uri="{FF2B5EF4-FFF2-40B4-BE49-F238E27FC236}">
                <a16:creationId xmlns:a16="http://schemas.microsoft.com/office/drawing/2014/main" id="{02F6C96F-8668-4403-85F4-200A6446D2BB}"/>
              </a:ext>
            </a:extLst>
          </p:cNvPr>
          <p:cNvSpPr>
            <a:spLocks noGrp="1"/>
          </p:cNvSpPr>
          <p:nvPr>
            <p:ph idx="1"/>
          </p:nvPr>
        </p:nvSpPr>
        <p:spPr/>
        <p:txBody>
          <a:bodyPr/>
          <a:lstStyle/>
          <a:p>
            <a:r>
              <a:rPr lang="en-US" dirty="0"/>
              <a:t>Under reporting by victims of crime is a common limitation in all crime data.  Removing barriers to reporting is essential to capturing the real number of incidents.</a:t>
            </a:r>
          </a:p>
          <a:p>
            <a:pPr marL="0" indent="0">
              <a:buNone/>
            </a:pPr>
            <a:endParaRPr lang="en-US" dirty="0"/>
          </a:p>
          <a:p>
            <a:r>
              <a:rPr lang="en-US" dirty="0"/>
              <a:t>Hate crime data is reported by thousands of law enforcement agencies using more than one tool (FBI reports that those using the Excel tool report significantly less than the integrated software using NIBRS (National Incident-Based Reporting System).</a:t>
            </a:r>
          </a:p>
          <a:p>
            <a:pPr lvl="1"/>
            <a:r>
              <a:rPr lang="en-US" dirty="0"/>
              <a:t>The FBI is pushing NIBRS compliance across the country by 2021 (currently 43%)</a:t>
            </a:r>
          </a:p>
        </p:txBody>
      </p:sp>
    </p:spTree>
    <p:extLst>
      <p:ext uri="{BB962C8B-B14F-4D97-AF65-F5344CB8AC3E}">
        <p14:creationId xmlns:p14="http://schemas.microsoft.com/office/powerpoint/2010/main" val="252881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7DDF-0A38-42E3-A447-EBD1B545F285}"/>
              </a:ext>
            </a:extLst>
          </p:cNvPr>
          <p:cNvSpPr>
            <a:spLocks noGrp="1"/>
          </p:cNvSpPr>
          <p:nvPr>
            <p:ph type="title"/>
          </p:nvPr>
        </p:nvSpPr>
        <p:spPr/>
        <p:txBody>
          <a:bodyPr/>
          <a:lstStyle/>
          <a:p>
            <a:pPr algn="ctr"/>
            <a:r>
              <a:rPr lang="en-US" dirty="0"/>
              <a:t>Resources &amp; References</a:t>
            </a:r>
          </a:p>
        </p:txBody>
      </p:sp>
      <p:sp>
        <p:nvSpPr>
          <p:cNvPr id="3" name="Content Placeholder 2">
            <a:extLst>
              <a:ext uri="{FF2B5EF4-FFF2-40B4-BE49-F238E27FC236}">
                <a16:creationId xmlns:a16="http://schemas.microsoft.com/office/drawing/2014/main" id="{3291137F-8C0C-4802-A3BE-81F81D26A68E}"/>
              </a:ext>
            </a:extLst>
          </p:cNvPr>
          <p:cNvSpPr>
            <a:spLocks noGrp="1"/>
          </p:cNvSpPr>
          <p:nvPr>
            <p:ph idx="1"/>
          </p:nvPr>
        </p:nvSpPr>
        <p:spPr/>
        <p:txBody>
          <a:bodyPr>
            <a:normAutofit lnSpcReduction="10000"/>
          </a:bodyPr>
          <a:lstStyle/>
          <a:p>
            <a:r>
              <a:rPr lang="en-US" dirty="0"/>
              <a:t>FBI most recent hate crime data: </a:t>
            </a:r>
            <a:r>
              <a:rPr lang="en-US" dirty="0">
                <a:hlinkClick r:id="rId2"/>
              </a:rPr>
              <a:t>https://ucr.fbi.gov/hate-crime/2017</a:t>
            </a:r>
            <a:endParaRPr lang="en-US" dirty="0"/>
          </a:p>
          <a:p>
            <a:r>
              <a:rPr lang="en-US" dirty="0"/>
              <a:t>For information about crime reporting from the Bureau of Justice Statistics: </a:t>
            </a:r>
            <a:r>
              <a:rPr lang="en-US" dirty="0">
                <a:hlinkClick r:id="rId3"/>
              </a:rPr>
              <a:t>https://www.bjs.gov/index.cfm?ty=dcdetail&amp;iid=301</a:t>
            </a:r>
            <a:r>
              <a:rPr lang="en-US" dirty="0"/>
              <a:t>  </a:t>
            </a:r>
          </a:p>
          <a:p>
            <a:r>
              <a:rPr lang="en-US" dirty="0"/>
              <a:t>Details on NIBRS data collection and reporting (will become future standard): </a:t>
            </a:r>
            <a:r>
              <a:rPr lang="en-US" dirty="0">
                <a:hlinkClick r:id="rId4"/>
              </a:rPr>
              <a:t>https://www.fbi.gov/services/cjis/ucr/nibrs</a:t>
            </a:r>
            <a:endParaRPr lang="en-US" dirty="0"/>
          </a:p>
          <a:p>
            <a:r>
              <a:rPr lang="en-US" dirty="0"/>
              <a:t>California 2017 Hate Crimes Report: </a:t>
            </a:r>
            <a:r>
              <a:rPr lang="en-US" dirty="0">
                <a:hlinkClick r:id="rId5"/>
              </a:rPr>
              <a:t>https://openjustice.doj.ca.gov/resources/publications</a:t>
            </a:r>
            <a:r>
              <a:rPr lang="en-US" dirty="0"/>
              <a:t> </a:t>
            </a:r>
          </a:p>
          <a:p>
            <a:r>
              <a:rPr lang="en-US" dirty="0"/>
              <a:t>California Preventing Hate Crimes Brochure: </a:t>
            </a:r>
            <a:r>
              <a:rPr lang="en-US" dirty="0">
                <a:hlinkClick r:id="rId6"/>
              </a:rPr>
              <a:t>https://oag.ca.gov/sites/all/files/agweb/pdfs/civilrights/ENG_Preventing_Hate_Crimes_Brochure_PL_INT_ADA.pdf</a:t>
            </a:r>
            <a:endParaRPr lang="en-US" dirty="0"/>
          </a:p>
          <a:p>
            <a:endParaRPr lang="en-US" dirty="0"/>
          </a:p>
        </p:txBody>
      </p:sp>
    </p:spTree>
    <p:extLst>
      <p:ext uri="{BB962C8B-B14F-4D97-AF65-F5344CB8AC3E}">
        <p14:creationId xmlns:p14="http://schemas.microsoft.com/office/powerpoint/2010/main" val="2171996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20E7-B72B-44A1-B5A1-6C994709F93C}"/>
              </a:ext>
            </a:extLst>
          </p:cNvPr>
          <p:cNvSpPr>
            <a:spLocks noGrp="1"/>
          </p:cNvSpPr>
          <p:nvPr>
            <p:ph type="ctrTitle"/>
          </p:nvPr>
        </p:nvSpPr>
        <p:spPr>
          <a:xfrm>
            <a:off x="1524000" y="1122363"/>
            <a:ext cx="9144000" cy="1096962"/>
          </a:xfrm>
        </p:spPr>
        <p:txBody>
          <a:bodyPr/>
          <a:lstStyle/>
          <a:p>
            <a:r>
              <a:rPr lang="en-US" dirty="0"/>
              <a:t>Questions &amp; Comments</a:t>
            </a:r>
          </a:p>
        </p:txBody>
      </p:sp>
      <p:sp>
        <p:nvSpPr>
          <p:cNvPr id="3" name="Subtitle 2">
            <a:extLst>
              <a:ext uri="{FF2B5EF4-FFF2-40B4-BE49-F238E27FC236}">
                <a16:creationId xmlns:a16="http://schemas.microsoft.com/office/drawing/2014/main" id="{2F1881E6-D622-4A83-8667-05A2CCE5540F}"/>
              </a:ext>
            </a:extLst>
          </p:cNvPr>
          <p:cNvSpPr>
            <a:spLocks noGrp="1"/>
          </p:cNvSpPr>
          <p:nvPr>
            <p:ph type="subTitle" idx="1"/>
          </p:nvPr>
        </p:nvSpPr>
        <p:spPr>
          <a:xfrm>
            <a:off x="1524000" y="2486025"/>
            <a:ext cx="9144000" cy="3448050"/>
          </a:xfrm>
        </p:spPr>
        <p:txBody>
          <a:bodyPr>
            <a:normAutofit/>
          </a:bodyPr>
          <a:lstStyle/>
          <a:p>
            <a:r>
              <a:rPr lang="en-US" sz="3600" dirty="0"/>
              <a:t>Thank you!</a:t>
            </a:r>
          </a:p>
          <a:p>
            <a:r>
              <a:rPr lang="en-US" b="1" dirty="0"/>
              <a:t>Team Project 8 is made up of these number ninjas:</a:t>
            </a:r>
          </a:p>
          <a:p>
            <a:endParaRPr lang="en-US" dirty="0"/>
          </a:p>
          <a:p>
            <a:r>
              <a:rPr lang="en-US" dirty="0"/>
              <a:t>Deepak “The CS Sage” Gupta</a:t>
            </a:r>
          </a:p>
          <a:p>
            <a:r>
              <a:rPr lang="en-US" dirty="0"/>
              <a:t>Michael “The Visualization Wizard” </a:t>
            </a:r>
            <a:r>
              <a:rPr lang="en-US" dirty="0" err="1"/>
              <a:t>Malig</a:t>
            </a:r>
            <a:endParaRPr lang="en-US" dirty="0"/>
          </a:p>
          <a:p>
            <a:r>
              <a:rPr lang="en-US" dirty="0" err="1"/>
              <a:t>Shivam</a:t>
            </a:r>
            <a:r>
              <a:rPr lang="en-US" dirty="0"/>
              <a:t> “The Data Detective” Patel</a:t>
            </a:r>
          </a:p>
          <a:p>
            <a:r>
              <a:rPr lang="en-US" dirty="0"/>
              <a:t>Cristalle “The Social Scientist” </a:t>
            </a:r>
            <a:r>
              <a:rPr lang="en-US" dirty="0" err="1"/>
              <a:t>Pronier</a:t>
            </a:r>
            <a:endParaRPr lang="en-US" dirty="0"/>
          </a:p>
          <a:p>
            <a:endParaRPr lang="en-US" dirty="0"/>
          </a:p>
          <a:p>
            <a:endParaRPr lang="en-US" dirty="0"/>
          </a:p>
        </p:txBody>
      </p:sp>
    </p:spTree>
    <p:extLst>
      <p:ext uri="{BB962C8B-B14F-4D97-AF65-F5344CB8AC3E}">
        <p14:creationId xmlns:p14="http://schemas.microsoft.com/office/powerpoint/2010/main" val="18563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4866-E4A9-495C-B759-7F334FF63E37}"/>
              </a:ext>
            </a:extLst>
          </p:cNvPr>
          <p:cNvSpPr>
            <a:spLocks noGrp="1"/>
          </p:cNvSpPr>
          <p:nvPr>
            <p:ph type="title"/>
          </p:nvPr>
        </p:nvSpPr>
        <p:spPr/>
        <p:txBody>
          <a:bodyPr/>
          <a:lstStyle/>
          <a:p>
            <a:pPr algn="ctr"/>
            <a:r>
              <a:rPr lang="en-US" dirty="0"/>
              <a:t>Research Questions</a:t>
            </a:r>
          </a:p>
        </p:txBody>
      </p:sp>
      <p:sp>
        <p:nvSpPr>
          <p:cNvPr id="3" name="Content Placeholder 2">
            <a:extLst>
              <a:ext uri="{FF2B5EF4-FFF2-40B4-BE49-F238E27FC236}">
                <a16:creationId xmlns:a16="http://schemas.microsoft.com/office/drawing/2014/main" id="{58B76737-CB2C-4A4D-9957-E066B35BA6AD}"/>
              </a:ext>
            </a:extLst>
          </p:cNvPr>
          <p:cNvSpPr>
            <a:spLocks noGrp="1"/>
          </p:cNvSpPr>
          <p:nvPr>
            <p:ph idx="1"/>
          </p:nvPr>
        </p:nvSpPr>
        <p:spPr/>
        <p:txBody>
          <a:bodyPr>
            <a:normAutofit lnSpcReduction="10000"/>
          </a:bodyPr>
          <a:lstStyle/>
          <a:p>
            <a:pPr marL="514350" lvl="0" indent="-514350">
              <a:buFont typeface="+mj-lt"/>
              <a:buAutoNum type="arabicPeriod"/>
            </a:pPr>
            <a:r>
              <a:rPr lang="en-US" dirty="0"/>
              <a:t>What is the annual trend of hate crimes from 2007 – 2017? </a:t>
            </a:r>
          </a:p>
          <a:p>
            <a:pPr marL="914400" lvl="1" indent="-457200">
              <a:buFont typeface="+mj-lt"/>
              <a:buAutoNum type="alphaLcPeriod"/>
            </a:pPr>
            <a:r>
              <a:rPr lang="en-US" dirty="0"/>
              <a:t>How has hate crime offenders changed over the years?</a:t>
            </a:r>
          </a:p>
          <a:p>
            <a:pPr marL="914400" lvl="1" indent="-457200">
              <a:buFont typeface="+mj-lt"/>
              <a:buAutoNum type="alphaLcPeriod"/>
            </a:pPr>
            <a:r>
              <a:rPr lang="en-US" dirty="0"/>
              <a:t>How has hate crime victims changed over the years? </a:t>
            </a:r>
          </a:p>
          <a:p>
            <a:pPr marL="514350" lvl="0" indent="-514350">
              <a:buFont typeface="+mj-lt"/>
              <a:buAutoNum type="arabicPeriod"/>
            </a:pPr>
            <a:r>
              <a:rPr lang="en-US" dirty="0"/>
              <a:t>What are the most frequent offense types in hate crimes?</a:t>
            </a:r>
          </a:p>
          <a:p>
            <a:pPr marL="914400" lvl="1" indent="-457200">
              <a:buFont typeface="+mj-lt"/>
              <a:buAutoNum type="alphaLcPeriod"/>
            </a:pPr>
            <a:r>
              <a:rPr lang="en-US" dirty="0"/>
              <a:t>How have offense types changed over the years?</a:t>
            </a:r>
          </a:p>
          <a:p>
            <a:pPr marL="514350" lvl="0" indent="-514350">
              <a:buFont typeface="+mj-lt"/>
              <a:buAutoNum type="arabicPeriod"/>
            </a:pPr>
            <a:r>
              <a:rPr lang="en-US" dirty="0"/>
              <a:t>Where do hate crimes occur most frequently?</a:t>
            </a:r>
          </a:p>
          <a:p>
            <a:pPr marL="914400" lvl="1" indent="-457200">
              <a:buFont typeface="+mj-lt"/>
              <a:buAutoNum type="alphaLcPeriod"/>
            </a:pPr>
            <a:r>
              <a:rPr lang="en-US" dirty="0"/>
              <a:t>What are the top states in which hate crimes occur?</a:t>
            </a:r>
          </a:p>
          <a:p>
            <a:pPr marL="914400" lvl="1" indent="-457200">
              <a:buFont typeface="+mj-lt"/>
              <a:buAutoNum type="alphaLcPeriod"/>
            </a:pPr>
            <a:r>
              <a:rPr lang="en-US" dirty="0"/>
              <a:t>What types of locations hold the highest number of hate crimes?</a:t>
            </a:r>
          </a:p>
          <a:p>
            <a:pPr marL="514350" lvl="0" indent="-514350">
              <a:buFont typeface="+mj-lt"/>
              <a:buAutoNum type="arabicPeriod"/>
            </a:pPr>
            <a:r>
              <a:rPr lang="en-US" dirty="0"/>
              <a:t>What is the monthly fluctuation of hate crime rates?</a:t>
            </a:r>
          </a:p>
          <a:p>
            <a:pPr marL="914400" lvl="1" indent="-457200">
              <a:buFont typeface="+mj-lt"/>
              <a:buAutoNum type="alphaLcPeriod"/>
            </a:pPr>
            <a:r>
              <a:rPr lang="en-US" dirty="0"/>
              <a:t>How does monthly fluctuation change when compared by year?</a:t>
            </a:r>
          </a:p>
          <a:p>
            <a:pPr marL="0" indent="0">
              <a:buNone/>
            </a:pPr>
            <a:endParaRPr lang="en-US" sz="2800" dirty="0"/>
          </a:p>
        </p:txBody>
      </p:sp>
    </p:spTree>
    <p:extLst>
      <p:ext uri="{BB962C8B-B14F-4D97-AF65-F5344CB8AC3E}">
        <p14:creationId xmlns:p14="http://schemas.microsoft.com/office/powerpoint/2010/main" val="35121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05DB-679C-4CD7-AE70-3325A96F74CC}"/>
              </a:ext>
            </a:extLst>
          </p:cNvPr>
          <p:cNvSpPr>
            <a:spLocks noGrp="1"/>
          </p:cNvSpPr>
          <p:nvPr>
            <p:ph type="title"/>
          </p:nvPr>
        </p:nvSpPr>
        <p:spPr/>
        <p:txBody>
          <a:bodyPr/>
          <a:lstStyle/>
          <a:p>
            <a:pPr algn="ctr"/>
            <a:r>
              <a:rPr lang="en-US" dirty="0"/>
              <a:t>Main Data Sources</a:t>
            </a:r>
          </a:p>
        </p:txBody>
      </p:sp>
      <p:sp>
        <p:nvSpPr>
          <p:cNvPr id="3" name="Content Placeholder 2">
            <a:extLst>
              <a:ext uri="{FF2B5EF4-FFF2-40B4-BE49-F238E27FC236}">
                <a16:creationId xmlns:a16="http://schemas.microsoft.com/office/drawing/2014/main" id="{2CDBAC6E-2C9C-4D69-9EAB-52F76C20E9A4}"/>
              </a:ext>
            </a:extLst>
          </p:cNvPr>
          <p:cNvSpPr>
            <a:spLocks noGrp="1"/>
          </p:cNvSpPr>
          <p:nvPr>
            <p:ph idx="1"/>
          </p:nvPr>
        </p:nvSpPr>
        <p:spPr/>
        <p:txBody>
          <a:bodyPr/>
          <a:lstStyle/>
          <a:p>
            <a:pPr marL="0" indent="0">
              <a:buNone/>
            </a:pPr>
            <a:r>
              <a:rPr lang="en-US" sz="2000" dirty="0"/>
              <a:t>1. FBI Hate-Crime data 2017  (crime incidents records for 1997 – 2017 )</a:t>
            </a:r>
          </a:p>
          <a:p>
            <a:pPr marL="457200" lvl="1" indent="0">
              <a:buNone/>
            </a:pPr>
            <a:r>
              <a:rPr lang="en-US" sz="1600" dirty="0">
                <a:hlinkClick r:id="rId2"/>
              </a:rPr>
              <a:t>http://s3-us-gov-west-1.amazonaws.com/cg-d4b776d0-d898-4153-90c8-8336f86bdfec/hate_crime.zip</a:t>
            </a:r>
            <a:endParaRPr lang="en-US" sz="1600" dirty="0"/>
          </a:p>
          <a:p>
            <a:pPr marL="457200" lvl="1" indent="0">
              <a:buNone/>
            </a:pPr>
            <a:endParaRPr lang="en-US" sz="1600" dirty="0"/>
          </a:p>
          <a:p>
            <a:pPr marL="457200" lvl="1" indent="0">
              <a:buNone/>
            </a:pPr>
            <a:endParaRPr lang="en-US" sz="1600" dirty="0"/>
          </a:p>
          <a:p>
            <a:pPr marL="0" indent="0">
              <a:buNone/>
            </a:pPr>
            <a:r>
              <a:rPr lang="en-US" sz="2000" dirty="0"/>
              <a:t>2. US Govt portal </a:t>
            </a:r>
          </a:p>
          <a:p>
            <a:pPr marL="457200" lvl="1" indent="0">
              <a:buNone/>
            </a:pPr>
            <a:r>
              <a:rPr lang="en-US" sz="1600" u="sng" dirty="0">
                <a:hlinkClick r:id="rId3"/>
              </a:rPr>
              <a:t>https://api.usa.gov/crime/fbi/sapi/</a:t>
            </a:r>
            <a:endParaRPr lang="en-US" sz="1600" u="sng" dirty="0"/>
          </a:p>
          <a:p>
            <a:pPr marL="457200" lvl="1" indent="0">
              <a:buNone/>
            </a:pPr>
            <a:r>
              <a:rPr lang="en-US" sz="1400" b="1" dirty="0"/>
              <a:t>we have used below endpoints to collect additional inputs for state's total crime and population data</a:t>
            </a:r>
          </a:p>
          <a:p>
            <a:pPr lvl="1"/>
            <a:r>
              <a:rPr lang="en-US" sz="1400" b="1" dirty="0"/>
              <a:t>/</a:t>
            </a:r>
            <a:r>
              <a:rPr lang="en-US" sz="1400" b="1" dirty="0" err="1"/>
              <a:t>api</a:t>
            </a:r>
            <a:r>
              <a:rPr lang="en-US" sz="1400" b="1" dirty="0"/>
              <a:t>/participation/agencies/{</a:t>
            </a:r>
            <a:r>
              <a:rPr lang="en-US" sz="1400" b="1" dirty="0" err="1"/>
              <a:t>ori</a:t>
            </a:r>
            <a:r>
              <a:rPr lang="en-US" sz="1400" b="1" dirty="0"/>
              <a:t>}</a:t>
            </a:r>
          </a:p>
          <a:p>
            <a:pPr lvl="1"/>
            <a:r>
              <a:rPr lang="en-US" sz="1400" b="1" dirty="0"/>
              <a:t>/</a:t>
            </a:r>
            <a:r>
              <a:rPr lang="en-US" sz="1400" b="1" dirty="0" err="1"/>
              <a:t>api</a:t>
            </a:r>
            <a:r>
              <a:rPr lang="en-US" sz="1400" b="1" dirty="0"/>
              <a:t>/summarized/agencies/{</a:t>
            </a:r>
            <a:r>
              <a:rPr lang="en-US" sz="1400" b="1" dirty="0" err="1"/>
              <a:t>ori</a:t>
            </a:r>
            <a:r>
              <a:rPr lang="en-US" sz="1400" b="1" dirty="0"/>
              <a:t>}/offenses/{since}/{until}</a:t>
            </a:r>
          </a:p>
          <a:p>
            <a:pPr lvl="1"/>
            <a:r>
              <a:rPr lang="en-US" sz="1400" b="1" dirty="0"/>
              <a:t>/</a:t>
            </a:r>
            <a:r>
              <a:rPr lang="en-US" sz="1400" b="1" dirty="0" err="1"/>
              <a:t>api</a:t>
            </a:r>
            <a:r>
              <a:rPr lang="en-US" sz="1400" b="1" dirty="0"/>
              <a:t>/estimates/states/{state}/{since}/{until}</a:t>
            </a:r>
          </a:p>
          <a:p>
            <a:pPr marL="457200" lvl="1" indent="0">
              <a:buNone/>
            </a:pPr>
            <a:endParaRPr lang="en-US" sz="1600" u="sng" dirty="0"/>
          </a:p>
          <a:p>
            <a:pPr marL="457200" lvl="1" indent="0">
              <a:buNone/>
            </a:pPr>
            <a:endParaRPr lang="en-US" sz="1600" dirty="0"/>
          </a:p>
          <a:p>
            <a:pPr marL="457200" lvl="1" indent="0">
              <a:buNone/>
            </a:pPr>
            <a:r>
              <a:rPr lang="en-US" sz="1600" dirty="0"/>
              <a:t>API info available at </a:t>
            </a:r>
            <a:r>
              <a:rPr lang="en-US" sz="1600" dirty="0">
                <a:hlinkClick r:id="rId4"/>
              </a:rPr>
              <a:t>https://crime-data-explorer.fr.cloud.gov/</a:t>
            </a:r>
            <a:r>
              <a:rPr lang="en-US" sz="1600" b="1" dirty="0">
                <a:hlinkClick r:id="rId4"/>
              </a:rPr>
              <a:t>api</a:t>
            </a:r>
            <a:endParaRPr lang="en-US" sz="1600" b="1" dirty="0"/>
          </a:p>
        </p:txBody>
      </p:sp>
    </p:spTree>
    <p:extLst>
      <p:ext uri="{BB962C8B-B14F-4D97-AF65-F5344CB8AC3E}">
        <p14:creationId xmlns:p14="http://schemas.microsoft.com/office/powerpoint/2010/main" val="184390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9107-93A4-4875-ADF2-8C82B72CD65C}"/>
              </a:ext>
            </a:extLst>
          </p:cNvPr>
          <p:cNvSpPr>
            <a:spLocks noGrp="1"/>
          </p:cNvSpPr>
          <p:nvPr>
            <p:ph type="title"/>
          </p:nvPr>
        </p:nvSpPr>
        <p:spPr/>
        <p:txBody>
          <a:bodyPr/>
          <a:lstStyle/>
          <a:p>
            <a:pPr algn="ctr"/>
            <a:r>
              <a:rPr lang="en-US" dirty="0"/>
              <a:t>Data Preparation &amp; Cleaning</a:t>
            </a:r>
          </a:p>
        </p:txBody>
      </p:sp>
      <p:sp>
        <p:nvSpPr>
          <p:cNvPr id="3" name="Content Placeholder 2">
            <a:extLst>
              <a:ext uri="{FF2B5EF4-FFF2-40B4-BE49-F238E27FC236}">
                <a16:creationId xmlns:a16="http://schemas.microsoft.com/office/drawing/2014/main" id="{170D669E-85CC-484A-BDAE-175618999F93}"/>
              </a:ext>
            </a:extLst>
          </p:cNvPr>
          <p:cNvSpPr>
            <a:spLocks noGrp="1"/>
          </p:cNvSpPr>
          <p:nvPr>
            <p:ph idx="1"/>
          </p:nvPr>
        </p:nvSpPr>
        <p:spPr/>
        <p:txBody>
          <a:bodyPr>
            <a:normAutofit fontScale="92500" lnSpcReduction="20000"/>
          </a:bodyPr>
          <a:lstStyle/>
          <a:p>
            <a:r>
              <a:rPr lang="en-US" dirty="0"/>
              <a:t>FBI’s hate crime data:</a:t>
            </a:r>
          </a:p>
          <a:p>
            <a:pPr lvl="1"/>
            <a:r>
              <a:rPr lang="en-US" dirty="0"/>
              <a:t>Read csv file into a pandas </a:t>
            </a:r>
            <a:r>
              <a:rPr lang="en-US" dirty="0" err="1"/>
              <a:t>dataframe</a:t>
            </a:r>
            <a:r>
              <a:rPr lang="en-US" dirty="0"/>
              <a:t>, deleted records prior to 2007.</a:t>
            </a:r>
          </a:p>
          <a:p>
            <a:pPr lvl="1"/>
            <a:r>
              <a:rPr lang="en-US" dirty="0"/>
              <a:t>Dropped non-useful columns and renamed a few columns</a:t>
            </a:r>
          </a:p>
          <a:p>
            <a:pPr lvl="1"/>
            <a:r>
              <a:rPr lang="en-US" dirty="0"/>
              <a:t>Columns containing bias description, offence name  and crime location contained ~ 100 unique values as combination of multiple categories, split into individual category columns and major groups formed for analysis.</a:t>
            </a:r>
          </a:p>
          <a:p>
            <a:pPr lvl="1"/>
            <a:r>
              <a:rPr lang="en-US" dirty="0"/>
              <a:t>Incident date column converted to datetime -month for seasonal analysis.</a:t>
            </a:r>
          </a:p>
          <a:p>
            <a:pPr lvl="1"/>
            <a:endParaRPr lang="en-US" dirty="0"/>
          </a:p>
          <a:p>
            <a:r>
              <a:rPr lang="en-US" dirty="0"/>
              <a:t>State’s yearly population estimates and total crime numbers:</a:t>
            </a:r>
          </a:p>
          <a:p>
            <a:pPr lvl="1"/>
            <a:r>
              <a:rPr lang="en-US" dirty="0"/>
              <a:t>collected as json response through API calls, saved into python dictionaries and converted to pandas </a:t>
            </a:r>
            <a:r>
              <a:rPr lang="en-US" dirty="0" err="1"/>
              <a:t>dataframes</a:t>
            </a:r>
            <a:r>
              <a:rPr lang="en-US" dirty="0"/>
              <a:t>.  </a:t>
            </a:r>
          </a:p>
          <a:p>
            <a:r>
              <a:rPr lang="en-US" dirty="0"/>
              <a:t>Data from both the above sources merged for analysis after appropriate reshaping.</a:t>
            </a:r>
          </a:p>
        </p:txBody>
      </p:sp>
    </p:spTree>
    <p:extLst>
      <p:ext uri="{BB962C8B-B14F-4D97-AF65-F5344CB8AC3E}">
        <p14:creationId xmlns:p14="http://schemas.microsoft.com/office/powerpoint/2010/main" val="278066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BC5057-C5F5-4336-B92D-C6B839CB6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13" y="0"/>
            <a:ext cx="12079174" cy="6858000"/>
          </a:xfrm>
          <a:prstGeom prst="rect">
            <a:avLst/>
          </a:prstGeom>
        </p:spPr>
      </p:pic>
    </p:spTree>
    <p:extLst>
      <p:ext uri="{BB962C8B-B14F-4D97-AF65-F5344CB8AC3E}">
        <p14:creationId xmlns:p14="http://schemas.microsoft.com/office/powerpoint/2010/main" val="385622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95BBF-A439-4410-A8CC-0A63982E1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110"/>
            <a:ext cx="12192000" cy="6593780"/>
          </a:xfrm>
          <a:prstGeom prst="rect">
            <a:avLst/>
          </a:prstGeom>
        </p:spPr>
      </p:pic>
    </p:spTree>
    <p:extLst>
      <p:ext uri="{BB962C8B-B14F-4D97-AF65-F5344CB8AC3E}">
        <p14:creationId xmlns:p14="http://schemas.microsoft.com/office/powerpoint/2010/main" val="3231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D15DA-8EB2-4B17-A2A3-1BE80D9C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881"/>
            <a:ext cx="12192000" cy="6508237"/>
          </a:xfrm>
          <a:prstGeom prst="rect">
            <a:avLst/>
          </a:prstGeom>
        </p:spPr>
      </p:pic>
    </p:spTree>
    <p:extLst>
      <p:ext uri="{BB962C8B-B14F-4D97-AF65-F5344CB8AC3E}">
        <p14:creationId xmlns:p14="http://schemas.microsoft.com/office/powerpoint/2010/main" val="211776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5A344-8508-4F24-BE8E-55ECAC2F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190"/>
            <a:ext cx="12192000" cy="6495619"/>
          </a:xfrm>
          <a:prstGeom prst="rect">
            <a:avLst/>
          </a:prstGeom>
        </p:spPr>
      </p:pic>
    </p:spTree>
    <p:extLst>
      <p:ext uri="{BB962C8B-B14F-4D97-AF65-F5344CB8AC3E}">
        <p14:creationId xmlns:p14="http://schemas.microsoft.com/office/powerpoint/2010/main" val="24727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Hate_Crimes_in_the_US_2007_2017_Presentation</Template>
  <TotalTime>393</TotalTime>
  <Words>1114</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The Rise of Hate Crimes in the United States</vt:lpstr>
      <vt:lpstr>Project Overview</vt:lpstr>
      <vt:lpstr>Research Questions</vt:lpstr>
      <vt:lpstr>Main Data Sources</vt:lpstr>
      <vt:lpstr>Data Preparation &amp; Cleaning</vt:lpstr>
      <vt:lpstr>PowerPoint Presentation</vt:lpstr>
      <vt:lpstr>PowerPoint Presentation</vt:lpstr>
      <vt:lpstr>PowerPoint Presentation</vt:lpstr>
      <vt:lpstr>PowerPoint Presentation</vt:lpstr>
      <vt:lpstr>Question 1: What is the annual trend of hate crimes from 2007 – 2017? Examining demographics of perpetrators and victims  </vt:lpstr>
      <vt:lpstr>Annual Hate Crime Trends</vt:lpstr>
      <vt:lpstr>Question 2: What are the most frequent offense types in hate crimes? Examining criminal offense types of hate crimes </vt:lpstr>
      <vt:lpstr> Looking at the Most Frequent Offense Types </vt:lpstr>
      <vt:lpstr>Examining the Top Five Offenses</vt:lpstr>
      <vt:lpstr>   Question 3: Where do hate crimes occur most frequently? Looking at geographical locations and location types </vt:lpstr>
      <vt:lpstr>States with the Highest Number of Hate Crimes* </vt:lpstr>
      <vt:lpstr>Hate Crime by Top States 2008-2017</vt:lpstr>
      <vt:lpstr>States with the Highest Number of Hate Crimes per 10,000 Population</vt:lpstr>
      <vt:lpstr>Where do Hate Crimes Occur? Hate Crimes by Location Type</vt:lpstr>
      <vt:lpstr>  Question 4: What is the monthly fluctuation of hate crimes rates?  Looking at seasonal trends in hate crimes</vt:lpstr>
      <vt:lpstr>Seasonal Trends in Hate Crimes </vt:lpstr>
      <vt:lpstr>Monthly Changes Through 2007-2017</vt:lpstr>
      <vt:lpstr>Findings Discussion</vt:lpstr>
      <vt:lpstr>Limitations &amp; Thinking Forward</vt:lpstr>
      <vt:lpstr>Resources &amp; References</vt:lpstr>
      <vt:lpstr>Questions &amp;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Hate Crimes in the United States</dc:title>
  <dc:creator>Cristalle Rae</dc:creator>
  <cp:lastModifiedBy>Michael Malig</cp:lastModifiedBy>
  <cp:revision>47</cp:revision>
  <dcterms:created xsi:type="dcterms:W3CDTF">2019-03-31T19:30:24Z</dcterms:created>
  <dcterms:modified xsi:type="dcterms:W3CDTF">2019-04-07T23:28:16Z</dcterms:modified>
</cp:coreProperties>
</file>