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alle Rae" initials="CR" lastIdx="1" clrIdx="0">
    <p:extLst>
      <p:ext uri="{19B8F6BF-5375-455C-9EA6-DF929625EA0E}">
        <p15:presenceInfo xmlns:p15="http://schemas.microsoft.com/office/powerpoint/2012/main" userId="9c906f7f48f883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06CB-F2D0-4590-98AC-A0F7D68A3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BBF2-740E-480F-9AAB-4B8166F38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5005B-4791-4015-A23E-C283129ECDE5}"/>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5" name="Footer Placeholder 4">
            <a:extLst>
              <a:ext uri="{FF2B5EF4-FFF2-40B4-BE49-F238E27FC236}">
                <a16:creationId xmlns:a16="http://schemas.microsoft.com/office/drawing/2014/main" id="{FFD93332-40F3-4310-AF36-CCEBB589D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AAD74-604C-4C17-9CC9-6CFA98E2AFE5}"/>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10128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0A0E-330C-4576-886E-6F1FD59B7A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03857-5B75-48BE-9AEF-A13569517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08E9D-6865-4DDB-BDFB-E4B44F8D2CAC}"/>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5" name="Footer Placeholder 4">
            <a:extLst>
              <a:ext uri="{FF2B5EF4-FFF2-40B4-BE49-F238E27FC236}">
                <a16:creationId xmlns:a16="http://schemas.microsoft.com/office/drawing/2014/main" id="{6143E82A-AD27-493C-BBC7-C37D728C2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9722A-AD3F-488C-90ED-D37E3A682002}"/>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85011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58A22-7DC1-491E-B71B-924C241509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EE176B-BA07-4409-9DDB-AE4415F2E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F6CF2-C440-4B02-BFE9-2D37772B8633}"/>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5" name="Footer Placeholder 4">
            <a:extLst>
              <a:ext uri="{FF2B5EF4-FFF2-40B4-BE49-F238E27FC236}">
                <a16:creationId xmlns:a16="http://schemas.microsoft.com/office/drawing/2014/main" id="{EFA5A3C3-63CF-4C27-9535-0004F8B82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926E8-E0DF-4DF2-A362-D532E3780E92}"/>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96800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F33-4C42-4A80-8630-99DE3BE00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D8A68-E271-48E4-A197-CC314548D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2DAA3-7DEE-46AA-A961-6E9B69B53259}"/>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5" name="Footer Placeholder 4">
            <a:extLst>
              <a:ext uri="{FF2B5EF4-FFF2-40B4-BE49-F238E27FC236}">
                <a16:creationId xmlns:a16="http://schemas.microsoft.com/office/drawing/2014/main" id="{00F3FDDE-675C-465A-8539-A7EC2BB05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C9B1A-9D72-4F92-8418-9E8C0380D2A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43771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1354-2E60-4237-846B-DE892FC58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938F5-7034-4448-9E8A-E39CB521B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C7D9F-5ED0-4CEB-B431-A7979C8A8CBB}"/>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5" name="Footer Placeholder 4">
            <a:extLst>
              <a:ext uri="{FF2B5EF4-FFF2-40B4-BE49-F238E27FC236}">
                <a16:creationId xmlns:a16="http://schemas.microsoft.com/office/drawing/2014/main" id="{923CDBF1-3A23-4CE9-8AFF-56958E990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741FA-9DBE-4549-BD2B-506E35B9E83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73523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37B8-EAA4-4980-A8B2-DA71775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B1CC6-B4B5-457F-9FBB-AAEDE4640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D23D5B-D060-434D-B57D-FED06CE59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992FB3-04C5-4E29-ACCC-2F243F0C7B5C}"/>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6" name="Footer Placeholder 5">
            <a:extLst>
              <a:ext uri="{FF2B5EF4-FFF2-40B4-BE49-F238E27FC236}">
                <a16:creationId xmlns:a16="http://schemas.microsoft.com/office/drawing/2014/main" id="{4552B3DF-2AD3-4F83-9946-E86CFDC25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47BBA-8E69-49E1-84A7-B223CF3EF9BC}"/>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20290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6BFC-BD1C-42CC-AB52-B64109CD83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BE7AD9-EC35-4163-9330-29FDDEB5D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EF42E-D92E-477E-8A90-403860E77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AAF7CE-6520-4218-AF7F-66EAA9D11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14BD2F-3488-4FBC-A3F2-F9AF8C2848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01AE98-2266-4601-A46A-8DF667CD6018}"/>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8" name="Footer Placeholder 7">
            <a:extLst>
              <a:ext uri="{FF2B5EF4-FFF2-40B4-BE49-F238E27FC236}">
                <a16:creationId xmlns:a16="http://schemas.microsoft.com/office/drawing/2014/main" id="{E882BD3B-95E7-4F6A-B6FA-AE567C5F2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09E28-630D-4D2E-BF53-3EFCFF5F22F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6150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E865-F977-48BB-A995-B9C47564D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ABF-8ABE-46D0-BE55-E1F265432C75}"/>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4" name="Footer Placeholder 3">
            <a:extLst>
              <a:ext uri="{FF2B5EF4-FFF2-40B4-BE49-F238E27FC236}">
                <a16:creationId xmlns:a16="http://schemas.microsoft.com/office/drawing/2014/main" id="{77C806DD-19FA-4326-8F59-12CF585BF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128BAD-FC91-44B4-BCFF-13840D3AECB4}"/>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873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567FA-99B0-4D53-A73A-E922BB8D3DB2}"/>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3" name="Footer Placeholder 2">
            <a:extLst>
              <a:ext uri="{FF2B5EF4-FFF2-40B4-BE49-F238E27FC236}">
                <a16:creationId xmlns:a16="http://schemas.microsoft.com/office/drawing/2014/main" id="{61F2D4D2-2CA8-4B08-9C55-5626610F8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532DC-8786-41BF-818D-B2287ED92B5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09878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7526-A115-4A2A-B5E8-B0F0C5DEB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2F561-EA03-4ACF-93FD-C4D20176E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385CFC-A317-464F-A632-AD95B1F2E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CFFFF-CEA3-4231-B8B5-3CD777845242}"/>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6" name="Footer Placeholder 5">
            <a:extLst>
              <a:ext uri="{FF2B5EF4-FFF2-40B4-BE49-F238E27FC236}">
                <a16:creationId xmlns:a16="http://schemas.microsoft.com/office/drawing/2014/main" id="{609DF927-AA73-461B-AC7B-39EADA4E1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E46B7-53CB-47FA-B4B5-14E88FFF3F94}"/>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29907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78FA-D5F4-4588-A200-1F94727EB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7C209A-5609-46A0-ADE8-485D02F7C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FD5E511-0716-45D5-97D6-2622EB0A2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25927-0B7D-4AE6-80C5-9823651EC409}"/>
              </a:ext>
            </a:extLst>
          </p:cNvPr>
          <p:cNvSpPr>
            <a:spLocks noGrp="1"/>
          </p:cNvSpPr>
          <p:nvPr>
            <p:ph type="dt" sz="half" idx="10"/>
          </p:nvPr>
        </p:nvSpPr>
        <p:spPr/>
        <p:txBody>
          <a:bodyPr/>
          <a:lstStyle/>
          <a:p>
            <a:fld id="{BA5FFE7C-4814-4DA3-947F-559C31BBD0D9}" type="datetimeFigureOut">
              <a:rPr lang="en-US" smtClean="0"/>
              <a:t>3/31/2019</a:t>
            </a:fld>
            <a:endParaRPr lang="en-US"/>
          </a:p>
        </p:txBody>
      </p:sp>
      <p:sp>
        <p:nvSpPr>
          <p:cNvPr id="6" name="Footer Placeholder 5">
            <a:extLst>
              <a:ext uri="{FF2B5EF4-FFF2-40B4-BE49-F238E27FC236}">
                <a16:creationId xmlns:a16="http://schemas.microsoft.com/office/drawing/2014/main" id="{AC8AD881-84DE-49D9-871D-7A3E6EB63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1532-F0BF-4FBA-B511-5744DDCE9FF5}"/>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1040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2E319-C2FC-41C3-9182-50F154471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FAAEB-90AD-42B0-92EE-09BE849CB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31FDA-1EE3-4B19-AAA1-3E62E4B6B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FFE7C-4814-4DA3-947F-559C31BBD0D9}" type="datetimeFigureOut">
              <a:rPr lang="en-US" smtClean="0"/>
              <a:t>3/31/2019</a:t>
            </a:fld>
            <a:endParaRPr lang="en-US"/>
          </a:p>
        </p:txBody>
      </p:sp>
      <p:sp>
        <p:nvSpPr>
          <p:cNvPr id="5" name="Footer Placeholder 4">
            <a:extLst>
              <a:ext uri="{FF2B5EF4-FFF2-40B4-BE49-F238E27FC236}">
                <a16:creationId xmlns:a16="http://schemas.microsoft.com/office/drawing/2014/main" id="{D92269D8-90CD-4118-BF26-A63D66480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B0ADD-2C11-45BF-8075-FE94D718D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A5BB1-C230-4BE1-82AF-55B87D4D83E0}" type="slidenum">
              <a:rPr lang="en-US" smtClean="0"/>
              <a:t>‹#›</a:t>
            </a:fld>
            <a:endParaRPr lang="en-US"/>
          </a:p>
        </p:txBody>
      </p:sp>
    </p:spTree>
    <p:extLst>
      <p:ext uri="{BB962C8B-B14F-4D97-AF65-F5344CB8AC3E}">
        <p14:creationId xmlns:p14="http://schemas.microsoft.com/office/powerpoint/2010/main" val="379109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2956-1034-4747-A3B7-8F8D61531ADB}"/>
              </a:ext>
            </a:extLst>
          </p:cNvPr>
          <p:cNvSpPr>
            <a:spLocks noGrp="1"/>
          </p:cNvSpPr>
          <p:nvPr>
            <p:ph type="ctrTitle"/>
          </p:nvPr>
        </p:nvSpPr>
        <p:spPr/>
        <p:txBody>
          <a:bodyPr/>
          <a:lstStyle/>
          <a:p>
            <a:r>
              <a:rPr lang="en-US" dirty="0"/>
              <a:t>The Rise of Hate Crimes in the United States</a:t>
            </a:r>
          </a:p>
        </p:txBody>
      </p:sp>
      <p:sp>
        <p:nvSpPr>
          <p:cNvPr id="3" name="Subtitle 2">
            <a:extLst>
              <a:ext uri="{FF2B5EF4-FFF2-40B4-BE49-F238E27FC236}">
                <a16:creationId xmlns:a16="http://schemas.microsoft.com/office/drawing/2014/main" id="{B8BC5249-8D62-444D-9CBD-739E863E148E}"/>
              </a:ext>
            </a:extLst>
          </p:cNvPr>
          <p:cNvSpPr>
            <a:spLocks noGrp="1"/>
          </p:cNvSpPr>
          <p:nvPr>
            <p:ph type="subTitle" idx="1"/>
          </p:nvPr>
        </p:nvSpPr>
        <p:spPr>
          <a:xfrm>
            <a:off x="1524000" y="3602038"/>
            <a:ext cx="9144000" cy="455612"/>
          </a:xfrm>
        </p:spPr>
        <p:txBody>
          <a:bodyPr/>
          <a:lstStyle/>
          <a:p>
            <a:r>
              <a:rPr lang="en-US" dirty="0"/>
              <a:t>2007-2017 Data Analysis</a:t>
            </a:r>
          </a:p>
        </p:txBody>
      </p:sp>
      <p:sp>
        <p:nvSpPr>
          <p:cNvPr id="5" name="TextBox 4">
            <a:extLst>
              <a:ext uri="{FF2B5EF4-FFF2-40B4-BE49-F238E27FC236}">
                <a16:creationId xmlns:a16="http://schemas.microsoft.com/office/drawing/2014/main" id="{96CFD419-0341-46F2-A5AD-73490E084F25}"/>
              </a:ext>
            </a:extLst>
          </p:cNvPr>
          <p:cNvSpPr txBox="1"/>
          <p:nvPr/>
        </p:nvSpPr>
        <p:spPr>
          <a:xfrm>
            <a:off x="7010400" y="4991100"/>
            <a:ext cx="4257675" cy="2031325"/>
          </a:xfrm>
          <a:prstGeom prst="rect">
            <a:avLst/>
          </a:prstGeom>
          <a:noFill/>
        </p:spPr>
        <p:txBody>
          <a:bodyPr wrap="square" rtlCol="0">
            <a:spAutoFit/>
          </a:bodyPr>
          <a:lstStyle/>
          <a:p>
            <a:pPr algn="r"/>
            <a:r>
              <a:rPr lang="en-US" b="1" dirty="0"/>
              <a:t>Presented by Project Team 8</a:t>
            </a:r>
          </a:p>
          <a:p>
            <a:pPr algn="r"/>
            <a:r>
              <a:rPr lang="en-US" dirty="0"/>
              <a:t>Cristalle </a:t>
            </a:r>
            <a:r>
              <a:rPr lang="en-US" dirty="0" err="1"/>
              <a:t>Pronier</a:t>
            </a:r>
            <a:endParaRPr lang="en-US" dirty="0"/>
          </a:p>
          <a:p>
            <a:pPr algn="r"/>
            <a:r>
              <a:rPr lang="en-US" dirty="0" err="1"/>
              <a:t>Shivam</a:t>
            </a:r>
            <a:r>
              <a:rPr lang="en-US" dirty="0"/>
              <a:t> Patel</a:t>
            </a:r>
          </a:p>
          <a:p>
            <a:pPr algn="r"/>
            <a:r>
              <a:rPr lang="en-US" dirty="0"/>
              <a:t>Michael </a:t>
            </a:r>
            <a:r>
              <a:rPr lang="en-US" dirty="0" err="1"/>
              <a:t>Malig</a:t>
            </a:r>
            <a:endParaRPr lang="en-US" dirty="0"/>
          </a:p>
          <a:p>
            <a:pPr algn="r"/>
            <a:r>
              <a:rPr lang="en-US" dirty="0"/>
              <a:t>Deepak Gupta</a:t>
            </a:r>
          </a:p>
          <a:p>
            <a:pPr algn="r"/>
            <a:endParaRPr lang="en-US" dirty="0"/>
          </a:p>
          <a:p>
            <a:r>
              <a:rPr lang="en-US" dirty="0"/>
              <a:t>	</a:t>
            </a:r>
          </a:p>
        </p:txBody>
      </p:sp>
    </p:spTree>
    <p:extLst>
      <p:ext uri="{BB962C8B-B14F-4D97-AF65-F5344CB8AC3E}">
        <p14:creationId xmlns:p14="http://schemas.microsoft.com/office/powerpoint/2010/main" val="269035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2B91-CC00-408C-8036-602483CC0214}"/>
              </a:ext>
            </a:extLst>
          </p:cNvPr>
          <p:cNvSpPr>
            <a:spLocks noGrp="1"/>
          </p:cNvSpPr>
          <p:nvPr>
            <p:ph type="title"/>
          </p:nvPr>
        </p:nvSpPr>
        <p:spPr/>
        <p:txBody>
          <a:bodyPr>
            <a:normAutofit fontScale="90000"/>
          </a:bodyPr>
          <a:lstStyle/>
          <a:p>
            <a:pPr algn="ctr"/>
            <a:br>
              <a:rPr lang="en-US" dirty="0"/>
            </a:br>
            <a:r>
              <a:rPr lang="en-US" dirty="0"/>
              <a:t>Conclusion</a:t>
            </a:r>
            <a:br>
              <a:rPr lang="en-US" dirty="0"/>
            </a:br>
            <a:r>
              <a:rPr lang="en-US" dirty="0"/>
              <a:t>Question 4</a:t>
            </a:r>
            <a:br>
              <a:rPr lang="en-US" dirty="0"/>
            </a:br>
            <a:endParaRPr lang="en-US" dirty="0"/>
          </a:p>
        </p:txBody>
      </p:sp>
      <p:sp>
        <p:nvSpPr>
          <p:cNvPr id="3" name="Content Placeholder 2">
            <a:extLst>
              <a:ext uri="{FF2B5EF4-FFF2-40B4-BE49-F238E27FC236}">
                <a16:creationId xmlns:a16="http://schemas.microsoft.com/office/drawing/2014/main" id="{1F021B9E-E96C-46D0-9283-308CDB3160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73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3A21-0A9B-4A34-87DC-E1185C0AF52C}"/>
              </a:ext>
            </a:extLst>
          </p:cNvPr>
          <p:cNvSpPr>
            <a:spLocks noGrp="1"/>
          </p:cNvSpPr>
          <p:nvPr>
            <p:ph type="title"/>
          </p:nvPr>
        </p:nvSpPr>
        <p:spPr/>
        <p:txBody>
          <a:bodyPr/>
          <a:lstStyle/>
          <a:p>
            <a:pPr algn="ctr"/>
            <a:r>
              <a:rPr lang="en-US" dirty="0"/>
              <a:t>Findings Discussion</a:t>
            </a:r>
          </a:p>
        </p:txBody>
      </p:sp>
      <p:sp>
        <p:nvSpPr>
          <p:cNvPr id="3" name="Content Placeholder 2">
            <a:extLst>
              <a:ext uri="{FF2B5EF4-FFF2-40B4-BE49-F238E27FC236}">
                <a16:creationId xmlns:a16="http://schemas.microsoft.com/office/drawing/2014/main" id="{D92D782C-68AA-4957-BB1E-1BF6F2ED42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085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2AC8-CD8F-4FF4-9371-4E9F52F46C72}"/>
              </a:ext>
            </a:extLst>
          </p:cNvPr>
          <p:cNvSpPr>
            <a:spLocks noGrp="1"/>
          </p:cNvSpPr>
          <p:nvPr>
            <p:ph type="title"/>
          </p:nvPr>
        </p:nvSpPr>
        <p:spPr/>
        <p:txBody>
          <a:bodyPr/>
          <a:lstStyle/>
          <a:p>
            <a:pPr algn="ctr"/>
            <a:r>
              <a:rPr lang="en-US" dirty="0"/>
              <a:t>Limitations &amp; Thinking Forward</a:t>
            </a:r>
          </a:p>
        </p:txBody>
      </p:sp>
      <p:sp>
        <p:nvSpPr>
          <p:cNvPr id="3" name="Content Placeholder 2">
            <a:extLst>
              <a:ext uri="{FF2B5EF4-FFF2-40B4-BE49-F238E27FC236}">
                <a16:creationId xmlns:a16="http://schemas.microsoft.com/office/drawing/2014/main" id="{02F6C96F-8668-4403-85F4-200A6446D2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881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DEBE82-0F3A-4488-BF64-EFE458BF4828}"/>
              </a:ext>
            </a:extLst>
          </p:cNvPr>
          <p:cNvSpPr>
            <a:spLocks noGrp="1"/>
          </p:cNvSpPr>
          <p:nvPr>
            <p:ph type="title"/>
          </p:nvPr>
        </p:nvSpPr>
        <p:spPr/>
        <p:txBody>
          <a:bodyPr/>
          <a:lstStyle/>
          <a:p>
            <a:pPr algn="ctr"/>
            <a:r>
              <a:rPr lang="en-US" dirty="0"/>
              <a:t>Questions &amp; Comments</a:t>
            </a:r>
          </a:p>
        </p:txBody>
      </p:sp>
    </p:spTree>
    <p:extLst>
      <p:ext uri="{BB962C8B-B14F-4D97-AF65-F5344CB8AC3E}">
        <p14:creationId xmlns:p14="http://schemas.microsoft.com/office/powerpoint/2010/main" val="82933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C5E0-825D-4317-BA5A-15001A8EC8B7}"/>
              </a:ext>
            </a:extLst>
          </p:cNvPr>
          <p:cNvSpPr>
            <a:spLocks noGrp="1"/>
          </p:cNvSpPr>
          <p:nvPr>
            <p:ph type="title"/>
          </p:nvPr>
        </p:nvSpPr>
        <p:spPr/>
        <p:txBody>
          <a:bodyPr/>
          <a:lstStyle/>
          <a:p>
            <a:pPr algn="ctr"/>
            <a:r>
              <a:rPr lang="en-US" dirty="0"/>
              <a:t>Team Project 8</a:t>
            </a:r>
          </a:p>
        </p:txBody>
      </p:sp>
      <p:sp>
        <p:nvSpPr>
          <p:cNvPr id="3" name="Content Placeholder 2">
            <a:extLst>
              <a:ext uri="{FF2B5EF4-FFF2-40B4-BE49-F238E27FC236}">
                <a16:creationId xmlns:a16="http://schemas.microsoft.com/office/drawing/2014/main" id="{2BD622C9-6701-4972-867C-C3832D17DB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882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101D-131D-4BEB-B909-D15BE1B7A5A4}"/>
              </a:ext>
            </a:extLst>
          </p:cNvPr>
          <p:cNvSpPr>
            <a:spLocks noGrp="1"/>
          </p:cNvSpPr>
          <p:nvPr>
            <p:ph type="title"/>
          </p:nvPr>
        </p:nvSpPr>
        <p:spPr/>
        <p:txBody>
          <a:bodyPr/>
          <a:lstStyle/>
          <a:p>
            <a:pPr algn="ctr"/>
            <a:r>
              <a:rPr lang="en-US" dirty="0"/>
              <a:t>Project Overview</a:t>
            </a:r>
          </a:p>
        </p:txBody>
      </p:sp>
      <p:sp>
        <p:nvSpPr>
          <p:cNvPr id="3" name="Content Placeholder 2">
            <a:extLst>
              <a:ext uri="{FF2B5EF4-FFF2-40B4-BE49-F238E27FC236}">
                <a16:creationId xmlns:a16="http://schemas.microsoft.com/office/drawing/2014/main" id="{536D015E-ACEF-4D24-9B4D-8FD4A5EE79E6}"/>
              </a:ext>
            </a:extLst>
          </p:cNvPr>
          <p:cNvSpPr>
            <a:spLocks noGrp="1"/>
          </p:cNvSpPr>
          <p:nvPr>
            <p:ph idx="1"/>
          </p:nvPr>
        </p:nvSpPr>
        <p:spPr/>
        <p:txBody>
          <a:bodyPr>
            <a:normAutofit/>
          </a:bodyPr>
          <a:lstStyle/>
          <a:p>
            <a:pPr marL="0" indent="0" algn="ctr">
              <a:buNone/>
            </a:pPr>
            <a:endParaRPr lang="en-US" dirty="0"/>
          </a:p>
          <a:p>
            <a:pPr marL="0" indent="0" algn="ctr">
              <a:lnSpc>
                <a:spcPct val="150000"/>
              </a:lnSpc>
              <a:buNone/>
            </a:pPr>
            <a:r>
              <a:rPr lang="en-US" sz="2000" i="1" dirty="0"/>
              <a:t>The United States has seen a significant increase in hate crimes with 2017 seeing a 17% increase over the prior year. Across the country, hate crimes occur in varying forms across a multitude of places. Using the FBI crime data explorer API, our goal is to measure the rate of these hate crimes within the United States over the past decade and analyze them to better understand how and where they are likely to occur.</a:t>
            </a:r>
          </a:p>
          <a:p>
            <a:pPr marL="0" indent="0">
              <a:buNone/>
            </a:pPr>
            <a:endParaRPr lang="en-US" dirty="0"/>
          </a:p>
        </p:txBody>
      </p:sp>
    </p:spTree>
    <p:extLst>
      <p:ext uri="{BB962C8B-B14F-4D97-AF65-F5344CB8AC3E}">
        <p14:creationId xmlns:p14="http://schemas.microsoft.com/office/powerpoint/2010/main" val="380051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4866-E4A9-495C-B759-7F334FF63E37}"/>
              </a:ext>
            </a:extLst>
          </p:cNvPr>
          <p:cNvSpPr>
            <a:spLocks noGrp="1"/>
          </p:cNvSpPr>
          <p:nvPr>
            <p:ph type="title"/>
          </p:nvPr>
        </p:nvSpPr>
        <p:spPr/>
        <p:txBody>
          <a:bodyPr/>
          <a:lstStyle/>
          <a:p>
            <a:pPr algn="ctr"/>
            <a:r>
              <a:rPr lang="en-US" dirty="0"/>
              <a:t>Research Questions</a:t>
            </a:r>
          </a:p>
        </p:txBody>
      </p:sp>
      <p:sp>
        <p:nvSpPr>
          <p:cNvPr id="3" name="Content Placeholder 2">
            <a:extLst>
              <a:ext uri="{FF2B5EF4-FFF2-40B4-BE49-F238E27FC236}">
                <a16:creationId xmlns:a16="http://schemas.microsoft.com/office/drawing/2014/main" id="{58B76737-CB2C-4A4D-9957-E066B35BA6AD}"/>
              </a:ext>
            </a:extLst>
          </p:cNvPr>
          <p:cNvSpPr>
            <a:spLocks noGrp="1"/>
          </p:cNvSpPr>
          <p:nvPr>
            <p:ph idx="1"/>
          </p:nvPr>
        </p:nvSpPr>
        <p:spPr/>
        <p:txBody>
          <a:bodyPr>
            <a:normAutofit lnSpcReduction="10000"/>
          </a:bodyPr>
          <a:lstStyle/>
          <a:p>
            <a:pPr marL="0" indent="0">
              <a:buNone/>
            </a:pPr>
            <a:r>
              <a:rPr lang="en-US" dirty="0"/>
              <a:t>1. </a:t>
            </a:r>
            <a:r>
              <a:rPr lang="en-US" b="1" dirty="0"/>
              <a:t>What is the trend of hate crimes from 2007 – 2017? </a:t>
            </a:r>
          </a:p>
          <a:p>
            <a:pPr marL="457200" lvl="1" indent="0">
              <a:buNone/>
            </a:pPr>
            <a:r>
              <a:rPr lang="en-US" sz="2800" dirty="0"/>
              <a:t>a. Trend of demographic groups committing hate crimes </a:t>
            </a:r>
          </a:p>
          <a:p>
            <a:pPr marL="457200" lvl="1" indent="0">
              <a:buNone/>
            </a:pPr>
            <a:r>
              <a:rPr lang="en-US" sz="2800" dirty="0"/>
              <a:t>b. Trend of demographic groups victimized by hate crimes </a:t>
            </a:r>
          </a:p>
          <a:p>
            <a:pPr marL="0" indent="0">
              <a:buNone/>
            </a:pPr>
            <a:r>
              <a:rPr lang="en-US" dirty="0"/>
              <a:t>2. </a:t>
            </a:r>
            <a:r>
              <a:rPr lang="en-US" b="1" dirty="0"/>
              <a:t>What is the trend of offense types that include hate crimes? </a:t>
            </a:r>
          </a:p>
          <a:p>
            <a:pPr marL="457200" lvl="1" indent="0">
              <a:buNone/>
            </a:pPr>
            <a:r>
              <a:rPr lang="en-US" sz="2800" dirty="0"/>
              <a:t>a. Is there a trend between the offense type and bias description? </a:t>
            </a:r>
          </a:p>
          <a:p>
            <a:pPr marL="0" indent="0">
              <a:buNone/>
            </a:pPr>
            <a:r>
              <a:rPr lang="en-US" dirty="0"/>
              <a:t>3. </a:t>
            </a:r>
            <a:r>
              <a:rPr lang="en-US" b="1" dirty="0"/>
              <a:t>Where are hate crimes most likely to occur?</a:t>
            </a:r>
          </a:p>
          <a:p>
            <a:pPr marL="0" indent="0">
              <a:buNone/>
            </a:pPr>
            <a:r>
              <a:rPr lang="en-US" dirty="0"/>
              <a:t>      a. What states hold the highest percentage of hate crimes? </a:t>
            </a:r>
          </a:p>
          <a:p>
            <a:pPr marL="0" indent="0">
              <a:buNone/>
            </a:pPr>
            <a:r>
              <a:rPr lang="en-US" dirty="0"/>
              <a:t>      b. What locations have a higher chance for a hate crime to occur? </a:t>
            </a:r>
          </a:p>
          <a:p>
            <a:pPr marL="0" indent="0">
              <a:buNone/>
            </a:pPr>
            <a:r>
              <a:rPr lang="en-US" dirty="0"/>
              <a:t>4.  </a:t>
            </a:r>
            <a:r>
              <a:rPr lang="en-US" b="1" dirty="0"/>
              <a:t>What is the fluctuation of hate crimes rates on a monthly basis? </a:t>
            </a:r>
          </a:p>
        </p:txBody>
      </p:sp>
    </p:spTree>
    <p:extLst>
      <p:ext uri="{BB962C8B-B14F-4D97-AF65-F5344CB8AC3E}">
        <p14:creationId xmlns:p14="http://schemas.microsoft.com/office/powerpoint/2010/main" val="35121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05DB-679C-4CD7-AE70-3325A96F74CC}"/>
              </a:ext>
            </a:extLst>
          </p:cNvPr>
          <p:cNvSpPr>
            <a:spLocks noGrp="1"/>
          </p:cNvSpPr>
          <p:nvPr>
            <p:ph type="title"/>
          </p:nvPr>
        </p:nvSpPr>
        <p:spPr/>
        <p:txBody>
          <a:bodyPr/>
          <a:lstStyle/>
          <a:p>
            <a:pPr algn="ctr"/>
            <a:r>
              <a:rPr lang="en-US" dirty="0"/>
              <a:t>Data Acquisition</a:t>
            </a:r>
          </a:p>
        </p:txBody>
      </p:sp>
      <p:sp>
        <p:nvSpPr>
          <p:cNvPr id="3" name="Content Placeholder 2">
            <a:extLst>
              <a:ext uri="{FF2B5EF4-FFF2-40B4-BE49-F238E27FC236}">
                <a16:creationId xmlns:a16="http://schemas.microsoft.com/office/drawing/2014/main" id="{2CDBAC6E-2C9C-4D69-9EAB-52F76C20E9A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4390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9107-93A4-4875-ADF2-8C82B72CD65C}"/>
              </a:ext>
            </a:extLst>
          </p:cNvPr>
          <p:cNvSpPr>
            <a:spLocks noGrp="1"/>
          </p:cNvSpPr>
          <p:nvPr>
            <p:ph type="title"/>
          </p:nvPr>
        </p:nvSpPr>
        <p:spPr/>
        <p:txBody>
          <a:bodyPr/>
          <a:lstStyle/>
          <a:p>
            <a:pPr algn="ctr"/>
            <a:r>
              <a:rPr lang="en-US" dirty="0"/>
              <a:t>Data Preparation &amp; Cleaning</a:t>
            </a:r>
          </a:p>
        </p:txBody>
      </p:sp>
      <p:sp>
        <p:nvSpPr>
          <p:cNvPr id="3" name="Content Placeholder 2">
            <a:extLst>
              <a:ext uri="{FF2B5EF4-FFF2-40B4-BE49-F238E27FC236}">
                <a16:creationId xmlns:a16="http://schemas.microsoft.com/office/drawing/2014/main" id="{170D669E-85CC-484A-BDAE-175618999F93}"/>
              </a:ext>
            </a:extLst>
          </p:cNvPr>
          <p:cNvSpPr>
            <a:spLocks noGrp="1"/>
          </p:cNvSpPr>
          <p:nvPr>
            <p:ph idx="1"/>
          </p:nvPr>
        </p:nvSpPr>
        <p:spPr/>
        <p:txBody>
          <a:bodyPr/>
          <a:lstStyle/>
          <a:p>
            <a:r>
              <a:rPr lang="en-US" dirty="0"/>
              <a:t>Downloadable data file contained years 1991-2017; removed years outside of analysis time frame of 2007-2017.</a:t>
            </a:r>
          </a:p>
          <a:p>
            <a:r>
              <a:rPr lang="en-US" dirty="0"/>
              <a:t>Any missing variables to deal with?</a:t>
            </a:r>
          </a:p>
        </p:txBody>
      </p:sp>
    </p:spTree>
    <p:extLst>
      <p:ext uri="{BB962C8B-B14F-4D97-AF65-F5344CB8AC3E}">
        <p14:creationId xmlns:p14="http://schemas.microsoft.com/office/powerpoint/2010/main" val="278066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972E-D478-4B07-AC37-031CE23DDC60}"/>
              </a:ext>
            </a:extLst>
          </p:cNvPr>
          <p:cNvSpPr>
            <a:spLocks noGrp="1"/>
          </p:cNvSpPr>
          <p:nvPr>
            <p:ph type="title"/>
          </p:nvPr>
        </p:nvSpPr>
        <p:spPr/>
        <p:txBody>
          <a:bodyPr/>
          <a:lstStyle/>
          <a:p>
            <a:pPr algn="ctr"/>
            <a:r>
              <a:rPr lang="en-US" dirty="0"/>
              <a:t>Data Analysis Process</a:t>
            </a:r>
          </a:p>
        </p:txBody>
      </p:sp>
      <p:sp>
        <p:nvSpPr>
          <p:cNvPr id="3" name="Content Placeholder 2">
            <a:extLst>
              <a:ext uri="{FF2B5EF4-FFF2-40B4-BE49-F238E27FC236}">
                <a16:creationId xmlns:a16="http://schemas.microsoft.com/office/drawing/2014/main" id="{C66A58CB-047F-46BD-8416-65E84F87C5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497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013B-CDBA-40D0-B003-F726E34333C4}"/>
              </a:ext>
            </a:extLst>
          </p:cNvPr>
          <p:cNvSpPr>
            <a:spLocks noGrp="1"/>
          </p:cNvSpPr>
          <p:nvPr>
            <p:ph type="title"/>
          </p:nvPr>
        </p:nvSpPr>
        <p:spPr/>
        <p:txBody>
          <a:bodyPr>
            <a:normAutofit fontScale="90000"/>
          </a:bodyPr>
          <a:lstStyle/>
          <a:p>
            <a:pPr algn="ctr"/>
            <a:br>
              <a:rPr lang="en-US" dirty="0"/>
            </a:br>
            <a:r>
              <a:rPr lang="en-US" dirty="0"/>
              <a:t>Conclusion</a:t>
            </a:r>
            <a:br>
              <a:rPr lang="en-US" dirty="0"/>
            </a:br>
            <a:r>
              <a:rPr lang="en-US" dirty="0"/>
              <a:t>Question 1</a:t>
            </a:r>
            <a:br>
              <a:rPr lang="en-US" dirty="0"/>
            </a:br>
            <a:endParaRPr lang="en-US" dirty="0"/>
          </a:p>
        </p:txBody>
      </p:sp>
      <p:sp>
        <p:nvSpPr>
          <p:cNvPr id="4" name="Content Placeholder 3">
            <a:extLst>
              <a:ext uri="{FF2B5EF4-FFF2-40B4-BE49-F238E27FC236}">
                <a16:creationId xmlns:a16="http://schemas.microsoft.com/office/drawing/2014/main" id="{EFDCDA42-BFEB-4CE7-801E-584FF26EE34A}"/>
              </a:ext>
            </a:extLst>
          </p:cNvPr>
          <p:cNvSpPr>
            <a:spLocks noGrp="1"/>
          </p:cNvSpPr>
          <p:nvPr>
            <p:ph idx="1"/>
          </p:nvPr>
        </p:nvSpPr>
        <p:spPr/>
        <p:txBody>
          <a:bodyPr/>
          <a:lstStyle/>
          <a:p>
            <a:r>
              <a:rPr lang="en-US" dirty="0"/>
              <a:t>Include graph and high level Numbers/notes</a:t>
            </a:r>
          </a:p>
          <a:p>
            <a:r>
              <a:rPr lang="en-US" dirty="0"/>
              <a:t>Do we want only one graph per slide?  Each question will have multiple conclusion slides. </a:t>
            </a:r>
          </a:p>
          <a:p>
            <a:r>
              <a:rPr lang="en-US" dirty="0"/>
              <a:t>We can figure the best formatting when we have graphs, do one slide how we like and adjust then make all other slides consistent.</a:t>
            </a:r>
          </a:p>
        </p:txBody>
      </p:sp>
    </p:spTree>
    <p:extLst>
      <p:ext uri="{BB962C8B-B14F-4D97-AF65-F5344CB8AC3E}">
        <p14:creationId xmlns:p14="http://schemas.microsoft.com/office/powerpoint/2010/main" val="221705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5AD2-490E-47CD-BF17-DF679E0D4E7F}"/>
              </a:ext>
            </a:extLst>
          </p:cNvPr>
          <p:cNvSpPr>
            <a:spLocks noGrp="1"/>
          </p:cNvSpPr>
          <p:nvPr>
            <p:ph type="title"/>
          </p:nvPr>
        </p:nvSpPr>
        <p:spPr/>
        <p:txBody>
          <a:bodyPr>
            <a:normAutofit fontScale="90000"/>
          </a:bodyPr>
          <a:lstStyle/>
          <a:p>
            <a:pPr algn="ctr"/>
            <a:br>
              <a:rPr lang="en-US" dirty="0"/>
            </a:br>
            <a:r>
              <a:rPr lang="en-US" dirty="0"/>
              <a:t>Conclusion</a:t>
            </a:r>
            <a:br>
              <a:rPr lang="en-US" dirty="0"/>
            </a:br>
            <a:r>
              <a:rPr lang="en-US" dirty="0"/>
              <a:t>Question 2</a:t>
            </a:r>
            <a:br>
              <a:rPr lang="en-US" dirty="0"/>
            </a:br>
            <a:endParaRPr lang="en-US" dirty="0"/>
          </a:p>
        </p:txBody>
      </p:sp>
      <p:sp>
        <p:nvSpPr>
          <p:cNvPr id="3" name="Content Placeholder 2">
            <a:extLst>
              <a:ext uri="{FF2B5EF4-FFF2-40B4-BE49-F238E27FC236}">
                <a16:creationId xmlns:a16="http://schemas.microsoft.com/office/drawing/2014/main" id="{54CEDF6A-9BDE-4968-9560-59A29D12A7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835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p:txBody>
          <a:bodyPr>
            <a:normAutofit fontScale="90000"/>
          </a:bodyPr>
          <a:lstStyle/>
          <a:p>
            <a:pPr algn="ctr"/>
            <a:br>
              <a:rPr lang="en-US" dirty="0"/>
            </a:br>
            <a:r>
              <a:rPr lang="en-US" dirty="0"/>
              <a:t>Conclusion</a:t>
            </a:r>
            <a:br>
              <a:rPr lang="en-US" dirty="0"/>
            </a:br>
            <a:r>
              <a:rPr lang="en-US" dirty="0"/>
              <a:t>Question 3</a:t>
            </a:r>
            <a:br>
              <a:rPr lang="en-US" dirty="0"/>
            </a:br>
            <a:endParaRPr lang="en-US" dirty="0"/>
          </a:p>
        </p:txBody>
      </p:sp>
      <p:sp>
        <p:nvSpPr>
          <p:cNvPr id="3" name="Content Placeholder 2">
            <a:extLst>
              <a:ext uri="{FF2B5EF4-FFF2-40B4-BE49-F238E27FC236}">
                <a16:creationId xmlns:a16="http://schemas.microsoft.com/office/drawing/2014/main" id="{71C9FC38-AA34-4B5F-8327-29B70C7852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4733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Hate_Crimes_in_the_US_2007_2017_Presentation</Template>
  <TotalTime>84</TotalTime>
  <Words>322</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Rise of Hate Crimes in the United States</vt:lpstr>
      <vt:lpstr>Project Overview</vt:lpstr>
      <vt:lpstr>Research Questions</vt:lpstr>
      <vt:lpstr>Data Acquisition</vt:lpstr>
      <vt:lpstr>Data Preparation &amp; Cleaning</vt:lpstr>
      <vt:lpstr>Data Analysis Process</vt:lpstr>
      <vt:lpstr> Conclusion Question 1 </vt:lpstr>
      <vt:lpstr> Conclusion Question 2 </vt:lpstr>
      <vt:lpstr> Conclusion Question 3 </vt:lpstr>
      <vt:lpstr> Conclusion Question 4 </vt:lpstr>
      <vt:lpstr>Findings Discussion</vt:lpstr>
      <vt:lpstr>Limitations &amp; Thinking Forward</vt:lpstr>
      <vt:lpstr>Questions &amp; Comments</vt:lpstr>
      <vt:lpstr>Team Project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Hate Crimes in the United States</dc:title>
  <dc:creator>Cristalle Rae</dc:creator>
  <cp:lastModifiedBy>Cristalle Rae</cp:lastModifiedBy>
  <cp:revision>7</cp:revision>
  <dcterms:created xsi:type="dcterms:W3CDTF">2019-03-31T19:30:24Z</dcterms:created>
  <dcterms:modified xsi:type="dcterms:W3CDTF">2019-03-31T20:54:56Z</dcterms:modified>
</cp:coreProperties>
</file>