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70" r:id="rId8"/>
    <p:sldId id="271" r:id="rId9"/>
    <p:sldId id="272" r:id="rId10"/>
    <p:sldId id="273" r:id="rId11"/>
    <p:sldId id="282" r:id="rId12"/>
    <p:sldId id="283" r:id="rId13"/>
    <p:sldId id="281" r:id="rId14"/>
    <p:sldId id="263" r:id="rId15"/>
    <p:sldId id="276" r:id="rId16"/>
    <p:sldId id="264" r:id="rId17"/>
    <p:sldId id="279" r:id="rId18"/>
    <p:sldId id="280" r:id="rId19"/>
    <p:sldId id="277" r:id="rId20"/>
    <p:sldId id="278" r:id="rId21"/>
    <p:sldId id="285" r:id="rId22"/>
    <p:sldId id="286" r:id="rId23"/>
    <p:sldId id="287" r:id="rId24"/>
    <p:sldId id="266" r:id="rId25"/>
    <p:sldId id="267" r:id="rId26"/>
    <p:sldId id="274"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A8AE-A585-4901-A093-7955DBBCA2FA}">
          <p14:sldIdLst>
            <p14:sldId id="256"/>
            <p14:sldId id="257"/>
            <p14:sldId id="258"/>
            <p14:sldId id="261"/>
            <p14:sldId id="259"/>
            <p14:sldId id="260"/>
            <p14:sldId id="270"/>
            <p14:sldId id="271"/>
            <p14:sldId id="272"/>
            <p14:sldId id="273"/>
            <p14:sldId id="282"/>
            <p14:sldId id="283"/>
            <p14:sldId id="281"/>
            <p14:sldId id="263"/>
            <p14:sldId id="276"/>
            <p14:sldId id="264"/>
            <p14:sldId id="279"/>
            <p14:sldId id="280"/>
            <p14:sldId id="277"/>
            <p14:sldId id="278"/>
            <p14:sldId id="285"/>
            <p14:sldId id="286"/>
            <p14:sldId id="287"/>
            <p14:sldId id="266"/>
            <p14:sldId id="267"/>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06CB-F2D0-4590-98AC-A0F7D68A3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BBF2-740E-480F-9AAB-4B8166F38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5005B-4791-4015-A23E-C283129ECDE5}"/>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FFD93332-40F3-4310-AF36-CCEBB589D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AAD74-604C-4C17-9CC9-6CFA98E2AFE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128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0A0E-330C-4576-886E-6F1FD59B7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03857-5B75-48BE-9AEF-A13569517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08E9D-6865-4DDB-BDFB-E4B44F8D2CAC}"/>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6143E82A-AD27-493C-BBC7-C37D728C2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9722A-AD3F-488C-90ED-D37E3A68200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8501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58A22-7DC1-491E-B71B-924C241509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E176B-BA07-4409-9DDB-AE4415F2E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F6CF2-C440-4B02-BFE9-2D37772B8633}"/>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EFA5A3C3-63CF-4C27-9535-0004F8B82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926E8-E0DF-4DF2-A362-D532E3780E92}"/>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96800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9F33-4C42-4A80-8630-99DE3BE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D8A68-E271-48E4-A197-CC314548D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2DAA3-7DEE-46AA-A961-6E9B69B53259}"/>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00F3FDDE-675C-465A-8539-A7EC2BB0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C9B1A-9D72-4F92-8418-9E8C0380D2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43771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1354-2E60-4237-846B-DE892FC58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938F5-7034-4448-9E8A-E39CB521B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C7D9F-5ED0-4CEB-B431-A7979C8A8CBB}"/>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923CDBF1-3A23-4CE9-8AFF-56958E990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741FA-9DBE-4549-BD2B-506E35B9E83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73523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37B8-EAA4-4980-A8B2-DA71775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B1CC6-B4B5-457F-9FBB-AAEDE4640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23D5B-D060-434D-B57D-FED06CE59C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992FB3-04C5-4E29-ACCC-2F243F0C7B5C}"/>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4552B3DF-2AD3-4F83-9946-E86CFDC25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47BBA-8E69-49E1-84A7-B223CF3EF9BC}"/>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20290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6BFC-BD1C-42CC-AB52-B64109CD8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BE7AD9-EC35-4163-9330-29FDDEB5D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EF42E-D92E-477E-8A90-403860E77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AAF7CE-6520-4218-AF7F-66EAA9D1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4BD2F-3488-4FBC-A3F2-F9AF8C284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1AE98-2266-4601-A46A-8DF667CD6018}"/>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8" name="Footer Placeholder 7">
            <a:extLst>
              <a:ext uri="{FF2B5EF4-FFF2-40B4-BE49-F238E27FC236}">
                <a16:creationId xmlns:a16="http://schemas.microsoft.com/office/drawing/2014/main" id="{E882BD3B-95E7-4F6A-B6FA-AE567C5F2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09E28-630D-4D2E-BF53-3EFCFF5F22F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6150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E865-F977-48BB-A995-B9C47564D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ABF-8ABE-46D0-BE55-E1F265432C75}"/>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4" name="Footer Placeholder 3">
            <a:extLst>
              <a:ext uri="{FF2B5EF4-FFF2-40B4-BE49-F238E27FC236}">
                <a16:creationId xmlns:a16="http://schemas.microsoft.com/office/drawing/2014/main" id="{77C806DD-19FA-4326-8F59-12CF585BF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128BAD-FC91-44B4-BCFF-13840D3AECB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8735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567FA-99B0-4D53-A73A-E922BB8D3DB2}"/>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3" name="Footer Placeholder 2">
            <a:extLst>
              <a:ext uri="{FF2B5EF4-FFF2-40B4-BE49-F238E27FC236}">
                <a16:creationId xmlns:a16="http://schemas.microsoft.com/office/drawing/2014/main" id="{61F2D4D2-2CA8-4B08-9C55-5626610F8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C532DC-8786-41BF-818D-B2287ED92B5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9878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526-A115-4A2A-B5E8-B0F0C5DEB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2F561-EA03-4ACF-93FD-C4D20176E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85CFC-A317-464F-A632-AD95B1F2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CFFFF-CEA3-4231-B8B5-3CD777845242}"/>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609DF927-AA73-461B-AC7B-39EADA4E1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E46B7-53CB-47FA-B4B5-14E88FFF3F94}"/>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2990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78FA-D5F4-4588-A200-1F94727EB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C209A-5609-46A0-ADE8-485D02F7CF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FD5E511-0716-45D5-97D6-2622EB0A2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25927-0B7D-4AE6-80C5-9823651EC409}"/>
              </a:ext>
            </a:extLst>
          </p:cNvPr>
          <p:cNvSpPr>
            <a:spLocks noGrp="1"/>
          </p:cNvSpPr>
          <p:nvPr>
            <p:ph type="dt" sz="half" idx="10"/>
          </p:nvPr>
        </p:nvSpPr>
        <p:spPr/>
        <p:txBody>
          <a:bodyPr/>
          <a:lstStyle/>
          <a:p>
            <a:fld id="{BA5FFE7C-4814-4DA3-947F-559C31BBD0D9}" type="datetimeFigureOut">
              <a:rPr lang="en-US" smtClean="0"/>
              <a:t>4/6/2019</a:t>
            </a:fld>
            <a:endParaRPr lang="en-US"/>
          </a:p>
        </p:txBody>
      </p:sp>
      <p:sp>
        <p:nvSpPr>
          <p:cNvPr id="6" name="Footer Placeholder 5">
            <a:extLst>
              <a:ext uri="{FF2B5EF4-FFF2-40B4-BE49-F238E27FC236}">
                <a16:creationId xmlns:a16="http://schemas.microsoft.com/office/drawing/2014/main" id="{AC8AD881-84DE-49D9-871D-7A3E6EB63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81532-F0BF-4FBA-B511-5744DDCE9FF5}"/>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1040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2E319-C2FC-41C3-9182-50F154471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FAAEB-90AD-42B0-92EE-09BE849CB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31FDA-1EE3-4B19-AAA1-3E62E4B6B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4/6/2019</a:t>
            </a:fld>
            <a:endParaRPr lang="en-US"/>
          </a:p>
        </p:txBody>
      </p:sp>
      <p:sp>
        <p:nvSpPr>
          <p:cNvPr id="5" name="Footer Placeholder 4">
            <a:extLst>
              <a:ext uri="{FF2B5EF4-FFF2-40B4-BE49-F238E27FC236}">
                <a16:creationId xmlns:a16="http://schemas.microsoft.com/office/drawing/2014/main" id="{D92269D8-90CD-4118-BF26-A63D6648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B0ADD-2C11-45BF-8075-FE94D718D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79109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bjs.gov/index.cfm?ty=dcdetail&amp;iid=301" TargetMode="External"/><Relationship Id="rId2" Type="http://schemas.openxmlformats.org/officeDocument/2006/relationships/hyperlink" Target="https://ucr.fbi.gov/hate-crime/2017" TargetMode="External"/><Relationship Id="rId1" Type="http://schemas.openxmlformats.org/officeDocument/2006/relationships/slideLayout" Target="../slideLayouts/slideLayout2.xml"/><Relationship Id="rId6" Type="http://schemas.openxmlformats.org/officeDocument/2006/relationships/hyperlink" Target="https://oag.ca.gov/sites/all/files/agweb/pdfs/civilrights/ENG_Preventing_Hate_Crimes_Brochure_PL_INT_ADA.pdf" TargetMode="External"/><Relationship Id="rId5" Type="http://schemas.openxmlformats.org/officeDocument/2006/relationships/hyperlink" Target="https://openjustice.doj.ca.gov/resources/publications" TargetMode="External"/><Relationship Id="rId4" Type="http://schemas.openxmlformats.org/officeDocument/2006/relationships/hyperlink" Target="https://www.fbi.gov/services/cjis/ucr/nib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p:txBody>
          <a:bodyPr/>
          <a:lstStyle/>
          <a:p>
            <a:r>
              <a:rPr lang="en-US" dirty="0"/>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524000" y="3602038"/>
            <a:ext cx="9144000" cy="455612"/>
          </a:xfrm>
        </p:spPr>
        <p:txBody>
          <a:bodyPr/>
          <a:lstStyle/>
          <a:p>
            <a:r>
              <a:rPr lang="en-US" dirty="0"/>
              <a:t>2007-2017 Data Analysis</a:t>
            </a:r>
          </a:p>
        </p:txBody>
      </p:sp>
      <p:sp>
        <p:nvSpPr>
          <p:cNvPr id="5" name="TextBox 4">
            <a:extLst>
              <a:ext uri="{FF2B5EF4-FFF2-40B4-BE49-F238E27FC236}">
                <a16:creationId xmlns:a16="http://schemas.microsoft.com/office/drawing/2014/main" id="{96CFD419-0341-46F2-A5AD-73490E084F25}"/>
              </a:ext>
            </a:extLst>
          </p:cNvPr>
          <p:cNvSpPr txBox="1"/>
          <p:nvPr/>
        </p:nvSpPr>
        <p:spPr>
          <a:xfrm>
            <a:off x="7010400" y="4991100"/>
            <a:ext cx="4257675" cy="2031325"/>
          </a:xfrm>
          <a:prstGeom prst="rect">
            <a:avLst/>
          </a:prstGeom>
          <a:noFill/>
        </p:spPr>
        <p:txBody>
          <a:bodyPr wrap="square" rtlCol="0">
            <a:spAutoFit/>
          </a:bodyPr>
          <a:lstStyle/>
          <a:p>
            <a:pPr algn="r"/>
            <a:r>
              <a:rPr lang="en-US" b="1" dirty="0"/>
              <a:t>Presented by Project Team 8</a:t>
            </a:r>
          </a:p>
          <a:p>
            <a:pPr algn="r"/>
            <a:r>
              <a:rPr lang="en-US" dirty="0"/>
              <a:t>Cristalle </a:t>
            </a:r>
            <a:r>
              <a:rPr lang="en-US" dirty="0" err="1"/>
              <a:t>Pronier</a:t>
            </a:r>
            <a:endParaRPr lang="en-US" dirty="0"/>
          </a:p>
          <a:p>
            <a:pPr algn="r"/>
            <a:r>
              <a:rPr lang="en-US" dirty="0" err="1"/>
              <a:t>Shivam</a:t>
            </a:r>
            <a:r>
              <a:rPr lang="en-US" dirty="0"/>
              <a:t> Patel</a:t>
            </a:r>
          </a:p>
          <a:p>
            <a:pPr algn="r"/>
            <a:r>
              <a:rPr lang="en-US" dirty="0"/>
              <a:t>Michael </a:t>
            </a:r>
            <a:r>
              <a:rPr lang="en-US" dirty="0" err="1"/>
              <a:t>Malig</a:t>
            </a:r>
            <a:endParaRPr lang="en-US" dirty="0"/>
          </a:p>
          <a:p>
            <a:pPr algn="r"/>
            <a:r>
              <a:rPr lang="en-US" dirty="0"/>
              <a:t>Deepak Gupta</a:t>
            </a:r>
          </a:p>
          <a:p>
            <a:pPr algn="r"/>
            <a:endParaRPr lang="en-US" dirty="0"/>
          </a:p>
          <a:p>
            <a:r>
              <a:rPr lang="en-US" dirty="0"/>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5A344-8508-4F24-BE8E-55ECAC2F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190"/>
            <a:ext cx="12192000" cy="6495619"/>
          </a:xfrm>
          <a:prstGeom prst="rect">
            <a:avLst/>
          </a:prstGeom>
        </p:spPr>
      </p:pic>
    </p:spTree>
    <p:extLst>
      <p:ext uri="{BB962C8B-B14F-4D97-AF65-F5344CB8AC3E}">
        <p14:creationId xmlns:p14="http://schemas.microsoft.com/office/powerpoint/2010/main" val="24727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A342A1-56FE-4A97-8EA3-3B6FA3FE7B6F}"/>
              </a:ext>
            </a:extLst>
          </p:cNvPr>
          <p:cNvSpPr>
            <a:spLocks noGrp="1"/>
          </p:cNvSpPr>
          <p:nvPr>
            <p:ph type="title"/>
          </p:nvPr>
        </p:nvSpPr>
        <p:spPr/>
        <p:txBody>
          <a:bodyPr>
            <a:normAutofit fontScale="90000"/>
          </a:bodyPr>
          <a:lstStyle/>
          <a:p>
            <a:pPr algn="ctr"/>
            <a:r>
              <a:rPr lang="en-US" dirty="0"/>
              <a:t>Question 1: What is the trend of hate crimes from 2007 – 2017?</a:t>
            </a:r>
            <a:br>
              <a:rPr lang="en-US" dirty="0"/>
            </a:br>
            <a:r>
              <a:rPr lang="en-US" sz="4000" dirty="0"/>
              <a:t>Examining demographics of perpetrators and victims</a:t>
            </a:r>
            <a:br>
              <a:rPr lang="en-US" dirty="0"/>
            </a:br>
            <a:r>
              <a:rPr lang="en-US" dirty="0"/>
              <a:t> </a:t>
            </a:r>
          </a:p>
        </p:txBody>
      </p:sp>
      <p:sp>
        <p:nvSpPr>
          <p:cNvPr id="5" name="Text Placeholder 4">
            <a:extLst>
              <a:ext uri="{FF2B5EF4-FFF2-40B4-BE49-F238E27FC236}">
                <a16:creationId xmlns:a16="http://schemas.microsoft.com/office/drawing/2014/main" id="{E07770A4-4243-4441-9C36-1E56FCCDF754}"/>
              </a:ext>
            </a:extLst>
          </p:cNvPr>
          <p:cNvSpPr>
            <a:spLocks noGrp="1"/>
          </p:cNvSpPr>
          <p:nvPr>
            <p:ph type="body" idx="1"/>
          </p:nvPr>
        </p:nvSpPr>
        <p:spPr/>
        <p:txBody>
          <a:bodyPr/>
          <a:lstStyle/>
          <a:p>
            <a:pPr algn="ctr"/>
            <a:r>
              <a:rPr lang="en-US" dirty="0"/>
              <a:t>Presented by </a:t>
            </a:r>
            <a:r>
              <a:rPr lang="en-US" dirty="0" err="1"/>
              <a:t>Shivam</a:t>
            </a:r>
            <a:endParaRPr lang="en-US" dirty="0"/>
          </a:p>
        </p:txBody>
      </p:sp>
    </p:spTree>
    <p:extLst>
      <p:ext uri="{BB962C8B-B14F-4D97-AF65-F5344CB8AC3E}">
        <p14:creationId xmlns:p14="http://schemas.microsoft.com/office/powerpoint/2010/main" val="198085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53CF-8519-4F7C-9DC0-E2949B83E55F}"/>
              </a:ext>
            </a:extLst>
          </p:cNvPr>
          <p:cNvSpPr>
            <a:spLocks noGrp="1"/>
          </p:cNvSpPr>
          <p:nvPr>
            <p:ph type="title"/>
          </p:nvPr>
        </p:nvSpPr>
        <p:spPr/>
        <p:txBody>
          <a:bodyPr/>
          <a:lstStyle/>
          <a:p>
            <a:r>
              <a:rPr lang="en-US" dirty="0"/>
              <a:t>*Need </a:t>
            </a:r>
            <a:r>
              <a:rPr lang="en-US" dirty="0" err="1"/>
              <a:t>Shivam’s</a:t>
            </a:r>
            <a:r>
              <a:rPr lang="en-US" dirty="0"/>
              <a:t> graphs</a:t>
            </a:r>
          </a:p>
        </p:txBody>
      </p:sp>
      <p:sp>
        <p:nvSpPr>
          <p:cNvPr id="3" name="Content Placeholder 2">
            <a:extLst>
              <a:ext uri="{FF2B5EF4-FFF2-40B4-BE49-F238E27FC236}">
                <a16:creationId xmlns:a16="http://schemas.microsoft.com/office/drawing/2014/main" id="{47B4E8DC-20DE-4C89-861F-DAECD70ED5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078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1FA7-31AF-4286-A26B-D41529F6D472}"/>
              </a:ext>
            </a:extLst>
          </p:cNvPr>
          <p:cNvSpPr>
            <a:spLocks noGrp="1"/>
          </p:cNvSpPr>
          <p:nvPr>
            <p:ph type="title"/>
          </p:nvPr>
        </p:nvSpPr>
        <p:spPr/>
        <p:txBody>
          <a:bodyPr>
            <a:normAutofit fontScale="90000"/>
          </a:bodyPr>
          <a:lstStyle/>
          <a:p>
            <a:pPr algn="ctr"/>
            <a:r>
              <a:rPr lang="en-US" dirty="0"/>
              <a:t>Question 2: What is the trend of offense types?</a:t>
            </a:r>
            <a:br>
              <a:rPr lang="en-US" dirty="0"/>
            </a:br>
            <a:r>
              <a:rPr lang="en-US" sz="4000" dirty="0"/>
              <a:t>Examining criminal offense types of hate crimes</a:t>
            </a:r>
            <a:br>
              <a:rPr lang="en-US" dirty="0"/>
            </a:br>
            <a:endParaRPr lang="en-US" dirty="0"/>
          </a:p>
        </p:txBody>
      </p:sp>
      <p:sp>
        <p:nvSpPr>
          <p:cNvPr id="3" name="Text Placeholder 2">
            <a:extLst>
              <a:ext uri="{FF2B5EF4-FFF2-40B4-BE49-F238E27FC236}">
                <a16:creationId xmlns:a16="http://schemas.microsoft.com/office/drawing/2014/main" id="{49DCFF41-348A-4C05-B17B-ECFBCE97D3CA}"/>
              </a:ext>
            </a:extLst>
          </p:cNvPr>
          <p:cNvSpPr>
            <a:spLocks noGrp="1"/>
          </p:cNvSpPr>
          <p:nvPr>
            <p:ph type="body" idx="1"/>
          </p:nvPr>
        </p:nvSpPr>
        <p:spPr/>
        <p:txBody>
          <a:bodyPr/>
          <a:lstStyle/>
          <a:p>
            <a:pPr algn="ctr"/>
            <a:r>
              <a:rPr lang="en-US" dirty="0"/>
              <a:t>Presented by Cristalle</a:t>
            </a:r>
          </a:p>
        </p:txBody>
      </p:sp>
    </p:spTree>
    <p:extLst>
      <p:ext uri="{BB962C8B-B14F-4D97-AF65-F5344CB8AC3E}">
        <p14:creationId xmlns:p14="http://schemas.microsoft.com/office/powerpoint/2010/main" val="88161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p:txBody>
          <a:bodyPr>
            <a:normAutofit fontScale="90000"/>
          </a:bodyPr>
          <a:lstStyle/>
          <a:p>
            <a:pPr algn="ctr"/>
            <a:br>
              <a:rPr lang="en-US" dirty="0"/>
            </a:br>
            <a:r>
              <a:rPr lang="en-US" dirty="0"/>
              <a:t>Looking at the Most Frequent Offense Types</a:t>
            </a:r>
            <a:br>
              <a:rPr lang="en-US" dirty="0"/>
            </a:br>
            <a:endParaRPr lang="en-US" dirty="0"/>
          </a:p>
        </p:txBody>
      </p:sp>
      <p:pic>
        <p:nvPicPr>
          <p:cNvPr id="1026" name="Picture 2" descr="https://raw.githubusercontent.com/gupta-d/project_8/Cristalle/Question_2_Offense_Type_Bias_Type/Q2_Top_10_Offenses.png">
            <a:extLst>
              <a:ext uri="{FF2B5EF4-FFF2-40B4-BE49-F238E27FC236}">
                <a16:creationId xmlns:a16="http://schemas.microsoft.com/office/drawing/2014/main" id="{F2793BD5-8735-433A-B5CE-40D989CE36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1475" y="1825625"/>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DFF005F4-5E0C-405B-9C76-DFCCFDA3AD3D}"/>
              </a:ext>
            </a:extLst>
          </p:cNvPr>
          <p:cNvSpPr>
            <a:spLocks noGrp="1"/>
          </p:cNvSpPr>
          <p:nvPr>
            <p:ph sz="half" idx="2"/>
          </p:nvPr>
        </p:nvSpPr>
        <p:spPr/>
        <p:txBody>
          <a:bodyPr/>
          <a:lstStyle/>
          <a:p>
            <a:r>
              <a:rPr lang="en-US" dirty="0"/>
              <a:t>Original dataset contained 47 unique offenses</a:t>
            </a:r>
          </a:p>
          <a:p>
            <a:r>
              <a:rPr lang="en-US" dirty="0"/>
              <a:t>Recoded the smallest categories into “Other”</a:t>
            </a:r>
          </a:p>
          <a:p>
            <a:r>
              <a:rPr lang="en-US" dirty="0"/>
              <a:t>Recoded records with more than one category as “Multiple”</a:t>
            </a:r>
          </a:p>
          <a:p>
            <a:r>
              <a:rPr lang="en-US" dirty="0"/>
              <a:t>The majority of hate crime involves damage/destruction of property, intimidation and assault.</a:t>
            </a:r>
          </a:p>
        </p:txBody>
      </p:sp>
    </p:spTree>
    <p:extLst>
      <p:ext uri="{BB962C8B-B14F-4D97-AF65-F5344CB8AC3E}">
        <p14:creationId xmlns:p14="http://schemas.microsoft.com/office/powerpoint/2010/main" val="397835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8FC1-BD2A-4260-8C88-2D05F2D7C116}"/>
              </a:ext>
            </a:extLst>
          </p:cNvPr>
          <p:cNvSpPr>
            <a:spLocks noGrp="1"/>
          </p:cNvSpPr>
          <p:nvPr>
            <p:ph type="title"/>
          </p:nvPr>
        </p:nvSpPr>
        <p:spPr/>
        <p:txBody>
          <a:bodyPr/>
          <a:lstStyle/>
          <a:p>
            <a:pPr algn="ctr"/>
            <a:r>
              <a:rPr lang="en-US" dirty="0"/>
              <a:t>Examining the Top Five Offenses</a:t>
            </a:r>
          </a:p>
        </p:txBody>
      </p:sp>
      <p:pic>
        <p:nvPicPr>
          <p:cNvPr id="2050" name="Picture 2" descr="https://raw.githubusercontent.com/gupta-d/project_8/Cristalle/Question_2_Offense_Type_Bias_Type/Q2_Top_5_Offense_Types.png">
            <a:extLst>
              <a:ext uri="{FF2B5EF4-FFF2-40B4-BE49-F238E27FC236}">
                <a16:creationId xmlns:a16="http://schemas.microsoft.com/office/drawing/2014/main" id="{C2581560-7284-4C25-B2A0-D1FDA9022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5495" y="1825625"/>
            <a:ext cx="6006705" cy="417885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5CD1FD24-CEE7-4243-B753-54DC2B4F668E}"/>
              </a:ext>
            </a:extLst>
          </p:cNvPr>
          <p:cNvSpPr>
            <a:spLocks noGrp="1"/>
          </p:cNvSpPr>
          <p:nvPr>
            <p:ph sz="half" idx="2"/>
          </p:nvPr>
        </p:nvSpPr>
        <p:spPr/>
        <p:txBody>
          <a:bodyPr>
            <a:normAutofit fontScale="77500" lnSpcReduction="20000"/>
          </a:bodyPr>
          <a:lstStyle/>
          <a:p>
            <a:pPr marL="285750" indent="-285750">
              <a:buFont typeface="Arial" panose="020B0604020202020204" pitchFamily="34" charset="0"/>
              <a:buChar char="•"/>
            </a:pPr>
            <a:r>
              <a:rPr lang="en-US" sz="3600" dirty="0"/>
              <a:t>Property damage is the largest overall and highest recent increase.</a:t>
            </a:r>
          </a:p>
          <a:p>
            <a:pPr marL="285750" indent="-285750">
              <a:buFont typeface="Arial" panose="020B0604020202020204" pitchFamily="34" charset="0"/>
              <a:buChar char="•"/>
            </a:pPr>
            <a:r>
              <a:rPr lang="en-US" sz="3600" dirty="0"/>
              <a:t>Four of the top five types saw an increase in 2017.</a:t>
            </a:r>
          </a:p>
          <a:p>
            <a:pPr marL="285750" indent="-285750">
              <a:buFont typeface="Arial" panose="020B0604020202020204" pitchFamily="34" charset="0"/>
              <a:buChar char="•"/>
            </a:pPr>
            <a:r>
              <a:rPr lang="en-US" sz="3600" dirty="0"/>
              <a:t>The top two offenses most closely mirror the overall numbers and drive the trend.</a:t>
            </a:r>
          </a:p>
          <a:p>
            <a:pPr marL="285750" indent="-285750">
              <a:buFont typeface="Arial" panose="020B0604020202020204" pitchFamily="34" charset="0"/>
              <a:buChar char="•"/>
            </a:pPr>
            <a:r>
              <a:rPr lang="en-US" sz="3600" dirty="0"/>
              <a:t>While simple assault saw a leveling off, aggravated assault rose (often includes weapons).</a:t>
            </a:r>
          </a:p>
          <a:p>
            <a:pPr marL="285750" indent="-285750">
              <a:buFont typeface="Arial" panose="020B0604020202020204" pitchFamily="34" charset="0"/>
              <a:buChar char="•"/>
            </a:pPr>
            <a:endParaRPr lang="en-US" sz="3600" dirty="0"/>
          </a:p>
        </p:txBody>
      </p:sp>
    </p:spTree>
    <p:extLst>
      <p:ext uri="{BB962C8B-B14F-4D97-AF65-F5344CB8AC3E}">
        <p14:creationId xmlns:p14="http://schemas.microsoft.com/office/powerpoint/2010/main" val="429148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p:txBody>
          <a:bodyPr>
            <a:normAutofit fontScale="90000"/>
          </a:bodyPr>
          <a:lstStyle/>
          <a:p>
            <a:pPr algn="ctr"/>
            <a:br>
              <a:rPr lang="en-US" dirty="0"/>
            </a:br>
            <a:br>
              <a:rPr lang="en-US" dirty="0"/>
            </a:br>
            <a:br>
              <a:rPr lang="en-US" dirty="0"/>
            </a:br>
            <a:r>
              <a:rPr lang="en-US" dirty="0"/>
              <a:t>Question 3: Where are hate crimes most likely to occur?  </a:t>
            </a:r>
            <a:br>
              <a:rPr lang="en-US" dirty="0"/>
            </a:br>
            <a:r>
              <a:rPr lang="en-US" sz="4000" dirty="0"/>
              <a:t>Looking at geographical locations and location types</a:t>
            </a:r>
            <a:br>
              <a:rPr lang="en-US" dirty="0"/>
            </a:br>
            <a:endParaRPr lang="en-US" dirty="0"/>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p:txBody>
          <a:bodyPr/>
          <a:lstStyle/>
          <a:p>
            <a:pPr algn="ctr"/>
            <a:r>
              <a:rPr lang="en-US" dirty="0"/>
              <a:t>Presented by Deepak</a:t>
            </a:r>
          </a:p>
        </p:txBody>
      </p:sp>
    </p:spTree>
    <p:extLst>
      <p:ext uri="{BB962C8B-B14F-4D97-AF65-F5344CB8AC3E}">
        <p14:creationId xmlns:p14="http://schemas.microsoft.com/office/powerpoint/2010/main" val="310473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08C540-4B31-465C-A7AB-9EB6A0401280}"/>
              </a:ext>
            </a:extLst>
          </p:cNvPr>
          <p:cNvSpPr>
            <a:spLocks noGrp="1"/>
          </p:cNvSpPr>
          <p:nvPr>
            <p:ph type="title"/>
          </p:nvPr>
        </p:nvSpPr>
        <p:spPr/>
        <p:txBody>
          <a:bodyPr/>
          <a:lstStyle/>
          <a:p>
            <a:pPr algn="ctr"/>
            <a:r>
              <a:rPr lang="en-US" dirty="0"/>
              <a:t>States with the Highest Number of Hate Crimes* </a:t>
            </a:r>
          </a:p>
        </p:txBody>
      </p:sp>
      <p:pic>
        <p:nvPicPr>
          <p:cNvPr id="6148" name="Picture 4" descr="https://raw.githubusercontent.com/gupta-d/project_8/master/main/deepak/main/output_files/top5_states_2017.png">
            <a:extLst>
              <a:ext uri="{FF2B5EF4-FFF2-40B4-BE49-F238E27FC236}">
                <a16:creationId xmlns:a16="http://schemas.microsoft.com/office/drawing/2014/main" id="{B1BD4CF7-3FA1-4122-BBCA-840A46EF0DA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274094"/>
            <a:ext cx="5181600" cy="345439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raw.githubusercontent.com/gupta-d/project_8/master/main/deepak/main/output_files/top5_states_10yr.png">
            <a:extLst>
              <a:ext uri="{FF2B5EF4-FFF2-40B4-BE49-F238E27FC236}">
                <a16:creationId xmlns:a16="http://schemas.microsoft.com/office/drawing/2014/main" id="{19C01E16-B76D-40E4-993C-DBF02527D03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274094"/>
            <a:ext cx="5181600" cy="34543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81D815-A777-476D-AFA2-F6B4514B1889}"/>
              </a:ext>
            </a:extLst>
          </p:cNvPr>
          <p:cNvSpPr txBox="1"/>
          <p:nvPr/>
        </p:nvSpPr>
        <p:spPr>
          <a:xfrm>
            <a:off x="9072880" y="6215876"/>
            <a:ext cx="3393440" cy="276999"/>
          </a:xfrm>
          <a:prstGeom prst="rect">
            <a:avLst/>
          </a:prstGeom>
          <a:noFill/>
        </p:spPr>
        <p:txBody>
          <a:bodyPr wrap="square" rtlCol="0">
            <a:spAutoFit/>
          </a:bodyPr>
          <a:lstStyle/>
          <a:p>
            <a:r>
              <a:rPr lang="en-US" sz="1200" dirty="0"/>
              <a:t>*Not adjusted for population size</a:t>
            </a:r>
          </a:p>
        </p:txBody>
      </p:sp>
    </p:spTree>
    <p:extLst>
      <p:ext uri="{BB962C8B-B14F-4D97-AF65-F5344CB8AC3E}">
        <p14:creationId xmlns:p14="http://schemas.microsoft.com/office/powerpoint/2010/main" val="326775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B8AFDD-723F-4A90-B448-4A2FA875E549}"/>
              </a:ext>
            </a:extLst>
          </p:cNvPr>
          <p:cNvSpPr>
            <a:spLocks noGrp="1"/>
          </p:cNvSpPr>
          <p:nvPr>
            <p:ph type="title"/>
          </p:nvPr>
        </p:nvSpPr>
        <p:spPr/>
        <p:txBody>
          <a:bodyPr/>
          <a:lstStyle/>
          <a:p>
            <a:pPr algn="ctr"/>
            <a:r>
              <a:rPr lang="en-US" dirty="0"/>
              <a:t>Hate Crime by Top States 2008-2017</a:t>
            </a:r>
          </a:p>
        </p:txBody>
      </p:sp>
      <p:pic>
        <p:nvPicPr>
          <p:cNvPr id="5" name="Picture 2" descr="https://raw.githubusercontent.com/gupta-d/project_8/master/main/deepak/main/output_files/3%20year%20moving%20average_Hate%20Crime%20per%2010K%20population.png">
            <a:extLst>
              <a:ext uri="{FF2B5EF4-FFF2-40B4-BE49-F238E27FC236}">
                <a16:creationId xmlns:a16="http://schemas.microsoft.com/office/drawing/2014/main" id="{42FD25D8-F9A7-4924-AA6F-86DFE85BA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59000" y="1477224"/>
            <a:ext cx="7873999"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0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3B13A-6B31-4F0A-8D17-473940F5F0EA}"/>
              </a:ext>
            </a:extLst>
          </p:cNvPr>
          <p:cNvSpPr>
            <a:spLocks noGrp="1"/>
          </p:cNvSpPr>
          <p:nvPr>
            <p:ph type="title"/>
          </p:nvPr>
        </p:nvSpPr>
        <p:spPr/>
        <p:txBody>
          <a:bodyPr/>
          <a:lstStyle/>
          <a:p>
            <a:pPr algn="ctr"/>
            <a:r>
              <a:rPr lang="en-US" dirty="0"/>
              <a:t>States with the Highest Number of Hate Crimes per 10,000 Population</a:t>
            </a:r>
          </a:p>
        </p:txBody>
      </p:sp>
      <p:pic>
        <p:nvPicPr>
          <p:cNvPr id="4100" name="Picture 4" descr="https://raw.githubusercontent.com/gupta-d/project_8/master/main/deepak/main/output_files/hate%20incidents%20per%2010K%20population.png">
            <a:extLst>
              <a:ext uri="{FF2B5EF4-FFF2-40B4-BE49-F238E27FC236}">
                <a16:creationId xmlns:a16="http://schemas.microsoft.com/office/drawing/2014/main" id="{B00940D8-3BD2-45B9-BC00-3004F92ECED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8379" y="2101374"/>
            <a:ext cx="5727621" cy="3818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raw.githubusercontent.com/gupta-d/project_8/master/main/deepak/main/output_files/2017%20hate%20incidents%20per%2010K%20population-%20%25.png">
            <a:extLst>
              <a:ext uri="{FF2B5EF4-FFF2-40B4-BE49-F238E27FC236}">
                <a16:creationId xmlns:a16="http://schemas.microsoft.com/office/drawing/2014/main" id="{858EE896-CE4B-44E9-AECD-F5D0414A2A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47080" y="2101374"/>
            <a:ext cx="5867400" cy="391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7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p:txBody>
          <a:bodyPr>
            <a:normAutofit/>
          </a:bodyPr>
          <a:lstStyle/>
          <a:p>
            <a:pPr marL="0" indent="0" algn="ctr">
              <a:buNone/>
            </a:pPr>
            <a:endParaRPr lang="en-US" dirty="0"/>
          </a:p>
          <a:p>
            <a:pPr marL="0" indent="0" algn="ctr">
              <a:lnSpc>
                <a:spcPct val="150000"/>
              </a:lnSpc>
              <a:buNone/>
            </a:pPr>
            <a:r>
              <a:rPr lang="en-US" sz="2400" i="1" dirty="0"/>
              <a:t>The United States has seen a significant increase in hate crimes with 2017 seeing a 17% increase over the prior year, despite crime as a whole on the decline.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dirty="0"/>
          </a:p>
        </p:txBody>
      </p:sp>
    </p:spTree>
    <p:extLst>
      <p:ext uri="{BB962C8B-B14F-4D97-AF65-F5344CB8AC3E}">
        <p14:creationId xmlns:p14="http://schemas.microsoft.com/office/powerpoint/2010/main" val="380051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2D3B-C82D-4892-9430-E0D896CD1732}"/>
              </a:ext>
            </a:extLst>
          </p:cNvPr>
          <p:cNvSpPr>
            <a:spLocks noGrp="1"/>
          </p:cNvSpPr>
          <p:nvPr>
            <p:ph type="title"/>
          </p:nvPr>
        </p:nvSpPr>
        <p:spPr>
          <a:xfrm>
            <a:off x="838200" y="365125"/>
            <a:ext cx="10515600" cy="864235"/>
          </a:xfrm>
        </p:spPr>
        <p:txBody>
          <a:bodyPr>
            <a:normAutofit fontScale="90000"/>
          </a:bodyPr>
          <a:lstStyle/>
          <a:p>
            <a:pPr algn="ctr"/>
            <a:r>
              <a:rPr lang="en-US" dirty="0"/>
              <a:t>Where do Hate Crimes Occur?</a:t>
            </a:r>
            <a:br>
              <a:rPr lang="en-US" dirty="0"/>
            </a:br>
            <a:r>
              <a:rPr lang="en-US" dirty="0"/>
              <a:t>Hate Crimes by Location Type</a:t>
            </a:r>
          </a:p>
        </p:txBody>
      </p:sp>
      <p:pic>
        <p:nvPicPr>
          <p:cNvPr id="5122" name="Picture 2" descr="https://raw.githubusercontent.com/gupta-d/project_8/master/main/deepak/main/output_files/Hate%20crime%20locations.png">
            <a:extLst>
              <a:ext uri="{FF2B5EF4-FFF2-40B4-BE49-F238E27FC236}">
                <a16:creationId xmlns:a16="http://schemas.microsoft.com/office/drawing/2014/main" id="{0080C653-AF64-4853-853D-CF198F9EF3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1310640"/>
            <a:ext cx="7559040" cy="538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p:txBody>
          <a:bodyPr>
            <a:normAutofit fontScale="90000"/>
          </a:bodyPr>
          <a:lstStyle/>
          <a:p>
            <a:pPr algn="ctr"/>
            <a:br>
              <a:rPr lang="en-US" dirty="0"/>
            </a:br>
            <a:br>
              <a:rPr lang="en-US" dirty="0"/>
            </a:br>
            <a:br>
              <a:rPr lang="en-US" dirty="0"/>
            </a:br>
            <a:r>
              <a:rPr lang="en-US" dirty="0"/>
              <a:t>Question 4: What is the fluctuation of hate crimes rates on a monthly basis? </a:t>
            </a: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p:txBody>
          <a:bodyPr/>
          <a:lstStyle/>
          <a:p>
            <a:pPr algn="ctr"/>
            <a:r>
              <a:rPr lang="en-US" dirty="0"/>
              <a:t>Presented by Michael</a:t>
            </a:r>
          </a:p>
        </p:txBody>
      </p:sp>
    </p:spTree>
    <p:extLst>
      <p:ext uri="{BB962C8B-B14F-4D97-AF65-F5344CB8AC3E}">
        <p14:creationId xmlns:p14="http://schemas.microsoft.com/office/powerpoint/2010/main" val="125719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p:txBody>
          <a:bodyPr/>
          <a:lstStyle/>
          <a:p>
            <a:pPr algn="ctr"/>
            <a:r>
              <a:rPr lang="en-US" dirty="0"/>
              <a:t>Seasonal Trends in Hate Crimes</a:t>
            </a:r>
            <a:br>
              <a:rPr lang="en-US" dirty="0"/>
            </a:br>
            <a:endParaRPr lang="en-US" dirty="0"/>
          </a:p>
        </p:txBody>
      </p:sp>
      <p:pic>
        <p:nvPicPr>
          <p:cNvPr id="7170" name="Picture 2" descr="https://raw.githubusercontent.com/gupta-d/project_8/Cristalle/main/Michael/Images/4.%20Hate_Crimes_by_Month.png">
            <a:extLst>
              <a:ext uri="{FF2B5EF4-FFF2-40B4-BE49-F238E27FC236}">
                <a16:creationId xmlns:a16="http://schemas.microsoft.com/office/drawing/2014/main" id="{40ABAAE3-BE73-4245-B229-73E7AEB9D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33170" y="1066800"/>
            <a:ext cx="6772275" cy="4514849"/>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t>Hate Crimes rise during the summer times and lower towards the end of the year</a:t>
            </a:r>
          </a:p>
          <a:p>
            <a:pPr marL="285750" indent="-285750">
              <a:buFont typeface="Arial" panose="020B0604020202020204" pitchFamily="34" charset="0"/>
              <a:buChar char="•"/>
            </a:pPr>
            <a:r>
              <a:rPr lang="en-US" sz="2400" dirty="0"/>
              <a:t>Hate Crimes occur in May more than any other month of the year</a:t>
            </a:r>
          </a:p>
          <a:p>
            <a:pPr marL="285750" indent="-285750">
              <a:buFont typeface="Arial" panose="020B0604020202020204" pitchFamily="34" charset="0"/>
              <a:buChar char="•"/>
            </a:pPr>
            <a:r>
              <a:rPr lang="en-US" sz="2400" dirty="0"/>
              <a:t>Hate Crimes are significantly lower during the holiday season (Nov - Feb)</a:t>
            </a:r>
          </a:p>
        </p:txBody>
      </p:sp>
    </p:spTree>
    <p:extLst>
      <p:ext uri="{BB962C8B-B14F-4D97-AF65-F5344CB8AC3E}">
        <p14:creationId xmlns:p14="http://schemas.microsoft.com/office/powerpoint/2010/main" val="3110387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p:txBody>
          <a:bodyPr/>
          <a:lstStyle/>
          <a:p>
            <a:pPr algn="ctr"/>
            <a:r>
              <a:rPr lang="en-US" dirty="0"/>
              <a:t>Monthly Changes Through 2007-2017</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p:txBody>
          <a:bodyPr/>
          <a:lstStyle/>
          <a:p>
            <a:pPr algn="ctr"/>
            <a:r>
              <a:rPr lang="en-US" dirty="0"/>
              <a:t>Hate Crimes saw an overall decrease across all months after 2007-2008</a:t>
            </a:r>
          </a:p>
        </p:txBody>
      </p:sp>
      <p:pic>
        <p:nvPicPr>
          <p:cNvPr id="10242" name="Picture 2" descr="https://raw.githubusercontent.com/gupta-d/project_8/Cristalle/main/Michael/Images/4.%20Month_and_Year_Breakdown_07_to_12.png">
            <a:extLst>
              <a:ext uri="{FF2B5EF4-FFF2-40B4-BE49-F238E27FC236}">
                <a16:creationId xmlns:a16="http://schemas.microsoft.com/office/drawing/2014/main" id="{CCAEB030-4CE5-4170-B1AD-C341CC69AA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39788" y="2628107"/>
            <a:ext cx="5157787" cy="343852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2575EA76-1AE8-45C7-8F85-E8C8858B2475}"/>
              </a:ext>
            </a:extLst>
          </p:cNvPr>
          <p:cNvSpPr>
            <a:spLocks noGrp="1"/>
          </p:cNvSpPr>
          <p:nvPr>
            <p:ph type="body" sz="quarter" idx="3"/>
          </p:nvPr>
        </p:nvSpPr>
        <p:spPr/>
        <p:txBody>
          <a:bodyPr/>
          <a:lstStyle/>
          <a:p>
            <a:pPr algn="ctr"/>
            <a:r>
              <a:rPr lang="en-US" dirty="0"/>
              <a:t>Hate Crimes saw their most significant monthly spike from Oct - Nov 2016</a:t>
            </a:r>
          </a:p>
        </p:txBody>
      </p:sp>
      <p:pic>
        <p:nvPicPr>
          <p:cNvPr id="10244" name="Picture 4" descr="https://raw.githubusercontent.com/gupta-d/project_8/Cristalle/main/Michael/Images/4.%20Month_and_Year_Breakdown_13_to_17.png">
            <a:extLst>
              <a:ext uri="{FF2B5EF4-FFF2-40B4-BE49-F238E27FC236}">
                <a16:creationId xmlns:a16="http://schemas.microsoft.com/office/drawing/2014/main" id="{322C007E-A246-4228-B6F7-4EB98194C0B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619640"/>
            <a:ext cx="5183188" cy="345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379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p:txBody>
          <a:bodyPr/>
          <a:lstStyle/>
          <a:p>
            <a:pPr algn="ctr"/>
            <a:r>
              <a:rPr lang="en-US" dirty="0"/>
              <a:t>Findings Discussion</a:t>
            </a:r>
          </a:p>
        </p:txBody>
      </p:sp>
      <p:sp>
        <p:nvSpPr>
          <p:cNvPr id="3" name="Content Placeholder 2">
            <a:extLst>
              <a:ext uri="{FF2B5EF4-FFF2-40B4-BE49-F238E27FC236}">
                <a16:creationId xmlns:a16="http://schemas.microsoft.com/office/drawing/2014/main" id="{D92D782C-68AA-4957-BB1E-1BF6F2ED4277}"/>
              </a:ext>
            </a:extLst>
          </p:cNvPr>
          <p:cNvSpPr>
            <a:spLocks noGrp="1"/>
          </p:cNvSpPr>
          <p:nvPr>
            <p:ph idx="1"/>
          </p:nvPr>
        </p:nvSpPr>
        <p:spPr/>
        <p:txBody>
          <a:bodyPr/>
          <a:lstStyle/>
          <a:p>
            <a:r>
              <a:rPr lang="en-US" dirty="0"/>
              <a:t>Do we need this?  </a:t>
            </a:r>
          </a:p>
        </p:txBody>
      </p:sp>
    </p:spTree>
    <p:extLst>
      <p:ext uri="{BB962C8B-B14F-4D97-AF65-F5344CB8AC3E}">
        <p14:creationId xmlns:p14="http://schemas.microsoft.com/office/powerpoint/2010/main" val="366085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p:txBody>
          <a:bodyPr/>
          <a:lstStyle/>
          <a:p>
            <a:pPr algn="ctr"/>
            <a:r>
              <a:rPr lang="en-US" dirty="0"/>
              <a:t>Limitations &amp; Thinking Forward</a:t>
            </a:r>
          </a:p>
        </p:txBody>
      </p:sp>
      <p:sp>
        <p:nvSpPr>
          <p:cNvPr id="3" name="Content Placeholder 2">
            <a:extLst>
              <a:ext uri="{FF2B5EF4-FFF2-40B4-BE49-F238E27FC236}">
                <a16:creationId xmlns:a16="http://schemas.microsoft.com/office/drawing/2014/main" id="{02F6C96F-8668-4403-85F4-200A6446D2BB}"/>
              </a:ext>
            </a:extLst>
          </p:cNvPr>
          <p:cNvSpPr>
            <a:spLocks noGrp="1"/>
          </p:cNvSpPr>
          <p:nvPr>
            <p:ph idx="1"/>
          </p:nvPr>
        </p:nvSpPr>
        <p:spPr/>
        <p:txBody>
          <a:bodyPr/>
          <a:lstStyle/>
          <a:p>
            <a:r>
              <a:rPr lang="en-US" dirty="0"/>
              <a:t>Under reporting by victims of crime is a common limitation in all crime data.  Removing barriers to reporting is essential to capturing the real number of incidents.</a:t>
            </a:r>
          </a:p>
          <a:p>
            <a:pPr marL="0" indent="0">
              <a:buNone/>
            </a:pPr>
            <a:endParaRPr lang="en-US" dirty="0"/>
          </a:p>
          <a:p>
            <a:r>
              <a:rPr lang="en-US" dirty="0"/>
              <a:t>Hate crime data is reported by thousands of law enforcement agencies using more than one tool (FBI reports that those using the Excel tool report significantly less than the integrated software using NIBRS (National Incident-Based Reporting System).</a:t>
            </a:r>
          </a:p>
          <a:p>
            <a:pPr lvl="1"/>
            <a:r>
              <a:rPr lang="en-US" dirty="0"/>
              <a:t>The FBI is pushing NIBRS compliance across the country by 2021 (currently 43%)</a:t>
            </a:r>
          </a:p>
        </p:txBody>
      </p:sp>
    </p:spTree>
    <p:extLst>
      <p:ext uri="{BB962C8B-B14F-4D97-AF65-F5344CB8AC3E}">
        <p14:creationId xmlns:p14="http://schemas.microsoft.com/office/powerpoint/2010/main" val="252881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7DDF-0A38-42E3-A447-EBD1B545F285}"/>
              </a:ext>
            </a:extLst>
          </p:cNvPr>
          <p:cNvSpPr>
            <a:spLocks noGrp="1"/>
          </p:cNvSpPr>
          <p:nvPr>
            <p:ph type="title"/>
          </p:nvPr>
        </p:nvSpPr>
        <p:spPr/>
        <p:txBody>
          <a:bodyPr/>
          <a:lstStyle/>
          <a:p>
            <a:pPr algn="ctr"/>
            <a:r>
              <a:rPr lang="en-US" dirty="0"/>
              <a:t>Resources &amp; References</a:t>
            </a:r>
          </a:p>
        </p:txBody>
      </p:sp>
      <p:sp>
        <p:nvSpPr>
          <p:cNvPr id="3" name="Content Placeholder 2">
            <a:extLst>
              <a:ext uri="{FF2B5EF4-FFF2-40B4-BE49-F238E27FC236}">
                <a16:creationId xmlns:a16="http://schemas.microsoft.com/office/drawing/2014/main" id="{3291137F-8C0C-4802-A3BE-81F81D26A68E}"/>
              </a:ext>
            </a:extLst>
          </p:cNvPr>
          <p:cNvSpPr>
            <a:spLocks noGrp="1"/>
          </p:cNvSpPr>
          <p:nvPr>
            <p:ph idx="1"/>
          </p:nvPr>
        </p:nvSpPr>
        <p:spPr/>
        <p:txBody>
          <a:bodyPr>
            <a:normAutofit lnSpcReduction="10000"/>
          </a:bodyPr>
          <a:lstStyle/>
          <a:p>
            <a:r>
              <a:rPr lang="en-US" dirty="0"/>
              <a:t>FBI most recent hate crime data: </a:t>
            </a:r>
            <a:r>
              <a:rPr lang="en-US" dirty="0">
                <a:hlinkClick r:id="rId2"/>
              </a:rPr>
              <a:t>https://ucr.fbi.gov/hate-crime/2017</a:t>
            </a:r>
            <a:endParaRPr lang="en-US" dirty="0"/>
          </a:p>
          <a:p>
            <a:r>
              <a:rPr lang="en-US" dirty="0"/>
              <a:t>For information about crime reporting from the Bureau of Justice Statistics: </a:t>
            </a:r>
            <a:r>
              <a:rPr lang="en-US" dirty="0">
                <a:hlinkClick r:id="rId3"/>
              </a:rPr>
              <a:t>https://www.bjs.gov/index.cfm?ty=dcdetail&amp;iid=301</a:t>
            </a:r>
            <a:r>
              <a:rPr lang="en-US" dirty="0"/>
              <a:t>  </a:t>
            </a:r>
          </a:p>
          <a:p>
            <a:r>
              <a:rPr lang="en-US" dirty="0"/>
              <a:t>Details on NIBRS data collection and reporting (will become future standard): </a:t>
            </a:r>
            <a:r>
              <a:rPr lang="en-US" dirty="0">
                <a:hlinkClick r:id="rId4"/>
              </a:rPr>
              <a:t>https://www.fbi.gov/services/cjis/ucr/nibrs</a:t>
            </a:r>
            <a:endParaRPr lang="en-US" dirty="0"/>
          </a:p>
          <a:p>
            <a:r>
              <a:rPr lang="en-US" dirty="0"/>
              <a:t>California 2017 Hate Crimes Report: </a:t>
            </a:r>
            <a:r>
              <a:rPr lang="en-US" dirty="0">
                <a:hlinkClick r:id="rId5"/>
              </a:rPr>
              <a:t>https://openjustice.doj.ca.gov/resources/publications</a:t>
            </a:r>
            <a:r>
              <a:rPr lang="en-US" dirty="0"/>
              <a:t> </a:t>
            </a:r>
          </a:p>
          <a:p>
            <a:r>
              <a:rPr lang="en-US" dirty="0"/>
              <a:t>California Preventing Hate Crimes Brochure: </a:t>
            </a:r>
            <a:r>
              <a:rPr lang="en-US" dirty="0">
                <a:hlinkClick r:id="rId6"/>
              </a:rPr>
              <a:t>https://oag.ca.gov/sites/all/files/agweb/pdfs/civilrights/ENG_Preventing_Hate_Crimes_Brochure_PL_INT_ADA.pdf</a:t>
            </a:r>
            <a:endParaRPr lang="en-US" dirty="0"/>
          </a:p>
          <a:p>
            <a:endParaRPr lang="en-US" dirty="0"/>
          </a:p>
        </p:txBody>
      </p:sp>
    </p:spTree>
    <p:extLst>
      <p:ext uri="{BB962C8B-B14F-4D97-AF65-F5344CB8AC3E}">
        <p14:creationId xmlns:p14="http://schemas.microsoft.com/office/powerpoint/2010/main" val="217199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20E7-B72B-44A1-B5A1-6C994709F93C}"/>
              </a:ext>
            </a:extLst>
          </p:cNvPr>
          <p:cNvSpPr>
            <a:spLocks noGrp="1"/>
          </p:cNvSpPr>
          <p:nvPr>
            <p:ph type="ctrTitle"/>
          </p:nvPr>
        </p:nvSpPr>
        <p:spPr>
          <a:xfrm>
            <a:off x="1524000" y="1122363"/>
            <a:ext cx="9144000" cy="1096962"/>
          </a:xfrm>
        </p:spPr>
        <p:txBody>
          <a:bodyPr/>
          <a:lstStyle/>
          <a:p>
            <a:r>
              <a:rPr lang="en-US" dirty="0"/>
              <a:t>Questions &amp; Comments</a:t>
            </a:r>
          </a:p>
        </p:txBody>
      </p:sp>
      <p:sp>
        <p:nvSpPr>
          <p:cNvPr id="3" name="Subtitle 2">
            <a:extLst>
              <a:ext uri="{FF2B5EF4-FFF2-40B4-BE49-F238E27FC236}">
                <a16:creationId xmlns:a16="http://schemas.microsoft.com/office/drawing/2014/main" id="{2F1881E6-D622-4A83-8667-05A2CCE5540F}"/>
              </a:ext>
            </a:extLst>
          </p:cNvPr>
          <p:cNvSpPr>
            <a:spLocks noGrp="1"/>
          </p:cNvSpPr>
          <p:nvPr>
            <p:ph type="subTitle" idx="1"/>
          </p:nvPr>
        </p:nvSpPr>
        <p:spPr>
          <a:xfrm>
            <a:off x="1524000" y="2486025"/>
            <a:ext cx="9144000" cy="3448050"/>
          </a:xfrm>
        </p:spPr>
        <p:txBody>
          <a:bodyPr>
            <a:normAutofit/>
          </a:bodyPr>
          <a:lstStyle/>
          <a:p>
            <a:r>
              <a:rPr lang="en-US" sz="3600" dirty="0"/>
              <a:t>Thank you!</a:t>
            </a:r>
          </a:p>
          <a:p>
            <a:r>
              <a:rPr lang="en-US" b="1" dirty="0"/>
              <a:t>Team Project 8 is made up of these number ninjas:</a:t>
            </a:r>
          </a:p>
          <a:p>
            <a:endParaRPr lang="en-US" dirty="0"/>
          </a:p>
          <a:p>
            <a:r>
              <a:rPr lang="en-US" dirty="0"/>
              <a:t>Deepak “The CS Sage” Gupta</a:t>
            </a:r>
          </a:p>
          <a:p>
            <a:r>
              <a:rPr lang="en-US" dirty="0"/>
              <a:t>Michael “The Visualization Wizard” </a:t>
            </a:r>
            <a:r>
              <a:rPr lang="en-US" dirty="0" err="1"/>
              <a:t>Malig</a:t>
            </a:r>
            <a:endParaRPr lang="en-US" dirty="0"/>
          </a:p>
          <a:p>
            <a:r>
              <a:rPr lang="en-US" dirty="0" err="1"/>
              <a:t>Shivam</a:t>
            </a:r>
            <a:r>
              <a:rPr lang="en-US" dirty="0"/>
              <a:t> “The Data Detective” Patel</a:t>
            </a:r>
          </a:p>
          <a:p>
            <a:r>
              <a:rPr lang="en-US" dirty="0"/>
              <a:t>Cristalle “The Social Scientist” </a:t>
            </a:r>
            <a:r>
              <a:rPr lang="en-US" dirty="0" err="1"/>
              <a:t>Pronier</a:t>
            </a:r>
            <a:endParaRPr lang="en-US" dirty="0"/>
          </a:p>
          <a:p>
            <a:endParaRPr lang="en-US" dirty="0"/>
          </a:p>
          <a:p>
            <a:endParaRPr lang="en-US" dirty="0"/>
          </a:p>
        </p:txBody>
      </p:sp>
    </p:spTree>
    <p:extLst>
      <p:ext uri="{BB962C8B-B14F-4D97-AF65-F5344CB8AC3E}">
        <p14:creationId xmlns:p14="http://schemas.microsoft.com/office/powerpoint/2010/main" val="18563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p:txBody>
          <a:bodyPr/>
          <a:lstStyle/>
          <a:p>
            <a:pPr algn="ctr"/>
            <a:r>
              <a:rPr lang="en-US" dirty="0"/>
              <a:t>Research Questions</a:t>
            </a:r>
          </a:p>
        </p:txBody>
      </p:sp>
      <p:sp>
        <p:nvSpPr>
          <p:cNvPr id="3" name="Content Placeholder 2">
            <a:extLst>
              <a:ext uri="{FF2B5EF4-FFF2-40B4-BE49-F238E27FC236}">
                <a16:creationId xmlns:a16="http://schemas.microsoft.com/office/drawing/2014/main" id="{58B76737-CB2C-4A4D-9957-E066B35BA6AD}"/>
              </a:ext>
            </a:extLst>
          </p:cNvPr>
          <p:cNvSpPr>
            <a:spLocks noGrp="1"/>
          </p:cNvSpPr>
          <p:nvPr>
            <p:ph idx="1"/>
          </p:nvPr>
        </p:nvSpPr>
        <p:spPr/>
        <p:txBody>
          <a:bodyPr>
            <a:normAutofit/>
          </a:bodyPr>
          <a:lstStyle/>
          <a:p>
            <a:pPr marL="0" indent="0">
              <a:buNone/>
            </a:pPr>
            <a:r>
              <a:rPr lang="en-US" dirty="0"/>
              <a:t>1. </a:t>
            </a:r>
            <a:r>
              <a:rPr lang="en-US" b="1" dirty="0"/>
              <a:t>What is the trend of hate crimes from 2007 – 2017? </a:t>
            </a:r>
          </a:p>
          <a:p>
            <a:pPr marL="457200" lvl="1" indent="0">
              <a:buNone/>
            </a:pPr>
            <a:r>
              <a:rPr lang="en-US" sz="2800" dirty="0"/>
              <a:t>a. Trend of demographic groups committing hate crimes </a:t>
            </a:r>
          </a:p>
          <a:p>
            <a:pPr marL="457200" lvl="1" indent="0">
              <a:buNone/>
            </a:pPr>
            <a:r>
              <a:rPr lang="en-US" sz="2800" dirty="0"/>
              <a:t>b. Trend of demographic groups victimized by hate crimes </a:t>
            </a:r>
          </a:p>
          <a:p>
            <a:pPr marL="0" indent="0">
              <a:buNone/>
            </a:pPr>
            <a:r>
              <a:rPr lang="en-US" dirty="0"/>
              <a:t>2. </a:t>
            </a:r>
            <a:r>
              <a:rPr lang="en-US" b="1" dirty="0"/>
              <a:t>What is the trend of offense types that include hate crimes? </a:t>
            </a:r>
          </a:p>
          <a:p>
            <a:pPr marL="0" indent="0">
              <a:buNone/>
            </a:pPr>
            <a:r>
              <a:rPr lang="en-US" dirty="0"/>
              <a:t>3. </a:t>
            </a:r>
            <a:r>
              <a:rPr lang="en-US" b="1" dirty="0"/>
              <a:t>Where are hate crimes most likely to occur?</a:t>
            </a:r>
          </a:p>
          <a:p>
            <a:pPr marL="0" indent="0">
              <a:buNone/>
            </a:pPr>
            <a:r>
              <a:rPr lang="en-US" dirty="0"/>
              <a:t>      a. What states hold the highest percentage of hate crimes? </a:t>
            </a:r>
          </a:p>
          <a:p>
            <a:pPr marL="0" indent="0">
              <a:buNone/>
            </a:pPr>
            <a:r>
              <a:rPr lang="en-US" dirty="0"/>
              <a:t>      b. What locations have a higher chance for a hate crime to occur? </a:t>
            </a:r>
          </a:p>
          <a:p>
            <a:pPr marL="0" indent="0">
              <a:buNone/>
            </a:pPr>
            <a:r>
              <a:rPr lang="en-US" dirty="0"/>
              <a:t>4.  </a:t>
            </a:r>
            <a:r>
              <a:rPr lang="en-US" b="1" dirty="0"/>
              <a:t>What is the fluctuation of hate crimes rates on a monthly basis? </a:t>
            </a:r>
          </a:p>
        </p:txBody>
      </p:sp>
    </p:spTree>
    <p:extLst>
      <p:ext uri="{BB962C8B-B14F-4D97-AF65-F5344CB8AC3E}">
        <p14:creationId xmlns:p14="http://schemas.microsoft.com/office/powerpoint/2010/main" val="35121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972E-D478-4B07-AC37-031CE23DDC60}"/>
              </a:ext>
            </a:extLst>
          </p:cNvPr>
          <p:cNvSpPr>
            <a:spLocks noGrp="1"/>
          </p:cNvSpPr>
          <p:nvPr>
            <p:ph type="title"/>
          </p:nvPr>
        </p:nvSpPr>
        <p:spPr/>
        <p:txBody>
          <a:bodyPr/>
          <a:lstStyle/>
          <a:p>
            <a:pPr algn="ctr"/>
            <a:r>
              <a:rPr lang="en-US" dirty="0"/>
              <a:t>Data High Level Summary</a:t>
            </a:r>
          </a:p>
        </p:txBody>
      </p:sp>
      <p:sp>
        <p:nvSpPr>
          <p:cNvPr id="3" name="Content Placeholder 2">
            <a:extLst>
              <a:ext uri="{FF2B5EF4-FFF2-40B4-BE49-F238E27FC236}">
                <a16:creationId xmlns:a16="http://schemas.microsoft.com/office/drawing/2014/main" id="{C66A58CB-047F-46BD-8416-65E84F87C5D0}"/>
              </a:ext>
            </a:extLst>
          </p:cNvPr>
          <p:cNvSpPr>
            <a:spLocks noGrp="1"/>
          </p:cNvSpPr>
          <p:nvPr>
            <p:ph idx="1"/>
          </p:nvPr>
        </p:nvSpPr>
        <p:spPr/>
        <p:txBody>
          <a:bodyPr/>
          <a:lstStyle/>
          <a:p>
            <a:r>
              <a:rPr lang="en-US" dirty="0"/>
              <a:t>Need to pool together our thoughts</a:t>
            </a:r>
          </a:p>
        </p:txBody>
      </p:sp>
    </p:spTree>
    <p:extLst>
      <p:ext uri="{BB962C8B-B14F-4D97-AF65-F5344CB8AC3E}">
        <p14:creationId xmlns:p14="http://schemas.microsoft.com/office/powerpoint/2010/main" val="197497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p:txBody>
          <a:bodyPr/>
          <a:lstStyle/>
          <a:p>
            <a:pPr algn="ctr"/>
            <a:r>
              <a:rPr lang="en-US" dirty="0"/>
              <a:t>Data Acquisition</a:t>
            </a:r>
          </a:p>
        </p:txBody>
      </p:sp>
      <p:sp>
        <p:nvSpPr>
          <p:cNvPr id="3" name="Content Placeholder 2">
            <a:extLst>
              <a:ext uri="{FF2B5EF4-FFF2-40B4-BE49-F238E27FC236}">
                <a16:creationId xmlns:a16="http://schemas.microsoft.com/office/drawing/2014/main" id="{2CDBAC6E-2C9C-4D69-9EAB-52F76C20E9A4}"/>
              </a:ext>
            </a:extLst>
          </p:cNvPr>
          <p:cNvSpPr>
            <a:spLocks noGrp="1"/>
          </p:cNvSpPr>
          <p:nvPr>
            <p:ph idx="1"/>
          </p:nvPr>
        </p:nvSpPr>
        <p:spPr/>
        <p:txBody>
          <a:bodyPr/>
          <a:lstStyle/>
          <a:p>
            <a:r>
              <a:rPr lang="en-US" dirty="0"/>
              <a:t>Deepak will provide text</a:t>
            </a:r>
          </a:p>
        </p:txBody>
      </p:sp>
    </p:spTree>
    <p:extLst>
      <p:ext uri="{BB962C8B-B14F-4D97-AF65-F5344CB8AC3E}">
        <p14:creationId xmlns:p14="http://schemas.microsoft.com/office/powerpoint/2010/main" val="184390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p:txBody>
          <a:bodyPr/>
          <a:lstStyle/>
          <a:p>
            <a:pPr algn="ctr"/>
            <a:r>
              <a:rPr lang="en-US" dirty="0"/>
              <a:t>Data Preparation &amp; Cleaning</a:t>
            </a:r>
          </a:p>
        </p:txBody>
      </p:sp>
      <p:sp>
        <p:nvSpPr>
          <p:cNvPr id="3" name="Content Placeholder 2">
            <a:extLst>
              <a:ext uri="{FF2B5EF4-FFF2-40B4-BE49-F238E27FC236}">
                <a16:creationId xmlns:a16="http://schemas.microsoft.com/office/drawing/2014/main" id="{170D669E-85CC-484A-BDAE-175618999F93}"/>
              </a:ext>
            </a:extLst>
          </p:cNvPr>
          <p:cNvSpPr>
            <a:spLocks noGrp="1"/>
          </p:cNvSpPr>
          <p:nvPr>
            <p:ph idx="1"/>
          </p:nvPr>
        </p:nvSpPr>
        <p:spPr/>
        <p:txBody>
          <a:bodyPr/>
          <a:lstStyle/>
          <a:p>
            <a:r>
              <a:rPr lang="en-US" dirty="0"/>
              <a:t>Deepak will provide text</a:t>
            </a:r>
          </a:p>
          <a:p>
            <a:r>
              <a:rPr lang="en-US" dirty="0"/>
              <a:t>Screenshots of notebook following to show some of the initial coding work</a:t>
            </a:r>
          </a:p>
        </p:txBody>
      </p:sp>
    </p:spTree>
    <p:extLst>
      <p:ext uri="{BB962C8B-B14F-4D97-AF65-F5344CB8AC3E}">
        <p14:creationId xmlns:p14="http://schemas.microsoft.com/office/powerpoint/2010/main" val="278066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BC5057-C5F5-4336-B92D-C6B839CB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3" y="0"/>
            <a:ext cx="12079174" cy="6858000"/>
          </a:xfrm>
          <a:prstGeom prst="rect">
            <a:avLst/>
          </a:prstGeom>
        </p:spPr>
      </p:pic>
    </p:spTree>
    <p:extLst>
      <p:ext uri="{BB962C8B-B14F-4D97-AF65-F5344CB8AC3E}">
        <p14:creationId xmlns:p14="http://schemas.microsoft.com/office/powerpoint/2010/main" val="385622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95BBF-A439-4410-A8CC-0A63982E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10"/>
            <a:ext cx="12192000" cy="6593780"/>
          </a:xfrm>
          <a:prstGeom prst="rect">
            <a:avLst/>
          </a:prstGeom>
        </p:spPr>
      </p:pic>
    </p:spTree>
    <p:extLst>
      <p:ext uri="{BB962C8B-B14F-4D97-AF65-F5344CB8AC3E}">
        <p14:creationId xmlns:p14="http://schemas.microsoft.com/office/powerpoint/2010/main" val="3231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D15DA-8EB2-4B17-A2A3-1BE80D9C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881"/>
            <a:ext cx="12192000" cy="6508237"/>
          </a:xfrm>
          <a:prstGeom prst="rect">
            <a:avLst/>
          </a:prstGeom>
        </p:spPr>
      </p:pic>
    </p:spTree>
    <p:extLst>
      <p:ext uri="{BB962C8B-B14F-4D97-AF65-F5344CB8AC3E}">
        <p14:creationId xmlns:p14="http://schemas.microsoft.com/office/powerpoint/2010/main" val="211776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Hate_Crimes_in_the_US_2007_2017_Presentation</Template>
  <TotalTime>234</TotalTime>
  <Words>794</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The Rise of Hate Crimes in the United States</vt:lpstr>
      <vt:lpstr>Project Overview</vt:lpstr>
      <vt:lpstr>Research Questions</vt:lpstr>
      <vt:lpstr>Data High Level Summary</vt:lpstr>
      <vt:lpstr>Data Acquisition</vt:lpstr>
      <vt:lpstr>Data Preparation &amp; Cleaning</vt:lpstr>
      <vt:lpstr>PowerPoint Presentation</vt:lpstr>
      <vt:lpstr>PowerPoint Presentation</vt:lpstr>
      <vt:lpstr>PowerPoint Presentation</vt:lpstr>
      <vt:lpstr>PowerPoint Presentation</vt:lpstr>
      <vt:lpstr>Question 1: What is the trend of hate crimes from 2007 – 2017? Examining demographics of perpetrators and victims  </vt:lpstr>
      <vt:lpstr>*Need Shivam’s graphs</vt:lpstr>
      <vt:lpstr>Question 2: What is the trend of offense types? Examining criminal offense types of hate crimes </vt:lpstr>
      <vt:lpstr> Looking at the Most Frequent Offense Types </vt:lpstr>
      <vt:lpstr>Examining the Top Five Offenses</vt:lpstr>
      <vt:lpstr>   Question 3: Where are hate crimes most likely to occur?   Looking at geographical locations and location types </vt:lpstr>
      <vt:lpstr>States with the Highest Number of Hate Crimes* </vt:lpstr>
      <vt:lpstr>Hate Crime by Top States 2008-2017</vt:lpstr>
      <vt:lpstr>States with the Highest Number of Hate Crimes per 10,000 Population</vt:lpstr>
      <vt:lpstr>Where do Hate Crimes Occur? Hate Crimes by Location Type</vt:lpstr>
      <vt:lpstr>   Question 4: What is the fluctuation of hate crimes rates on a monthly basis? </vt:lpstr>
      <vt:lpstr>Seasonal Trends in Hate Crimes </vt:lpstr>
      <vt:lpstr>Monthly Changes Through 2007-2017</vt:lpstr>
      <vt:lpstr>Findings Discussion</vt:lpstr>
      <vt:lpstr>Limitations &amp; Thinking Forward</vt:lpstr>
      <vt:lpstr>Resources &amp; References</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Cristalle Rae</dc:creator>
  <cp:lastModifiedBy>Cristalle Rae</cp:lastModifiedBy>
  <cp:revision>34</cp:revision>
  <dcterms:created xsi:type="dcterms:W3CDTF">2019-03-31T19:30:24Z</dcterms:created>
  <dcterms:modified xsi:type="dcterms:W3CDTF">2019-04-07T03:25:43Z</dcterms:modified>
</cp:coreProperties>
</file>