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33"/>
  </p:notesMasterIdLst>
  <p:handoutMasterIdLst>
    <p:handoutMasterId r:id="rId34"/>
  </p:handoutMasterIdLst>
  <p:sldIdLst>
    <p:sldId id="289" r:id="rId5"/>
    <p:sldId id="264" r:id="rId6"/>
    <p:sldId id="265" r:id="rId7"/>
    <p:sldId id="266" r:id="rId8"/>
    <p:sldId id="267" r:id="rId9"/>
    <p:sldId id="268" r:id="rId10"/>
    <p:sldId id="273" r:id="rId11"/>
    <p:sldId id="286" r:id="rId12"/>
    <p:sldId id="290" r:id="rId13"/>
    <p:sldId id="269" r:id="rId14"/>
    <p:sldId id="287" r:id="rId15"/>
    <p:sldId id="288" r:id="rId16"/>
    <p:sldId id="274" r:id="rId17"/>
    <p:sldId id="291" r:id="rId18"/>
    <p:sldId id="275" r:id="rId19"/>
    <p:sldId id="292" r:id="rId20"/>
    <p:sldId id="276" r:id="rId21"/>
    <p:sldId id="277" r:id="rId22"/>
    <p:sldId id="278" r:id="rId23"/>
    <p:sldId id="279" r:id="rId24"/>
    <p:sldId id="293" r:id="rId25"/>
    <p:sldId id="280" r:id="rId26"/>
    <p:sldId id="281" r:id="rId27"/>
    <p:sldId id="294" r:id="rId28"/>
    <p:sldId id="282" r:id="rId29"/>
    <p:sldId id="270" r:id="rId30"/>
    <p:sldId id="271" r:id="rId31"/>
    <p:sldId id="272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8">
          <p15:clr>
            <a:srgbClr val="A4A3A4"/>
          </p15:clr>
        </p15:guide>
        <p15:guide id="2" pos="1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4E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80" d="100"/>
          <a:sy n="80" d="100"/>
        </p:scale>
        <p:origin x="-1848" y="-72"/>
      </p:cViewPr>
      <p:guideLst>
        <p:guide orient="horz" pos="2738"/>
        <p:guide pos="1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6/7/2018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08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4663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37361" y="4347210"/>
            <a:ext cx="4815860" cy="427889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 Java 8  and Development Tools		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0791" y="8639633"/>
            <a:ext cx="2946699" cy="31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Page 00-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06961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8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33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814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85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77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881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382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786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607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611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24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581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507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98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21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981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18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68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5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8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1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3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70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9880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443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5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0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6025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302093097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701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0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0686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24874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801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59664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5991" y="2276873"/>
            <a:ext cx="5778177" cy="1512814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Core Java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Lesson 00: Java SE 8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200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Introduction to Object-Oriented Technology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1.1: Object Oriented concepts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1.1.1: What is Object-Oriented Programming?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1.1.2: Why Object-Oriented Programming</a:t>
            </a:r>
            <a:r>
              <a:rPr lang="en-US" dirty="0" smtClean="0"/>
              <a:t>?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Lesson 2: Objects and Classes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2.1: What is an Object?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2.1.1(Object </a:t>
            </a:r>
            <a:r>
              <a:rPr lang="en-US" dirty="0"/>
              <a:t>State, Object Behavior, Object Identity)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2.2: What is a Class?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2.2.1: Getting into Details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(Class Attribute and Operations, Access Modifiers, Constructors and Destructors, Attribute Types)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Lesson 3: Principles in Object-Oriented Technology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3.1: Object-Oriented Principles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3.1.1: Abstraction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3.1.2: Encapsulation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3.1.3: Modularity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3.1.4: Hierarchy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3.2: </a:t>
            </a:r>
            <a:r>
              <a:rPr lang="en-US" dirty="0" smtClean="0"/>
              <a:t>Polymorphism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Lesson </a:t>
            </a:r>
            <a:r>
              <a:rPr lang="en-US" dirty="0"/>
              <a:t>4: Some More Concepts in OOP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4.1: Static Members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4.2: Abstract Class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4.3: Interface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4.4: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5: </a:t>
            </a:r>
            <a:r>
              <a:rPr lang="en-US" dirty="0"/>
              <a:t>Introduction to Java</a:t>
            </a:r>
          </a:p>
          <a:p>
            <a:pPr marL="137160" lvl="1" indent="-137160">
              <a:lnSpc>
                <a:spcPct val="150000"/>
              </a:lnSpc>
            </a:pPr>
            <a:r>
              <a:rPr lang="en-US" dirty="0"/>
              <a:t>5</a:t>
            </a:r>
            <a:r>
              <a:rPr lang="en-US" dirty="0" smtClean="0"/>
              <a:t>.1</a:t>
            </a:r>
            <a:r>
              <a:rPr lang="en-US" dirty="0"/>
              <a:t>: Introduction to Java                </a:t>
            </a:r>
          </a:p>
          <a:p>
            <a:pPr marL="137160" lvl="1" indent="-137160">
              <a:lnSpc>
                <a:spcPct val="150000"/>
              </a:lnSpc>
            </a:pPr>
            <a:r>
              <a:rPr lang="en-US" dirty="0"/>
              <a:t>5</a:t>
            </a:r>
            <a:r>
              <a:rPr lang="en-US" dirty="0" smtClean="0"/>
              <a:t>.2</a:t>
            </a:r>
            <a:r>
              <a:rPr lang="en-US" dirty="0"/>
              <a:t>: Features of Java       </a:t>
            </a:r>
          </a:p>
          <a:p>
            <a:pPr marL="137160" lvl="1" indent="-137160">
              <a:lnSpc>
                <a:spcPct val="150000"/>
              </a:lnSpc>
            </a:pPr>
            <a:r>
              <a:rPr lang="en-US" dirty="0"/>
              <a:t>5</a:t>
            </a:r>
            <a:r>
              <a:rPr lang="en-US" dirty="0" smtClean="0"/>
              <a:t>.3</a:t>
            </a:r>
            <a:r>
              <a:rPr lang="en-US" dirty="0"/>
              <a:t>: Simple Program  in Java</a:t>
            </a:r>
          </a:p>
          <a:p>
            <a:pPr marL="137160" lvl="1" indent="-137160">
              <a:lnSpc>
                <a:spcPct val="150000"/>
              </a:lnSpc>
            </a:pPr>
            <a:r>
              <a:rPr lang="en-US" dirty="0"/>
              <a:t>5</a:t>
            </a:r>
            <a:r>
              <a:rPr lang="en-US" dirty="0" smtClean="0"/>
              <a:t>.4</a:t>
            </a:r>
            <a:r>
              <a:rPr lang="en-US" dirty="0"/>
              <a:t>: Developing software in Java</a:t>
            </a:r>
          </a:p>
          <a:p>
            <a:endParaRPr lang="en-US" dirty="0"/>
          </a:p>
          <a:p>
            <a:r>
              <a:rPr lang="en-US" dirty="0"/>
              <a:t>Lesson </a:t>
            </a:r>
            <a:r>
              <a:rPr lang="en-US" dirty="0" smtClean="0"/>
              <a:t>6: </a:t>
            </a:r>
            <a:r>
              <a:rPr lang="en-US" dirty="0"/>
              <a:t>Eclipse 4.4 (Luna) as an IDE</a:t>
            </a:r>
          </a:p>
          <a:p>
            <a:pPr marL="137160" lvl="1" indent="-137160">
              <a:lnSpc>
                <a:spcPct val="150000"/>
              </a:lnSpc>
            </a:pPr>
            <a:r>
              <a:rPr lang="en-US" dirty="0"/>
              <a:t>6</a:t>
            </a:r>
            <a:r>
              <a:rPr lang="en-US" dirty="0" smtClean="0"/>
              <a:t>.1</a:t>
            </a:r>
            <a:r>
              <a:rPr lang="en-US" dirty="0"/>
              <a:t>: Installation and Setting up Eclipse</a:t>
            </a:r>
          </a:p>
          <a:p>
            <a:pPr marL="137160" lvl="1" indent="-137160">
              <a:lnSpc>
                <a:spcPct val="150000"/>
              </a:lnSpc>
            </a:pPr>
            <a:r>
              <a:rPr lang="en-US" dirty="0"/>
              <a:t>6</a:t>
            </a:r>
            <a:r>
              <a:rPr lang="en-US" dirty="0" smtClean="0"/>
              <a:t>.2</a:t>
            </a:r>
            <a:r>
              <a:rPr lang="en-US" dirty="0"/>
              <a:t>: Introduction to Eclipse IDE </a:t>
            </a:r>
          </a:p>
          <a:p>
            <a:pPr marL="137160" lvl="1" indent="-137160">
              <a:lnSpc>
                <a:spcPct val="150000"/>
              </a:lnSpc>
            </a:pPr>
            <a:r>
              <a:rPr lang="en-US" dirty="0"/>
              <a:t>6</a:t>
            </a:r>
            <a:r>
              <a:rPr lang="en-US" dirty="0" smtClean="0"/>
              <a:t>.3</a:t>
            </a:r>
            <a:r>
              <a:rPr lang="en-US" dirty="0"/>
              <a:t>: Creating and Managing Java Projects</a:t>
            </a:r>
          </a:p>
          <a:p>
            <a:pPr marL="137160" lvl="1" indent="-137160">
              <a:lnSpc>
                <a:spcPct val="150000"/>
              </a:lnSpc>
            </a:pPr>
            <a:r>
              <a:rPr lang="en-US" dirty="0"/>
              <a:t>6</a:t>
            </a:r>
            <a:r>
              <a:rPr lang="en-US" dirty="0" smtClean="0"/>
              <a:t>.4</a:t>
            </a:r>
            <a:r>
              <a:rPr lang="en-US" dirty="0"/>
              <a:t>: Miscellaneous 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5174594"/>
          </a:xfrm>
        </p:spPr>
        <p:txBody>
          <a:bodyPr>
            <a:norm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7: </a:t>
            </a:r>
            <a:r>
              <a:rPr lang="en-US" dirty="0"/>
              <a:t>Language Fundamentals</a:t>
            </a:r>
          </a:p>
          <a:p>
            <a:pPr marL="137160" lvl="1" indent="-137160">
              <a:lnSpc>
                <a:spcPct val="140000"/>
              </a:lnSpc>
            </a:pP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.1</a:t>
            </a:r>
            <a:r>
              <a:rPr lang="en-US" dirty="0">
                <a:solidFill>
                  <a:schemeClr val="tx1"/>
                </a:solidFill>
              </a:rPr>
              <a:t>: Keywords </a:t>
            </a:r>
          </a:p>
          <a:p>
            <a:pPr marL="137160" lvl="1" indent="-137160">
              <a:lnSpc>
                <a:spcPct val="140000"/>
              </a:lnSpc>
            </a:pP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.2</a:t>
            </a:r>
            <a:r>
              <a:rPr lang="en-US" dirty="0">
                <a:solidFill>
                  <a:schemeClr val="tx1"/>
                </a:solidFill>
              </a:rPr>
              <a:t>: Primitive Data Types</a:t>
            </a:r>
          </a:p>
          <a:p>
            <a:pPr marL="137160" lvl="1" indent="-137160">
              <a:lnSpc>
                <a:spcPct val="140000"/>
              </a:lnSpc>
            </a:pP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.3</a:t>
            </a:r>
            <a:r>
              <a:rPr lang="en-US" dirty="0">
                <a:solidFill>
                  <a:schemeClr val="tx1"/>
                </a:solidFill>
              </a:rPr>
              <a:t>: Operators and Assignments </a:t>
            </a:r>
          </a:p>
          <a:p>
            <a:pPr marL="137160" lvl="1" indent="-137160">
              <a:lnSpc>
                <a:spcPct val="140000"/>
              </a:lnSpc>
            </a:pP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.4</a:t>
            </a:r>
            <a:r>
              <a:rPr lang="en-US" dirty="0">
                <a:solidFill>
                  <a:schemeClr val="tx1"/>
                </a:solidFill>
              </a:rPr>
              <a:t>: Variables and Literals </a:t>
            </a:r>
          </a:p>
          <a:p>
            <a:pPr marL="137160" lvl="1" indent="-137160">
              <a:lnSpc>
                <a:spcPct val="140000"/>
              </a:lnSpc>
            </a:pP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.5</a:t>
            </a:r>
            <a:r>
              <a:rPr lang="en-US" dirty="0">
                <a:solidFill>
                  <a:schemeClr val="tx1"/>
                </a:solidFill>
              </a:rPr>
              <a:t>: Flow Control: Java’s Control Statements</a:t>
            </a:r>
          </a:p>
          <a:p>
            <a:pPr marL="137160" lvl="1" indent="-137160">
              <a:lnSpc>
                <a:spcPct val="140000"/>
              </a:lnSpc>
            </a:pP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.6</a:t>
            </a:r>
            <a:r>
              <a:rPr lang="en-US" dirty="0">
                <a:solidFill>
                  <a:schemeClr val="tx1"/>
                </a:solidFill>
              </a:rPr>
              <a:t>: Best </a:t>
            </a:r>
            <a:r>
              <a:rPr lang="en-US" dirty="0" smtClean="0">
                <a:solidFill>
                  <a:schemeClr val="tx1"/>
                </a:solidFill>
              </a:rPr>
              <a:t>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5174594"/>
          </a:xfrm>
        </p:spPr>
        <p:txBody>
          <a:bodyPr>
            <a:normAutofit/>
          </a:bodyPr>
          <a:lstStyle/>
          <a:p>
            <a:r>
              <a:rPr lang="en-US" dirty="0" smtClean="0"/>
              <a:t>Lesson </a:t>
            </a:r>
            <a:r>
              <a:rPr lang="en-US" dirty="0" smtClean="0"/>
              <a:t>8: </a:t>
            </a:r>
            <a:r>
              <a:rPr lang="en-US" dirty="0"/>
              <a:t>Classes and Objects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.1</a:t>
            </a:r>
            <a:r>
              <a:rPr lang="en-US" dirty="0">
                <a:solidFill>
                  <a:schemeClr val="tx1"/>
                </a:solidFill>
              </a:rPr>
              <a:t>: Classes and Objects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.2</a:t>
            </a:r>
            <a:r>
              <a:rPr lang="en-US" dirty="0">
                <a:solidFill>
                  <a:schemeClr val="tx1"/>
                </a:solidFill>
              </a:rPr>
              <a:t>: Packages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.3</a:t>
            </a:r>
            <a:r>
              <a:rPr lang="en-US" dirty="0">
                <a:solidFill>
                  <a:schemeClr val="tx1"/>
                </a:solidFill>
              </a:rPr>
              <a:t>: Access Specifiers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.4</a:t>
            </a:r>
            <a:r>
              <a:rPr lang="en-US" dirty="0">
                <a:solidFill>
                  <a:schemeClr val="tx1"/>
                </a:solidFill>
              </a:rPr>
              <a:t>: Constructors - Default and Parameterized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.5</a:t>
            </a:r>
            <a:r>
              <a:rPr lang="en-US" dirty="0">
                <a:solidFill>
                  <a:schemeClr val="tx1"/>
                </a:solidFill>
              </a:rPr>
              <a:t>: this reference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8.6: Memory management in java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8.7: using static keyword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8.8: </a:t>
            </a:r>
            <a:r>
              <a:rPr lang="en-US" dirty="0" err="1"/>
              <a:t>Enum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8.9: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9: </a:t>
            </a:r>
            <a:r>
              <a:rPr lang="en-US" dirty="0">
                <a:solidFill>
                  <a:schemeClr val="tx1"/>
                </a:solidFill>
              </a:rPr>
              <a:t>Exploring Basic Java Class Libraries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.1</a:t>
            </a:r>
            <a:r>
              <a:rPr lang="en-US" dirty="0">
                <a:solidFill>
                  <a:schemeClr val="tx1"/>
                </a:solidFill>
              </a:rPr>
              <a:t>: The Object Class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.2</a:t>
            </a:r>
            <a:r>
              <a:rPr lang="en-US" dirty="0">
                <a:solidFill>
                  <a:schemeClr val="tx1"/>
                </a:solidFill>
              </a:rPr>
              <a:t>: Wrapper Classes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.3</a:t>
            </a:r>
            <a:r>
              <a:rPr lang="en-US" dirty="0">
                <a:solidFill>
                  <a:schemeClr val="tx1"/>
                </a:solidFill>
              </a:rPr>
              <a:t>: Type casting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.4</a:t>
            </a:r>
            <a:r>
              <a:rPr lang="en-US" dirty="0">
                <a:solidFill>
                  <a:schemeClr val="tx1"/>
                </a:solidFill>
              </a:rPr>
              <a:t>: Using Scanner Class 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.5</a:t>
            </a:r>
            <a:r>
              <a:rPr lang="en-US" dirty="0">
                <a:solidFill>
                  <a:schemeClr val="tx1"/>
                </a:solidFill>
              </a:rPr>
              <a:t>:  System Class                            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.6</a:t>
            </a:r>
            <a:r>
              <a:rPr lang="en-US" dirty="0">
                <a:solidFill>
                  <a:schemeClr val="tx1"/>
                </a:solidFill>
              </a:rPr>
              <a:t>: String Handling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.7</a:t>
            </a:r>
            <a:r>
              <a:rPr lang="en-US" dirty="0">
                <a:solidFill>
                  <a:schemeClr val="tx1"/>
                </a:solidFill>
              </a:rPr>
              <a:t>: Date and Time API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.8</a:t>
            </a:r>
            <a:r>
              <a:rPr lang="en-US" dirty="0">
                <a:solidFill>
                  <a:schemeClr val="tx1"/>
                </a:solidFill>
              </a:rPr>
              <a:t>: Best </a:t>
            </a:r>
            <a:r>
              <a:rPr lang="en-US" dirty="0" smtClean="0">
                <a:solidFill>
                  <a:schemeClr val="tx1"/>
                </a:solidFill>
              </a:rPr>
              <a:t>Practices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/>
          <a:lstStyle/>
          <a:p>
            <a:r>
              <a:rPr lang="en-US" dirty="0"/>
              <a:t>Lesson 10: Inheritance and Polymorphism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10.1: Inheritance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10.2: Using super keyword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10.3: </a:t>
            </a:r>
            <a:r>
              <a:rPr lang="en-US" sz="1400" dirty="0" err="1"/>
              <a:t>InstanceOf</a:t>
            </a:r>
            <a:r>
              <a:rPr lang="en-US" sz="1400" dirty="0"/>
              <a:t> Operator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10.4: Method &amp; Constructor overloading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10.5: Method overriding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10.6: @override annotation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10.7: Using final keyword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98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9801" y="1308876"/>
            <a:ext cx="8845484" cy="4643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Lesson </a:t>
            </a:r>
            <a:r>
              <a:rPr lang="en-US" dirty="0" smtClean="0"/>
              <a:t>11: </a:t>
            </a:r>
            <a:r>
              <a:rPr lang="en-US" dirty="0"/>
              <a:t>Abstract Classes and Interfaces 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11.1</a:t>
            </a:r>
            <a:r>
              <a:rPr lang="en-US" dirty="0"/>
              <a:t>: Abstract class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11.2</a:t>
            </a:r>
            <a:r>
              <a:rPr lang="en-US" dirty="0"/>
              <a:t>: Interfaces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11.3</a:t>
            </a:r>
            <a:r>
              <a:rPr lang="en-US" dirty="0"/>
              <a:t>: default methods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11.4</a:t>
            </a:r>
            <a:r>
              <a:rPr lang="en-US" dirty="0"/>
              <a:t>: static methods on Interface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11.5 </a:t>
            </a:r>
            <a:r>
              <a:rPr lang="en-US" dirty="0"/>
              <a:t>: Interface rules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11.6</a:t>
            </a:r>
            <a:r>
              <a:rPr lang="en-US" dirty="0"/>
              <a:t>:  Abstract class Vs </a:t>
            </a:r>
            <a:r>
              <a:rPr lang="en-US" dirty="0" smtClean="0"/>
              <a:t>Interface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11.7 :Anonymous Classes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11.8: </a:t>
            </a:r>
            <a:r>
              <a:rPr lang="en-US" dirty="0"/>
              <a:t>Runtime </a:t>
            </a:r>
            <a:r>
              <a:rPr lang="en-US" dirty="0" smtClean="0"/>
              <a:t>Polymorphism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9801" y="1290588"/>
            <a:ext cx="8845484" cy="4643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Lesson </a:t>
            </a:r>
            <a:r>
              <a:rPr lang="en-US" dirty="0" smtClean="0"/>
              <a:t>12: </a:t>
            </a:r>
            <a:r>
              <a:rPr lang="en-US" dirty="0"/>
              <a:t>Exception Handling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12.1</a:t>
            </a:r>
            <a:r>
              <a:rPr lang="en-US" dirty="0"/>
              <a:t>: Introduction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12.2</a:t>
            </a:r>
            <a:r>
              <a:rPr lang="en-US" dirty="0"/>
              <a:t>: Exception Types and Exception Hierarchy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12.3</a:t>
            </a:r>
            <a:r>
              <a:rPr lang="en-US" dirty="0"/>
              <a:t>: Try-catch-finally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12.4</a:t>
            </a:r>
            <a:r>
              <a:rPr lang="en-US" dirty="0"/>
              <a:t>: Try-with-resources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12.5</a:t>
            </a:r>
            <a:r>
              <a:rPr lang="en-US" dirty="0"/>
              <a:t>: Multi catch blocks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12.6</a:t>
            </a:r>
            <a:r>
              <a:rPr lang="en-US" dirty="0"/>
              <a:t>: Throwing exceptions using throw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12.7</a:t>
            </a:r>
            <a:r>
              <a:rPr lang="en-US" dirty="0"/>
              <a:t>: Declaring exceptions using throws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12.8</a:t>
            </a:r>
            <a:r>
              <a:rPr lang="en-US" dirty="0"/>
              <a:t>: User defined Exceptions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12.9: </a:t>
            </a:r>
            <a:r>
              <a:rPr lang="en-US" dirty="0"/>
              <a:t>Best Practices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5030578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Lesson </a:t>
            </a:r>
            <a:r>
              <a:rPr lang="en-US" sz="2100" dirty="0" smtClean="0"/>
              <a:t>13: </a:t>
            </a:r>
            <a:r>
              <a:rPr lang="en-US" sz="2100" dirty="0"/>
              <a:t>Array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13.1</a:t>
            </a:r>
            <a:r>
              <a:rPr lang="en-US" dirty="0">
                <a:solidFill>
                  <a:schemeClr val="tx1"/>
                </a:solidFill>
              </a:rPr>
              <a:t>: One dimensional array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13.2</a:t>
            </a:r>
            <a:r>
              <a:rPr lang="en-US" dirty="0">
                <a:solidFill>
                  <a:schemeClr val="tx1"/>
                </a:solidFill>
              </a:rPr>
              <a:t>: Multidimensional array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13.3</a:t>
            </a:r>
            <a:r>
              <a:rPr lang="en-US" dirty="0">
                <a:solidFill>
                  <a:schemeClr val="tx1"/>
                </a:solidFill>
              </a:rPr>
              <a:t>: Using </a:t>
            </a:r>
            <a:r>
              <a:rPr lang="en-US" dirty="0" err="1">
                <a:solidFill>
                  <a:schemeClr val="tx1"/>
                </a:solidFill>
              </a:rPr>
              <a:t>varargs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13.4</a:t>
            </a:r>
            <a:r>
              <a:rPr lang="en-US" dirty="0">
                <a:solidFill>
                  <a:schemeClr val="tx1"/>
                </a:solidFill>
              </a:rPr>
              <a:t>: Using Arrays class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13.5</a:t>
            </a:r>
            <a:r>
              <a:rPr lang="en-US" dirty="0">
                <a:solidFill>
                  <a:schemeClr val="tx1"/>
                </a:solidFill>
              </a:rPr>
              <a:t>: Best </a:t>
            </a:r>
            <a:r>
              <a:rPr lang="en-US" dirty="0" smtClean="0">
                <a:solidFill>
                  <a:schemeClr val="tx1"/>
                </a:solidFill>
              </a:rPr>
              <a:t>Practices</a:t>
            </a:r>
          </a:p>
          <a:p>
            <a:pPr marL="3572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100" dirty="0"/>
              <a:t>Lesson </a:t>
            </a:r>
            <a:r>
              <a:rPr lang="en-US" sz="2100" dirty="0" smtClean="0"/>
              <a:t>14: </a:t>
            </a:r>
            <a:r>
              <a:rPr lang="en-US" sz="2100" dirty="0"/>
              <a:t>Collection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14.1</a:t>
            </a:r>
            <a:r>
              <a:rPr lang="en-US" sz="1600" dirty="0">
                <a:solidFill>
                  <a:schemeClr val="tx1"/>
                </a:solidFill>
              </a:rPr>
              <a:t>: Collections Framework       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14.2</a:t>
            </a:r>
            <a:r>
              <a:rPr lang="en-US" sz="1600" dirty="0">
                <a:solidFill>
                  <a:schemeClr val="tx1"/>
                </a:solidFill>
              </a:rPr>
              <a:t>: Collection Interfaces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14.3</a:t>
            </a:r>
            <a:r>
              <a:rPr lang="en-US" sz="1600" dirty="0">
                <a:solidFill>
                  <a:schemeClr val="tx1"/>
                </a:solidFill>
              </a:rPr>
              <a:t>: Iterating Collections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14.4</a:t>
            </a:r>
            <a:r>
              <a:rPr lang="en-US" sz="1600" dirty="0">
                <a:solidFill>
                  <a:schemeClr val="tx1"/>
                </a:solidFill>
              </a:rPr>
              <a:t>: Implementing Classes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14.5</a:t>
            </a:r>
            <a:r>
              <a:rPr lang="en-US" sz="1600" dirty="0">
                <a:solidFill>
                  <a:schemeClr val="tx1"/>
                </a:solidFill>
              </a:rPr>
              <a:t>: Comparable and Comparator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14.6</a:t>
            </a:r>
            <a:r>
              <a:rPr lang="en-US" sz="1600" dirty="0"/>
              <a:t>: </a:t>
            </a:r>
            <a:r>
              <a:rPr lang="en-US" dirty="0" smtClean="0"/>
              <a:t>Hashtable , HashMap, TreeMap 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14.7: </a:t>
            </a:r>
            <a:r>
              <a:rPr lang="en-US" sz="1600" dirty="0">
                <a:solidFill>
                  <a:schemeClr val="tx1"/>
                </a:solidFill>
              </a:rPr>
              <a:t>Best </a:t>
            </a:r>
            <a:r>
              <a:rPr lang="en-US" sz="1600" dirty="0" smtClean="0">
                <a:solidFill>
                  <a:schemeClr val="tx1"/>
                </a:solidFill>
              </a:rPr>
              <a:t>Practices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196853"/>
              </p:ext>
            </p:extLst>
          </p:nvPr>
        </p:nvGraphicFramePr>
        <p:xfrm>
          <a:off x="298450" y="1628800"/>
          <a:ext cx="7945959" cy="4602480"/>
        </p:xfrm>
        <a:graphic>
          <a:graphicData uri="http://schemas.openxmlformats.org/drawingml/2006/table">
            <a:tbl>
              <a:tblPr/>
              <a:tblGrid>
                <a:gridCol w="705727"/>
                <a:gridCol w="1019383"/>
                <a:gridCol w="1202349"/>
                <a:gridCol w="1021840"/>
                <a:gridCol w="1278306"/>
                <a:gridCol w="1150073"/>
                <a:gridCol w="1568281"/>
              </a:tblGrid>
              <a:tr h="3565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12-Oct–2009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Anitha, Habib &amp; Mahima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from J2SE 1.4 to J2SE 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5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27-Oct-2009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Jul 2011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in material made based on integration process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Mar 2015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Vinod Satpute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to include new features of Java version 6,7 and 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06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25-May-2016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Tanmaya Acharya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Uma Ponniamman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Nischal Topno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Manisha Surve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Krishnanand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Diwekar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Yeldo Varghese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Shefali Kunder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Sagar Kulkarni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Avdhut Shedge 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Balasubrahmanyam Poluri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Nitin Ghate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as per the ELT integrated TOC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>
            <a:normAutofit/>
          </a:bodyPr>
          <a:lstStyle/>
          <a:p>
            <a:r>
              <a:rPr lang="en-US" dirty="0" smtClean="0"/>
              <a:t>Lesson </a:t>
            </a:r>
            <a:r>
              <a:rPr lang="en-US" dirty="0" smtClean="0"/>
              <a:t>15: </a:t>
            </a:r>
            <a:r>
              <a:rPr lang="en-US" dirty="0"/>
              <a:t>Generics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15.1</a:t>
            </a:r>
            <a:r>
              <a:rPr lang="en-US" sz="1400" dirty="0">
                <a:solidFill>
                  <a:schemeClr val="tx1"/>
                </a:solidFill>
              </a:rPr>
              <a:t>: Generics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15.2</a:t>
            </a:r>
            <a:r>
              <a:rPr lang="en-US" sz="1400" dirty="0">
                <a:solidFill>
                  <a:schemeClr val="tx1"/>
                </a:solidFill>
              </a:rPr>
              <a:t>: Writing Generic Classes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15.3</a:t>
            </a:r>
            <a:r>
              <a:rPr lang="en-US" sz="1400" dirty="0">
                <a:solidFill>
                  <a:schemeClr val="tx1"/>
                </a:solidFill>
              </a:rPr>
              <a:t>: Using Generics with Collections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15.4</a:t>
            </a:r>
            <a:r>
              <a:rPr lang="en-US" sz="1400" dirty="0">
                <a:solidFill>
                  <a:schemeClr val="tx1"/>
                </a:solidFill>
              </a:rPr>
              <a:t>: Best </a:t>
            </a:r>
            <a:r>
              <a:rPr lang="en-US" sz="1400" dirty="0" smtClean="0">
                <a:solidFill>
                  <a:schemeClr val="tx1"/>
                </a:solidFill>
              </a:rPr>
              <a:t>Practices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>
            <a:normAutofit/>
          </a:bodyPr>
          <a:lstStyle/>
          <a:p>
            <a:r>
              <a:rPr lang="en-US" dirty="0" smtClean="0"/>
              <a:t>Lesson </a:t>
            </a:r>
            <a:r>
              <a:rPr lang="en-US" dirty="0"/>
              <a:t>16 : Multithreading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16.1  Understanding Threads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16.2 Thread life cycle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16.3 Scheduling threads- Priorities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16.4 Controlling  threads  using sleep(),join()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16.5 :Consumer Producer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16.6 :Inter Thread Communication  : wait ,</a:t>
            </a:r>
            <a:r>
              <a:rPr lang="en-US" dirty="0" err="1"/>
              <a:t>notify,notifyAll</a:t>
            </a:r>
            <a:r>
              <a:rPr lang="en-US" dirty="0"/>
              <a:t> methods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16.7 : Synchronization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16.8 :Thread Interaction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277988"/>
            <a:ext cx="8845484" cy="4643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Lesson </a:t>
            </a:r>
            <a:r>
              <a:rPr lang="en-US" sz="1800" dirty="0" smtClean="0"/>
              <a:t>17 </a:t>
            </a:r>
            <a:r>
              <a:rPr lang="en-US" sz="1800" dirty="0"/>
              <a:t>: File IO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17.1</a:t>
            </a:r>
            <a:r>
              <a:rPr lang="en-US" sz="1400" dirty="0">
                <a:solidFill>
                  <a:schemeClr val="tx1"/>
                </a:solidFill>
              </a:rPr>
              <a:t>: Overview of I/O Streams                                    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17.2</a:t>
            </a:r>
            <a:r>
              <a:rPr lang="en-US" sz="1400" dirty="0">
                <a:solidFill>
                  <a:schemeClr val="tx1"/>
                </a:solidFill>
              </a:rPr>
              <a:t>: Types of Streams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17.3</a:t>
            </a:r>
            <a:r>
              <a:rPr lang="en-US" sz="1400" dirty="0">
                <a:solidFill>
                  <a:schemeClr val="tx1"/>
                </a:solidFill>
              </a:rPr>
              <a:t>: The Byte-stream  I/O hierarchy                                       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17.4</a:t>
            </a:r>
            <a:r>
              <a:rPr lang="en-US" sz="1400" dirty="0">
                <a:solidFill>
                  <a:schemeClr val="tx1"/>
                </a:solidFill>
              </a:rPr>
              <a:t>: Character Stream Hierarchy                             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17.5</a:t>
            </a:r>
            <a:r>
              <a:rPr lang="en-US" sz="1400" dirty="0">
                <a:solidFill>
                  <a:schemeClr val="tx1"/>
                </a:solidFill>
              </a:rPr>
              <a:t>: Buffered Stream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17.6</a:t>
            </a:r>
            <a:r>
              <a:rPr lang="en-US" sz="1400" dirty="0">
                <a:solidFill>
                  <a:schemeClr val="tx1"/>
                </a:solidFill>
              </a:rPr>
              <a:t>: The File class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17.7</a:t>
            </a:r>
            <a:r>
              <a:rPr lang="en-US" sz="1400" dirty="0">
                <a:solidFill>
                  <a:schemeClr val="tx1"/>
                </a:solidFill>
              </a:rPr>
              <a:t>: The Path class 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17.8</a:t>
            </a:r>
            <a:r>
              <a:rPr lang="en-US" sz="1400" dirty="0">
                <a:solidFill>
                  <a:schemeClr val="tx1"/>
                </a:solidFill>
              </a:rPr>
              <a:t>: Object Stream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17.9</a:t>
            </a:r>
            <a:r>
              <a:rPr lang="en-US" sz="1400" dirty="0">
                <a:solidFill>
                  <a:schemeClr val="tx1"/>
                </a:solidFill>
              </a:rPr>
              <a:t>: Best </a:t>
            </a:r>
            <a:r>
              <a:rPr lang="en-US" sz="1400" dirty="0" smtClean="0">
                <a:solidFill>
                  <a:schemeClr val="tx1"/>
                </a:solidFill>
              </a:rPr>
              <a:t>Practices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196752"/>
            <a:ext cx="8845484" cy="4941765"/>
          </a:xfrm>
        </p:spPr>
        <p:txBody>
          <a:bodyPr>
            <a:normAutofit/>
          </a:bodyPr>
          <a:lstStyle/>
          <a:p>
            <a:r>
              <a:rPr lang="en-US" dirty="0"/>
              <a:t>Lesson 18 : Property Files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18.1: What are Property Files?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18.2: Types of Property files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18.3: User defined Properties</a:t>
            </a:r>
          </a:p>
          <a:p>
            <a:pPr lvl="1"/>
            <a:endParaRPr lang="en-US" dirty="0" smtClean="0"/>
          </a:p>
          <a:p>
            <a:pPr marL="17462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196752"/>
            <a:ext cx="8845484" cy="4941765"/>
          </a:xfrm>
        </p:spPr>
        <p:txBody>
          <a:bodyPr>
            <a:normAutofit/>
          </a:bodyPr>
          <a:lstStyle/>
          <a:p>
            <a:r>
              <a:rPr lang="en-US" dirty="0"/>
              <a:t>Lesson 19 : Introduction to Junit 4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19.1: Introduction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19.2: JUnit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19.3: Installing and Running JUnit 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19.4: Testing with JUnit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19.5: Testing Exceptions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19.6: Test Fixtures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19.7: Advanced Testing Concepts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19.8: Test Suits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19.9 :Parameterized Tests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19.10: Mocking Concept using </a:t>
            </a:r>
            <a:r>
              <a:rPr lang="en-US" sz="1400" dirty="0" err="1"/>
              <a:t>EasyMock</a:t>
            </a:r>
            <a:r>
              <a:rPr lang="en-US" sz="1400" dirty="0"/>
              <a:t> Framework</a:t>
            </a:r>
          </a:p>
          <a:p>
            <a:pPr lvl="1"/>
            <a:endParaRPr lang="en-US" dirty="0" smtClean="0"/>
          </a:p>
          <a:p>
            <a:pPr marL="17462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9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20 : Lambda Expression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20.1: Introduction to Functional Interface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20.2: Writing Lambda Expressions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20.3: Built in Functional Interfaces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20.4: Built in Functional Interfaces and Lambda Expressions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20.5: Method reference</a:t>
            </a:r>
          </a:p>
          <a:p>
            <a:endParaRPr lang="en-US" dirty="0" smtClean="0"/>
          </a:p>
          <a:p>
            <a:r>
              <a:rPr lang="en-US" dirty="0" smtClean="0"/>
              <a:t>Lesson </a:t>
            </a:r>
            <a:r>
              <a:rPr lang="en-US" dirty="0" smtClean="0"/>
              <a:t>21: Stream API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21.1</a:t>
            </a:r>
            <a:r>
              <a:rPr lang="en-US" sz="1400" dirty="0"/>
              <a:t>: Introduction to Stream API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21.2</a:t>
            </a:r>
            <a:r>
              <a:rPr lang="en-US" sz="1400" dirty="0"/>
              <a:t>: Working with Stream API 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21.3</a:t>
            </a:r>
            <a:r>
              <a:rPr lang="en-US" sz="1400" dirty="0"/>
              <a:t>: Stream Operations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Books: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Java, The Complete Reference; by Herbert </a:t>
            </a:r>
            <a:r>
              <a:rPr lang="en-US" dirty="0" err="1"/>
              <a:t>Schildt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Thinking in Java; by Bruce </a:t>
            </a:r>
            <a:r>
              <a:rPr lang="en-US" dirty="0" err="1"/>
              <a:t>Eckel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Beginning Java 8 Fundamentals by </a:t>
            </a:r>
            <a:r>
              <a:rPr lang="en-US" dirty="0" err="1"/>
              <a:t>Kishori</a:t>
            </a:r>
            <a:r>
              <a:rPr lang="en-US" dirty="0"/>
              <a:t> </a:t>
            </a:r>
            <a:r>
              <a:rPr lang="en-US" dirty="0" err="1"/>
              <a:t>Sharan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Websites: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Java home page: http://java.sun.com/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JDK 1.8 documentation: http://docs.oracle.com/javase/8/docs/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Multithreading  : https://docs.oracle.com/javase/tutorial/essential/concurrency/index.html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Servlets</a:t>
            </a:r>
          </a:p>
          <a:p>
            <a:pPr>
              <a:lnSpc>
                <a:spcPct val="150000"/>
              </a:lnSpc>
            </a:pPr>
            <a:r>
              <a:rPr lang="en-US" dirty="0"/>
              <a:t>JSP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/>
              <a:t>C ++</a:t>
            </a:r>
          </a:p>
          <a:p>
            <a:pPr>
              <a:lnSpc>
                <a:spcPct val="150000"/>
              </a:lnSpc>
            </a:pPr>
            <a:r>
              <a:rPr lang="nl-NL" dirty="0"/>
              <a:t>C#.Net</a:t>
            </a:r>
          </a:p>
          <a:p>
            <a:pPr>
              <a:lnSpc>
                <a:spcPct val="150000"/>
              </a:lnSpc>
            </a:pPr>
            <a:r>
              <a:rPr lang="nl-NL" dirty="0"/>
              <a:t>Visual Basic.Net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Course </a:t>
            </a:r>
            <a:r>
              <a:rPr lang="en-US" sz="2000" dirty="0" smtClean="0">
                <a:solidFill>
                  <a:schemeClr val="tx1"/>
                </a:solidFill>
              </a:rPr>
              <a:t>Goals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Implementing </a:t>
            </a:r>
            <a:r>
              <a:rPr lang="en-US" dirty="0">
                <a:solidFill>
                  <a:schemeClr val="tx1"/>
                </a:solidFill>
              </a:rPr>
              <a:t>OOPs features in </a:t>
            </a:r>
            <a:r>
              <a:rPr lang="en-US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Developing </a:t>
            </a:r>
            <a:r>
              <a:rPr lang="en-US" dirty="0">
                <a:solidFill>
                  <a:schemeClr val="tx1"/>
                </a:solidFill>
              </a:rPr>
              <a:t>Java Desktop Applications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 smtClean="0">
                <a:solidFill>
                  <a:schemeClr val="tx1"/>
                </a:solidFill>
              </a:rPr>
              <a:t>of Core </a:t>
            </a:r>
            <a:r>
              <a:rPr lang="en-US" dirty="0">
                <a:solidFill>
                  <a:schemeClr val="tx1"/>
                </a:solidFill>
              </a:rPr>
              <a:t>JDK 1.8 API including </a:t>
            </a:r>
            <a:r>
              <a:rPr lang="en-US" dirty="0" smtClean="0">
                <a:solidFill>
                  <a:schemeClr val="tx1"/>
                </a:solidFill>
              </a:rPr>
              <a:t>JDBC 4.0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Testing </a:t>
            </a:r>
            <a:r>
              <a:rPr lang="en-US" dirty="0" smtClean="0">
                <a:solidFill>
                  <a:schemeClr val="tx1"/>
                </a:solidFill>
              </a:rPr>
              <a:t>using Junit 4</a:t>
            </a: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Implementing Multithreading</a:t>
            </a:r>
          </a:p>
          <a:p>
            <a:pPr marL="171450" lvl="2" indent="0">
              <a:buNone/>
            </a:pPr>
            <a:endParaRPr lang="en-US" dirty="0"/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</a:t>
            </a:r>
            <a:r>
              <a:rPr lang="en-US" dirty="0" smtClean="0">
                <a:solidFill>
                  <a:schemeClr val="tx1"/>
                </a:solidFill>
              </a:rPr>
              <a:t>Non Goals 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Developing </a:t>
            </a:r>
            <a:r>
              <a:rPr lang="en-US" dirty="0" smtClean="0">
                <a:solidFill>
                  <a:schemeClr val="tx1"/>
                </a:solidFill>
              </a:rPr>
              <a:t>GUI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Programming </a:t>
            </a:r>
            <a:r>
              <a:rPr lang="en-US" dirty="0" smtClean="0"/>
              <a:t>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DBMS/SQL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new to Java technology 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84784"/>
            <a:ext cx="8845484" cy="489654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Day 1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Lesson </a:t>
            </a:r>
            <a:r>
              <a:rPr lang="en-US" sz="1400" dirty="0"/>
              <a:t>1: Introduction to Object-Oriented technology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Lesson 2: Objects and Classes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Lesson 3: Principles in Object-Oriented technology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Lesson 4: Some more concepts in </a:t>
            </a:r>
            <a:r>
              <a:rPr lang="en-US" sz="1400" dirty="0" smtClean="0"/>
              <a:t>OOP</a:t>
            </a:r>
          </a:p>
          <a:p>
            <a:r>
              <a:rPr lang="en-US" sz="1800" dirty="0" smtClean="0"/>
              <a:t>Day </a:t>
            </a:r>
            <a:r>
              <a:rPr lang="en-US" sz="1800" dirty="0" smtClean="0"/>
              <a:t>2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Lesson </a:t>
            </a:r>
            <a:r>
              <a:rPr lang="en-US" sz="1400" dirty="0" smtClean="0">
                <a:solidFill>
                  <a:schemeClr val="tx1"/>
                </a:solidFill>
              </a:rPr>
              <a:t>5:Introduction </a:t>
            </a:r>
            <a:r>
              <a:rPr lang="en-US" sz="1400" dirty="0">
                <a:solidFill>
                  <a:schemeClr val="tx1"/>
                </a:solidFill>
              </a:rPr>
              <a:t>to Java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Lesson </a:t>
            </a:r>
            <a:r>
              <a:rPr lang="en-US" sz="1400" dirty="0" smtClean="0">
                <a:solidFill>
                  <a:schemeClr val="tx1"/>
                </a:solidFill>
              </a:rPr>
              <a:t>6: </a:t>
            </a:r>
            <a:r>
              <a:rPr lang="en-US" sz="1400" dirty="0">
                <a:solidFill>
                  <a:schemeClr val="tx1"/>
                </a:solidFill>
              </a:rPr>
              <a:t>Eclipse 4.4 (Luna) as an IDE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Lesson </a:t>
            </a:r>
            <a:r>
              <a:rPr lang="en-US" sz="1400" dirty="0" smtClean="0">
                <a:solidFill>
                  <a:schemeClr val="tx1"/>
                </a:solidFill>
              </a:rPr>
              <a:t>7: </a:t>
            </a:r>
            <a:r>
              <a:rPr lang="en-US" sz="1400" dirty="0">
                <a:solidFill>
                  <a:schemeClr val="tx1"/>
                </a:solidFill>
              </a:rPr>
              <a:t>Language Fundamentals</a:t>
            </a:r>
          </a:p>
          <a:p>
            <a:r>
              <a:rPr lang="en-US" sz="1800" dirty="0" smtClean="0"/>
              <a:t>Day 3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Lesson 8:Classes </a:t>
            </a:r>
            <a:r>
              <a:rPr lang="en-US" sz="1400" dirty="0"/>
              <a:t>and </a:t>
            </a:r>
            <a:r>
              <a:rPr lang="en-US" sz="1400" dirty="0" smtClean="0"/>
              <a:t>Objects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Lesson 9: Exploring </a:t>
            </a:r>
            <a:r>
              <a:rPr lang="en-US" sz="1400" dirty="0"/>
              <a:t>Basic Java Class </a:t>
            </a:r>
            <a:r>
              <a:rPr lang="en-US" sz="1400" dirty="0" smtClean="0"/>
              <a:t>Libraries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94766"/>
            <a:ext cx="8845484" cy="4886562"/>
          </a:xfrm>
        </p:spPr>
        <p:txBody>
          <a:bodyPr>
            <a:normAutofit/>
          </a:bodyPr>
          <a:lstStyle/>
          <a:p>
            <a:r>
              <a:rPr lang="en-US" dirty="0"/>
              <a:t>Day 4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Lesson 10: Inheritance and Polymorphism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Lesson 11: Abstract Classes and Interfaces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/>
              <a:t>Day </a:t>
            </a:r>
            <a:r>
              <a:rPr lang="en-US" sz="1800" dirty="0" smtClean="0"/>
              <a:t>5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OCA </a:t>
            </a:r>
            <a:r>
              <a:rPr lang="en-US" sz="1400" dirty="0"/>
              <a:t>Preparation on Basic Concepts</a:t>
            </a:r>
          </a:p>
          <a:p>
            <a:r>
              <a:rPr lang="en-US" sz="1800" dirty="0" smtClean="0"/>
              <a:t>Day </a:t>
            </a:r>
            <a:r>
              <a:rPr lang="en-US" sz="1800" dirty="0" smtClean="0"/>
              <a:t>6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Lesson </a:t>
            </a:r>
            <a:r>
              <a:rPr lang="en-US" sz="1400" dirty="0"/>
              <a:t>12  : Exception </a:t>
            </a:r>
            <a:r>
              <a:rPr lang="en-US" sz="1400" dirty="0" smtClean="0"/>
              <a:t>Handling</a:t>
            </a:r>
          </a:p>
          <a:p>
            <a:pPr marL="3572" lvl="1" indent="0">
              <a:buNone/>
            </a:pPr>
            <a:r>
              <a:rPr lang="en-US" sz="1800" dirty="0" smtClean="0"/>
              <a:t>Day </a:t>
            </a:r>
            <a:r>
              <a:rPr lang="en-US" sz="1800" dirty="0" smtClean="0"/>
              <a:t>7 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  Lesson </a:t>
            </a:r>
            <a:r>
              <a:rPr lang="en-US" sz="1400" dirty="0"/>
              <a:t>13: Array </a:t>
            </a: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  Lesson 14: Collection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7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>
            <a:normAutofit/>
          </a:bodyPr>
          <a:lstStyle/>
          <a:p>
            <a:pPr marL="3572" lvl="1" indent="0">
              <a:buNone/>
            </a:pPr>
            <a:r>
              <a:rPr lang="en-US" sz="1800" dirty="0" smtClean="0"/>
              <a:t>Day </a:t>
            </a:r>
            <a:r>
              <a:rPr lang="en-US" sz="1800" dirty="0"/>
              <a:t>8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1400" dirty="0"/>
              <a:t>Lesson 14:Collection Continue..</a:t>
            </a:r>
          </a:p>
          <a:p>
            <a:pPr marL="3572" lvl="1" indent="0">
              <a:buNone/>
            </a:pPr>
            <a:r>
              <a:rPr lang="en-US" sz="1800" dirty="0" smtClean="0"/>
              <a:t>Day </a:t>
            </a:r>
            <a:r>
              <a:rPr lang="en-US" sz="1800" dirty="0"/>
              <a:t>9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  </a:t>
            </a:r>
            <a:r>
              <a:rPr lang="en-US" sz="1400" dirty="0"/>
              <a:t>Lesson 14:Collection Continue..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  Lesson 15 : Generics</a:t>
            </a:r>
          </a:p>
          <a:p>
            <a:pPr marL="3572" lvl="1" indent="0">
              <a:buNone/>
            </a:pPr>
            <a:r>
              <a:rPr lang="en-US" sz="1800" dirty="0" smtClean="0"/>
              <a:t>Day </a:t>
            </a:r>
            <a:r>
              <a:rPr lang="en-US" sz="1800" dirty="0" smtClean="0"/>
              <a:t>10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OCA Preparation on Collection and Practice</a:t>
            </a:r>
            <a:endParaRPr lang="en-US" sz="1400" dirty="0"/>
          </a:p>
          <a:p>
            <a:pPr marL="3572" lvl="1" indent="0">
              <a:buNone/>
            </a:pPr>
            <a:r>
              <a:rPr lang="en-US" sz="1800" dirty="0" smtClean="0"/>
              <a:t>Day </a:t>
            </a:r>
            <a:r>
              <a:rPr lang="en-US" sz="1800" dirty="0" smtClean="0"/>
              <a:t>11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Lesson 16: Multithreading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Lesson 17: File IO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>
            <a:normAutofit/>
          </a:bodyPr>
          <a:lstStyle/>
          <a:p>
            <a:r>
              <a:rPr lang="en-US" dirty="0" smtClean="0"/>
              <a:t>Day </a:t>
            </a:r>
            <a:r>
              <a:rPr lang="en-US" dirty="0"/>
              <a:t>12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Lesson 18: Property Files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Lesson 19: Introduction to Junit</a:t>
            </a:r>
          </a:p>
          <a:p>
            <a:pPr marL="3572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Day 13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Lesson 20: Lambda Expression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Lesson  21: Stream API</a:t>
            </a:r>
          </a:p>
          <a:p>
            <a:pPr marL="3572" lvl="1" indent="0">
              <a:buNone/>
            </a:pPr>
            <a:endParaRPr lang="en-US" sz="1800" dirty="0" smtClean="0"/>
          </a:p>
          <a:p>
            <a:pPr marL="3572" lvl="1" indent="0">
              <a:buNone/>
            </a:pPr>
            <a:r>
              <a:rPr lang="en-US" sz="1800" dirty="0" smtClean="0"/>
              <a:t>Day </a:t>
            </a:r>
            <a:r>
              <a:rPr lang="en-US" sz="1800" dirty="0" smtClean="0"/>
              <a:t>14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sz="1400" dirty="0" smtClean="0"/>
              <a:t>OCA Preparation on Collection and Practice</a:t>
            </a:r>
            <a:endParaRPr lang="en-US" sz="1400" dirty="0"/>
          </a:p>
          <a:p>
            <a:endParaRPr lang="en-US" dirty="0" smtClean="0"/>
          </a:p>
          <a:p>
            <a:pPr marL="3572" lvl="1" indent="0">
              <a:buNone/>
            </a:pPr>
            <a:r>
              <a:rPr lang="en-US" sz="1800" dirty="0" smtClean="0"/>
              <a:t>Day 15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OCA Preparation </a:t>
            </a:r>
            <a:endParaRPr lang="en-US" sz="1400" dirty="0"/>
          </a:p>
          <a:p>
            <a:pPr marL="3572" lvl="1" indent="0">
              <a:buNone/>
            </a:pPr>
            <a:endParaRPr lang="en-US" dirty="0"/>
          </a:p>
          <a:p>
            <a:pPr marL="3572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Class book</Material_x0020_Type>
    <Category xmlns="f9b258c7-9c72-463b-80f6-91d061ebb25d">Module Artifact</Category>
    <_Version xmlns="http://schemas.microsoft.com/sharepoint/v3/fields" xsi:nil="true"/>
    <_DCDateModified xmlns="http://schemas.microsoft.com/sharepoint/v3/fields" xsi:nil="true"/>
    <Level xmlns="f9b258c7-9c72-463b-80f6-91d061ebb25d">L1</Level>
  </documentManagement>
</p:properties>
</file>

<file path=customXml/itemProps1.xml><?xml version="1.0" encoding="utf-8"?>
<ds:datastoreItem xmlns:ds="http://schemas.openxmlformats.org/officeDocument/2006/customXml" ds:itemID="{FF2141E1-E099-4042-859B-D2C957605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258c7-9c72-463b-80f6-91d061ebb25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1160</Words>
  <Application>Microsoft Office PowerPoint</Application>
  <PresentationFormat>On-screen Show (4:3)</PresentationFormat>
  <Paragraphs>317</Paragraphs>
  <Slides>28</Slides>
  <Notes>27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Verdana</vt:lpstr>
      <vt:lpstr>Wingdings</vt:lpstr>
      <vt:lpstr>Section slides</vt:lpstr>
      <vt:lpstr>think-cell Slide</vt:lpstr>
      <vt:lpstr>Core Java 8 Lesson 00: Java SE 8 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  <vt:lpstr>Day Wise Schedule</vt:lpstr>
      <vt:lpstr>Day Wise Schedule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References</vt:lpstr>
      <vt:lpstr>Next Step Courses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ClassBook-Lesson0-Template IGATE</dc:title>
  <dc:creator>vs823751</dc:creator>
  <cp:lastModifiedBy>Naik, Yogini</cp:lastModifiedBy>
  <cp:revision>199</cp:revision>
  <cp:lastPrinted>2016-07-11T08:01:24Z</cp:lastPrinted>
  <dcterms:created xsi:type="dcterms:W3CDTF">2014-04-28T11:21:39Z</dcterms:created>
  <dcterms:modified xsi:type="dcterms:W3CDTF">2018-06-07T10:34:39Z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0x010100A0AE62D972F90F4BABD1137CCFB20CA1</vt:lpwstr>
  </property>
</Properties>
</file>