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28"/>
  </p:notesMasterIdLst>
  <p:handoutMasterIdLst>
    <p:handoutMasterId r:id="rId29"/>
  </p:handoutMasterIdLst>
  <p:sldIdLst>
    <p:sldId id="265" r:id="rId5"/>
    <p:sldId id="259" r:id="rId6"/>
    <p:sldId id="281" r:id="rId7"/>
    <p:sldId id="285" r:id="rId8"/>
    <p:sldId id="286" r:id="rId9"/>
    <p:sldId id="298" r:id="rId10"/>
    <p:sldId id="299" r:id="rId11"/>
    <p:sldId id="306" r:id="rId12"/>
    <p:sldId id="307" r:id="rId13"/>
    <p:sldId id="304" r:id="rId14"/>
    <p:sldId id="305" r:id="rId15"/>
    <p:sldId id="302" r:id="rId16"/>
    <p:sldId id="303" r:id="rId17"/>
    <p:sldId id="300" r:id="rId18"/>
    <p:sldId id="301" r:id="rId19"/>
    <p:sldId id="308" r:id="rId20"/>
    <p:sldId id="309" r:id="rId21"/>
    <p:sldId id="310" r:id="rId22"/>
    <p:sldId id="292" r:id="rId23"/>
    <p:sldId id="311" r:id="rId24"/>
    <p:sldId id="312" r:id="rId25"/>
    <p:sldId id="294" r:id="rId26"/>
    <p:sldId id="295"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12">
          <p15:clr>
            <a:srgbClr val="A4A3A4"/>
          </p15:clr>
        </p15:guide>
        <p15:guide id="2" pos="137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86545" autoAdjust="0"/>
  </p:normalViewPr>
  <p:slideViewPr>
    <p:cSldViewPr snapToGrid="0" showGuides="1">
      <p:cViewPr varScale="1">
        <p:scale>
          <a:sx n="77" d="100"/>
          <a:sy n="77" d="100"/>
        </p:scale>
        <p:origin x="1618" y="5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717" y="-898"/>
      </p:cViewPr>
      <p:guideLst>
        <p:guide orient="horz" pos="2812"/>
        <p:guide pos="137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6/12/2018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333"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Language Fundamentals</a:t>
            </a:r>
            <a:endParaRPr lang="en-US" dirty="0">
              <a:latin typeface="Arial" pitchFamily="34" charset="0"/>
              <a:cs typeface="Arial" pitchFamily="34" charset="0"/>
            </a:endParaRPr>
          </a:p>
        </p:txBody>
      </p:sp>
      <p:sp>
        <p:nvSpPr>
          <p:cNvPr id="12" name="Rectangle 14"/>
          <p:cNvSpPr>
            <a:spLocks noChangeArrowheads="1"/>
          </p:cNvSpPr>
          <p:nvPr/>
        </p:nvSpPr>
        <p:spPr bwMode="auto">
          <a:xfrm>
            <a:off x="4138312" y="878370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03-</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110053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04769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dirty="0"/>
              <a:t>Instance variables</a:t>
            </a:r>
            <a:r>
              <a:rPr lang="en-US" dirty="0"/>
              <a:t>: These are members of a class and are instantiated for every object of the class. The values of these variables at any instant constitute the </a:t>
            </a:r>
            <a:r>
              <a:rPr lang="en-US" i="1" dirty="0"/>
              <a:t>state</a:t>
            </a:r>
            <a:r>
              <a:rPr lang="en-US" dirty="0"/>
              <a:t> of the object.</a:t>
            </a:r>
            <a:endParaRPr lang="en-US" b="1" dirty="0"/>
          </a:p>
          <a:p>
            <a:pPr algn="just"/>
            <a:r>
              <a:rPr lang="en-US" b="1" dirty="0"/>
              <a:t>Static variables</a:t>
            </a:r>
            <a:r>
              <a:rPr lang="en-US" dirty="0"/>
              <a:t>: These are also members of a class, but these are not instantiated for any object of the class and therefore belong only to the class. We shall be covering the static modifier in later section.</a:t>
            </a:r>
            <a:endParaRPr lang="en-US" b="1" dirty="0"/>
          </a:p>
          <a:p>
            <a:pPr algn="just"/>
            <a:r>
              <a:rPr lang="en-US" b="1" dirty="0"/>
              <a:t>Local variables</a:t>
            </a:r>
            <a:r>
              <a:rPr lang="en-US" dirty="0"/>
              <a:t>: These are declared in methods and in blocks. They are instantiated for every invocation of the method or block. In Java, local variables must be declared before they are used.</a:t>
            </a:r>
          </a:p>
          <a:p>
            <a:pPr algn="just"/>
            <a:r>
              <a:rPr lang="en-US" dirty="0"/>
              <a:t>Life-cycle of the variable is controlled by the scope in which those are defined.</a:t>
            </a:r>
          </a:p>
          <a:p>
            <a:pPr algn="just"/>
            <a:endParaRPr lang="en-US" dirty="0"/>
          </a:p>
          <a:p>
            <a:pPr algn="just"/>
            <a:r>
              <a:rPr lang="en-US" dirty="0"/>
              <a:t>Refer the example on the subsequent slide.</a:t>
            </a:r>
          </a:p>
          <a:p>
            <a:endParaRPr lang="en-US" dirty="0"/>
          </a:p>
        </p:txBody>
      </p:sp>
    </p:spTree>
    <p:extLst>
      <p:ext uri="{BB962C8B-B14F-4D97-AF65-F5344CB8AC3E}">
        <p14:creationId xmlns:p14="http://schemas.microsoft.com/office/powerpoint/2010/main" val="483105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Tree>
    <p:extLst>
      <p:ext uri="{BB962C8B-B14F-4D97-AF65-F5344CB8AC3E}">
        <p14:creationId xmlns:p14="http://schemas.microsoft.com/office/powerpoint/2010/main" val="518388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graphicFrame>
        <p:nvGraphicFramePr>
          <p:cNvPr id="6" name="Table 5"/>
          <p:cNvGraphicFramePr>
            <a:graphicFrameLocks noGrp="1"/>
          </p:cNvGraphicFramePr>
          <p:nvPr>
            <p:extLst>
              <p:ext uri="{D42A27DB-BD31-4B8C-83A1-F6EECF244321}">
                <p14:modId xmlns:p14="http://schemas.microsoft.com/office/powerpoint/2010/main" val="2495819613"/>
              </p:ext>
            </p:extLst>
          </p:nvPr>
        </p:nvGraphicFramePr>
        <p:xfrm>
          <a:off x="2169274" y="4574432"/>
          <a:ext cx="4877703" cy="4169394"/>
        </p:xfrm>
        <a:graphic>
          <a:graphicData uri="http://schemas.openxmlformats.org/drawingml/2006/table">
            <a:tbl>
              <a:tblPr firstRow="1" bandRow="1">
                <a:tableStyleId>{5940675A-B579-460E-94D1-54222C63F5DA}</a:tableStyleId>
              </a:tblPr>
              <a:tblGrid>
                <a:gridCol w="1466366"/>
                <a:gridCol w="3411337"/>
              </a:tblGrid>
              <a:tr h="290888">
                <a:tc>
                  <a:txBody>
                    <a:bodyPr/>
                    <a:lstStyle/>
                    <a:p>
                      <a:r>
                        <a:rPr lang="en-US" sz="1100" b="1" kern="1200" dirty="0" smtClean="0">
                          <a:solidFill>
                            <a:schemeClr val="tx1"/>
                          </a:solidFill>
                          <a:latin typeface="Arial" pitchFamily="34" charset="0"/>
                          <a:ea typeface="+mn-ea"/>
                          <a:cs typeface="Arial" pitchFamily="34" charset="0"/>
                        </a:rPr>
                        <a:t>Literal Type</a:t>
                      </a:r>
                      <a:endParaRPr lang="en-US" sz="1100" b="1"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b="1" kern="1200" dirty="0" smtClean="0">
                          <a:solidFill>
                            <a:schemeClr val="tx1"/>
                          </a:solidFill>
                          <a:latin typeface="Arial" pitchFamily="34" charset="0"/>
                          <a:ea typeface="+mn-ea"/>
                          <a:cs typeface="Arial" pitchFamily="34" charset="0"/>
                        </a:rPr>
                        <a:t>Example</a:t>
                      </a:r>
                      <a:endParaRPr lang="en-US" sz="1100" b="1"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Integer</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x = 10</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Octal</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x = 0567</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Hexadecimal</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x = 0x9E (to represent number 9E)</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Long</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long x = 9978547210L;</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Binary</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byte twelve = 0B1100; (to represent decimal 12)</a:t>
                      </a:r>
                      <a:endParaRPr lang="en-US" sz="1100" kern="1200" dirty="0">
                        <a:solidFill>
                          <a:schemeClr val="tx1"/>
                        </a:solidFill>
                        <a:latin typeface="Arial" pitchFamily="34" charset="0"/>
                        <a:ea typeface="+mn-ea"/>
                        <a:cs typeface="Arial" pitchFamily="34" charset="0"/>
                      </a:endParaRPr>
                    </a:p>
                  </a:txBody>
                  <a:tcPr marL="97536" marR="97536" marT="48006" marB="48006"/>
                </a:tc>
              </a:tr>
              <a:tr h="678738">
                <a:tc>
                  <a:txBody>
                    <a:bodyPr/>
                    <a:lstStyle/>
                    <a:p>
                      <a:r>
                        <a:rPr lang="en-US" sz="1100" kern="1200" dirty="0" smtClean="0">
                          <a:solidFill>
                            <a:schemeClr val="tx1"/>
                          </a:solidFill>
                          <a:latin typeface="Arial" pitchFamily="34" charset="0"/>
                          <a:ea typeface="+mn-ea"/>
                          <a:cs typeface="Arial" pitchFamily="34" charset="0"/>
                        </a:rPr>
                        <a:t>Using Underscores</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million = 1_000_000; </a:t>
                      </a:r>
                    </a:p>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twelve = 0B_1100;</a:t>
                      </a:r>
                    </a:p>
                    <a:p>
                      <a:r>
                        <a:rPr lang="en-US" sz="1100" kern="1200" dirty="0" smtClean="0">
                          <a:solidFill>
                            <a:schemeClr val="tx1"/>
                          </a:solidFill>
                          <a:latin typeface="Arial" pitchFamily="34" charset="0"/>
                          <a:ea typeface="+mn-ea"/>
                          <a:cs typeface="Arial" pitchFamily="34" charset="0"/>
                        </a:rPr>
                        <a:t>long multiplier = 12_34_56_78_90_00L;</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Float</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float x = 0.4f; float y = 1.23F, float z = 0.5e10;</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Double</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double x = 0.0D; double pi=3.14; double z=9e-9d;</a:t>
                      </a: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Boolean</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boolean</a:t>
                      </a:r>
                      <a:r>
                        <a:rPr lang="en-US" sz="1100" kern="1200" dirty="0" smtClean="0">
                          <a:solidFill>
                            <a:schemeClr val="tx1"/>
                          </a:solidFill>
                          <a:latin typeface="Arial" pitchFamily="34" charset="0"/>
                          <a:ea typeface="+mn-ea"/>
                          <a:cs typeface="Arial" pitchFamily="34" charset="0"/>
                        </a:rPr>
                        <a:t> member=true; </a:t>
                      </a:r>
                      <a:r>
                        <a:rPr lang="en-US" sz="1100" kern="1200" dirty="0" err="1" smtClean="0">
                          <a:solidFill>
                            <a:schemeClr val="tx1"/>
                          </a:solidFill>
                          <a:latin typeface="Arial" pitchFamily="34" charset="0"/>
                          <a:ea typeface="+mn-ea"/>
                          <a:cs typeface="Arial" pitchFamily="34" charset="0"/>
                        </a:rPr>
                        <a:t>boolean</a:t>
                      </a:r>
                      <a:r>
                        <a:rPr lang="en-US" sz="1100" kern="1200" dirty="0" smtClean="0">
                          <a:solidFill>
                            <a:schemeClr val="tx1"/>
                          </a:solidFill>
                          <a:latin typeface="Arial" pitchFamily="34" charset="0"/>
                          <a:ea typeface="+mn-ea"/>
                          <a:cs typeface="Arial" pitchFamily="34" charset="0"/>
                        </a:rPr>
                        <a:t> applied=false;</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Character</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char gender = ‘m’;</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String</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String </a:t>
                      </a:r>
                      <a:r>
                        <a:rPr lang="en-US" sz="1100" kern="1200" dirty="0" err="1" smtClean="0">
                          <a:solidFill>
                            <a:schemeClr val="tx1"/>
                          </a:solidFill>
                          <a:latin typeface="Arial" pitchFamily="34" charset="0"/>
                          <a:ea typeface="+mn-ea"/>
                          <a:cs typeface="Arial" pitchFamily="34" charset="0"/>
                        </a:rPr>
                        <a:t>str</a:t>
                      </a:r>
                      <a:r>
                        <a:rPr lang="en-US" sz="1100" kern="1200" dirty="0" smtClean="0">
                          <a:solidFill>
                            <a:schemeClr val="tx1"/>
                          </a:solidFill>
                          <a:latin typeface="Arial" pitchFamily="34" charset="0"/>
                          <a:ea typeface="+mn-ea"/>
                          <a:cs typeface="Arial" pitchFamily="34" charset="0"/>
                        </a:rPr>
                        <a:t> = “Hello World”;</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Null</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Employee </a:t>
                      </a:r>
                      <a:r>
                        <a:rPr lang="en-US" sz="1100" kern="1200" dirty="0" err="1" smtClean="0">
                          <a:solidFill>
                            <a:schemeClr val="tx1"/>
                          </a:solidFill>
                          <a:latin typeface="Arial" pitchFamily="34" charset="0"/>
                          <a:ea typeface="+mn-ea"/>
                          <a:cs typeface="Arial" pitchFamily="34" charset="0"/>
                        </a:rPr>
                        <a:t>emp</a:t>
                      </a:r>
                      <a:r>
                        <a:rPr lang="en-US" sz="1100" kern="1200" dirty="0" smtClean="0">
                          <a:solidFill>
                            <a:schemeClr val="tx1"/>
                          </a:solidFill>
                          <a:latin typeface="Arial" pitchFamily="34" charset="0"/>
                          <a:ea typeface="+mn-ea"/>
                          <a:cs typeface="Arial" pitchFamily="34" charset="0"/>
                        </a:rPr>
                        <a:t> = null;</a:t>
                      </a:r>
                      <a:endParaRPr lang="en-US" sz="1100" kern="1200" dirty="0">
                        <a:solidFill>
                          <a:schemeClr val="tx1"/>
                        </a:solidFill>
                        <a:latin typeface="Arial" pitchFamily="34" charset="0"/>
                        <a:ea typeface="+mn-ea"/>
                        <a:cs typeface="Arial" pitchFamily="34" charset="0"/>
                      </a:endParaRPr>
                    </a:p>
                  </a:txBody>
                  <a:tcPr marL="97536" marR="97536" marT="48006" marB="48006"/>
                </a:tc>
              </a:tr>
            </a:tbl>
          </a:graphicData>
        </a:graphic>
      </p:graphicFrame>
    </p:spTree>
    <p:extLst>
      <p:ext uri="{BB962C8B-B14F-4D97-AF65-F5344CB8AC3E}">
        <p14:creationId xmlns:p14="http://schemas.microsoft.com/office/powerpoint/2010/main" val="2536039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Java being a programming language, offers a number of programming constructs for decision making and looping. </a:t>
            </a:r>
          </a:p>
          <a:p>
            <a:endParaRPr lang="en-US" dirty="0"/>
          </a:p>
        </p:txBody>
      </p:sp>
    </p:spTree>
    <p:extLst>
      <p:ext uri="{BB962C8B-B14F-4D97-AF65-F5344CB8AC3E}">
        <p14:creationId xmlns:p14="http://schemas.microsoft.com/office/powerpoint/2010/main" val="2811629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a:t>If Statement:</a:t>
            </a:r>
          </a:p>
          <a:p>
            <a:r>
              <a:rPr lang="en-US" dirty="0"/>
              <a:t>The if statement is Java’s conditional branch statement. It can be used to route program execution through two different paths. </a:t>
            </a:r>
          </a:p>
          <a:p>
            <a:r>
              <a:rPr lang="en-US" dirty="0"/>
              <a:t>Each statement may be a single statement or a compound statement enclosed in curly braces. The condition is any expression that returns a </a:t>
            </a:r>
            <a:r>
              <a:rPr lang="en-US" dirty="0" err="1"/>
              <a:t>boolean</a:t>
            </a:r>
            <a:r>
              <a:rPr lang="en-US" dirty="0"/>
              <a:t> value. The else clause is optional.</a:t>
            </a:r>
          </a:p>
          <a:p>
            <a:r>
              <a:rPr lang="en-US" dirty="0"/>
              <a:t>The if works like this: If the condition is true, then statement1 is executed. Otherwise, statement2 (if it exists) is executed. In no case will both statements be executed. For example, consider the following:</a:t>
            </a:r>
          </a:p>
          <a:p>
            <a:endParaRPr lang="en-US" dirty="0"/>
          </a:p>
        </p:txBody>
      </p:sp>
      <p:sp>
        <p:nvSpPr>
          <p:cNvPr id="6" name="AutoShape 7"/>
          <p:cNvSpPr>
            <a:spLocks noChangeArrowheads="1"/>
          </p:cNvSpPr>
          <p:nvPr/>
        </p:nvSpPr>
        <p:spPr bwMode="auto">
          <a:xfrm>
            <a:off x="3041884" y="6180909"/>
            <a:ext cx="2440055" cy="805976"/>
          </a:xfrm>
          <a:prstGeom prst="roundRect">
            <a:avLst>
              <a:gd name="adj" fmla="val 16667"/>
            </a:avLst>
          </a:prstGeom>
          <a:noFill/>
          <a:ln w="9525">
            <a:solidFill>
              <a:schemeClr val="tx1"/>
            </a:solidFill>
            <a:round/>
            <a:headEnd/>
            <a:tailEnd/>
          </a:ln>
          <a:effectLst/>
        </p:spPr>
        <p:txBody>
          <a:bodyPr wrap="none" lIns="104704" tIns="52352" rIns="104704" bIns="52352" anchor="ctr"/>
          <a:lstStyle/>
          <a:p>
            <a:pPr lvl="1"/>
            <a:r>
              <a:rPr lang="en-US" sz="1100" dirty="0" err="1">
                <a:latin typeface="Arial" pitchFamily="34" charset="0"/>
                <a:cs typeface="Arial" pitchFamily="34" charset="0"/>
              </a:rPr>
              <a:t>int</a:t>
            </a:r>
            <a:r>
              <a:rPr lang="en-US" sz="1100" dirty="0">
                <a:latin typeface="Arial" pitchFamily="34" charset="0"/>
                <a:cs typeface="Arial" pitchFamily="34" charset="0"/>
              </a:rPr>
              <a:t> a, b;</a:t>
            </a:r>
          </a:p>
          <a:p>
            <a:pPr lvl="1"/>
            <a:r>
              <a:rPr lang="en-US" sz="1100" dirty="0">
                <a:latin typeface="Arial" pitchFamily="34" charset="0"/>
                <a:cs typeface="Arial" pitchFamily="34" charset="0"/>
              </a:rPr>
              <a:t>if(a &lt; b) a = 0;</a:t>
            </a:r>
          </a:p>
          <a:p>
            <a:pPr lvl="1"/>
            <a:r>
              <a:rPr lang="en-US" sz="1100" dirty="0">
                <a:latin typeface="Arial" pitchFamily="34" charset="0"/>
                <a:cs typeface="Arial" pitchFamily="34" charset="0"/>
              </a:rPr>
              <a:t>else b = 0;</a:t>
            </a:r>
          </a:p>
        </p:txBody>
      </p:sp>
    </p:spTree>
    <p:extLst>
      <p:ext uri="{BB962C8B-B14F-4D97-AF65-F5344CB8AC3E}">
        <p14:creationId xmlns:p14="http://schemas.microsoft.com/office/powerpoint/2010/main" val="2914238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a:t>Switch – Case:</a:t>
            </a:r>
          </a:p>
          <a:p>
            <a:r>
              <a:rPr lang="en-US" dirty="0"/>
              <a:t>The </a:t>
            </a:r>
            <a:r>
              <a:rPr lang="en-US" i="1" dirty="0"/>
              <a:t>switch </a:t>
            </a:r>
            <a:r>
              <a:rPr lang="en-US" dirty="0"/>
              <a:t>statement is Java’s multi-way branch statement. It provides an easy way to dispatch execution to different parts of your code based on the value of an expression.</a:t>
            </a:r>
          </a:p>
          <a:p>
            <a:r>
              <a:rPr lang="en-US" dirty="0"/>
              <a:t>The switch-expression must evaluate to any of the following type: </a:t>
            </a:r>
          </a:p>
          <a:p>
            <a:pPr marL="664546" lvl="1" indent="-181240">
              <a:buFont typeface="Arial" panose="020B0604020202020204" pitchFamily="34" charset="0"/>
              <a:buChar char="•"/>
            </a:pPr>
            <a:r>
              <a:rPr lang="en-US" dirty="0"/>
              <a:t>byte</a:t>
            </a:r>
          </a:p>
          <a:p>
            <a:pPr marL="664546" lvl="1" indent="-181240">
              <a:buFont typeface="Arial" panose="020B0604020202020204" pitchFamily="34" charset="0"/>
              <a:buChar char="•"/>
            </a:pPr>
            <a:r>
              <a:rPr lang="en-US" dirty="0"/>
              <a:t>short</a:t>
            </a:r>
          </a:p>
          <a:p>
            <a:pPr marL="664546" lvl="1" indent="-181240">
              <a:buFont typeface="Arial" panose="020B0604020202020204" pitchFamily="34" charset="0"/>
              <a:buChar char="•"/>
            </a:pPr>
            <a:r>
              <a:rPr lang="en-US" dirty="0"/>
              <a:t>char </a:t>
            </a:r>
          </a:p>
          <a:p>
            <a:pPr marL="664546" lvl="1" indent="-181240">
              <a:buFont typeface="Arial" panose="020B0604020202020204" pitchFamily="34" charset="0"/>
              <a:buChar char="•"/>
            </a:pPr>
            <a:r>
              <a:rPr lang="en-US" dirty="0" err="1"/>
              <a:t>int</a:t>
            </a:r>
            <a:endParaRPr lang="en-US" dirty="0"/>
          </a:p>
          <a:p>
            <a:pPr marL="664546" lvl="1" indent="-181240">
              <a:buFont typeface="Arial" panose="020B0604020202020204" pitchFamily="34" charset="0"/>
              <a:buChar char="•"/>
            </a:pPr>
            <a:r>
              <a:rPr lang="en-US" dirty="0" err="1"/>
              <a:t>enum</a:t>
            </a:r>
            <a:endParaRPr lang="en-US" dirty="0"/>
          </a:p>
          <a:p>
            <a:pPr marL="664546" lvl="1" indent="-181240">
              <a:buFont typeface="Arial" panose="020B0604020202020204" pitchFamily="34" charset="0"/>
              <a:buChar char="•"/>
            </a:pPr>
            <a:r>
              <a:rPr lang="en-US" b="1" dirty="0"/>
              <a:t>String</a:t>
            </a:r>
            <a:r>
              <a:rPr lang="en-US" dirty="0"/>
              <a:t>.</a:t>
            </a:r>
          </a:p>
          <a:p>
            <a:r>
              <a:rPr lang="en-US" dirty="0"/>
              <a:t>As such, it often provides a better alternative than a large series of </a:t>
            </a:r>
            <a:r>
              <a:rPr lang="en-US" i="1" dirty="0"/>
              <a:t>if-else-if </a:t>
            </a:r>
            <a:r>
              <a:rPr lang="en-US" dirty="0"/>
              <a:t>statements.</a:t>
            </a:r>
            <a:endParaRPr lang="en-US" b="1" dirty="0"/>
          </a:p>
          <a:p>
            <a:endParaRPr lang="en-US" dirty="0"/>
          </a:p>
        </p:txBody>
      </p:sp>
    </p:spTree>
    <p:extLst>
      <p:ext uri="{BB962C8B-B14F-4D97-AF65-F5344CB8AC3E}">
        <p14:creationId xmlns:p14="http://schemas.microsoft.com/office/powerpoint/2010/main" val="2563199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while statement:</a:t>
            </a:r>
          </a:p>
          <a:p>
            <a:r>
              <a:rPr lang="en-US" dirty="0"/>
              <a:t>The body of the loop is executed as long as the conditional expression is true. When </a:t>
            </a:r>
            <a:r>
              <a:rPr lang="en-US" i="1" dirty="0"/>
              <a:t>condition </a:t>
            </a:r>
            <a:r>
              <a:rPr lang="en-US" dirty="0"/>
              <a:t>becomes false, control passes to the next line of code immediately following the loop. Example:</a:t>
            </a:r>
          </a:p>
          <a:p>
            <a:r>
              <a:rPr lang="en-US" dirty="0">
                <a:solidFill>
                  <a:srgbClr val="993300"/>
                </a:solidFill>
              </a:rPr>
              <a:t>       </a:t>
            </a:r>
          </a:p>
          <a:p>
            <a:pPr>
              <a:spcBef>
                <a:spcPct val="10000"/>
              </a:spcBef>
            </a:pPr>
            <a:r>
              <a:rPr lang="en-US" dirty="0">
                <a:solidFill>
                  <a:srgbClr val="993300"/>
                </a:solidFill>
              </a:rPr>
              <a:t>         </a:t>
            </a:r>
            <a:endParaRPr lang="en-US"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Output: </a:t>
            </a:r>
            <a:r>
              <a:rPr lang="en-US" dirty="0"/>
              <a:t>5 </a:t>
            </a:r>
            <a:r>
              <a:rPr lang="en-US" dirty="0" smtClean="0"/>
              <a:t>4 3 2 1</a:t>
            </a:r>
            <a:endParaRPr lang="en-US" dirty="0"/>
          </a:p>
          <a:p>
            <a:r>
              <a:rPr lang="en-US" dirty="0"/>
              <a:t>The while</a:t>
            </a:r>
            <a:r>
              <a:rPr lang="en-US" b="1" dirty="0"/>
              <a:t> </a:t>
            </a:r>
            <a:r>
              <a:rPr lang="en-US" dirty="0"/>
              <a:t>loop evaluates its conditional expression at the top of the loop. Hence, if the condition is false to begin with, the body of the loop will not execute even once.  </a:t>
            </a:r>
          </a:p>
          <a:p>
            <a:r>
              <a:rPr lang="en-US" b="1" u="sng" dirty="0"/>
              <a:t>do – while loop:</a:t>
            </a:r>
          </a:p>
          <a:p>
            <a:r>
              <a:rPr lang="en-US" dirty="0"/>
              <a:t>This construct executes the body of a </a:t>
            </a:r>
            <a:r>
              <a:rPr lang="en-US" b="1" dirty="0"/>
              <a:t>while </a:t>
            </a:r>
            <a:r>
              <a:rPr lang="en-US" dirty="0"/>
              <a:t>loop at least once, even if the conditional expression is false to begin with. The termination expression is tested at the </a:t>
            </a:r>
            <a:r>
              <a:rPr lang="en-US" b="1" dirty="0"/>
              <a:t>end</a:t>
            </a:r>
            <a:r>
              <a:rPr lang="en-US" dirty="0"/>
              <a:t> of the loop rather than at the beginning. </a:t>
            </a:r>
          </a:p>
          <a:p>
            <a:endParaRPr lang="en-US" dirty="0"/>
          </a:p>
        </p:txBody>
      </p:sp>
      <p:sp>
        <p:nvSpPr>
          <p:cNvPr id="4" name="AutoShape 6"/>
          <p:cNvSpPr>
            <a:spLocks noChangeArrowheads="1"/>
          </p:cNvSpPr>
          <p:nvPr/>
        </p:nvSpPr>
        <p:spPr bwMode="auto">
          <a:xfrm>
            <a:off x="2324618" y="5261370"/>
            <a:ext cx="4206993" cy="1343293"/>
          </a:xfrm>
          <a:prstGeom prst="roundRect">
            <a:avLst>
              <a:gd name="adj" fmla="val 16667"/>
            </a:avLst>
          </a:prstGeom>
          <a:noFill/>
          <a:ln w="9525">
            <a:solidFill>
              <a:schemeClr val="tx1"/>
            </a:solidFill>
            <a:round/>
            <a:headEnd/>
            <a:tailEnd/>
          </a:ln>
          <a:effectLst/>
        </p:spPr>
        <p:txBody>
          <a:bodyPr wrap="none" lIns="104704" tIns="52352" rIns="104704" bIns="52352" anchor="ctr"/>
          <a:lstStyle/>
          <a:p>
            <a:r>
              <a:rPr lang="en-US" sz="1200" dirty="0">
                <a:latin typeface="Candara" pitchFamily="34" charset="0"/>
                <a:cs typeface="Arial" pitchFamily="34" charset="0"/>
              </a:rPr>
              <a:t>class </a:t>
            </a:r>
            <a:r>
              <a:rPr lang="en-US" sz="1200" dirty="0" err="1">
                <a:latin typeface="Candara" pitchFamily="34" charset="0"/>
                <a:cs typeface="Arial" pitchFamily="34" charset="0"/>
              </a:rPr>
              <a:t>Samplewhile</a:t>
            </a:r>
            <a:r>
              <a:rPr lang="en-US" sz="1200" dirty="0">
                <a:latin typeface="Candara" pitchFamily="34" charset="0"/>
                <a:cs typeface="Arial" pitchFamily="34" charset="0"/>
              </a:rPr>
              <a:t> {</a:t>
            </a:r>
          </a:p>
          <a:p>
            <a:pPr lvl="1"/>
            <a:r>
              <a:rPr lang="en-US" sz="1200" dirty="0">
                <a:latin typeface="Candara" pitchFamily="34" charset="0"/>
                <a:cs typeface="Arial" pitchFamily="34" charset="0"/>
              </a:rPr>
              <a:t>    public static void main(String </a:t>
            </a:r>
            <a:r>
              <a:rPr lang="en-US" sz="1200" dirty="0" err="1">
                <a:latin typeface="Candara" pitchFamily="34" charset="0"/>
                <a:cs typeface="Arial" pitchFamily="34" charset="0"/>
              </a:rPr>
              <a:t>args</a:t>
            </a:r>
            <a:r>
              <a:rPr lang="en-US" sz="1200" dirty="0">
                <a:latin typeface="Candara" pitchFamily="34" charset="0"/>
                <a:cs typeface="Arial" pitchFamily="34" charset="0"/>
              </a:rPr>
              <a:t>[]) {</a:t>
            </a:r>
          </a:p>
          <a:p>
            <a:pPr lvl="1"/>
            <a:r>
              <a:rPr lang="en-US" sz="1200" dirty="0">
                <a:latin typeface="Candara" pitchFamily="34" charset="0"/>
                <a:cs typeface="Arial" pitchFamily="34" charset="0"/>
              </a:rPr>
              <a:t>           </a:t>
            </a:r>
            <a:r>
              <a:rPr lang="en-US" sz="1200" dirty="0" err="1">
                <a:latin typeface="Candara" pitchFamily="34" charset="0"/>
                <a:cs typeface="Arial" pitchFamily="34" charset="0"/>
              </a:rPr>
              <a:t>int</a:t>
            </a:r>
            <a:r>
              <a:rPr lang="en-US" sz="1200" dirty="0">
                <a:latin typeface="Candara" pitchFamily="34" charset="0"/>
                <a:cs typeface="Arial" pitchFamily="34" charset="0"/>
              </a:rPr>
              <a:t> n = 5;</a:t>
            </a:r>
          </a:p>
          <a:p>
            <a:pPr lvl="1"/>
            <a:r>
              <a:rPr lang="en-US" sz="1200" dirty="0">
                <a:latin typeface="Candara" pitchFamily="34" charset="0"/>
                <a:cs typeface="Arial" pitchFamily="34" charset="0"/>
              </a:rPr>
              <a:t>           while(n &gt; 0) {</a:t>
            </a:r>
          </a:p>
          <a:p>
            <a:pPr lvl="1"/>
            <a:r>
              <a:rPr lang="en-US" sz="1200" dirty="0">
                <a:latin typeface="Candara" pitchFamily="34" charset="0"/>
                <a:cs typeface="Arial" pitchFamily="34" charset="0"/>
              </a:rPr>
              <a:t>               </a:t>
            </a:r>
            <a:r>
              <a:rPr lang="en-US" sz="1200" dirty="0" err="1">
                <a:latin typeface="Candara" pitchFamily="34" charset="0"/>
                <a:cs typeface="Arial" pitchFamily="34" charset="0"/>
              </a:rPr>
              <a:t>System.out.print</a:t>
            </a:r>
            <a:r>
              <a:rPr lang="en-US" sz="1200" dirty="0">
                <a:latin typeface="Candara" pitchFamily="34" charset="0"/>
                <a:cs typeface="Arial" pitchFamily="34" charset="0"/>
              </a:rPr>
              <a:t>(n+”\t”);</a:t>
            </a:r>
          </a:p>
          <a:p>
            <a:pPr lvl="1"/>
            <a:r>
              <a:rPr lang="en-US" sz="1200" dirty="0">
                <a:latin typeface="Candara" pitchFamily="34" charset="0"/>
                <a:cs typeface="Arial" pitchFamily="34" charset="0"/>
              </a:rPr>
              <a:t>                n--;</a:t>
            </a:r>
          </a:p>
          <a:p>
            <a:pPr lvl="1"/>
            <a:r>
              <a:rPr lang="en-US" sz="1200" dirty="0">
                <a:latin typeface="Candara" pitchFamily="34" charset="0"/>
                <a:cs typeface="Arial" pitchFamily="34" charset="0"/>
              </a:rPr>
              <a:t> } } }</a:t>
            </a:r>
          </a:p>
        </p:txBody>
      </p:sp>
    </p:spTree>
    <p:extLst>
      <p:ext uri="{BB962C8B-B14F-4D97-AF65-F5344CB8AC3E}">
        <p14:creationId xmlns:p14="http://schemas.microsoft.com/office/powerpoint/2010/main" val="2507416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for loop:</a:t>
            </a:r>
          </a:p>
          <a:p>
            <a:r>
              <a:rPr lang="en-US" dirty="0"/>
              <a:t>When the </a:t>
            </a:r>
            <a:r>
              <a:rPr lang="en-US" b="1" dirty="0"/>
              <a:t>for </a:t>
            </a:r>
            <a:r>
              <a:rPr lang="en-US" dirty="0"/>
              <a:t>loop first starts, the </a:t>
            </a:r>
            <a:r>
              <a:rPr lang="en-US" i="1" dirty="0"/>
              <a:t>initialization </a:t>
            </a:r>
            <a:r>
              <a:rPr lang="en-US" dirty="0"/>
              <a:t>portion of the loop is executed. Generally, this is an expression that sets the value of the </a:t>
            </a:r>
            <a:r>
              <a:rPr lang="en-US" i="1" dirty="0"/>
              <a:t>loop control variable, </a:t>
            </a:r>
            <a:r>
              <a:rPr lang="en-US" dirty="0"/>
              <a:t>which acts as a counter that controls the loop. The initialization expression is only executed once. Next, </a:t>
            </a:r>
            <a:r>
              <a:rPr lang="en-US" i="1" dirty="0"/>
              <a:t>condition </a:t>
            </a:r>
            <a:r>
              <a:rPr lang="en-US" dirty="0"/>
              <a:t>is evaluated. It usually tests the loop control variable against a target value. If this expression is true, then the body of the loop is executed, else the loop terminates. Next, the </a:t>
            </a:r>
            <a:r>
              <a:rPr lang="en-US" i="1" dirty="0"/>
              <a:t>incremental </a:t>
            </a:r>
            <a:r>
              <a:rPr lang="en-US" dirty="0"/>
              <a:t>portion of the loop is executed. This is usually an expression that increments or decrements the loop control variable. The loop then iterates, first evaluating the conditional expression, then executing the body of the loop, and then executing the iteration expression with each pass. This process repeats until the controlling expression is false.</a:t>
            </a:r>
          </a:p>
          <a:p>
            <a:endParaRPr lang="en-US" dirty="0"/>
          </a:p>
        </p:txBody>
      </p:sp>
    </p:spTree>
    <p:extLst>
      <p:ext uri="{BB962C8B-B14F-4D97-AF65-F5344CB8AC3E}">
        <p14:creationId xmlns:p14="http://schemas.microsoft.com/office/powerpoint/2010/main" val="3304440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Tree>
    <p:extLst>
      <p:ext uri="{BB962C8B-B14F-4D97-AF65-F5344CB8AC3E}">
        <p14:creationId xmlns:p14="http://schemas.microsoft.com/office/powerpoint/2010/main" val="3236983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smtClean="0"/>
              <a:t>Lesson</a:t>
            </a:r>
            <a:r>
              <a:rPr lang="en-US" b="1" u="sng" baseline="0" dirty="0" smtClean="0"/>
              <a:t> Outline:</a:t>
            </a:r>
            <a:r>
              <a:rPr lang="en-US" b="1" baseline="0" dirty="0" smtClean="0"/>
              <a:t> </a:t>
            </a:r>
            <a:endParaRPr lang="en-US" b="0" baseline="0" dirty="0" smtClean="0"/>
          </a:p>
          <a:p>
            <a:endParaRPr lang="en-US" b="0" baseline="0" dirty="0" smtClean="0"/>
          </a:p>
          <a:p>
            <a:pPr lvl="1">
              <a:lnSpc>
                <a:spcPct val="90000"/>
              </a:lnSpc>
            </a:pPr>
            <a:r>
              <a:rPr lang="en-US" dirty="0" smtClean="0"/>
              <a:t>3.1: Keywords </a:t>
            </a:r>
          </a:p>
          <a:p>
            <a:pPr lvl="1">
              <a:lnSpc>
                <a:spcPct val="90000"/>
              </a:lnSpc>
            </a:pPr>
            <a:r>
              <a:rPr lang="en-US" dirty="0" smtClean="0"/>
              <a:t>3.2: Primitive Data Types</a:t>
            </a:r>
          </a:p>
          <a:p>
            <a:pPr lvl="1">
              <a:lnSpc>
                <a:spcPct val="90000"/>
              </a:lnSpc>
            </a:pPr>
            <a:r>
              <a:rPr lang="en-US" dirty="0" smtClean="0"/>
              <a:t>3.3: Operators and Assignments </a:t>
            </a:r>
          </a:p>
          <a:p>
            <a:pPr lvl="1">
              <a:lnSpc>
                <a:spcPct val="90000"/>
              </a:lnSpc>
            </a:pPr>
            <a:r>
              <a:rPr lang="en-US" dirty="0" smtClean="0"/>
              <a:t>3.4: Variables and Literals </a:t>
            </a:r>
          </a:p>
          <a:p>
            <a:pPr lvl="1">
              <a:lnSpc>
                <a:spcPct val="90000"/>
              </a:lnSpc>
            </a:pPr>
            <a:r>
              <a:rPr lang="en-US" dirty="0" smtClean="0"/>
              <a:t>3.5: Flow Control: Java’s Control Statements</a:t>
            </a:r>
          </a:p>
          <a:p>
            <a:pPr lvl="1">
              <a:lnSpc>
                <a:spcPct val="90000"/>
              </a:lnSpc>
            </a:pPr>
            <a:r>
              <a:rPr lang="en-US" dirty="0" smtClean="0"/>
              <a:t>3.6: Best Practices</a:t>
            </a:r>
          </a:p>
          <a:p>
            <a:endParaRPr lang="en-US" b="1" dirty="0"/>
          </a:p>
        </p:txBody>
      </p:sp>
    </p:spTree>
    <p:extLst>
      <p:ext uri="{BB962C8B-B14F-4D97-AF65-F5344CB8AC3E}">
        <p14:creationId xmlns:p14="http://schemas.microsoft.com/office/powerpoint/2010/main" val="2574706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fontAlgn="t">
              <a:lnSpc>
                <a:spcPct val="90000"/>
              </a:lnSpc>
            </a:pPr>
            <a:r>
              <a:rPr lang="en-US" b="1" dirty="0"/>
              <a:t>Always use an </a:t>
            </a:r>
            <a:r>
              <a:rPr lang="en-US" b="1" dirty="0" err="1"/>
              <a:t>int</a:t>
            </a:r>
            <a:r>
              <a:rPr lang="en-US" b="1" dirty="0"/>
              <a:t> data type as the loop index variable whenever possible.</a:t>
            </a:r>
            <a:r>
              <a:rPr lang="en-US" b="1" dirty="0">
                <a:cs typeface="Times New Roman" pitchFamily="18" charset="0"/>
              </a:rPr>
              <a:t> </a:t>
            </a:r>
          </a:p>
          <a:p>
            <a:pPr fontAlgn="t">
              <a:lnSpc>
                <a:spcPct val="90000"/>
              </a:lnSpc>
            </a:pPr>
            <a:r>
              <a:rPr lang="en-US" dirty="0">
                <a:cs typeface="Times New Roman" pitchFamily="18" charset="0"/>
              </a:rPr>
              <a:t>It is efficient when compared to using byte or short data types. This is because when we use byte or short data type as the loop index variable they involve implicit type cast to </a:t>
            </a:r>
            <a:r>
              <a:rPr lang="en-US" dirty="0" err="1">
                <a:cs typeface="Times New Roman" pitchFamily="18" charset="0"/>
              </a:rPr>
              <a:t>int</a:t>
            </a:r>
            <a:r>
              <a:rPr lang="en-US" dirty="0">
                <a:cs typeface="Times New Roman" pitchFamily="18" charset="0"/>
              </a:rPr>
              <a:t> data type.</a:t>
            </a:r>
          </a:p>
          <a:p>
            <a:pPr fontAlgn="t">
              <a:lnSpc>
                <a:spcPct val="90000"/>
              </a:lnSpc>
            </a:pPr>
            <a:endParaRPr lang="en-US" b="1" dirty="0">
              <a:cs typeface="Times New Roman" pitchFamily="18" charset="0"/>
            </a:endParaRPr>
          </a:p>
          <a:p>
            <a:pPr fontAlgn="t">
              <a:lnSpc>
                <a:spcPct val="90000"/>
              </a:lnSpc>
            </a:pPr>
            <a:r>
              <a:rPr lang="en-US" b="1" dirty="0">
                <a:cs typeface="Times New Roman" pitchFamily="18" charset="0"/>
              </a:rPr>
              <a:t>Use for-each liberally.</a:t>
            </a:r>
          </a:p>
          <a:p>
            <a:pPr fontAlgn="t">
              <a:lnSpc>
                <a:spcPct val="90000"/>
              </a:lnSpc>
            </a:pPr>
            <a:r>
              <a:rPr lang="en-US" dirty="0"/>
              <a:t>The for-each loop is used with both collections and arrays. It is intended to simplify the most common form of iteration, where the iterator or index is used solely for iteration, and not for any other kind of operation, such as removing or editing an item in the collection or array. </a:t>
            </a:r>
          </a:p>
          <a:p>
            <a:pPr fontAlgn="t">
              <a:lnSpc>
                <a:spcPct val="90000"/>
              </a:lnSpc>
            </a:pPr>
            <a:endParaRPr lang="en-US" dirty="0"/>
          </a:p>
          <a:p>
            <a:pPr fontAlgn="t">
              <a:lnSpc>
                <a:spcPct val="90000"/>
              </a:lnSpc>
            </a:pPr>
            <a:r>
              <a:rPr lang="en-US" dirty="0"/>
              <a:t>When there is a choice, the for-each loop should be preferred over the for loop, since it increases legibility. </a:t>
            </a:r>
            <a:endParaRPr lang="en-US" dirty="0">
              <a:cs typeface="Times New Roman" pitchFamily="18" charset="0"/>
            </a:endParaRPr>
          </a:p>
          <a:p>
            <a:pPr fontAlgn="t">
              <a:lnSpc>
                <a:spcPct val="90000"/>
              </a:lnSpc>
            </a:pPr>
            <a:endParaRPr lang="en-US" b="1" dirty="0"/>
          </a:p>
          <a:p>
            <a:pPr fontAlgn="t">
              <a:lnSpc>
                <a:spcPct val="90000"/>
              </a:lnSpc>
            </a:pPr>
            <a:r>
              <a:rPr lang="en-US" b="1" dirty="0"/>
              <a:t>Switch Case statement.</a:t>
            </a:r>
          </a:p>
          <a:p>
            <a:pPr fontAlgn="t">
              <a:lnSpc>
                <a:spcPct val="90000"/>
              </a:lnSpc>
            </a:pPr>
            <a:r>
              <a:rPr lang="en-US" dirty="0"/>
              <a:t>One peculiar fact about switch statements is that code consisting of case with consecutive constants like 0,1,2 are faster than with case with constants like 2, 6, 7, 14, etc.  This is because in the former switching between options requires less offset and it takes only 16 bytes. But in the later the offset is higher and it might take 32 or more bytes.</a:t>
            </a:r>
          </a:p>
          <a:p>
            <a:endParaRPr lang="en-US" dirty="0"/>
          </a:p>
        </p:txBody>
      </p:sp>
    </p:spTree>
    <p:extLst>
      <p:ext uri="{BB962C8B-B14F-4D97-AF65-F5344CB8AC3E}">
        <p14:creationId xmlns:p14="http://schemas.microsoft.com/office/powerpoint/2010/main" val="3819478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75521" y="650082"/>
            <a:ext cx="4892673" cy="8118076"/>
          </a:xfrm>
        </p:spPr>
        <p:txBody>
          <a:bodyPr>
            <a:normAutofit/>
          </a:bodyPr>
          <a:lstStyle/>
          <a:p>
            <a:pPr fontAlgn="t"/>
            <a:r>
              <a:rPr lang="en-US" b="1" dirty="0"/>
              <a:t>Terminating conditions should be against 0.</a:t>
            </a:r>
            <a:r>
              <a:rPr lang="en-US" dirty="0"/>
              <a:t/>
            </a:r>
            <a:br>
              <a:rPr lang="en-US" dirty="0"/>
            </a:br>
            <a:r>
              <a:rPr lang="en-US" dirty="0"/>
              <a:t>For example:</a:t>
            </a:r>
          </a:p>
          <a:p>
            <a:pPr fontAlgn="t"/>
            <a:endParaRPr lang="en-US" dirty="0"/>
          </a:p>
          <a:p>
            <a:pPr lvl="1" fontAlgn="t"/>
            <a:r>
              <a:rPr lang="en-US" dirty="0"/>
              <a:t>for(</a:t>
            </a:r>
            <a:r>
              <a:rPr lang="en-US" dirty="0" err="1"/>
              <a:t>int</a:t>
            </a:r>
            <a:r>
              <a:rPr lang="en-US" dirty="0"/>
              <a:t> </a:t>
            </a:r>
            <a:r>
              <a:rPr lang="en-US" dirty="0" err="1"/>
              <a:t>i</a:t>
            </a:r>
            <a:r>
              <a:rPr lang="en-US" dirty="0"/>
              <a:t>=0;i&lt;</a:t>
            </a:r>
            <a:r>
              <a:rPr lang="en-US" dirty="0" err="1"/>
              <a:t>length;i</a:t>
            </a:r>
            <a:r>
              <a:rPr lang="en-US" dirty="0"/>
              <a:t>++){</a:t>
            </a:r>
            <a:br>
              <a:rPr lang="en-US" dirty="0"/>
            </a:br>
            <a:r>
              <a:rPr lang="en-US" dirty="0"/>
              <a:t>      …… }</a:t>
            </a:r>
            <a:br>
              <a:rPr lang="en-US" dirty="0"/>
            </a:br>
            <a:r>
              <a:rPr lang="en-US" dirty="0"/>
              <a:t/>
            </a:r>
            <a:br>
              <a:rPr lang="en-US" dirty="0"/>
            </a:br>
            <a:r>
              <a:rPr lang="en-US" dirty="0"/>
              <a:t>for(</a:t>
            </a:r>
            <a:r>
              <a:rPr lang="en-US" dirty="0" err="1"/>
              <a:t>int</a:t>
            </a:r>
            <a:r>
              <a:rPr lang="en-US" dirty="0"/>
              <a:t> </a:t>
            </a:r>
            <a:r>
              <a:rPr lang="en-US" dirty="0" err="1"/>
              <a:t>i</a:t>
            </a:r>
            <a:r>
              <a:rPr lang="en-US" dirty="0"/>
              <a:t>=length-1;i&gt;=0;i--){</a:t>
            </a:r>
            <a:br>
              <a:rPr lang="en-US" dirty="0"/>
            </a:br>
            <a:r>
              <a:rPr lang="en-US" dirty="0"/>
              <a:t>      …… }</a:t>
            </a:r>
          </a:p>
          <a:p>
            <a:pPr fontAlgn="t"/>
            <a:r>
              <a:rPr lang="en-US" dirty="0"/>
              <a:t/>
            </a:r>
            <a:br>
              <a:rPr lang="en-US" dirty="0"/>
            </a:br>
            <a:endParaRPr lang="en-US" dirty="0"/>
          </a:p>
          <a:p>
            <a:pPr fontAlgn="t"/>
            <a:r>
              <a:rPr lang="en-US" dirty="0"/>
              <a:t>The later one is 30% faster than the former. Just you are comparing with constant instead of accessing </a:t>
            </a:r>
            <a:r>
              <a:rPr lang="en-US" dirty="0" err="1"/>
              <a:t>a.length</a:t>
            </a:r>
            <a:r>
              <a:rPr lang="en-US" dirty="0"/>
              <a:t> </a:t>
            </a:r>
            <a:r>
              <a:rPr lang="en-US" dirty="0" err="1"/>
              <a:t>everytime</a:t>
            </a:r>
            <a:r>
              <a:rPr lang="en-US" dirty="0"/>
              <a:t>.</a:t>
            </a:r>
          </a:p>
          <a:p>
            <a:pPr fontAlgn="t"/>
            <a:endParaRPr lang="en-US" b="1" dirty="0"/>
          </a:p>
          <a:p>
            <a:pPr fontAlgn="t"/>
            <a:r>
              <a:rPr lang="en-US" b="1" dirty="0"/>
              <a:t>Loop invariant code motion.</a:t>
            </a:r>
          </a:p>
          <a:p>
            <a:pPr fontAlgn="t"/>
            <a:r>
              <a:rPr lang="en-US" dirty="0"/>
              <a:t>If in a loop a expression is evaluated in every iteration the performance may be slow. This is called "Loop invariant code motion". Instead evaluate the expression outside the loop.</a:t>
            </a:r>
          </a:p>
          <a:p>
            <a:pPr fontAlgn="t"/>
            <a:r>
              <a:rPr lang="en-US" dirty="0">
                <a:cs typeface="Times New Roman" pitchFamily="18" charset="0"/>
              </a:rPr>
              <a:t>length() is a method in String used to obtain the number of characters currently in the string.  If you call length()in a tight loop, there can be a performance hit.</a:t>
            </a:r>
          </a:p>
          <a:p>
            <a:pPr fontAlgn="t"/>
            <a:endParaRPr lang="en-US" dirty="0">
              <a:cs typeface="Times New Roman" pitchFamily="18" charset="0"/>
            </a:endParaRPr>
          </a:p>
          <a:p>
            <a:pPr fontAlgn="t"/>
            <a:r>
              <a:rPr lang="en-US" b="1" dirty="0">
                <a:cs typeface="Times New Roman" pitchFamily="18" charset="0"/>
              </a:rPr>
              <a:t>Example: </a:t>
            </a:r>
          </a:p>
          <a:p>
            <a:pPr fontAlgn="t"/>
            <a:endParaRPr lang="en-US" b="1" dirty="0">
              <a:cs typeface="Times New Roman" pitchFamily="18" charset="0"/>
            </a:endParaRPr>
          </a:p>
          <a:p>
            <a:pPr lvl="1" fontAlgn="t"/>
            <a:r>
              <a:rPr lang="en-US" dirty="0">
                <a:cs typeface="Times New Roman" pitchFamily="18" charset="0"/>
              </a:rPr>
              <a:t>for(</a:t>
            </a:r>
            <a:r>
              <a:rPr lang="en-US" dirty="0" err="1">
                <a:cs typeface="Times New Roman" pitchFamily="18" charset="0"/>
              </a:rPr>
              <a:t>int</a:t>
            </a:r>
            <a:r>
              <a:rPr lang="en-US" dirty="0">
                <a:cs typeface="Times New Roman" pitchFamily="18" charset="0"/>
              </a:rPr>
              <a:t> </a:t>
            </a:r>
            <a:r>
              <a:rPr lang="en-US" dirty="0" err="1">
                <a:cs typeface="Times New Roman" pitchFamily="18" charset="0"/>
              </a:rPr>
              <a:t>i</a:t>
            </a:r>
            <a:r>
              <a:rPr lang="en-US" dirty="0">
                <a:cs typeface="Times New Roman" pitchFamily="18" charset="0"/>
              </a:rPr>
              <a:t> =0;i &lt;</a:t>
            </a:r>
            <a:r>
              <a:rPr lang="en-US" dirty="0" err="1">
                <a:cs typeface="Times New Roman" pitchFamily="18" charset="0"/>
              </a:rPr>
              <a:t>s.length</a:t>
            </a:r>
            <a:r>
              <a:rPr lang="en-US" dirty="0">
                <a:cs typeface="Times New Roman" pitchFamily="18" charset="0"/>
              </a:rPr>
              <a:t>(); </a:t>
            </a:r>
            <a:r>
              <a:rPr lang="en-US" dirty="0" err="1">
                <a:cs typeface="Times New Roman" pitchFamily="18" charset="0"/>
              </a:rPr>
              <a:t>i</a:t>
            </a:r>
            <a:r>
              <a:rPr lang="en-US" dirty="0">
                <a:cs typeface="Times New Roman" pitchFamily="18" charset="0"/>
              </a:rPr>
              <a:t>++) {    //AVOID</a:t>
            </a:r>
          </a:p>
          <a:p>
            <a:pPr lvl="1" fontAlgn="t"/>
            <a:r>
              <a:rPr lang="en-US" dirty="0">
                <a:cs typeface="Times New Roman" pitchFamily="18" charset="0"/>
              </a:rPr>
              <a:t>…</a:t>
            </a:r>
          </a:p>
          <a:p>
            <a:pPr lvl="1" fontAlgn="t"/>
            <a:r>
              <a:rPr lang="en-US" dirty="0">
                <a:cs typeface="Times New Roman" pitchFamily="18" charset="0"/>
              </a:rPr>
              <a:t>}</a:t>
            </a:r>
          </a:p>
          <a:p>
            <a:pPr lvl="1" fontAlgn="t"/>
            <a:r>
              <a:rPr lang="en-US" dirty="0">
                <a:cs typeface="Times New Roman" pitchFamily="18" charset="0"/>
              </a:rPr>
              <a:t> </a:t>
            </a:r>
          </a:p>
          <a:p>
            <a:pPr lvl="1" fontAlgn="t"/>
            <a:r>
              <a:rPr lang="en-US" dirty="0">
                <a:cs typeface="Times New Roman" pitchFamily="18" charset="0"/>
              </a:rPr>
              <a:t>// precomputed length</a:t>
            </a:r>
          </a:p>
          <a:p>
            <a:pPr lvl="1" fontAlgn="t"/>
            <a:r>
              <a:rPr lang="en-US" dirty="0">
                <a:cs typeface="Times New Roman" pitchFamily="18" charset="0"/>
              </a:rPr>
              <a:t>	</a:t>
            </a:r>
            <a:r>
              <a:rPr lang="en-US" dirty="0" err="1">
                <a:cs typeface="Times New Roman" pitchFamily="18" charset="0"/>
              </a:rPr>
              <a:t>int</a:t>
            </a:r>
            <a:r>
              <a:rPr lang="en-US" dirty="0">
                <a:cs typeface="Times New Roman" pitchFamily="18" charset="0"/>
              </a:rPr>
              <a:t> </a:t>
            </a:r>
            <a:r>
              <a:rPr lang="en-US" dirty="0" err="1">
                <a:cs typeface="Times New Roman" pitchFamily="18" charset="0"/>
              </a:rPr>
              <a:t>len</a:t>
            </a:r>
            <a:r>
              <a:rPr lang="en-US" dirty="0">
                <a:cs typeface="Times New Roman" pitchFamily="18" charset="0"/>
              </a:rPr>
              <a:t> = </a:t>
            </a:r>
            <a:r>
              <a:rPr lang="en-US" dirty="0" err="1">
                <a:cs typeface="Times New Roman" pitchFamily="18" charset="0"/>
              </a:rPr>
              <a:t>s.length</a:t>
            </a:r>
            <a:r>
              <a:rPr lang="en-US" dirty="0">
                <a:cs typeface="Times New Roman" pitchFamily="18" charset="0"/>
              </a:rPr>
              <a:t>();</a:t>
            </a:r>
          </a:p>
          <a:p>
            <a:pPr lvl="1" fontAlgn="t"/>
            <a:r>
              <a:rPr lang="en-US" dirty="0">
                <a:cs typeface="Times New Roman" pitchFamily="18" charset="0"/>
              </a:rPr>
              <a:t>for(</a:t>
            </a:r>
            <a:r>
              <a:rPr lang="en-US" dirty="0" err="1">
                <a:cs typeface="Times New Roman" pitchFamily="18" charset="0"/>
              </a:rPr>
              <a:t>int</a:t>
            </a:r>
            <a:r>
              <a:rPr lang="en-US" dirty="0">
                <a:cs typeface="Times New Roman" pitchFamily="18" charset="0"/>
              </a:rPr>
              <a:t> </a:t>
            </a:r>
            <a:r>
              <a:rPr lang="en-US" dirty="0" err="1">
                <a:cs typeface="Times New Roman" pitchFamily="18" charset="0"/>
              </a:rPr>
              <a:t>i</a:t>
            </a:r>
            <a:r>
              <a:rPr lang="en-US" dirty="0">
                <a:cs typeface="Times New Roman" pitchFamily="18" charset="0"/>
              </a:rPr>
              <a:t> =0; </a:t>
            </a:r>
            <a:r>
              <a:rPr lang="en-US" dirty="0" err="1">
                <a:cs typeface="Times New Roman" pitchFamily="18" charset="0"/>
              </a:rPr>
              <a:t>i</a:t>
            </a:r>
            <a:r>
              <a:rPr lang="en-US" dirty="0">
                <a:cs typeface="Times New Roman" pitchFamily="18" charset="0"/>
              </a:rPr>
              <a:t> &lt; </a:t>
            </a:r>
            <a:r>
              <a:rPr lang="en-US" dirty="0" err="1">
                <a:cs typeface="Times New Roman" pitchFamily="18" charset="0"/>
              </a:rPr>
              <a:t>len</a:t>
            </a:r>
            <a:r>
              <a:rPr lang="en-US" dirty="0">
                <a:cs typeface="Times New Roman" pitchFamily="18" charset="0"/>
              </a:rPr>
              <a:t>; </a:t>
            </a:r>
            <a:r>
              <a:rPr lang="en-US" dirty="0" err="1">
                <a:cs typeface="Times New Roman" pitchFamily="18" charset="0"/>
              </a:rPr>
              <a:t>i</a:t>
            </a:r>
            <a:r>
              <a:rPr lang="en-US" dirty="0">
                <a:cs typeface="Times New Roman" pitchFamily="18" charset="0"/>
              </a:rPr>
              <a:t>++) {</a:t>
            </a:r>
          </a:p>
          <a:p>
            <a:pPr lvl="1" fontAlgn="t"/>
            <a:r>
              <a:rPr lang="en-US" dirty="0">
                <a:cs typeface="Times New Roman" pitchFamily="18" charset="0"/>
              </a:rPr>
              <a:t>….</a:t>
            </a:r>
          </a:p>
          <a:p>
            <a:pPr lvl="1" fontAlgn="t"/>
            <a:r>
              <a:rPr lang="en-US" dirty="0">
                <a:cs typeface="Times New Roman" pitchFamily="18" charset="0"/>
              </a:rPr>
              <a:t>}</a:t>
            </a:r>
            <a:r>
              <a:rPr lang="en-US" dirty="0"/>
              <a:t> </a:t>
            </a:r>
          </a:p>
          <a:p>
            <a:pPr fontAlgn="t"/>
            <a:endParaRPr lang="en-US" dirty="0"/>
          </a:p>
          <a:p>
            <a:pPr fontAlgn="t"/>
            <a:endParaRPr lang="en-US" dirty="0">
              <a:cs typeface="Times New Roman" pitchFamily="18" charset="0"/>
            </a:endParaRPr>
          </a:p>
        </p:txBody>
      </p:sp>
      <p:sp>
        <p:nvSpPr>
          <p:cNvPr id="4" name="AutoShape 5"/>
          <p:cNvSpPr>
            <a:spLocks noChangeArrowheads="1"/>
          </p:cNvSpPr>
          <p:nvPr/>
        </p:nvSpPr>
        <p:spPr bwMode="auto">
          <a:xfrm>
            <a:off x="2574523" y="1054934"/>
            <a:ext cx="2800116" cy="1055330"/>
          </a:xfrm>
          <a:prstGeom prst="roundRect">
            <a:avLst>
              <a:gd name="adj" fmla="val 16667"/>
            </a:avLst>
          </a:prstGeom>
          <a:noFill/>
          <a:ln w="9525">
            <a:solidFill>
              <a:schemeClr val="tx1"/>
            </a:solidFill>
            <a:round/>
            <a:headEnd/>
            <a:tailEnd/>
          </a:ln>
          <a:effectLst/>
        </p:spPr>
        <p:txBody>
          <a:bodyPr wrap="none" lIns="104704" tIns="52352" rIns="104704" bIns="52352" anchor="ctr"/>
          <a:lstStyle/>
          <a:p>
            <a:endParaRPr lang="en-IN">
              <a:latin typeface="Arial" pitchFamily="34" charset="0"/>
              <a:cs typeface="Arial" pitchFamily="34" charset="0"/>
            </a:endParaRPr>
          </a:p>
        </p:txBody>
      </p:sp>
      <p:sp>
        <p:nvSpPr>
          <p:cNvPr id="5" name="AutoShape 4"/>
          <p:cNvSpPr>
            <a:spLocks noChangeArrowheads="1"/>
          </p:cNvSpPr>
          <p:nvPr/>
        </p:nvSpPr>
        <p:spPr bwMode="auto">
          <a:xfrm>
            <a:off x="2574524" y="3939476"/>
            <a:ext cx="2800117" cy="1646866"/>
          </a:xfrm>
          <a:prstGeom prst="roundRect">
            <a:avLst>
              <a:gd name="adj" fmla="val 16667"/>
            </a:avLst>
          </a:prstGeom>
          <a:noFill/>
          <a:ln w="9525">
            <a:solidFill>
              <a:schemeClr val="tx1"/>
            </a:solidFill>
            <a:round/>
            <a:headEnd/>
            <a:tailEnd/>
          </a:ln>
          <a:effectLst/>
        </p:spPr>
        <p:txBody>
          <a:bodyPr wrap="none" lIns="104704" tIns="52352" rIns="104704" bIns="52352" anchor="ctr"/>
          <a:lstStyle/>
          <a:p>
            <a:endParaRPr lang="en-IN">
              <a:latin typeface="Arial" pitchFamily="34" charset="0"/>
              <a:cs typeface="Arial" pitchFamily="34" charset="0"/>
            </a:endParaRPr>
          </a:p>
        </p:txBody>
      </p:sp>
    </p:spTree>
    <p:extLst>
      <p:ext uri="{BB962C8B-B14F-4D97-AF65-F5344CB8AC3E}">
        <p14:creationId xmlns:p14="http://schemas.microsoft.com/office/powerpoint/2010/main" val="4152614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34763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460494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Keywords are reserved identifiers that are predefined in the language and cannot be used to denote other entities. E.g. class, </a:t>
            </a:r>
            <a:r>
              <a:rPr lang="en-US" dirty="0" err="1"/>
              <a:t>boolean</a:t>
            </a:r>
            <a:r>
              <a:rPr lang="en-US" dirty="0"/>
              <a:t>, abstract, do, try etc. Incorrect usage results in compilation errors. </a:t>
            </a:r>
          </a:p>
          <a:p>
            <a:endParaRPr lang="en-US" dirty="0"/>
          </a:p>
          <a:p>
            <a:r>
              <a:rPr lang="en-US" dirty="0"/>
              <a:t>In addition, three identifiers are reserved as predefined literals in the language: null, true and false.</a:t>
            </a:r>
          </a:p>
          <a:p>
            <a:endParaRPr lang="en-US" dirty="0"/>
          </a:p>
          <a:p>
            <a:r>
              <a:rPr lang="en-US" dirty="0"/>
              <a:t>The table above shows the keywords available in Java 5.</a:t>
            </a:r>
          </a:p>
          <a:p>
            <a:endParaRPr lang="en-US" dirty="0"/>
          </a:p>
        </p:txBody>
      </p:sp>
    </p:spTree>
    <p:extLst>
      <p:ext uri="{BB962C8B-B14F-4D97-AF65-F5344CB8AC3E}">
        <p14:creationId xmlns:p14="http://schemas.microsoft.com/office/powerpoint/2010/main" val="2642898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dirty="0"/>
              <a:t>There are two data types available in Java:</a:t>
            </a:r>
          </a:p>
          <a:p>
            <a:pPr marL="218133" indent="-218133"/>
            <a:r>
              <a:rPr lang="en-US" dirty="0"/>
              <a:t>     Primitive Data Types.</a:t>
            </a:r>
          </a:p>
          <a:p>
            <a:pPr marL="218133" indent="-218133"/>
            <a:r>
              <a:rPr lang="en-US" dirty="0"/>
              <a:t>     Reference/Object Data Types :- is discussed later.</a:t>
            </a:r>
          </a:p>
          <a:p>
            <a:pPr marL="218133" indent="-218133"/>
            <a:r>
              <a:rPr lang="en-US" dirty="0"/>
              <a:t>There are eight primitive data types supported by Java (see slide above). Primitive data types are predefined by the language and named by a key word. </a:t>
            </a:r>
          </a:p>
          <a:p>
            <a:pPr marL="218133" indent="-218133"/>
            <a:r>
              <a:rPr lang="en-US" dirty="0"/>
              <a:t>The default character set used by Java language is </a:t>
            </a:r>
            <a:r>
              <a:rPr lang="en-US" b="1" dirty="0"/>
              <a:t>Unicode character</a:t>
            </a:r>
            <a:r>
              <a:rPr lang="en-US" dirty="0"/>
              <a:t> set and hence a </a:t>
            </a:r>
            <a:r>
              <a:rPr lang="en-US" b="1" dirty="0"/>
              <a:t>character data type</a:t>
            </a:r>
            <a:r>
              <a:rPr lang="en-US" dirty="0"/>
              <a:t> will consume </a:t>
            </a:r>
            <a:r>
              <a:rPr lang="en-US" b="1" dirty="0"/>
              <a:t>two bytes </a:t>
            </a:r>
            <a:r>
              <a:rPr lang="en-US" dirty="0"/>
              <a:t>of memory instead of a byte (a standard for ASCII character set). Unicode is a character coding system designed to support text written in diverse human languages.</a:t>
            </a:r>
          </a:p>
          <a:p>
            <a:pPr marL="218133" indent="-218133"/>
            <a:r>
              <a:rPr lang="en-US" dirty="0"/>
              <a:t>This allows you to use characters in your Java programs from various alphabets such as Japanese, Greek, Russian, Hebrew, and so on. This feature </a:t>
            </a:r>
            <a:r>
              <a:rPr lang="en-US" b="1" dirty="0"/>
              <a:t>supports</a:t>
            </a:r>
            <a:r>
              <a:rPr lang="en-US" dirty="0"/>
              <a:t> a readymade support for </a:t>
            </a:r>
            <a:r>
              <a:rPr lang="en-US" b="1" dirty="0"/>
              <a:t>internalization</a:t>
            </a:r>
            <a:r>
              <a:rPr lang="en-US" dirty="0"/>
              <a:t> of java.</a:t>
            </a:r>
          </a:p>
          <a:p>
            <a:pPr marL="218133" indent="-218133"/>
            <a:r>
              <a:rPr lang="en-US" dirty="0"/>
              <a:t>The default values for the various data types are as follows:</a:t>
            </a:r>
          </a:p>
          <a:p>
            <a:pPr marL="218133" indent="-218133"/>
            <a:r>
              <a:rPr lang="en-US" dirty="0"/>
              <a:t>Integer 	  :  0</a:t>
            </a:r>
          </a:p>
          <a:p>
            <a:pPr marL="218133" indent="-218133"/>
            <a:r>
              <a:rPr lang="en-US" dirty="0"/>
              <a:t>Character	  :  ‘\u0000’</a:t>
            </a:r>
          </a:p>
          <a:p>
            <a:pPr marL="218133" indent="-218133"/>
            <a:r>
              <a:rPr lang="en-US" dirty="0"/>
              <a:t>Decimal	  :  0.0</a:t>
            </a:r>
          </a:p>
          <a:p>
            <a:pPr marL="218133" indent="-218133"/>
            <a:r>
              <a:rPr lang="en-US" dirty="0"/>
              <a:t>Boolean	  :  false</a:t>
            </a:r>
          </a:p>
          <a:p>
            <a:pPr marL="218133" indent="-218133"/>
            <a:r>
              <a:rPr lang="en-US" dirty="0"/>
              <a:t>Object Reference:  null  </a:t>
            </a:r>
          </a:p>
          <a:p>
            <a:pPr marL="218133" indent="-218133"/>
            <a:endParaRPr lang="en-US" dirty="0"/>
          </a:p>
          <a:p>
            <a:pPr marL="218133" indent="-218133"/>
            <a:r>
              <a:rPr lang="en-US" i="1" dirty="0"/>
              <a:t>[Note: C or C++ data types pointer, </a:t>
            </a:r>
            <a:r>
              <a:rPr lang="en-US" i="1" dirty="0" err="1"/>
              <a:t>struct</a:t>
            </a:r>
            <a:r>
              <a:rPr lang="en-US" i="1" dirty="0"/>
              <a:t>, and union are not supported. Java does not have a </a:t>
            </a:r>
            <a:r>
              <a:rPr lang="en-US" i="1" dirty="0" err="1"/>
              <a:t>typedef</a:t>
            </a:r>
            <a:r>
              <a:rPr lang="en-US" i="1" dirty="0"/>
              <a:t> statement (as in C and C++).]</a:t>
            </a:r>
          </a:p>
          <a:p>
            <a:endParaRPr lang="en-US" dirty="0"/>
          </a:p>
        </p:txBody>
      </p:sp>
    </p:spTree>
    <p:extLst>
      <p:ext uri="{BB962C8B-B14F-4D97-AF65-F5344CB8AC3E}">
        <p14:creationId xmlns:p14="http://schemas.microsoft.com/office/powerpoint/2010/main" val="3845719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Java provides a rich set of operators to manipulate variables. These are classified into several groups as shown above. </a:t>
            </a:r>
          </a:p>
          <a:p>
            <a:endParaRPr lang="en-US" dirty="0"/>
          </a:p>
        </p:txBody>
      </p:sp>
    </p:spTree>
    <p:extLst>
      <p:ext uri="{BB962C8B-B14F-4D97-AF65-F5344CB8AC3E}">
        <p14:creationId xmlns:p14="http://schemas.microsoft.com/office/powerpoint/2010/main" val="2694341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Arithmetic operators are summarized in the table above:</a:t>
            </a:r>
          </a:p>
          <a:p>
            <a:r>
              <a:rPr lang="en-US" dirty="0"/>
              <a:t>Integer division yields an integer quotient for example, the expression 7 / 4 evaluates to 1, and the expression 17 / 5 evaluates to </a:t>
            </a:r>
            <a:r>
              <a:rPr lang="en-US" dirty="0" smtClean="0"/>
              <a:t>7. </a:t>
            </a:r>
            <a:r>
              <a:rPr lang="en-US" dirty="0"/>
              <a:t>Any fractional part in integer division is simply discarded (i.e., truncated) no rounding occurs. </a:t>
            </a:r>
          </a:p>
          <a:p>
            <a:r>
              <a:rPr lang="en-US" dirty="0"/>
              <a:t>Java provides the remainder operator, %, which yields the remainder after division. The expression x % y yields the remainder after x is divided by y. Thus, 7 % 4 yields 3, and 17 % 5 yields 2. This operator is most commonly used with integer operands, but can also be used with other arithmetic types. </a:t>
            </a:r>
          </a:p>
          <a:p>
            <a:r>
              <a:rPr lang="en-US" dirty="0"/>
              <a:t>Parentheses are used to group terms in Java expressions in the same manner as in algebraic expressions. For example, to multiply a times the quantity b + c, we write </a:t>
            </a:r>
            <a:r>
              <a:rPr lang="en-US" b="1" dirty="0"/>
              <a:t>a*(</a:t>
            </a:r>
            <a:r>
              <a:rPr lang="en-US" b="1" dirty="0" err="1"/>
              <a:t>b+c</a:t>
            </a:r>
            <a:r>
              <a:rPr lang="en-US" b="1" dirty="0"/>
              <a:t>).</a:t>
            </a:r>
          </a:p>
          <a:p>
            <a:r>
              <a:rPr lang="en-US" dirty="0"/>
              <a:t>If an expression contains nested parentheses, such as </a:t>
            </a:r>
            <a:r>
              <a:rPr lang="en-US" b="1" dirty="0"/>
              <a:t>((</a:t>
            </a:r>
            <a:r>
              <a:rPr lang="en-US" b="1" dirty="0" err="1"/>
              <a:t>a+b</a:t>
            </a:r>
            <a:r>
              <a:rPr lang="en-US" b="1" dirty="0"/>
              <a:t>)*c) </a:t>
            </a:r>
            <a:r>
              <a:rPr lang="en-US" dirty="0"/>
              <a:t>the expression in the innermost set of parentheses (a + b in this case) is evaluated first.</a:t>
            </a:r>
          </a:p>
          <a:p>
            <a:r>
              <a:rPr lang="en-US" b="1" dirty="0"/>
              <a:t>Order of Precedence:</a:t>
            </a:r>
          </a:p>
          <a:p>
            <a:r>
              <a:rPr lang="en-US" dirty="0"/>
              <a:t>Multiplication, division and remainder operations are applied first. If an expression contains several such operations, the operators are applied from left to right. </a:t>
            </a:r>
            <a:r>
              <a:rPr lang="en-US" b="1" dirty="0"/>
              <a:t>Multiplication, division and remainder operators have the same level of precedence</a:t>
            </a:r>
            <a:r>
              <a:rPr lang="en-US" dirty="0"/>
              <a:t>.</a:t>
            </a:r>
          </a:p>
          <a:p>
            <a:r>
              <a:rPr lang="en-US" dirty="0"/>
              <a:t>Addition and subtraction operations are applied next. If an expression contains several such operations, the operators are applied from </a:t>
            </a:r>
            <a:r>
              <a:rPr lang="en-US" b="1" dirty="0"/>
              <a:t>left to right</a:t>
            </a:r>
            <a:r>
              <a:rPr lang="en-US" dirty="0"/>
              <a:t>. </a:t>
            </a:r>
            <a:r>
              <a:rPr lang="en-US" b="1" dirty="0"/>
              <a:t>Addition and subtraction operators have the same level of precedence.</a:t>
            </a:r>
          </a:p>
          <a:p>
            <a:endParaRPr lang="en-US" dirty="0"/>
          </a:p>
        </p:txBody>
      </p:sp>
    </p:spTree>
    <p:extLst>
      <p:ext uri="{BB962C8B-B14F-4D97-AF65-F5344CB8AC3E}">
        <p14:creationId xmlns:p14="http://schemas.microsoft.com/office/powerpoint/2010/main" val="2540537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The Java programming language also provides operators that perform bitwise and bit shift operations on integral types. The operators discussed in this section are less commonly used. </a:t>
            </a:r>
          </a:p>
          <a:p>
            <a:r>
              <a:rPr lang="en-US" dirty="0"/>
              <a:t>The unary bitwise complement operator "~" inverts a bit pattern; it can be applied to any of the integral types, making every "0" a "1" and every "1" a "0". For example, a byte contains 8 bits; applying this operator to a value whose bit pattern is "00000000" would change its pattern to "11111111". </a:t>
            </a:r>
          </a:p>
          <a:p>
            <a:r>
              <a:rPr lang="en-US" dirty="0"/>
              <a:t>The signed left shift operator "&lt;&lt;" shifts a bit pattern to the left, and the signed right shift operator "&gt;&gt;" shifts a bit pattern to the right. The bit pattern is given by the left-hand operand, and the number of positions to shift by the right-hand operand. The unsigned right shift operator "&gt;&gt;&gt;" shifts a zero into the leftmost position, while the leftmost position after "&gt;&gt;" depends on sign extension. </a:t>
            </a:r>
          </a:p>
          <a:p>
            <a:r>
              <a:rPr lang="en-US" dirty="0"/>
              <a:t>Bitwise &amp; operator performs a bitwise AND operation. </a:t>
            </a:r>
          </a:p>
          <a:p>
            <a:r>
              <a:rPr lang="en-US" dirty="0"/>
              <a:t>Bitwise ^ operator performs a bitwise exclusive OR operation. </a:t>
            </a:r>
          </a:p>
          <a:p>
            <a:r>
              <a:rPr lang="en-US" dirty="0"/>
              <a:t>Bitwise | operator performs a bitwise inclusive OR operation. </a:t>
            </a:r>
          </a:p>
          <a:p>
            <a:endParaRPr lang="en-US" dirty="0"/>
          </a:p>
        </p:txBody>
      </p:sp>
    </p:spTree>
    <p:extLst>
      <p:ext uri="{BB962C8B-B14F-4D97-AF65-F5344CB8AC3E}">
        <p14:creationId xmlns:p14="http://schemas.microsoft.com/office/powerpoint/2010/main" val="4150695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A condition is an expression that can be either true or false. For example, the condition "grade is greater than or equal to 60" determines whether a student passed a test. If the condition in an if statement is true, the body of the if statement executes. If the condition is false, the body does not execute. </a:t>
            </a:r>
          </a:p>
          <a:p>
            <a:endParaRPr lang="en-US" dirty="0"/>
          </a:p>
          <a:p>
            <a:r>
              <a:rPr lang="en-US" dirty="0"/>
              <a:t>Conditions in if statements can be formed by using the equality operators (== and !=) and relational operators (&gt;, &lt;, &gt;= and &lt;=). Both equality operators have the same level of precedence, which is lower than that of the relational operators. The equality operators associate from left to right. The relational operators all have the same level of precedence and also associate from left to right.</a:t>
            </a:r>
          </a:p>
          <a:p>
            <a:endParaRPr lang="en-US" dirty="0"/>
          </a:p>
        </p:txBody>
      </p:sp>
    </p:spTree>
    <p:extLst>
      <p:ext uri="{BB962C8B-B14F-4D97-AF65-F5344CB8AC3E}">
        <p14:creationId xmlns:p14="http://schemas.microsoft.com/office/powerpoint/2010/main" val="1052913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Java provides logical operators to enable programmers to form more complex conditions by combining simple conditions. The logical operators are &amp;&amp; (conditional AND), || (conditional OR), &amp; (</a:t>
            </a:r>
            <a:r>
              <a:rPr lang="en-US" dirty="0" err="1"/>
              <a:t>boolean</a:t>
            </a:r>
            <a:r>
              <a:rPr lang="en-US" dirty="0"/>
              <a:t> logical AND), | (</a:t>
            </a:r>
            <a:r>
              <a:rPr lang="en-US" dirty="0" err="1"/>
              <a:t>boolean</a:t>
            </a:r>
            <a:r>
              <a:rPr lang="en-US" dirty="0"/>
              <a:t> logical inclusive OR), ^ (</a:t>
            </a:r>
            <a:r>
              <a:rPr lang="en-US" dirty="0" err="1"/>
              <a:t>boolean</a:t>
            </a:r>
            <a:r>
              <a:rPr lang="en-US" dirty="0"/>
              <a:t> logical exclusive OR) and ! (logical NOT).</a:t>
            </a:r>
          </a:p>
          <a:p>
            <a:endParaRPr lang="en-US" dirty="0"/>
          </a:p>
        </p:txBody>
      </p:sp>
    </p:spTree>
    <p:extLst>
      <p:ext uri="{BB962C8B-B14F-4D97-AF65-F5344CB8AC3E}">
        <p14:creationId xmlns:p14="http://schemas.microsoft.com/office/powerpoint/2010/main" val="24617726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92896736"/>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957429022"/>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360386960"/>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40615431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0707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61844831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654087120"/>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lnSpc>
                <a:spcPct val="150000"/>
              </a:lnSpc>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4981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lnSpc>
                <a:spcPct val="150000"/>
              </a:lnSpc>
              <a:defRPr/>
            </a:lvl1pPr>
          </a:lstStyle>
          <a:p>
            <a:pPr lvl="0"/>
            <a:r>
              <a:rPr lang="en-US" noProof="0" dirty="0"/>
              <a:t>Click to edit Master title style</a:t>
            </a:r>
          </a:p>
        </p:txBody>
      </p:sp>
    </p:spTree>
    <p:extLst>
      <p:ext uri="{BB962C8B-B14F-4D97-AF65-F5344CB8AC3E}">
        <p14:creationId xmlns:p14="http://schemas.microsoft.com/office/powerpoint/2010/main" val="363223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33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856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0231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82332208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5">
            <a:extLst>
              <a:ext uri="{96DAC541-7B7A-43D3-8B79-37D633B846F1}">
                <asvg:svgBlip xmlns:asvg="http://schemas.microsoft.com/office/drawing/2016/SVG/main" xmlns=""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96169972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2919874"/>
            <a:ext cx="3725949" cy="720725"/>
          </a:xfrm>
        </p:spPr>
        <p:txBody>
          <a:bodyPr>
            <a:normAutofit/>
          </a:bodyPr>
          <a:lstStyle/>
          <a:p>
            <a:r>
              <a:rPr lang="en-US" sz="3600" dirty="0"/>
              <a:t>Core Java </a:t>
            </a:r>
            <a:r>
              <a:rPr lang="en-US" sz="3600" dirty="0" smtClean="0"/>
              <a:t>8</a:t>
            </a:r>
            <a:endParaRPr lang="en-US" sz="3600" dirty="0"/>
          </a:p>
        </p:txBody>
      </p:sp>
      <p:sp>
        <p:nvSpPr>
          <p:cNvPr id="12" name="Subtitle 11"/>
          <p:cNvSpPr>
            <a:spLocks noGrp="1"/>
          </p:cNvSpPr>
          <p:nvPr>
            <p:ph type="subTitle" idx="1"/>
          </p:nvPr>
        </p:nvSpPr>
        <p:spPr>
          <a:xfrm>
            <a:off x="305991" y="4041891"/>
            <a:ext cx="5542718" cy="1223963"/>
          </a:xfrm>
        </p:spPr>
        <p:txBody>
          <a:bodyPr>
            <a:normAutofit/>
          </a:bodyPr>
          <a:lstStyle/>
          <a:p>
            <a:pPr algn="l"/>
            <a:r>
              <a:rPr lang="en-US" sz="2000" dirty="0" smtClean="0">
                <a:solidFill>
                  <a:srgbClr val="0070C0"/>
                </a:solidFill>
              </a:rPr>
              <a:t>Lesson 07 : Language </a:t>
            </a:r>
            <a:r>
              <a:rPr lang="en-US" sz="2000" dirty="0">
                <a:solidFill>
                  <a:srgbClr val="0070C0"/>
                </a:solidFill>
              </a:rPr>
              <a:t>Fundamentals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7.4</a:t>
            </a:r>
            <a:r>
              <a:rPr lang="en-US" sz="1200" dirty="0"/>
              <a:t>: Variables and Literals</a:t>
            </a:r>
            <a:r>
              <a:rPr lang="en-US" sz="1200" dirty="0" smtClean="0"/>
              <a:t/>
            </a:r>
            <a:br>
              <a:rPr lang="en-US" sz="1200" dirty="0" smtClean="0"/>
            </a:br>
            <a:r>
              <a:rPr lang="en-US" dirty="0"/>
              <a:t>Variables</a:t>
            </a:r>
            <a:endParaRPr lang="en-US" sz="2400" dirty="0"/>
          </a:p>
        </p:txBody>
      </p:sp>
      <p:sp>
        <p:nvSpPr>
          <p:cNvPr id="6" name="Content Placeholder 5"/>
          <p:cNvSpPr>
            <a:spLocks noGrp="1"/>
          </p:cNvSpPr>
          <p:nvPr>
            <p:ph idx="1"/>
          </p:nvPr>
        </p:nvSpPr>
        <p:spPr/>
        <p:txBody>
          <a:bodyPr/>
          <a:lstStyle/>
          <a:p>
            <a:r>
              <a:rPr lang="en-US" sz="1400" dirty="0">
                <a:solidFill>
                  <a:schemeClr val="tx1"/>
                </a:solidFill>
              </a:rPr>
              <a:t>Variables are data placeholders. </a:t>
            </a:r>
          </a:p>
          <a:p>
            <a:r>
              <a:rPr lang="en-US" sz="1400" dirty="0">
                <a:solidFill>
                  <a:schemeClr val="tx1"/>
                </a:solidFill>
              </a:rPr>
              <a:t>Java is a strongly typed language, therefore every variable must have a declared type. </a:t>
            </a:r>
          </a:p>
          <a:p>
            <a:r>
              <a:rPr lang="en-US" sz="1400" dirty="0">
                <a:solidFill>
                  <a:schemeClr val="tx1"/>
                </a:solidFill>
              </a:rPr>
              <a:t>The variables can be of two types:</a:t>
            </a:r>
          </a:p>
          <a:p>
            <a:pPr lvl="1"/>
            <a:r>
              <a:rPr lang="en-US" dirty="0">
                <a:solidFill>
                  <a:schemeClr val="tx1"/>
                </a:solidFill>
              </a:rPr>
              <a:t>reference types: A variable of reference type provides a reference to an object.</a:t>
            </a:r>
          </a:p>
          <a:p>
            <a:pPr lvl="1"/>
            <a:r>
              <a:rPr lang="en-US" dirty="0">
                <a:solidFill>
                  <a:schemeClr val="tx1"/>
                </a:solidFill>
              </a:rPr>
              <a:t>primitive types: A variable of primitive type holds a primitive.</a:t>
            </a:r>
          </a:p>
          <a:p>
            <a:r>
              <a:rPr lang="en-US" sz="1600" dirty="0">
                <a:solidFill>
                  <a:schemeClr val="tx1"/>
                </a:solidFill>
              </a:rPr>
              <a:t>In addition to the data type, a Java variable also has a name or an identifier</a:t>
            </a:r>
            <a:r>
              <a:rPr lang="en-US" dirty="0">
                <a:solidFill>
                  <a:schemeClr val="tx1"/>
                </a:solidFill>
              </a:rPr>
              <a:t>. </a:t>
            </a:r>
          </a:p>
        </p:txBody>
      </p:sp>
      <p:sp>
        <p:nvSpPr>
          <p:cNvPr id="4" name="TextBox 3"/>
          <p:cNvSpPr txBox="1"/>
          <p:nvPr/>
        </p:nvSpPr>
        <p:spPr>
          <a:xfrm>
            <a:off x="833910" y="4137343"/>
            <a:ext cx="1836721" cy="369332"/>
          </a:xfrm>
          <a:prstGeom prst="rect">
            <a:avLst/>
          </a:prstGeom>
          <a:noFill/>
        </p:spPr>
        <p:txBody>
          <a:bodyPr wrap="none" rtlCol="0">
            <a:spAutoFit/>
          </a:bodyPr>
          <a:lstStyle/>
          <a:p>
            <a:r>
              <a:rPr lang="en-US" dirty="0" smtClean="0"/>
              <a:t>Primitive Variable</a:t>
            </a:r>
            <a:endParaRPr lang="en-US" dirty="0"/>
          </a:p>
        </p:txBody>
      </p:sp>
      <p:sp>
        <p:nvSpPr>
          <p:cNvPr id="5" name="TextBox 4"/>
          <p:cNvSpPr txBox="1"/>
          <p:nvPr/>
        </p:nvSpPr>
        <p:spPr>
          <a:xfrm>
            <a:off x="590308" y="4849797"/>
            <a:ext cx="1942711" cy="369332"/>
          </a:xfrm>
          <a:prstGeom prst="rect">
            <a:avLst/>
          </a:prstGeom>
          <a:noFill/>
        </p:spPr>
        <p:txBody>
          <a:bodyPr wrap="none" rtlCol="0">
            <a:spAutoFit/>
          </a:bodyPr>
          <a:lstStyle/>
          <a:p>
            <a:r>
              <a:rPr lang="en-US" dirty="0" smtClean="0"/>
              <a:t>Reference Variable</a:t>
            </a:r>
            <a:endParaRPr lang="en-US" dirty="0"/>
          </a:p>
        </p:txBody>
      </p:sp>
      <p:sp>
        <p:nvSpPr>
          <p:cNvPr id="8" name="TextBox 7"/>
          <p:cNvSpPr txBox="1"/>
          <p:nvPr/>
        </p:nvSpPr>
        <p:spPr>
          <a:xfrm>
            <a:off x="833909" y="5512184"/>
            <a:ext cx="1942711" cy="369332"/>
          </a:xfrm>
          <a:prstGeom prst="rect">
            <a:avLst/>
          </a:prstGeom>
          <a:noFill/>
        </p:spPr>
        <p:txBody>
          <a:bodyPr wrap="none" rtlCol="0">
            <a:spAutoFit/>
          </a:bodyPr>
          <a:lstStyle/>
          <a:p>
            <a:r>
              <a:rPr lang="en-US" dirty="0" smtClean="0"/>
              <a:t>Reference Variable</a:t>
            </a:r>
            <a:endParaRPr lang="en-US" dirty="0"/>
          </a:p>
        </p:txBody>
      </p:sp>
      <p:grpSp>
        <p:nvGrpSpPr>
          <p:cNvPr id="9" name="Group 8"/>
          <p:cNvGrpSpPr/>
          <p:nvPr/>
        </p:nvGrpSpPr>
        <p:grpSpPr>
          <a:xfrm>
            <a:off x="2922105" y="4035077"/>
            <a:ext cx="4542730" cy="2194560"/>
            <a:chOff x="2485438" y="3693877"/>
            <a:chExt cx="5047472" cy="2543631"/>
          </a:xfrm>
        </p:grpSpPr>
        <p:sp>
          <p:nvSpPr>
            <p:cNvPr id="10" name="Rectangle 9"/>
            <p:cNvSpPr/>
            <p:nvPr/>
          </p:nvSpPr>
          <p:spPr>
            <a:xfrm>
              <a:off x="2757715" y="4063994"/>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value</a:t>
              </a:r>
              <a:endParaRPr lang="en-US" dirty="0"/>
            </a:p>
          </p:txBody>
        </p:sp>
        <p:sp>
          <p:nvSpPr>
            <p:cNvPr id="11" name="Rectangle 10"/>
            <p:cNvSpPr/>
            <p:nvPr/>
          </p:nvSpPr>
          <p:spPr>
            <a:xfrm>
              <a:off x="2485438" y="4753422"/>
              <a:ext cx="1433421"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reference</a:t>
              </a:r>
              <a:endParaRPr lang="en-US" dirty="0"/>
            </a:p>
          </p:txBody>
        </p:sp>
        <p:sp>
          <p:nvSpPr>
            <p:cNvPr id="12" name="Rectangle 11"/>
            <p:cNvSpPr/>
            <p:nvPr/>
          </p:nvSpPr>
          <p:spPr>
            <a:xfrm>
              <a:off x="2757715" y="5450108"/>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null</a:t>
              </a:r>
              <a:endParaRPr lang="en-US" dirty="0"/>
            </a:p>
          </p:txBody>
        </p:sp>
        <p:sp>
          <p:nvSpPr>
            <p:cNvPr id="13" name="Rectangle 12"/>
            <p:cNvSpPr/>
            <p:nvPr/>
          </p:nvSpPr>
          <p:spPr>
            <a:xfrm>
              <a:off x="5704109" y="3693877"/>
              <a:ext cx="1828801" cy="2249716"/>
            </a:xfrm>
            <a:prstGeom prst="rect">
              <a:avLst/>
            </a:prstGeom>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Instance</a:t>
              </a:r>
              <a:endParaRPr lang="en-US" dirty="0"/>
            </a:p>
          </p:txBody>
        </p:sp>
        <p:sp>
          <p:nvSpPr>
            <p:cNvPr id="14" name="Rectangle 13"/>
            <p:cNvSpPr/>
            <p:nvPr/>
          </p:nvSpPr>
          <p:spPr>
            <a:xfrm>
              <a:off x="6037938" y="3940620"/>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6037938" y="4405074"/>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6037938" y="4898559"/>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Straight Arrow Connector 16"/>
            <p:cNvCxnSpPr>
              <a:stCxn id="11" idx="3"/>
            </p:cNvCxnSpPr>
            <p:nvPr/>
          </p:nvCxnSpPr>
          <p:spPr>
            <a:xfrm flipV="1">
              <a:off x="3918859" y="4506677"/>
              <a:ext cx="2133594" cy="4934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a:off x="3918857" y="5696850"/>
              <a:ext cx="1190172" cy="3556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quot;No&quot; Symbol 18"/>
            <p:cNvSpPr/>
            <p:nvPr/>
          </p:nvSpPr>
          <p:spPr>
            <a:xfrm>
              <a:off x="5116286" y="5910936"/>
              <a:ext cx="333829" cy="326572"/>
            </a:xfrm>
            <a:prstGeom prst="noSmoking">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sp>
        <p:nvSpPr>
          <p:cNvPr id="20" name="TextBox 19"/>
          <p:cNvSpPr txBox="1"/>
          <p:nvPr/>
        </p:nvSpPr>
        <p:spPr>
          <a:xfrm>
            <a:off x="7692566" y="4717919"/>
            <a:ext cx="676788" cy="369332"/>
          </a:xfrm>
          <a:prstGeom prst="rect">
            <a:avLst/>
          </a:prstGeom>
          <a:noFill/>
        </p:spPr>
        <p:txBody>
          <a:bodyPr wrap="none" rtlCol="0">
            <a:spAutoFit/>
          </a:bodyPr>
          <a:lstStyle/>
          <a:p>
            <a:r>
              <a:rPr lang="en-US" dirty="0" smtClean="0"/>
              <a:t>Heap</a:t>
            </a:r>
            <a:endParaRPr lang="en-US" dirty="0"/>
          </a:p>
        </p:txBody>
      </p:sp>
      <p:sp>
        <p:nvSpPr>
          <p:cNvPr id="21" name="TextBox 20"/>
          <p:cNvSpPr txBox="1"/>
          <p:nvPr/>
        </p:nvSpPr>
        <p:spPr>
          <a:xfrm>
            <a:off x="3338478" y="3878543"/>
            <a:ext cx="677173" cy="369332"/>
          </a:xfrm>
          <a:prstGeom prst="rect">
            <a:avLst/>
          </a:prstGeom>
          <a:noFill/>
        </p:spPr>
        <p:txBody>
          <a:bodyPr wrap="none" rtlCol="0">
            <a:spAutoFit/>
          </a:bodyPr>
          <a:lstStyle/>
          <a:p>
            <a:r>
              <a:rPr lang="en-US" dirty="0" smtClean="0"/>
              <a:t>Stack</a:t>
            </a:r>
            <a:endParaRPr lang="en-US" dirty="0"/>
          </a:p>
        </p:txBody>
      </p:sp>
    </p:spTree>
    <p:extLst>
      <p:ext uri="{BB962C8B-B14F-4D97-AF65-F5344CB8AC3E}">
        <p14:creationId xmlns:p14="http://schemas.microsoft.com/office/powerpoint/2010/main" val="980812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t>7.4</a:t>
            </a:r>
            <a:r>
              <a:rPr lang="en-US" sz="1200" dirty="0"/>
              <a:t>: Variables and Literals</a:t>
            </a:r>
            <a:r>
              <a:rPr lang="en-US" dirty="0"/>
              <a:t/>
            </a:r>
            <a:br>
              <a:rPr lang="en-US" dirty="0"/>
            </a:br>
            <a:r>
              <a:rPr lang="en-US" dirty="0"/>
              <a:t>Types of Variables</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Variable is basic </a:t>
            </a:r>
            <a:r>
              <a:rPr lang="en-US" dirty="0">
                <a:solidFill>
                  <a:schemeClr val="tx1"/>
                </a:solidFill>
              </a:rPr>
              <a:t>storage in a Java program</a:t>
            </a:r>
          </a:p>
          <a:p>
            <a:r>
              <a:rPr lang="en-US" dirty="0">
                <a:solidFill>
                  <a:schemeClr val="tx1"/>
                </a:solidFill>
              </a:rPr>
              <a:t>Three types of variables:</a:t>
            </a:r>
          </a:p>
          <a:p>
            <a:pPr lvl="1"/>
            <a:r>
              <a:rPr lang="en-US" dirty="0">
                <a:solidFill>
                  <a:schemeClr val="tx1"/>
                </a:solidFill>
              </a:rPr>
              <a:t>Instance variables</a:t>
            </a:r>
          </a:p>
          <a:p>
            <a:pPr lvl="2"/>
            <a:r>
              <a:rPr lang="en-US" dirty="0">
                <a:solidFill>
                  <a:schemeClr val="tx1"/>
                </a:solidFill>
              </a:rPr>
              <a:t>Instantiated for every object of the class</a:t>
            </a:r>
          </a:p>
          <a:p>
            <a:pPr lvl="1"/>
            <a:r>
              <a:rPr lang="en-US" dirty="0">
                <a:solidFill>
                  <a:schemeClr val="tx1"/>
                </a:solidFill>
              </a:rPr>
              <a:t>Static variables</a:t>
            </a:r>
          </a:p>
          <a:p>
            <a:pPr lvl="2"/>
            <a:r>
              <a:rPr lang="en-US" dirty="0">
                <a:solidFill>
                  <a:schemeClr val="tx1"/>
                </a:solidFill>
              </a:rPr>
              <a:t>Class Variables</a:t>
            </a:r>
          </a:p>
          <a:p>
            <a:pPr lvl="2"/>
            <a:r>
              <a:rPr lang="en-US" dirty="0">
                <a:solidFill>
                  <a:schemeClr val="tx1"/>
                </a:solidFill>
              </a:rPr>
              <a:t>Not instantiated for every object of the class</a:t>
            </a:r>
          </a:p>
          <a:p>
            <a:pPr lvl="1"/>
            <a:r>
              <a:rPr lang="en-US" dirty="0">
                <a:solidFill>
                  <a:schemeClr val="tx1"/>
                </a:solidFill>
              </a:rPr>
              <a:t>Local variables</a:t>
            </a:r>
          </a:p>
          <a:p>
            <a:pPr lvl="2"/>
            <a:r>
              <a:rPr lang="en-US" dirty="0">
                <a:solidFill>
                  <a:schemeClr val="tx1"/>
                </a:solidFill>
              </a:rPr>
              <a:t>Declared in methods and blocks</a:t>
            </a:r>
          </a:p>
        </p:txBody>
      </p:sp>
    </p:spTree>
    <p:extLst>
      <p:ext uri="{BB962C8B-B14F-4D97-AF65-F5344CB8AC3E}">
        <p14:creationId xmlns:p14="http://schemas.microsoft.com/office/powerpoint/2010/main" val="936279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7.4</a:t>
            </a:r>
            <a:r>
              <a:rPr lang="en-US" sz="1300" dirty="0"/>
              <a:t>: Variables and Literals</a:t>
            </a:r>
            <a:r>
              <a:rPr lang="en-US" dirty="0"/>
              <a:t/>
            </a:r>
            <a:br>
              <a:rPr lang="en-US" dirty="0"/>
            </a:br>
            <a:r>
              <a:rPr lang="en-US" dirty="0"/>
              <a:t>Types of </a:t>
            </a:r>
            <a:r>
              <a:rPr lang="en-US" dirty="0" smtClean="0"/>
              <a:t>Variables</a:t>
            </a:r>
            <a:endParaRPr lang="en-US" sz="2400" dirty="0"/>
          </a:p>
        </p:txBody>
      </p:sp>
      <p:sp>
        <p:nvSpPr>
          <p:cNvPr id="5" name="AutoShape 2"/>
          <p:cNvSpPr>
            <a:spLocks noChangeArrowheads="1"/>
          </p:cNvSpPr>
          <p:nvPr/>
        </p:nvSpPr>
        <p:spPr bwMode="auto">
          <a:xfrm>
            <a:off x="395288" y="1521352"/>
            <a:ext cx="8226198" cy="4572000"/>
          </a:xfrm>
          <a:prstGeom prst="roundRect">
            <a:avLst>
              <a:gd name="adj" fmla="val 16667"/>
            </a:avLst>
          </a:prstGeom>
          <a:solidFill>
            <a:schemeClr val="bg1"/>
          </a:solidFill>
          <a:ln w="9525">
            <a:solidFill>
              <a:schemeClr val="tx1"/>
            </a:solidFill>
            <a:round/>
            <a:headEnd/>
            <a:tailEnd/>
          </a:ln>
          <a:effectLst/>
        </p:spPr>
        <p:txBody>
          <a:bodyPr wrap="none" anchor="ctr"/>
          <a:lstStyle/>
          <a:p>
            <a:pPr>
              <a:lnSpc>
                <a:spcPct val="120000"/>
              </a:lnSpc>
            </a:pPr>
            <a:r>
              <a:rPr lang="en-US" sz="1400" b="1" dirty="0">
                <a:latin typeface="+mj-lt"/>
                <a:cs typeface="Arial" pitchFamily="34" charset="0"/>
              </a:rPr>
              <a:t>    </a:t>
            </a:r>
            <a:r>
              <a:rPr lang="en-US" sz="1400" dirty="0">
                <a:latin typeface="+mj-lt"/>
                <a:cs typeface="Arial" pitchFamily="34" charset="0"/>
              </a:rPr>
              <a:t>public class Box {</a:t>
            </a:r>
          </a:p>
          <a:p>
            <a:pPr>
              <a:lnSpc>
                <a:spcPct val="120000"/>
              </a:lnSpc>
            </a:pPr>
            <a:r>
              <a:rPr lang="en-US" sz="1400" dirty="0">
                <a:latin typeface="+mj-lt"/>
                <a:cs typeface="Arial" pitchFamily="34" charset="0"/>
              </a:rPr>
              <a:t>    private double </a:t>
            </a:r>
            <a:r>
              <a:rPr lang="en-US" sz="1400" dirty="0" err="1">
                <a:latin typeface="+mj-lt"/>
                <a:cs typeface="Arial" pitchFamily="34" charset="0"/>
              </a:rPr>
              <a:t>dblWidth</a:t>
            </a:r>
            <a:r>
              <a:rPr lang="en-US" sz="1400" dirty="0">
                <a:latin typeface="+mj-lt"/>
                <a:cs typeface="Arial" pitchFamily="34" charset="0"/>
              </a:rPr>
              <a:t>;</a:t>
            </a:r>
          </a:p>
          <a:p>
            <a:pPr>
              <a:lnSpc>
                <a:spcPct val="120000"/>
              </a:lnSpc>
            </a:pPr>
            <a:r>
              <a:rPr lang="en-US" sz="1400" dirty="0">
                <a:latin typeface="+mj-lt"/>
                <a:cs typeface="Arial" pitchFamily="34" charset="0"/>
              </a:rPr>
              <a:t>    private double </a:t>
            </a:r>
            <a:r>
              <a:rPr lang="en-US" sz="1400" dirty="0" err="1">
                <a:latin typeface="+mj-lt"/>
                <a:cs typeface="Arial" pitchFamily="34" charset="0"/>
              </a:rPr>
              <a:t>dblHeight</a:t>
            </a:r>
            <a:r>
              <a:rPr lang="en-US" sz="1400" dirty="0">
                <a:latin typeface="+mj-lt"/>
                <a:cs typeface="Arial" pitchFamily="34" charset="0"/>
              </a:rPr>
              <a:t>;</a:t>
            </a:r>
          </a:p>
          <a:p>
            <a:pPr>
              <a:lnSpc>
                <a:spcPct val="120000"/>
              </a:lnSpc>
            </a:pPr>
            <a:r>
              <a:rPr lang="en-US" sz="1400" dirty="0">
                <a:latin typeface="+mj-lt"/>
                <a:cs typeface="Arial" pitchFamily="34" charset="0"/>
              </a:rPr>
              <a:t>    private double </a:t>
            </a:r>
            <a:r>
              <a:rPr lang="en-US" sz="1400" dirty="0" err="1">
                <a:latin typeface="+mj-lt"/>
                <a:cs typeface="Arial" pitchFamily="34" charset="0"/>
              </a:rPr>
              <a:t>dblDepth</a:t>
            </a:r>
            <a:r>
              <a:rPr lang="en-US" sz="1400" dirty="0">
                <a:latin typeface="+mj-lt"/>
                <a:cs typeface="Arial" pitchFamily="34" charset="0"/>
              </a:rPr>
              <a:t>;</a:t>
            </a:r>
          </a:p>
          <a:p>
            <a:pPr>
              <a:lnSpc>
                <a:spcPct val="120000"/>
              </a:lnSpc>
            </a:pPr>
            <a:r>
              <a:rPr lang="en-US" sz="1400" dirty="0">
                <a:latin typeface="+mj-lt"/>
                <a:cs typeface="Arial" pitchFamily="34" charset="0"/>
              </a:rPr>
              <a:t>    private static </a:t>
            </a:r>
            <a:r>
              <a:rPr lang="en-US" sz="1400" dirty="0" err="1">
                <a:latin typeface="+mj-lt"/>
                <a:cs typeface="Arial" pitchFamily="34" charset="0"/>
              </a:rPr>
              <a:t>int</a:t>
            </a:r>
            <a:r>
              <a:rPr lang="en-US" sz="1400" dirty="0">
                <a:latin typeface="+mj-lt"/>
                <a:cs typeface="Arial" pitchFamily="34" charset="0"/>
              </a:rPr>
              <a:t> </a:t>
            </a:r>
            <a:r>
              <a:rPr lang="en-US" sz="1400" dirty="0" err="1">
                <a:latin typeface="+mj-lt"/>
                <a:cs typeface="Arial" pitchFamily="34" charset="0"/>
              </a:rPr>
              <a:t>boxid</a:t>
            </a:r>
            <a:r>
              <a:rPr lang="en-US" sz="1400" dirty="0">
                <a:latin typeface="+mj-lt"/>
                <a:cs typeface="Arial" pitchFamily="34" charset="0"/>
              </a:rPr>
              <a:t>;</a:t>
            </a:r>
          </a:p>
          <a:p>
            <a:pPr>
              <a:lnSpc>
                <a:spcPct val="120000"/>
              </a:lnSpc>
            </a:pPr>
            <a:r>
              <a:rPr lang="en-US" sz="1400" dirty="0">
                <a:latin typeface="+mj-lt"/>
                <a:cs typeface="Arial" pitchFamily="34" charset="0"/>
              </a:rPr>
              <a:t>    public double </a:t>
            </a:r>
            <a:r>
              <a:rPr lang="en-US" sz="1400" dirty="0" err="1">
                <a:latin typeface="+mj-lt"/>
                <a:cs typeface="Arial" pitchFamily="34" charset="0"/>
              </a:rPr>
              <a:t>calcVolume</a:t>
            </a:r>
            <a:r>
              <a:rPr lang="en-US" sz="1400" dirty="0">
                <a:latin typeface="+mj-lt"/>
                <a:cs typeface="Arial" pitchFamily="34" charset="0"/>
              </a:rPr>
              <a:t>() {</a:t>
            </a:r>
          </a:p>
          <a:p>
            <a:pPr>
              <a:lnSpc>
                <a:spcPct val="120000"/>
              </a:lnSpc>
            </a:pPr>
            <a:r>
              <a:rPr lang="en-US" sz="1400" dirty="0">
                <a:latin typeface="+mj-lt"/>
                <a:cs typeface="Arial" pitchFamily="34" charset="0"/>
              </a:rPr>
              <a:t>       double </a:t>
            </a:r>
            <a:r>
              <a:rPr lang="en-US" sz="1400" dirty="0" err="1">
                <a:latin typeface="+mj-lt"/>
                <a:cs typeface="Arial" pitchFamily="34" charset="0"/>
              </a:rPr>
              <a:t>dblTemp</a:t>
            </a:r>
            <a:r>
              <a:rPr lang="en-US" sz="1400" dirty="0">
                <a:latin typeface="+mj-lt"/>
                <a:cs typeface="Arial" pitchFamily="34" charset="0"/>
              </a:rPr>
              <a:t>;</a:t>
            </a:r>
          </a:p>
          <a:p>
            <a:pPr>
              <a:lnSpc>
                <a:spcPct val="120000"/>
              </a:lnSpc>
            </a:pPr>
            <a:r>
              <a:rPr lang="en-US" sz="1400" dirty="0">
                <a:latin typeface="+mj-lt"/>
                <a:cs typeface="Arial" pitchFamily="34" charset="0"/>
              </a:rPr>
              <a:t>       </a:t>
            </a:r>
            <a:r>
              <a:rPr lang="en-US" sz="1400" dirty="0" err="1">
                <a:latin typeface="+mj-lt"/>
                <a:cs typeface="Arial" pitchFamily="34" charset="0"/>
              </a:rPr>
              <a:t>dblTemp</a:t>
            </a:r>
            <a:r>
              <a:rPr lang="en-US" sz="1400" dirty="0">
                <a:latin typeface="+mj-lt"/>
                <a:cs typeface="Arial" pitchFamily="34" charset="0"/>
              </a:rPr>
              <a:t> = </a:t>
            </a:r>
            <a:r>
              <a:rPr lang="en-US" sz="1400" dirty="0" err="1">
                <a:latin typeface="+mj-lt"/>
                <a:cs typeface="Arial" pitchFamily="34" charset="0"/>
              </a:rPr>
              <a:t>dblWidth</a:t>
            </a:r>
            <a:r>
              <a:rPr lang="en-US" sz="1400" dirty="0">
                <a:latin typeface="+mj-lt"/>
                <a:cs typeface="Arial" pitchFamily="34" charset="0"/>
              </a:rPr>
              <a:t> * </a:t>
            </a:r>
            <a:r>
              <a:rPr lang="en-US" sz="1400" dirty="0" err="1">
                <a:latin typeface="+mj-lt"/>
                <a:cs typeface="Arial" pitchFamily="34" charset="0"/>
              </a:rPr>
              <a:t>dblHeight</a:t>
            </a:r>
            <a:r>
              <a:rPr lang="en-US" sz="1400" dirty="0">
                <a:latin typeface="+mj-lt"/>
                <a:cs typeface="Arial" pitchFamily="34" charset="0"/>
              </a:rPr>
              <a:t> * </a:t>
            </a:r>
            <a:r>
              <a:rPr lang="en-US" sz="1400" dirty="0" err="1">
                <a:latin typeface="+mj-lt"/>
                <a:cs typeface="Arial" pitchFamily="34" charset="0"/>
              </a:rPr>
              <a:t>dblDepth</a:t>
            </a:r>
            <a:r>
              <a:rPr lang="en-US" sz="1400" dirty="0">
                <a:latin typeface="+mj-lt"/>
                <a:cs typeface="Arial" pitchFamily="34" charset="0"/>
              </a:rPr>
              <a:t>;</a:t>
            </a:r>
          </a:p>
          <a:p>
            <a:pPr>
              <a:lnSpc>
                <a:spcPct val="120000"/>
              </a:lnSpc>
            </a:pPr>
            <a:r>
              <a:rPr lang="en-US" sz="1400" dirty="0">
                <a:latin typeface="+mj-lt"/>
                <a:cs typeface="Arial" pitchFamily="34" charset="0"/>
              </a:rPr>
              <a:t>       return </a:t>
            </a:r>
            <a:r>
              <a:rPr lang="en-US" sz="1400" dirty="0" err="1" smtClean="0">
                <a:latin typeface="+mj-lt"/>
                <a:cs typeface="Arial" pitchFamily="34" charset="0"/>
              </a:rPr>
              <a:t>dblTemp</a:t>
            </a:r>
            <a:r>
              <a:rPr lang="en-US" sz="1400" dirty="0" smtClean="0">
                <a:latin typeface="+mj-lt"/>
                <a:cs typeface="Arial" pitchFamily="34" charset="0"/>
              </a:rPr>
              <a:t>;</a:t>
            </a:r>
            <a:endParaRPr lang="en-US" sz="1400" dirty="0">
              <a:latin typeface="+mj-lt"/>
              <a:cs typeface="Arial" pitchFamily="34" charset="0"/>
            </a:endParaRPr>
          </a:p>
          <a:p>
            <a:pPr>
              <a:lnSpc>
                <a:spcPct val="120000"/>
              </a:lnSpc>
            </a:pPr>
            <a:r>
              <a:rPr lang="en-US" sz="1400" dirty="0">
                <a:latin typeface="+mj-lt"/>
                <a:cs typeface="Arial" pitchFamily="34" charset="0"/>
              </a:rPr>
              <a:t>      }</a:t>
            </a:r>
          </a:p>
          <a:p>
            <a:pPr>
              <a:lnSpc>
                <a:spcPct val="120000"/>
              </a:lnSpc>
            </a:pPr>
            <a:r>
              <a:rPr lang="en-US" sz="1400" dirty="0">
                <a:latin typeface="+mj-lt"/>
                <a:cs typeface="Arial" pitchFamily="34" charset="0"/>
              </a:rPr>
              <a:t>    }</a:t>
            </a:r>
          </a:p>
        </p:txBody>
      </p:sp>
      <p:sp>
        <p:nvSpPr>
          <p:cNvPr id="8" name="AutoShape 4"/>
          <p:cNvSpPr>
            <a:spLocks noChangeArrowheads="1"/>
          </p:cNvSpPr>
          <p:nvPr/>
        </p:nvSpPr>
        <p:spPr bwMode="auto">
          <a:xfrm>
            <a:off x="4814010" y="2121659"/>
            <a:ext cx="2090738" cy="381000"/>
          </a:xfrm>
          <a:prstGeom prst="wedgeRectCallout">
            <a:avLst>
              <a:gd name="adj1" fmla="val -101804"/>
              <a:gd name="adj2" fmla="val 167143"/>
            </a:avLst>
          </a:prstGeom>
          <a:solidFill>
            <a:srgbClr val="E6E6E6"/>
          </a:solidFill>
          <a:ln w="19050" algn="ctr">
            <a:solidFill>
              <a:schemeClr val="tx1"/>
            </a:solidFill>
            <a:miter lim="800000"/>
            <a:headEnd/>
            <a:tailEnd/>
          </a:ln>
          <a:effectLst/>
        </p:spPr>
        <p:txBody>
          <a:bodyPr/>
          <a:lstStyle/>
          <a:p>
            <a:pPr algn="ctr"/>
            <a:r>
              <a:rPr lang="en-US" sz="1400" dirty="0">
                <a:latin typeface="+mj-lt"/>
                <a:cs typeface="Arial" pitchFamily="34" charset="0"/>
              </a:rPr>
              <a:t>Instance Variable</a:t>
            </a:r>
          </a:p>
        </p:txBody>
      </p:sp>
      <p:sp>
        <p:nvSpPr>
          <p:cNvPr id="9" name="AutoShape 5"/>
          <p:cNvSpPr>
            <a:spLocks noChangeArrowheads="1"/>
          </p:cNvSpPr>
          <p:nvPr/>
        </p:nvSpPr>
        <p:spPr bwMode="auto">
          <a:xfrm>
            <a:off x="4997621" y="3102965"/>
            <a:ext cx="2090738" cy="381000"/>
          </a:xfrm>
          <a:prstGeom prst="wedgeRectCallout">
            <a:avLst>
              <a:gd name="adj1" fmla="val -134565"/>
              <a:gd name="adj2" fmla="val 66727"/>
            </a:avLst>
          </a:prstGeom>
          <a:solidFill>
            <a:srgbClr val="E6E6E6"/>
          </a:solidFill>
          <a:ln w="19050" algn="ctr">
            <a:solidFill>
              <a:schemeClr val="tx1"/>
            </a:solidFill>
            <a:miter lim="800000"/>
            <a:headEnd/>
            <a:tailEnd/>
          </a:ln>
          <a:effectLst/>
        </p:spPr>
        <p:txBody>
          <a:bodyPr/>
          <a:lstStyle/>
          <a:p>
            <a:pPr algn="ctr"/>
            <a:r>
              <a:rPr lang="en-US" sz="1400" dirty="0">
                <a:latin typeface="+mj-lt"/>
                <a:cs typeface="Arial" pitchFamily="34" charset="0"/>
              </a:rPr>
              <a:t>Static Variable</a:t>
            </a:r>
          </a:p>
        </p:txBody>
      </p:sp>
      <p:sp>
        <p:nvSpPr>
          <p:cNvPr id="10" name="AutoShape 6"/>
          <p:cNvSpPr>
            <a:spLocks noChangeArrowheads="1"/>
          </p:cNvSpPr>
          <p:nvPr/>
        </p:nvSpPr>
        <p:spPr bwMode="auto">
          <a:xfrm>
            <a:off x="5646964" y="3969691"/>
            <a:ext cx="1044575" cy="685800"/>
          </a:xfrm>
          <a:prstGeom prst="wedgeRectCallout">
            <a:avLst>
              <a:gd name="adj1" fmla="val -302951"/>
              <a:gd name="adj2" fmla="val -41402"/>
            </a:avLst>
          </a:prstGeom>
          <a:solidFill>
            <a:srgbClr val="E6E6E6"/>
          </a:solidFill>
          <a:ln w="19050">
            <a:solidFill>
              <a:schemeClr val="tx1"/>
            </a:solidFill>
            <a:miter lim="800000"/>
            <a:headEnd/>
            <a:tailEnd/>
          </a:ln>
          <a:effectLst/>
        </p:spPr>
        <p:txBody>
          <a:bodyPr/>
          <a:lstStyle/>
          <a:p>
            <a:pPr algn="ctr"/>
            <a:r>
              <a:rPr lang="en-US" sz="1400" dirty="0">
                <a:latin typeface="+mj-lt"/>
                <a:cs typeface="Arial" pitchFamily="34" charset="0"/>
              </a:rPr>
              <a:t>Local Variable</a:t>
            </a:r>
          </a:p>
        </p:txBody>
      </p:sp>
      <p:sp>
        <p:nvSpPr>
          <p:cNvPr id="11" name="AutoShape 7"/>
          <p:cNvSpPr>
            <a:spLocks/>
          </p:cNvSpPr>
          <p:nvPr/>
        </p:nvSpPr>
        <p:spPr bwMode="auto">
          <a:xfrm>
            <a:off x="3407344" y="2554311"/>
            <a:ext cx="114300" cy="800100"/>
          </a:xfrm>
          <a:prstGeom prst="rightBrace">
            <a:avLst>
              <a:gd name="adj1" fmla="val 36111"/>
              <a:gd name="adj2" fmla="val 51338"/>
            </a:avLst>
          </a:prstGeom>
          <a:noFill/>
          <a:ln w="9525">
            <a:solidFill>
              <a:schemeClr val="tx1"/>
            </a:solidFill>
            <a:round/>
            <a:headEnd/>
            <a:tailEnd/>
          </a:ln>
          <a:effectLst/>
        </p:spPr>
        <p:txBody>
          <a:bodyPr wrap="none" anchor="ctr"/>
          <a:lstStyle/>
          <a:p>
            <a:endParaRPr lang="en-IN">
              <a:latin typeface="+mj-lt"/>
            </a:endParaRPr>
          </a:p>
        </p:txBody>
      </p:sp>
    </p:spTree>
    <p:extLst>
      <p:ext uri="{BB962C8B-B14F-4D97-AF65-F5344CB8AC3E}">
        <p14:creationId xmlns:p14="http://schemas.microsoft.com/office/powerpoint/2010/main" val="980812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7.4</a:t>
            </a:r>
            <a:r>
              <a:rPr lang="en-US" sz="1300" dirty="0"/>
              <a:t>: Variables and Literals</a:t>
            </a:r>
            <a:r>
              <a:rPr lang="en-US" dirty="0"/>
              <a:t/>
            </a:r>
            <a:br>
              <a:rPr lang="en-US" dirty="0"/>
            </a:br>
            <a:r>
              <a:rPr lang="en-US" dirty="0" err="1"/>
              <a:t>Literals</a:t>
            </a:r>
            <a:endParaRPr lang="en-US" sz="2400" dirty="0"/>
          </a:p>
        </p:txBody>
      </p:sp>
      <p:sp>
        <p:nvSpPr>
          <p:cNvPr id="6" name="Content Placeholder 5"/>
          <p:cNvSpPr>
            <a:spLocks noGrp="1"/>
          </p:cNvSpPr>
          <p:nvPr>
            <p:ph idx="1"/>
          </p:nvPr>
        </p:nvSpPr>
        <p:spPr/>
        <p:txBody>
          <a:bodyPr>
            <a:normAutofit fontScale="92500" lnSpcReduction="20000"/>
          </a:bodyPr>
          <a:lstStyle/>
          <a:p>
            <a:r>
              <a:rPr lang="en-US" dirty="0">
                <a:solidFill>
                  <a:schemeClr val="tx1"/>
                </a:solidFill>
              </a:rPr>
              <a:t>Literals represents value to be assigned for variable. </a:t>
            </a:r>
          </a:p>
          <a:p>
            <a:r>
              <a:rPr lang="en-US" dirty="0">
                <a:solidFill>
                  <a:schemeClr val="tx1"/>
                </a:solidFill>
              </a:rPr>
              <a:t>Java has three types of literals: </a:t>
            </a:r>
          </a:p>
          <a:p>
            <a:pPr lvl="1"/>
            <a:r>
              <a:rPr lang="en-US" dirty="0">
                <a:solidFill>
                  <a:schemeClr val="tx1"/>
                </a:solidFill>
              </a:rPr>
              <a:t>P</a:t>
            </a:r>
            <a:r>
              <a:rPr lang="en-US" dirty="0" smtClean="0">
                <a:solidFill>
                  <a:schemeClr val="tx1"/>
                </a:solidFill>
              </a:rPr>
              <a:t>rimitive </a:t>
            </a:r>
            <a:r>
              <a:rPr lang="en-US" dirty="0">
                <a:solidFill>
                  <a:schemeClr val="tx1"/>
                </a:solidFill>
              </a:rPr>
              <a:t>type literals</a:t>
            </a:r>
          </a:p>
          <a:p>
            <a:pPr lvl="1"/>
            <a:r>
              <a:rPr lang="en-US" dirty="0" smtClean="0">
                <a:solidFill>
                  <a:schemeClr val="tx1"/>
                </a:solidFill>
              </a:rPr>
              <a:t>String </a:t>
            </a:r>
            <a:r>
              <a:rPr lang="en-US" dirty="0">
                <a:solidFill>
                  <a:schemeClr val="tx1"/>
                </a:solidFill>
              </a:rPr>
              <a:t>literals</a:t>
            </a:r>
          </a:p>
          <a:p>
            <a:pPr lvl="1"/>
            <a:r>
              <a:rPr lang="en-US" dirty="0">
                <a:solidFill>
                  <a:schemeClr val="tx1"/>
                </a:solidFill>
              </a:rPr>
              <a:t>n</a:t>
            </a:r>
            <a:r>
              <a:rPr lang="en-US" dirty="0" smtClean="0">
                <a:solidFill>
                  <a:schemeClr val="tx1"/>
                </a:solidFill>
              </a:rPr>
              <a:t>ull </a:t>
            </a:r>
            <a:r>
              <a:rPr lang="en-US" dirty="0">
                <a:solidFill>
                  <a:schemeClr val="tx1"/>
                </a:solidFill>
              </a:rPr>
              <a:t>literal </a:t>
            </a:r>
          </a:p>
          <a:p>
            <a:r>
              <a:rPr lang="en-US" dirty="0">
                <a:solidFill>
                  <a:schemeClr val="tx1"/>
                </a:solidFill>
              </a:rPr>
              <a:t>Primitive literals are further divided into four subtypes:</a:t>
            </a:r>
          </a:p>
          <a:p>
            <a:pPr lvl="1"/>
            <a:r>
              <a:rPr lang="en-US" dirty="0">
                <a:solidFill>
                  <a:schemeClr val="tx1"/>
                </a:solidFill>
              </a:rPr>
              <a:t>Integer</a:t>
            </a:r>
          </a:p>
          <a:p>
            <a:pPr lvl="1"/>
            <a:r>
              <a:rPr lang="en-US" dirty="0">
                <a:solidFill>
                  <a:schemeClr val="tx1"/>
                </a:solidFill>
              </a:rPr>
              <a:t>Floating point</a:t>
            </a:r>
          </a:p>
          <a:p>
            <a:pPr lvl="1"/>
            <a:r>
              <a:rPr lang="en-US" dirty="0">
                <a:solidFill>
                  <a:schemeClr val="tx1"/>
                </a:solidFill>
              </a:rPr>
              <a:t>Character</a:t>
            </a:r>
          </a:p>
          <a:p>
            <a:pPr lvl="1"/>
            <a:r>
              <a:rPr lang="en-US" dirty="0">
                <a:solidFill>
                  <a:schemeClr val="tx1"/>
                </a:solidFill>
              </a:rPr>
              <a:t>Boolean</a:t>
            </a:r>
          </a:p>
          <a:p>
            <a:r>
              <a:rPr lang="en-US" dirty="0">
                <a:solidFill>
                  <a:schemeClr val="tx1"/>
                </a:solidFill>
              </a:rPr>
              <a:t>For better readability of large sized values, Java 7 allows to include ‘_’ in integer literals. </a:t>
            </a:r>
          </a:p>
        </p:txBody>
      </p:sp>
    </p:spTree>
    <p:extLst>
      <p:ext uri="{BB962C8B-B14F-4D97-AF65-F5344CB8AC3E}">
        <p14:creationId xmlns:p14="http://schemas.microsoft.com/office/powerpoint/2010/main" val="936279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7</a:t>
            </a:r>
            <a:r>
              <a:rPr lang="en-US" sz="1200" dirty="0" smtClean="0"/>
              <a:t>.5</a:t>
            </a:r>
            <a:r>
              <a:rPr lang="en-US" sz="1200" dirty="0"/>
              <a:t>: Flow Control: Java’s Control </a:t>
            </a:r>
            <a:r>
              <a:rPr lang="en-US" sz="1200" dirty="0" smtClean="0"/>
              <a:t>Statements</a:t>
            </a:r>
            <a:br>
              <a:rPr lang="en-US" sz="1200" dirty="0" smtClean="0"/>
            </a:br>
            <a:r>
              <a:rPr lang="en-US" dirty="0" smtClean="0"/>
              <a:t>Control </a:t>
            </a:r>
            <a:r>
              <a:rPr lang="en-US" dirty="0"/>
              <a:t>Statements</a:t>
            </a:r>
            <a:endParaRPr lang="en-US" sz="2400" dirty="0"/>
          </a:p>
        </p:txBody>
      </p:sp>
      <p:sp>
        <p:nvSpPr>
          <p:cNvPr id="6" name="Content Placeholder 5"/>
          <p:cNvSpPr>
            <a:spLocks noGrp="1"/>
          </p:cNvSpPr>
          <p:nvPr>
            <p:ph idx="1"/>
          </p:nvPr>
        </p:nvSpPr>
        <p:spPr/>
        <p:txBody>
          <a:bodyPr/>
          <a:lstStyle/>
          <a:p>
            <a:r>
              <a:rPr lang="en-US" dirty="0">
                <a:solidFill>
                  <a:schemeClr val="tx1"/>
                </a:solidFill>
              </a:rPr>
              <a:t>Use control flow statements to: </a:t>
            </a:r>
          </a:p>
          <a:p>
            <a:pPr lvl="1"/>
            <a:r>
              <a:rPr lang="en-US" dirty="0">
                <a:solidFill>
                  <a:schemeClr val="tx1"/>
                </a:solidFill>
              </a:rPr>
              <a:t>Conditionally execute statements</a:t>
            </a:r>
          </a:p>
          <a:p>
            <a:pPr lvl="1"/>
            <a:r>
              <a:rPr lang="en-US" dirty="0">
                <a:solidFill>
                  <a:schemeClr val="tx1"/>
                </a:solidFill>
              </a:rPr>
              <a:t>Repeatedly execute a block of statements</a:t>
            </a:r>
          </a:p>
          <a:p>
            <a:pPr lvl="1"/>
            <a:r>
              <a:rPr lang="en-US" dirty="0">
                <a:solidFill>
                  <a:schemeClr val="tx1"/>
                </a:solidFill>
              </a:rPr>
              <a:t>Change the normal, sequential flow of control</a:t>
            </a:r>
          </a:p>
          <a:p>
            <a:r>
              <a:rPr lang="en-US" dirty="0">
                <a:solidFill>
                  <a:schemeClr val="tx1"/>
                </a:solidFill>
              </a:rPr>
              <a:t>Categorized into two types:</a:t>
            </a:r>
          </a:p>
          <a:p>
            <a:pPr lvl="1"/>
            <a:r>
              <a:rPr lang="en-US" dirty="0">
                <a:solidFill>
                  <a:schemeClr val="tx1"/>
                </a:solidFill>
              </a:rPr>
              <a:t>Selection Statements</a:t>
            </a:r>
          </a:p>
          <a:p>
            <a:pPr lvl="1"/>
            <a:r>
              <a:rPr lang="en-US" dirty="0">
                <a:solidFill>
                  <a:schemeClr val="tx1"/>
                </a:solidFill>
              </a:rPr>
              <a:t>Iteration Statements</a:t>
            </a:r>
          </a:p>
        </p:txBody>
      </p:sp>
    </p:spTree>
    <p:extLst>
      <p:ext uri="{BB962C8B-B14F-4D97-AF65-F5344CB8AC3E}">
        <p14:creationId xmlns:p14="http://schemas.microsoft.com/office/powerpoint/2010/main" val="980812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7.5</a:t>
            </a:r>
            <a:r>
              <a:rPr lang="en-US" sz="1300" dirty="0"/>
              <a:t>: Flow Control: Java’s Control Statements</a:t>
            </a:r>
            <a:r>
              <a:rPr lang="en-US" dirty="0"/>
              <a:t/>
            </a:r>
            <a:br>
              <a:rPr lang="en-US" dirty="0"/>
            </a:br>
            <a:r>
              <a:rPr lang="en-US" dirty="0"/>
              <a:t>Selection Statements</a:t>
            </a:r>
            <a:endParaRPr lang="en-US" sz="2400" dirty="0"/>
          </a:p>
        </p:txBody>
      </p:sp>
      <p:sp>
        <p:nvSpPr>
          <p:cNvPr id="6" name="Content Placeholder 5"/>
          <p:cNvSpPr>
            <a:spLocks noGrp="1"/>
          </p:cNvSpPr>
          <p:nvPr>
            <p:ph idx="1"/>
          </p:nvPr>
        </p:nvSpPr>
        <p:spPr/>
        <p:txBody>
          <a:bodyPr/>
          <a:lstStyle/>
          <a:p>
            <a:r>
              <a:rPr lang="en-US" dirty="0">
                <a:solidFill>
                  <a:schemeClr val="tx1"/>
                </a:solidFill>
              </a:rPr>
              <a:t>Allows programs to choose between alternate actions on execution.</a:t>
            </a:r>
          </a:p>
          <a:p>
            <a:r>
              <a:rPr lang="en-US" dirty="0">
                <a:solidFill>
                  <a:schemeClr val="tx1"/>
                </a:solidFill>
              </a:rPr>
              <a:t>“if” used for conditional branch:</a:t>
            </a:r>
          </a:p>
          <a:p>
            <a:pPr>
              <a:buNone/>
            </a:pPr>
            <a:endParaRPr lang="en-US" dirty="0">
              <a:solidFill>
                <a:schemeClr val="tx1"/>
              </a:solidFill>
            </a:endParaRPr>
          </a:p>
          <a:p>
            <a:pPr>
              <a:buNone/>
            </a:pPr>
            <a:endParaRPr lang="en-US" dirty="0">
              <a:solidFill>
                <a:schemeClr val="tx1"/>
              </a:solidFill>
            </a:endParaRPr>
          </a:p>
          <a:p>
            <a:pPr>
              <a:buNone/>
            </a:pPr>
            <a:endParaRPr lang="en-US" dirty="0">
              <a:solidFill>
                <a:schemeClr val="tx1"/>
              </a:solidFill>
            </a:endParaRPr>
          </a:p>
          <a:p>
            <a:r>
              <a:rPr lang="en-US" dirty="0">
                <a:solidFill>
                  <a:schemeClr val="tx1"/>
                </a:solidFill>
              </a:rPr>
              <a:t>“switch” used as an alternative to multiple “if’s”:</a:t>
            </a:r>
          </a:p>
        </p:txBody>
      </p:sp>
      <p:sp>
        <p:nvSpPr>
          <p:cNvPr id="4" name="AutoShape 12"/>
          <p:cNvSpPr>
            <a:spLocks noChangeArrowheads="1"/>
          </p:cNvSpPr>
          <p:nvPr/>
        </p:nvSpPr>
        <p:spPr bwMode="auto">
          <a:xfrm>
            <a:off x="729117" y="2535500"/>
            <a:ext cx="7848600" cy="838200"/>
          </a:xfrm>
          <a:prstGeom prst="roundRect">
            <a:avLst>
              <a:gd name="adj" fmla="val 16667"/>
            </a:avLst>
          </a:prstGeom>
          <a:noFill/>
          <a:ln w="9525">
            <a:solidFill>
              <a:schemeClr val="tx1"/>
            </a:solidFill>
            <a:round/>
            <a:headEnd/>
            <a:tailEnd/>
          </a:ln>
          <a:effectLst/>
        </p:spPr>
        <p:txBody>
          <a:bodyPr wrap="none" anchor="ctr"/>
          <a:lstStyle/>
          <a:p>
            <a:pPr lvl="1">
              <a:lnSpc>
                <a:spcPct val="110000"/>
              </a:lnSpc>
            </a:pPr>
            <a:r>
              <a:rPr lang="en-US" dirty="0">
                <a:latin typeface="+mj-lt"/>
                <a:cs typeface="Arial" pitchFamily="34" charset="0"/>
              </a:rPr>
              <a:t>if (condition) statement1;</a:t>
            </a:r>
          </a:p>
          <a:p>
            <a:pPr lvl="1">
              <a:lnSpc>
                <a:spcPct val="110000"/>
              </a:lnSpc>
            </a:pPr>
            <a:r>
              <a:rPr lang="en-US" dirty="0">
                <a:latin typeface="+mj-lt"/>
                <a:cs typeface="Arial" pitchFamily="34" charset="0"/>
              </a:rPr>
              <a:t>else statement2;</a:t>
            </a:r>
          </a:p>
        </p:txBody>
      </p:sp>
      <p:sp>
        <p:nvSpPr>
          <p:cNvPr id="5" name="AutoShape 9"/>
          <p:cNvSpPr>
            <a:spLocks noChangeArrowheads="1"/>
          </p:cNvSpPr>
          <p:nvPr/>
        </p:nvSpPr>
        <p:spPr bwMode="auto">
          <a:xfrm>
            <a:off x="729117" y="4414433"/>
            <a:ext cx="7848600" cy="2209800"/>
          </a:xfrm>
          <a:prstGeom prst="roundRect">
            <a:avLst>
              <a:gd name="adj" fmla="val 16667"/>
            </a:avLst>
          </a:prstGeom>
          <a:noFill/>
          <a:ln w="9525">
            <a:solidFill>
              <a:schemeClr val="tx1"/>
            </a:solidFill>
            <a:round/>
            <a:headEnd/>
            <a:tailEnd/>
          </a:ln>
          <a:effectLst/>
        </p:spPr>
        <p:txBody>
          <a:bodyPr wrap="none" anchor="ctr"/>
          <a:lstStyle/>
          <a:p>
            <a:r>
              <a:rPr lang="en-US" dirty="0">
                <a:latin typeface="+mj-lt"/>
                <a:cs typeface="Arial" pitchFamily="34" charset="0"/>
              </a:rPr>
              <a:t> switch(expression){</a:t>
            </a:r>
          </a:p>
          <a:p>
            <a:r>
              <a:rPr lang="en-US" dirty="0">
                <a:latin typeface="+mj-lt"/>
                <a:cs typeface="Arial" pitchFamily="34" charset="0"/>
              </a:rPr>
              <a:t>      case value1:    //statement sequence</a:t>
            </a:r>
          </a:p>
          <a:p>
            <a:r>
              <a:rPr lang="en-US" dirty="0">
                <a:latin typeface="+mj-lt"/>
                <a:cs typeface="Arial" pitchFamily="34" charset="0"/>
              </a:rPr>
              <a:t>		break;</a:t>
            </a:r>
          </a:p>
          <a:p>
            <a:r>
              <a:rPr lang="en-US" dirty="0">
                <a:latin typeface="+mj-lt"/>
                <a:cs typeface="Arial" pitchFamily="34" charset="0"/>
              </a:rPr>
              <a:t>      case value2:    //statement sequence</a:t>
            </a:r>
          </a:p>
          <a:p>
            <a:r>
              <a:rPr lang="en-US" dirty="0">
                <a:latin typeface="+mj-lt"/>
                <a:cs typeface="Arial" pitchFamily="34" charset="0"/>
              </a:rPr>
              <a:t>		break; …</a:t>
            </a:r>
          </a:p>
          <a:p>
            <a:r>
              <a:rPr lang="en-US" dirty="0">
                <a:latin typeface="+mj-lt"/>
                <a:cs typeface="Arial" pitchFamily="34" charset="0"/>
              </a:rPr>
              <a:t>      default:      	 //default statement sequence</a:t>
            </a:r>
          </a:p>
          <a:p>
            <a:r>
              <a:rPr lang="en-US" dirty="0">
                <a:latin typeface="+mj-lt"/>
                <a:cs typeface="Arial" pitchFamily="34" charset="0"/>
              </a:rPr>
              <a:t>  }</a:t>
            </a:r>
          </a:p>
        </p:txBody>
      </p:sp>
      <p:sp>
        <p:nvSpPr>
          <p:cNvPr id="8" name="AutoShape 9"/>
          <p:cNvSpPr>
            <a:spLocks noChangeArrowheads="1"/>
          </p:cNvSpPr>
          <p:nvPr/>
        </p:nvSpPr>
        <p:spPr bwMode="auto">
          <a:xfrm>
            <a:off x="5827486" y="3541486"/>
            <a:ext cx="2750231" cy="1625600"/>
          </a:xfrm>
          <a:prstGeom prst="star16">
            <a:avLst>
              <a:gd name="adj" fmla="val 35348"/>
            </a:avLst>
          </a:prstGeom>
          <a:solidFill>
            <a:srgbClr val="DDDDDD"/>
          </a:solidFill>
          <a:ln w="9525">
            <a:solidFill>
              <a:schemeClr val="tx1"/>
            </a:solidFill>
            <a:miter lim="800000"/>
            <a:headEnd/>
            <a:tailEnd/>
          </a:ln>
          <a:effectLst/>
        </p:spPr>
        <p:txBody>
          <a:bodyPr wrap="none" anchor="ctr"/>
          <a:lstStyle/>
          <a:p>
            <a:pPr algn="ctr">
              <a:lnSpc>
                <a:spcPct val="90000"/>
              </a:lnSpc>
              <a:spcBef>
                <a:spcPct val="30000"/>
              </a:spcBef>
            </a:pPr>
            <a:r>
              <a:rPr lang="en-US" sz="1600" b="1" dirty="0" smtClean="0">
                <a:latin typeface="+mj-lt"/>
                <a:cs typeface="Arial" pitchFamily="34" charset="0"/>
              </a:rPr>
              <a:t>Expression can be </a:t>
            </a:r>
          </a:p>
          <a:p>
            <a:pPr algn="ctr">
              <a:lnSpc>
                <a:spcPct val="90000"/>
              </a:lnSpc>
              <a:spcBef>
                <a:spcPct val="30000"/>
              </a:spcBef>
            </a:pPr>
            <a:r>
              <a:rPr lang="en-US" sz="1600" b="1" dirty="0" smtClean="0">
                <a:latin typeface="+mj-lt"/>
                <a:cs typeface="Arial" pitchFamily="34" charset="0"/>
              </a:rPr>
              <a:t>   of String type!</a:t>
            </a:r>
            <a:endParaRPr lang="en-US" sz="1600" dirty="0">
              <a:latin typeface="+mj-lt"/>
              <a:cs typeface="Arial" pitchFamily="34" charset="0"/>
            </a:endParaRPr>
          </a:p>
        </p:txBody>
      </p:sp>
    </p:spTree>
    <p:extLst>
      <p:ext uri="{BB962C8B-B14F-4D97-AF65-F5344CB8AC3E}">
        <p14:creationId xmlns:p14="http://schemas.microsoft.com/office/powerpoint/2010/main" val="936279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7.5</a:t>
            </a:r>
            <a:r>
              <a:rPr lang="en-US" sz="1300" dirty="0"/>
              <a:t>: Flow Control: Java’s Control Statements</a:t>
            </a:r>
            <a:r>
              <a:rPr lang="en-US" dirty="0"/>
              <a:t/>
            </a:r>
            <a:br>
              <a:rPr lang="en-US" dirty="0"/>
            </a:br>
            <a:r>
              <a:rPr lang="en-US" dirty="0"/>
              <a:t>switch case : an example</a:t>
            </a:r>
            <a:endParaRPr lang="en-US" sz="2400" dirty="0"/>
          </a:p>
        </p:txBody>
      </p:sp>
      <p:sp>
        <p:nvSpPr>
          <p:cNvPr id="5" name="AutoShape 4"/>
          <p:cNvSpPr>
            <a:spLocks noChangeArrowheads="1"/>
          </p:cNvSpPr>
          <p:nvPr/>
        </p:nvSpPr>
        <p:spPr bwMode="auto">
          <a:xfrm>
            <a:off x="395288" y="1624084"/>
            <a:ext cx="6477000" cy="4294116"/>
          </a:xfrm>
          <a:prstGeom prst="roundRect">
            <a:avLst>
              <a:gd name="adj" fmla="val 16667"/>
            </a:avLst>
          </a:prstGeom>
          <a:noFill/>
          <a:ln w="9525">
            <a:solidFill>
              <a:schemeClr val="tx1"/>
            </a:solidFill>
            <a:round/>
            <a:headEnd/>
            <a:tailEnd/>
          </a:ln>
          <a:effectLst/>
        </p:spPr>
        <p:txBody>
          <a:bodyPr wrap="none" anchor="ctr"/>
          <a:lstStyle/>
          <a:p>
            <a:pPr lvl="1"/>
            <a:r>
              <a:rPr lang="en-US" sz="1600" dirty="0">
                <a:latin typeface="+mj-lt"/>
                <a:cs typeface="Arial" pitchFamily="34" charset="0"/>
              </a:rPr>
              <a:t>class </a:t>
            </a:r>
            <a:r>
              <a:rPr lang="en-US" sz="1600" dirty="0" err="1">
                <a:latin typeface="+mj-lt"/>
                <a:cs typeface="Arial" pitchFamily="34" charset="0"/>
              </a:rPr>
              <a:t>SampleSwitch</a:t>
            </a:r>
            <a:r>
              <a:rPr lang="en-US" sz="1600" dirty="0">
                <a:latin typeface="+mj-lt"/>
                <a:cs typeface="Arial" pitchFamily="34" charset="0"/>
              </a:rPr>
              <a:t> {</a:t>
            </a:r>
          </a:p>
          <a:p>
            <a:pPr lvl="1"/>
            <a:r>
              <a:rPr lang="en-US" sz="1600" dirty="0">
                <a:latin typeface="+mj-lt"/>
                <a:cs typeface="Arial" pitchFamily="34" charset="0"/>
              </a:rPr>
              <a:t>    public static void main(String </a:t>
            </a:r>
            <a:r>
              <a:rPr lang="en-US" sz="1600" dirty="0" err="1">
                <a:latin typeface="+mj-lt"/>
                <a:cs typeface="Arial" pitchFamily="34" charset="0"/>
              </a:rPr>
              <a:t>args</a:t>
            </a:r>
            <a:r>
              <a:rPr lang="en-US" sz="1600" dirty="0">
                <a:latin typeface="+mj-lt"/>
                <a:cs typeface="Arial" pitchFamily="34" charset="0"/>
              </a:rPr>
              <a:t>[]) {</a:t>
            </a:r>
          </a:p>
          <a:p>
            <a:pPr lvl="1"/>
            <a:r>
              <a:rPr lang="en-US" sz="1600" dirty="0">
                <a:latin typeface="+mj-lt"/>
                <a:cs typeface="Arial" pitchFamily="34" charset="0"/>
              </a:rPr>
              <a:t>        for(</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i</a:t>
            </a:r>
            <a:r>
              <a:rPr lang="en-US" sz="1600" dirty="0">
                <a:latin typeface="+mj-lt"/>
                <a:cs typeface="Arial" pitchFamily="34" charset="0"/>
              </a:rPr>
              <a:t>=0; </a:t>
            </a:r>
            <a:r>
              <a:rPr lang="en-US" sz="1600" dirty="0" err="1">
                <a:latin typeface="+mj-lt"/>
                <a:cs typeface="Arial" pitchFamily="34" charset="0"/>
              </a:rPr>
              <a:t>i</a:t>
            </a:r>
            <a:r>
              <a:rPr lang="en-US" sz="1600" dirty="0">
                <a:latin typeface="+mj-lt"/>
                <a:cs typeface="Arial" pitchFamily="34" charset="0"/>
              </a:rPr>
              <a:t>&lt;=4; </a:t>
            </a:r>
            <a:r>
              <a:rPr lang="en-US" sz="1600" dirty="0" err="1">
                <a:latin typeface="+mj-lt"/>
                <a:cs typeface="Arial" pitchFamily="34" charset="0"/>
              </a:rPr>
              <a:t>i</a:t>
            </a:r>
            <a:r>
              <a:rPr lang="en-US" sz="1600" dirty="0">
                <a:latin typeface="+mj-lt"/>
                <a:cs typeface="Arial" pitchFamily="34" charset="0"/>
              </a:rPr>
              <a:t>++)</a:t>
            </a:r>
          </a:p>
          <a:p>
            <a:pPr lvl="1"/>
            <a:r>
              <a:rPr lang="en-US" sz="1600" dirty="0">
                <a:latin typeface="+mj-lt"/>
                <a:cs typeface="Arial" pitchFamily="34" charset="0"/>
              </a:rPr>
              <a:t>            switch(</a:t>
            </a:r>
            <a:r>
              <a:rPr lang="en-US" sz="1600" dirty="0" err="1">
                <a:latin typeface="+mj-lt"/>
                <a:cs typeface="Arial" pitchFamily="34" charset="0"/>
              </a:rPr>
              <a:t>i</a:t>
            </a:r>
            <a:r>
              <a:rPr lang="en-US" sz="1600" dirty="0">
                <a:latin typeface="+mj-lt"/>
                <a:cs typeface="Arial" pitchFamily="34" charset="0"/>
              </a:rPr>
              <a:t>) {</a:t>
            </a:r>
          </a:p>
          <a:p>
            <a:pPr lvl="1"/>
            <a:r>
              <a:rPr lang="en-US" sz="1600" dirty="0">
                <a:latin typeface="+mj-lt"/>
                <a:cs typeface="Arial" pitchFamily="34" charset="0"/>
              </a:rPr>
              <a:t>	 case 0:</a:t>
            </a:r>
          </a:p>
          <a:p>
            <a:pPr lvl="1"/>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a:t>
            </a:r>
            <a:r>
              <a:rPr lang="en-US" sz="1600" dirty="0" err="1">
                <a:latin typeface="+mj-lt"/>
                <a:cs typeface="Arial" pitchFamily="34" charset="0"/>
              </a:rPr>
              <a:t>i</a:t>
            </a:r>
            <a:r>
              <a:rPr lang="en-US" sz="1600" dirty="0">
                <a:latin typeface="+mj-lt"/>
                <a:cs typeface="Arial" pitchFamily="34" charset="0"/>
              </a:rPr>
              <a:t> is zero."); break;</a:t>
            </a:r>
          </a:p>
          <a:p>
            <a:pPr lvl="1"/>
            <a:r>
              <a:rPr lang="en-US" sz="1600" dirty="0">
                <a:latin typeface="+mj-lt"/>
                <a:cs typeface="Arial" pitchFamily="34" charset="0"/>
              </a:rPr>
              <a:t>	 case 1:</a:t>
            </a:r>
          </a:p>
          <a:p>
            <a:pPr lvl="1"/>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a:t>
            </a:r>
            <a:r>
              <a:rPr lang="en-US" sz="1600" dirty="0" err="1">
                <a:latin typeface="+mj-lt"/>
                <a:cs typeface="Arial" pitchFamily="34" charset="0"/>
              </a:rPr>
              <a:t>i</a:t>
            </a:r>
            <a:r>
              <a:rPr lang="en-US" sz="1600" dirty="0">
                <a:latin typeface="+mj-lt"/>
                <a:cs typeface="Arial" pitchFamily="34" charset="0"/>
              </a:rPr>
              <a:t> is one."); break;</a:t>
            </a:r>
          </a:p>
          <a:p>
            <a:pPr lvl="1"/>
            <a:r>
              <a:rPr lang="en-US" sz="1600" dirty="0">
                <a:latin typeface="+mj-lt"/>
                <a:cs typeface="Arial" pitchFamily="34" charset="0"/>
              </a:rPr>
              <a:t>	 case 2:</a:t>
            </a:r>
          </a:p>
          <a:p>
            <a:pPr lvl="1"/>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a:t>
            </a:r>
            <a:r>
              <a:rPr lang="en-US" sz="1600" dirty="0" err="1">
                <a:latin typeface="+mj-lt"/>
                <a:cs typeface="Arial" pitchFamily="34" charset="0"/>
              </a:rPr>
              <a:t>i</a:t>
            </a:r>
            <a:r>
              <a:rPr lang="en-US" sz="1600" dirty="0">
                <a:latin typeface="+mj-lt"/>
                <a:cs typeface="Arial" pitchFamily="34" charset="0"/>
              </a:rPr>
              <a:t> is two."); break;</a:t>
            </a:r>
          </a:p>
          <a:p>
            <a:pPr lvl="1"/>
            <a:r>
              <a:rPr lang="en-US" sz="1600" dirty="0">
                <a:latin typeface="+mj-lt"/>
                <a:cs typeface="Arial" pitchFamily="34" charset="0"/>
              </a:rPr>
              <a:t>	 case 3:</a:t>
            </a:r>
          </a:p>
          <a:p>
            <a:pPr lvl="1"/>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a:t>
            </a:r>
            <a:r>
              <a:rPr lang="en-US" sz="1600" dirty="0" err="1">
                <a:latin typeface="+mj-lt"/>
                <a:cs typeface="Arial" pitchFamily="34" charset="0"/>
              </a:rPr>
              <a:t>i</a:t>
            </a:r>
            <a:r>
              <a:rPr lang="en-US" sz="1600" dirty="0">
                <a:latin typeface="+mj-lt"/>
                <a:cs typeface="Arial" pitchFamily="34" charset="0"/>
              </a:rPr>
              <a:t> is three."); break;</a:t>
            </a:r>
          </a:p>
          <a:p>
            <a:pPr lvl="1"/>
            <a:r>
              <a:rPr lang="en-US" sz="1600" dirty="0">
                <a:latin typeface="+mj-lt"/>
                <a:cs typeface="Arial" pitchFamily="34" charset="0"/>
              </a:rPr>
              <a:t>	 default:</a:t>
            </a:r>
          </a:p>
          <a:p>
            <a:pPr lvl="1"/>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a:t>
            </a:r>
            <a:r>
              <a:rPr lang="en-US" sz="1600" dirty="0" err="1">
                <a:latin typeface="+mj-lt"/>
                <a:cs typeface="Arial" pitchFamily="34" charset="0"/>
              </a:rPr>
              <a:t>i</a:t>
            </a:r>
            <a:r>
              <a:rPr lang="en-US" sz="1600" dirty="0">
                <a:latin typeface="+mj-lt"/>
                <a:cs typeface="Arial" pitchFamily="34" charset="0"/>
              </a:rPr>
              <a:t> is greater than 3.");</a:t>
            </a:r>
          </a:p>
          <a:p>
            <a:pPr lvl="1"/>
            <a:r>
              <a:rPr lang="en-US" sz="1600" dirty="0">
                <a:latin typeface="+mj-lt"/>
                <a:cs typeface="Arial" pitchFamily="34" charset="0"/>
              </a:rPr>
              <a:t>             }</a:t>
            </a:r>
          </a:p>
          <a:p>
            <a:pPr lvl="1"/>
            <a:r>
              <a:rPr lang="en-US" sz="1600" dirty="0">
                <a:latin typeface="+mj-lt"/>
                <a:cs typeface="Arial" pitchFamily="34" charset="0"/>
              </a:rPr>
              <a:t>       }}</a:t>
            </a:r>
          </a:p>
        </p:txBody>
      </p:sp>
      <p:sp>
        <p:nvSpPr>
          <p:cNvPr id="8" name="AutoShape 7"/>
          <p:cNvSpPr>
            <a:spLocks/>
          </p:cNvSpPr>
          <p:nvPr/>
        </p:nvSpPr>
        <p:spPr bwMode="auto">
          <a:xfrm>
            <a:off x="7010400" y="4267200"/>
            <a:ext cx="1828800" cy="1600200"/>
          </a:xfrm>
          <a:prstGeom prst="borderCallout1">
            <a:avLst>
              <a:gd name="adj1" fmla="val 7144"/>
              <a:gd name="adj2" fmla="val -4167"/>
              <a:gd name="adj3" fmla="val -30356"/>
              <a:gd name="adj4" fmla="val -21528"/>
            </a:avLst>
          </a:prstGeom>
          <a:solidFill>
            <a:schemeClr val="bg1"/>
          </a:solidFill>
          <a:ln w="9525">
            <a:solidFill>
              <a:schemeClr val="tx1"/>
            </a:solidFill>
            <a:miter lim="800000"/>
            <a:headEnd/>
            <a:tailEnd/>
          </a:ln>
          <a:effectLst/>
        </p:spPr>
        <p:txBody>
          <a:bodyPr/>
          <a:lstStyle/>
          <a:p>
            <a:r>
              <a:rPr lang="en-US" sz="1600" b="1" dirty="0">
                <a:latin typeface="+mj-lt"/>
                <a:cs typeface="Arial" pitchFamily="34" charset="0"/>
              </a:rPr>
              <a:t>Output:</a:t>
            </a:r>
          </a:p>
          <a:p>
            <a:r>
              <a:rPr lang="en-US" sz="1600" dirty="0" err="1">
                <a:latin typeface="+mj-lt"/>
                <a:cs typeface="Arial" pitchFamily="34" charset="0"/>
              </a:rPr>
              <a:t>i</a:t>
            </a:r>
            <a:r>
              <a:rPr lang="en-US" sz="1600" dirty="0">
                <a:latin typeface="+mj-lt"/>
                <a:cs typeface="Arial" pitchFamily="34" charset="0"/>
              </a:rPr>
              <a:t> is zero.</a:t>
            </a:r>
          </a:p>
          <a:p>
            <a:r>
              <a:rPr lang="en-US" sz="1600" dirty="0" err="1">
                <a:latin typeface="+mj-lt"/>
                <a:cs typeface="Arial" pitchFamily="34" charset="0"/>
              </a:rPr>
              <a:t>i</a:t>
            </a:r>
            <a:r>
              <a:rPr lang="en-US" sz="1600" dirty="0">
                <a:latin typeface="+mj-lt"/>
                <a:cs typeface="Arial" pitchFamily="34" charset="0"/>
              </a:rPr>
              <a:t> is one.</a:t>
            </a:r>
          </a:p>
          <a:p>
            <a:r>
              <a:rPr lang="en-US" sz="1600" dirty="0" err="1">
                <a:latin typeface="+mj-lt"/>
                <a:cs typeface="Arial" pitchFamily="34" charset="0"/>
              </a:rPr>
              <a:t>i</a:t>
            </a:r>
            <a:r>
              <a:rPr lang="en-US" sz="1600" dirty="0">
                <a:latin typeface="+mj-lt"/>
                <a:cs typeface="Arial" pitchFamily="34" charset="0"/>
              </a:rPr>
              <a:t> is two.</a:t>
            </a:r>
          </a:p>
          <a:p>
            <a:r>
              <a:rPr lang="en-US" sz="1600" dirty="0" err="1">
                <a:latin typeface="+mj-lt"/>
                <a:cs typeface="Arial" pitchFamily="34" charset="0"/>
              </a:rPr>
              <a:t>i</a:t>
            </a:r>
            <a:r>
              <a:rPr lang="en-US" sz="1600" dirty="0">
                <a:latin typeface="+mj-lt"/>
                <a:cs typeface="Arial" pitchFamily="34" charset="0"/>
              </a:rPr>
              <a:t> is three.</a:t>
            </a:r>
          </a:p>
          <a:p>
            <a:r>
              <a:rPr lang="en-US" sz="1600" dirty="0" err="1">
                <a:latin typeface="+mj-lt"/>
                <a:cs typeface="Arial" pitchFamily="34" charset="0"/>
              </a:rPr>
              <a:t>i</a:t>
            </a:r>
            <a:r>
              <a:rPr lang="en-US" sz="1600" dirty="0">
                <a:latin typeface="+mj-lt"/>
                <a:cs typeface="Arial" pitchFamily="34" charset="0"/>
              </a:rPr>
              <a:t> is greater than 3.</a:t>
            </a:r>
          </a:p>
        </p:txBody>
      </p:sp>
    </p:spTree>
    <p:extLst>
      <p:ext uri="{BB962C8B-B14F-4D97-AF65-F5344CB8AC3E}">
        <p14:creationId xmlns:p14="http://schemas.microsoft.com/office/powerpoint/2010/main" val="3537478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7.5</a:t>
            </a:r>
            <a:r>
              <a:rPr lang="en-US" sz="1300" dirty="0"/>
              <a:t>: Flow Control: Java’s Control Statements</a:t>
            </a:r>
            <a:r>
              <a:rPr lang="en-US" dirty="0"/>
              <a:t/>
            </a:r>
            <a:br>
              <a:rPr lang="en-US" dirty="0"/>
            </a:br>
            <a:r>
              <a:rPr lang="en-US" dirty="0"/>
              <a:t>Iteration Statements</a:t>
            </a:r>
            <a:endParaRPr lang="en-US" sz="2400" dirty="0"/>
          </a:p>
        </p:txBody>
      </p:sp>
      <p:sp>
        <p:nvSpPr>
          <p:cNvPr id="6" name="Content Placeholder 5"/>
          <p:cNvSpPr>
            <a:spLocks noGrp="1"/>
          </p:cNvSpPr>
          <p:nvPr>
            <p:ph idx="1"/>
          </p:nvPr>
        </p:nvSpPr>
        <p:spPr/>
        <p:txBody>
          <a:bodyPr/>
          <a:lstStyle/>
          <a:p>
            <a:r>
              <a:rPr lang="en-US" dirty="0">
                <a:solidFill>
                  <a:schemeClr val="tx1"/>
                </a:solidFill>
              </a:rPr>
              <a:t>Allow a block of statements to execute repeatedly</a:t>
            </a:r>
          </a:p>
          <a:p>
            <a:pPr lvl="1"/>
            <a:r>
              <a:rPr lang="en-US" dirty="0">
                <a:solidFill>
                  <a:schemeClr val="tx1"/>
                </a:solidFill>
              </a:rPr>
              <a:t>While Loop: Enters the loop if the condition is true</a:t>
            </a:r>
          </a:p>
          <a:p>
            <a:endParaRPr lang="en-US" dirty="0">
              <a:solidFill>
                <a:schemeClr val="tx1"/>
              </a:solidFill>
            </a:endParaRPr>
          </a:p>
          <a:p>
            <a:endParaRPr lang="en-US" dirty="0">
              <a:solidFill>
                <a:schemeClr val="tx1"/>
              </a:solidFill>
            </a:endParaRPr>
          </a:p>
          <a:p>
            <a:endParaRPr lang="en-US" dirty="0">
              <a:solidFill>
                <a:schemeClr val="tx1"/>
              </a:solidFill>
            </a:endParaRPr>
          </a:p>
          <a:p>
            <a:pPr lvl="1"/>
            <a:endParaRPr lang="en-US" dirty="0">
              <a:solidFill>
                <a:schemeClr val="tx1"/>
              </a:solidFill>
            </a:endParaRPr>
          </a:p>
          <a:p>
            <a:pPr lvl="1"/>
            <a:r>
              <a:rPr lang="en-US" dirty="0">
                <a:solidFill>
                  <a:schemeClr val="tx1"/>
                </a:solidFill>
              </a:rPr>
              <a:t>Do – While Loop: Loop executes at least once even if the condition is false</a:t>
            </a:r>
          </a:p>
          <a:p>
            <a:endParaRPr lang="en-US" dirty="0">
              <a:solidFill>
                <a:schemeClr val="tx1"/>
              </a:solidFill>
            </a:endParaRPr>
          </a:p>
        </p:txBody>
      </p:sp>
      <p:sp>
        <p:nvSpPr>
          <p:cNvPr id="4" name="AutoShape 12"/>
          <p:cNvSpPr>
            <a:spLocks noChangeArrowheads="1"/>
          </p:cNvSpPr>
          <p:nvPr/>
        </p:nvSpPr>
        <p:spPr bwMode="auto">
          <a:xfrm>
            <a:off x="1364748" y="4888208"/>
            <a:ext cx="5029200" cy="1066800"/>
          </a:xfrm>
          <a:prstGeom prst="roundRect">
            <a:avLst>
              <a:gd name="adj" fmla="val 16667"/>
            </a:avLst>
          </a:prstGeom>
          <a:noFill/>
          <a:ln w="9525">
            <a:solidFill>
              <a:schemeClr val="tx1"/>
            </a:solidFill>
            <a:round/>
            <a:headEnd/>
            <a:tailEnd/>
          </a:ln>
          <a:effectLst/>
        </p:spPr>
        <p:txBody>
          <a:bodyPr wrap="none" anchor="ctr"/>
          <a:lstStyle/>
          <a:p>
            <a:pPr lvl="1"/>
            <a:r>
              <a:rPr lang="en-US">
                <a:latin typeface="+mj-lt"/>
                <a:cs typeface="Arial" pitchFamily="34" charset="0"/>
              </a:rPr>
              <a:t>do</a:t>
            </a:r>
          </a:p>
          <a:p>
            <a:pPr lvl="1"/>
            <a:r>
              <a:rPr lang="en-US">
                <a:latin typeface="+mj-lt"/>
                <a:cs typeface="Arial" pitchFamily="34" charset="0"/>
              </a:rPr>
              <a:t>{ //body of the loop </a:t>
            </a:r>
          </a:p>
          <a:p>
            <a:pPr lvl="1"/>
            <a:r>
              <a:rPr lang="en-US">
                <a:latin typeface="+mj-lt"/>
                <a:cs typeface="Arial" pitchFamily="34" charset="0"/>
              </a:rPr>
              <a:t>}  while (condition)</a:t>
            </a:r>
          </a:p>
        </p:txBody>
      </p:sp>
      <p:sp>
        <p:nvSpPr>
          <p:cNvPr id="5" name="AutoShape 11"/>
          <p:cNvSpPr>
            <a:spLocks noChangeArrowheads="1"/>
          </p:cNvSpPr>
          <p:nvPr/>
        </p:nvSpPr>
        <p:spPr bwMode="auto">
          <a:xfrm>
            <a:off x="1295174" y="2619987"/>
            <a:ext cx="5029200" cy="1143000"/>
          </a:xfrm>
          <a:prstGeom prst="roundRect">
            <a:avLst>
              <a:gd name="adj" fmla="val 16667"/>
            </a:avLst>
          </a:prstGeom>
          <a:noFill/>
          <a:ln w="9525">
            <a:solidFill>
              <a:schemeClr val="tx1"/>
            </a:solidFill>
            <a:round/>
            <a:headEnd/>
            <a:tailEnd/>
          </a:ln>
          <a:effectLst/>
        </p:spPr>
        <p:txBody>
          <a:bodyPr wrap="none" anchor="ctr"/>
          <a:lstStyle/>
          <a:p>
            <a:pPr lvl="1"/>
            <a:r>
              <a:rPr lang="en-US" dirty="0">
                <a:latin typeface="+mj-lt"/>
                <a:cs typeface="Arial" pitchFamily="34" charset="0"/>
              </a:rPr>
              <a:t>while (condition)</a:t>
            </a:r>
          </a:p>
          <a:p>
            <a:pPr lvl="1"/>
            <a:r>
              <a:rPr lang="en-US" dirty="0">
                <a:latin typeface="+mj-lt"/>
                <a:cs typeface="Arial" pitchFamily="34" charset="0"/>
              </a:rPr>
              <a:t>{  //body of loop</a:t>
            </a:r>
          </a:p>
          <a:p>
            <a:pPr lvl="1"/>
            <a:r>
              <a:rPr lang="en-US" dirty="0">
                <a:latin typeface="+mj-lt"/>
                <a:cs typeface="Arial" pitchFamily="34" charset="0"/>
              </a:rPr>
              <a:t> }</a:t>
            </a:r>
          </a:p>
        </p:txBody>
      </p:sp>
    </p:spTree>
    <p:extLst>
      <p:ext uri="{BB962C8B-B14F-4D97-AF65-F5344CB8AC3E}">
        <p14:creationId xmlns:p14="http://schemas.microsoft.com/office/powerpoint/2010/main" val="2935516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7.5</a:t>
            </a:r>
            <a:r>
              <a:rPr lang="en-US" sz="1300" dirty="0"/>
              <a:t>: Flow Control: Java’s Control Statements</a:t>
            </a:r>
            <a:r>
              <a:rPr lang="en-US" dirty="0"/>
              <a:t/>
            </a:r>
            <a:br>
              <a:rPr lang="en-US" dirty="0"/>
            </a:br>
            <a:r>
              <a:rPr lang="en-US" dirty="0"/>
              <a:t>Iteration Statements</a:t>
            </a:r>
            <a:endParaRPr lang="en-US" sz="2400" dirty="0"/>
          </a:p>
        </p:txBody>
      </p:sp>
      <p:sp>
        <p:nvSpPr>
          <p:cNvPr id="6" name="Content Placeholder 5"/>
          <p:cNvSpPr>
            <a:spLocks noGrp="1"/>
          </p:cNvSpPr>
          <p:nvPr>
            <p:ph idx="1"/>
          </p:nvPr>
        </p:nvSpPr>
        <p:spPr/>
        <p:txBody>
          <a:bodyPr/>
          <a:lstStyle/>
          <a:p>
            <a:pPr lvl="1"/>
            <a:r>
              <a:rPr lang="en-US" dirty="0">
                <a:solidFill>
                  <a:schemeClr val="tx1"/>
                </a:solidFill>
              </a:rPr>
              <a:t>For Loop:</a:t>
            </a:r>
          </a:p>
          <a:p>
            <a:pPr lvl="1"/>
            <a:endParaRPr lang="en-US" dirty="0">
              <a:solidFill>
                <a:schemeClr val="tx1"/>
              </a:solidFill>
            </a:endParaRPr>
          </a:p>
          <a:p>
            <a:pPr lvl="1"/>
            <a:endParaRPr lang="en-US" dirty="0">
              <a:solidFill>
                <a:schemeClr val="tx1"/>
              </a:solidFill>
            </a:endParaRPr>
          </a:p>
          <a:p>
            <a:pPr lvl="1"/>
            <a:endParaRPr lang="en-US" dirty="0" smtClean="0">
              <a:solidFill>
                <a:schemeClr val="tx1"/>
              </a:solidFill>
            </a:endParaRPr>
          </a:p>
          <a:p>
            <a:pPr lvl="1"/>
            <a:r>
              <a:rPr lang="en-US" dirty="0" smtClean="0">
                <a:solidFill>
                  <a:schemeClr val="tx1"/>
                </a:solidFill>
              </a:rPr>
              <a:t>Example</a:t>
            </a:r>
            <a:endParaRPr lang="en-US" dirty="0">
              <a:solidFill>
                <a:schemeClr val="tx1"/>
              </a:solidFill>
            </a:endParaRPr>
          </a:p>
        </p:txBody>
      </p:sp>
      <p:sp>
        <p:nvSpPr>
          <p:cNvPr id="4" name="AutoShape 4"/>
          <p:cNvSpPr>
            <a:spLocks noChangeArrowheads="1"/>
          </p:cNvSpPr>
          <p:nvPr/>
        </p:nvSpPr>
        <p:spPr bwMode="auto">
          <a:xfrm>
            <a:off x="1295400" y="3643475"/>
            <a:ext cx="6096000" cy="2590800"/>
          </a:xfrm>
          <a:prstGeom prst="roundRect">
            <a:avLst>
              <a:gd name="adj" fmla="val 16667"/>
            </a:avLst>
          </a:prstGeom>
          <a:noFill/>
          <a:ln w="9525">
            <a:solidFill>
              <a:schemeClr val="tx1"/>
            </a:solidFill>
            <a:round/>
            <a:headEnd/>
            <a:tailEnd/>
          </a:ln>
          <a:effectLst/>
        </p:spPr>
        <p:txBody>
          <a:bodyPr wrap="none" anchor="ctr"/>
          <a:lstStyle/>
          <a:p>
            <a:pPr lvl="1"/>
            <a:r>
              <a:rPr lang="en-US" sz="1600" dirty="0">
                <a:latin typeface="+mj-lt"/>
                <a:cs typeface="Arial" pitchFamily="34" charset="0"/>
              </a:rPr>
              <a:t>// Demonstrate the for loop.</a:t>
            </a:r>
          </a:p>
          <a:p>
            <a:pPr lvl="1"/>
            <a:r>
              <a:rPr lang="en-US" sz="1600" dirty="0">
                <a:latin typeface="+mj-lt"/>
                <a:cs typeface="Arial" pitchFamily="34" charset="0"/>
              </a:rPr>
              <a:t>class </a:t>
            </a:r>
            <a:r>
              <a:rPr lang="en-US" sz="1600" dirty="0" err="1" smtClean="0">
                <a:latin typeface="+mj-lt"/>
                <a:cs typeface="Arial" pitchFamily="34" charset="0"/>
              </a:rPr>
              <a:t>SampleFor</a:t>
            </a:r>
            <a:r>
              <a:rPr lang="en-US" sz="1600" dirty="0" smtClean="0">
                <a:latin typeface="+mj-lt"/>
                <a:cs typeface="Arial" pitchFamily="34" charset="0"/>
              </a:rPr>
              <a:t> </a:t>
            </a:r>
            <a:r>
              <a:rPr lang="en-US" sz="1600" dirty="0">
                <a:latin typeface="+mj-lt"/>
                <a:cs typeface="Arial" pitchFamily="34" charset="0"/>
              </a:rPr>
              <a:t>{</a:t>
            </a:r>
          </a:p>
          <a:p>
            <a:pPr lvl="1"/>
            <a:r>
              <a:rPr lang="en-US" sz="1600" dirty="0">
                <a:latin typeface="+mj-lt"/>
                <a:cs typeface="Arial" pitchFamily="34" charset="0"/>
              </a:rPr>
              <a:t>     public static void main(String </a:t>
            </a:r>
            <a:r>
              <a:rPr lang="en-US" sz="1600" dirty="0" err="1">
                <a:latin typeface="+mj-lt"/>
                <a:cs typeface="Arial" pitchFamily="34" charset="0"/>
              </a:rPr>
              <a:t>args</a:t>
            </a:r>
            <a:r>
              <a:rPr lang="en-US" sz="1600" dirty="0">
                <a:latin typeface="+mj-lt"/>
                <a:cs typeface="Arial" pitchFamily="34" charset="0"/>
              </a:rPr>
              <a:t>[]) {</a:t>
            </a:r>
          </a:p>
          <a:p>
            <a:pPr lvl="1"/>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a:t>
            </a:r>
            <a:r>
              <a:rPr lang="en-US" sz="1600" dirty="0" smtClean="0">
                <a:latin typeface="+mj-lt"/>
                <a:cs typeface="Arial" pitchFamily="34" charset="0"/>
              </a:rPr>
              <a:t>number;</a:t>
            </a:r>
            <a:endParaRPr lang="en-US" sz="1600" dirty="0">
              <a:latin typeface="+mj-lt"/>
              <a:cs typeface="Arial" pitchFamily="34" charset="0"/>
            </a:endParaRPr>
          </a:p>
          <a:p>
            <a:pPr lvl="1"/>
            <a:r>
              <a:rPr lang="en-US" sz="1600" dirty="0">
                <a:latin typeface="+mj-lt"/>
                <a:cs typeface="Arial" pitchFamily="34" charset="0"/>
              </a:rPr>
              <a:t>         for(number =5; number &gt;0; n--)</a:t>
            </a:r>
          </a:p>
          <a:p>
            <a:pPr lvl="1"/>
            <a:r>
              <a:rPr lang="en-US" sz="1600" dirty="0">
                <a:latin typeface="+mj-lt"/>
                <a:cs typeface="Arial" pitchFamily="34" charset="0"/>
              </a:rPr>
              <a:t>              </a:t>
            </a:r>
            <a:r>
              <a:rPr lang="en-US" sz="1600" dirty="0" err="1">
                <a:latin typeface="+mj-lt"/>
                <a:cs typeface="Arial" pitchFamily="34" charset="0"/>
              </a:rPr>
              <a:t>System.out.print</a:t>
            </a:r>
            <a:r>
              <a:rPr lang="en-US" sz="1600" dirty="0">
                <a:latin typeface="+mj-lt"/>
                <a:cs typeface="Arial" pitchFamily="34" charset="0"/>
              </a:rPr>
              <a:t>(number +”\t”);</a:t>
            </a:r>
          </a:p>
          <a:p>
            <a:pPr lvl="1"/>
            <a:r>
              <a:rPr lang="en-US" sz="1600" dirty="0">
                <a:latin typeface="+mj-lt"/>
                <a:cs typeface="Arial" pitchFamily="34" charset="0"/>
              </a:rPr>
              <a:t>     }</a:t>
            </a:r>
          </a:p>
          <a:p>
            <a:pPr lvl="1"/>
            <a:r>
              <a:rPr lang="en-US" sz="1600" dirty="0">
                <a:latin typeface="+mj-lt"/>
                <a:cs typeface="Arial" pitchFamily="34" charset="0"/>
              </a:rPr>
              <a:t>}</a:t>
            </a:r>
          </a:p>
        </p:txBody>
      </p:sp>
      <p:sp>
        <p:nvSpPr>
          <p:cNvPr id="5" name="AutoShape 8"/>
          <p:cNvSpPr>
            <a:spLocks noChangeArrowheads="1"/>
          </p:cNvSpPr>
          <p:nvPr/>
        </p:nvSpPr>
        <p:spPr bwMode="auto">
          <a:xfrm>
            <a:off x="1295400" y="1957434"/>
            <a:ext cx="6096000" cy="838200"/>
          </a:xfrm>
          <a:prstGeom prst="roundRect">
            <a:avLst>
              <a:gd name="adj" fmla="val 16667"/>
            </a:avLst>
          </a:prstGeom>
          <a:noFill/>
          <a:ln w="9525">
            <a:solidFill>
              <a:schemeClr val="tx1"/>
            </a:solidFill>
            <a:round/>
            <a:headEnd/>
            <a:tailEnd/>
          </a:ln>
          <a:effectLst/>
        </p:spPr>
        <p:txBody>
          <a:bodyPr wrap="none" anchor="ctr"/>
          <a:lstStyle/>
          <a:p>
            <a:pPr lvl="1"/>
            <a:r>
              <a:rPr lang="en-US" sz="1600" dirty="0">
                <a:latin typeface="+mj-lt"/>
                <a:cs typeface="Arial" pitchFamily="34" charset="0"/>
              </a:rPr>
              <a:t>for( initialization ; condition ; iteration)</a:t>
            </a:r>
          </a:p>
          <a:p>
            <a:pPr lvl="1"/>
            <a:r>
              <a:rPr lang="en-US" sz="1600" dirty="0">
                <a:latin typeface="+mj-lt"/>
                <a:cs typeface="Arial" pitchFamily="34" charset="0"/>
              </a:rPr>
              <a:t>{ //body of the loop }</a:t>
            </a:r>
          </a:p>
        </p:txBody>
      </p:sp>
      <p:sp>
        <p:nvSpPr>
          <p:cNvPr id="8" name="AutoShape 9"/>
          <p:cNvSpPr>
            <a:spLocks noChangeArrowheads="1"/>
          </p:cNvSpPr>
          <p:nvPr/>
        </p:nvSpPr>
        <p:spPr bwMode="auto">
          <a:xfrm>
            <a:off x="5652447" y="4764588"/>
            <a:ext cx="2460171" cy="1346209"/>
          </a:xfrm>
          <a:prstGeom prst="star16">
            <a:avLst>
              <a:gd name="adj" fmla="val 37500"/>
            </a:avLst>
          </a:prstGeom>
          <a:solidFill>
            <a:srgbClr val="DDDDDD"/>
          </a:solidFill>
          <a:ln w="9525">
            <a:solidFill>
              <a:schemeClr val="tx1"/>
            </a:solidFill>
            <a:miter lim="800000"/>
            <a:headEnd/>
            <a:tailEnd/>
          </a:ln>
          <a:effectLst/>
        </p:spPr>
        <p:txBody>
          <a:bodyPr wrap="none" anchor="ctr"/>
          <a:lstStyle/>
          <a:p>
            <a:pPr>
              <a:lnSpc>
                <a:spcPct val="90000"/>
              </a:lnSpc>
              <a:spcBef>
                <a:spcPct val="30000"/>
              </a:spcBef>
            </a:pPr>
            <a:r>
              <a:rPr lang="en-US" sz="1600" b="1" dirty="0">
                <a:latin typeface="+mj-lt"/>
                <a:cs typeface="Arial" pitchFamily="34" charset="0"/>
              </a:rPr>
              <a:t>Output: </a:t>
            </a:r>
            <a:r>
              <a:rPr lang="en-US" sz="1600" dirty="0">
                <a:latin typeface="+mj-lt"/>
                <a:cs typeface="Arial" pitchFamily="34" charset="0"/>
              </a:rPr>
              <a:t>5 4 3 2 1</a:t>
            </a:r>
          </a:p>
        </p:txBody>
      </p:sp>
    </p:spTree>
    <p:extLst>
      <p:ext uri="{BB962C8B-B14F-4D97-AF65-F5344CB8AC3E}">
        <p14:creationId xmlns:p14="http://schemas.microsoft.com/office/powerpoint/2010/main" val="29355169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7.5: Control Structures</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Data types in Java</a:t>
            </a:r>
          </a:p>
          <a:p>
            <a:r>
              <a:rPr lang="en-US" dirty="0" smtClean="0">
                <a:solidFill>
                  <a:schemeClr val="tx1"/>
                </a:solidFill>
              </a:rPr>
              <a:t>Switch Statement using String as expression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pPr>
              <a:lnSpc>
                <a:spcPct val="150000"/>
              </a:lnSpc>
            </a:pPr>
            <a:r>
              <a:rPr lang="en-US" dirty="0"/>
              <a:t>After completing this lesson, participants will be able to: </a:t>
            </a:r>
          </a:p>
          <a:p>
            <a:pPr lvl="1">
              <a:lnSpc>
                <a:spcPct val="150000"/>
              </a:lnSpc>
            </a:pPr>
            <a:r>
              <a:rPr lang="en-US" dirty="0"/>
              <a:t>Understand Basic Java Language constructs like: </a:t>
            </a:r>
          </a:p>
          <a:p>
            <a:pPr lvl="2">
              <a:lnSpc>
                <a:spcPct val="150000"/>
              </a:lnSpc>
            </a:pPr>
            <a:r>
              <a:rPr lang="en-US" dirty="0"/>
              <a:t>Keywords</a:t>
            </a:r>
          </a:p>
          <a:p>
            <a:pPr lvl="2">
              <a:lnSpc>
                <a:spcPct val="150000"/>
              </a:lnSpc>
            </a:pPr>
            <a:r>
              <a:rPr lang="en-US" dirty="0"/>
              <a:t>Primitive Data Types</a:t>
            </a:r>
          </a:p>
          <a:p>
            <a:pPr lvl="2">
              <a:lnSpc>
                <a:spcPct val="150000"/>
              </a:lnSpc>
            </a:pPr>
            <a:r>
              <a:rPr lang="en-US" dirty="0"/>
              <a:t>Operators</a:t>
            </a:r>
          </a:p>
          <a:p>
            <a:pPr lvl="2">
              <a:lnSpc>
                <a:spcPct val="150000"/>
              </a:lnSpc>
            </a:pPr>
            <a:r>
              <a:rPr lang="en-US" dirty="0"/>
              <a:t>Variables </a:t>
            </a:r>
          </a:p>
          <a:p>
            <a:pPr lvl="2">
              <a:lnSpc>
                <a:spcPct val="150000"/>
              </a:lnSpc>
            </a:pPr>
            <a:r>
              <a:rPr lang="en-US" dirty="0"/>
              <a:t>Literals</a:t>
            </a:r>
          </a:p>
          <a:p>
            <a:pPr lvl="1">
              <a:lnSpc>
                <a:spcPct val="150000"/>
              </a:lnSpc>
            </a:pPr>
            <a:r>
              <a:rPr lang="en-US" dirty="0"/>
              <a:t>Write Java programs using control structures</a:t>
            </a:r>
          </a:p>
          <a:p>
            <a:pPr lvl="1">
              <a:lnSpc>
                <a:spcPct val="150000"/>
              </a:lnSpc>
            </a:pPr>
            <a:r>
              <a:rPr lang="en-US" dirty="0"/>
              <a:t>Best Practices</a:t>
            </a:r>
          </a:p>
          <a:p>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7.6</a:t>
            </a:r>
            <a:r>
              <a:rPr lang="en-US" sz="1200" dirty="0"/>
              <a:t>: Best Practices</a:t>
            </a:r>
            <a:r>
              <a:rPr lang="en-US" sz="1200" dirty="0" smtClean="0"/>
              <a:t/>
            </a:r>
            <a:br>
              <a:rPr lang="en-US" sz="1200" dirty="0" smtClean="0"/>
            </a:br>
            <a:r>
              <a:rPr lang="en-US" dirty="0"/>
              <a:t>Best practices: </a:t>
            </a:r>
            <a:r>
              <a:rPr lang="en-US" dirty="0" smtClean="0"/>
              <a:t>Iteration Statements</a:t>
            </a:r>
            <a:endParaRPr lang="en-US" sz="2400" dirty="0"/>
          </a:p>
        </p:txBody>
      </p:sp>
      <p:sp>
        <p:nvSpPr>
          <p:cNvPr id="6" name="Content Placeholder 5"/>
          <p:cNvSpPr>
            <a:spLocks noGrp="1"/>
          </p:cNvSpPr>
          <p:nvPr>
            <p:ph idx="1"/>
          </p:nvPr>
        </p:nvSpPr>
        <p:spPr/>
        <p:txBody>
          <a:bodyPr/>
          <a:lstStyle/>
          <a:p>
            <a:pPr fontAlgn="t"/>
            <a:r>
              <a:rPr lang="en-US" dirty="0">
                <a:solidFill>
                  <a:schemeClr val="tx1"/>
                </a:solidFill>
              </a:rPr>
              <a:t>Always use an </a:t>
            </a:r>
            <a:r>
              <a:rPr lang="en-US" dirty="0" err="1">
                <a:solidFill>
                  <a:schemeClr val="tx1"/>
                </a:solidFill>
              </a:rPr>
              <a:t>int</a:t>
            </a:r>
            <a:r>
              <a:rPr lang="en-US" dirty="0">
                <a:solidFill>
                  <a:schemeClr val="tx1"/>
                </a:solidFill>
              </a:rPr>
              <a:t> data type as the loop index variable whenever possible</a:t>
            </a:r>
            <a:r>
              <a:rPr lang="en-US" dirty="0">
                <a:solidFill>
                  <a:schemeClr val="tx1"/>
                </a:solidFill>
                <a:cs typeface="Times New Roman" pitchFamily="18" charset="0"/>
              </a:rPr>
              <a:t> </a:t>
            </a:r>
          </a:p>
          <a:p>
            <a:r>
              <a:rPr lang="en-US" dirty="0">
                <a:solidFill>
                  <a:schemeClr val="tx1"/>
                </a:solidFill>
              </a:rPr>
              <a:t>Use for-each liberally</a:t>
            </a:r>
          </a:p>
          <a:p>
            <a:pPr fontAlgn="t"/>
            <a:r>
              <a:rPr lang="en-US" dirty="0">
                <a:solidFill>
                  <a:schemeClr val="tx1"/>
                </a:solidFill>
              </a:rPr>
              <a:t>Switch case statement</a:t>
            </a:r>
          </a:p>
          <a:p>
            <a:pPr fontAlgn="t"/>
            <a:r>
              <a:rPr lang="en-US" dirty="0">
                <a:solidFill>
                  <a:schemeClr val="tx1"/>
                </a:solidFill>
              </a:rPr>
              <a:t>Terminating conditions should be against 0</a:t>
            </a:r>
          </a:p>
          <a:p>
            <a:pPr fontAlgn="t"/>
            <a:r>
              <a:rPr lang="en-US" dirty="0">
                <a:solidFill>
                  <a:schemeClr val="tx1"/>
                </a:solidFill>
              </a:rPr>
              <a:t>Loop invariant code motion</a:t>
            </a:r>
          </a:p>
          <a:p>
            <a:pPr algn="just" fontAlgn="t">
              <a:buFont typeface="Arial" pitchFamily="34" charset="0"/>
              <a:buNone/>
            </a:pPr>
            <a:r>
              <a:rPr lang="en-US" dirty="0" err="1">
                <a:solidFill>
                  <a:schemeClr val="tx1"/>
                </a:solidFill>
                <a:cs typeface="Times New Roman" pitchFamily="18" charset="0"/>
              </a:rPr>
              <a:t>E.g</a:t>
            </a:r>
            <a:r>
              <a:rPr lang="en-US" dirty="0">
                <a:solidFill>
                  <a:schemeClr val="tx1"/>
                </a:solidFill>
                <a:cs typeface="Times New Roman" pitchFamily="18" charset="0"/>
              </a:rPr>
              <a:t> If you call length() in a tight loop, there can be a performance hit.</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9355169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solidFill>
                  <a:srgbClr val="0070C0"/>
                </a:solidFill>
              </a:rPr>
              <a:t>7.6</a:t>
            </a:r>
            <a:r>
              <a:rPr lang="en-US" sz="1200" dirty="0">
                <a:solidFill>
                  <a:srgbClr val="0070C0"/>
                </a:solidFill>
              </a:rPr>
              <a:t>: Best Practices</a:t>
            </a:r>
            <a:br>
              <a:rPr lang="en-US" sz="1200" dirty="0">
                <a:solidFill>
                  <a:srgbClr val="0070C0"/>
                </a:solidFill>
              </a:rPr>
            </a:br>
            <a:r>
              <a:rPr lang="en-US" dirty="0">
                <a:solidFill>
                  <a:srgbClr val="0070C0"/>
                </a:solidFill>
              </a:rPr>
              <a:t>Best practices: Iteration Statements</a:t>
            </a:r>
            <a:endParaRPr lang="en-US" sz="2400" dirty="0">
              <a:solidFill>
                <a:srgbClr val="0070C0"/>
              </a:solidFill>
            </a:endParaRPr>
          </a:p>
        </p:txBody>
      </p:sp>
      <p:sp>
        <p:nvSpPr>
          <p:cNvPr id="6" name="Content Placeholder 5"/>
          <p:cNvSpPr>
            <a:spLocks noGrp="1"/>
          </p:cNvSpPr>
          <p:nvPr>
            <p:ph idx="1"/>
          </p:nvPr>
        </p:nvSpPr>
        <p:spPr/>
        <p:txBody>
          <a:bodyPr/>
          <a:lstStyle/>
          <a:p>
            <a:r>
              <a:rPr lang="en-US" dirty="0" smtClean="0">
                <a:solidFill>
                  <a:schemeClr val="tx1"/>
                </a:solidFill>
              </a:rPr>
              <a:t>Notes Pages</a:t>
            </a:r>
            <a:endParaRPr lang="en-US" dirty="0">
              <a:solidFill>
                <a:schemeClr val="tx1"/>
              </a:solidFill>
            </a:endParaRPr>
          </a:p>
        </p:txBody>
      </p:sp>
    </p:spTree>
    <p:extLst>
      <p:ext uri="{BB962C8B-B14F-4D97-AF65-F5344CB8AC3E}">
        <p14:creationId xmlns:p14="http://schemas.microsoft.com/office/powerpoint/2010/main" val="2935516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r>
              <a:rPr lang="en-US" dirty="0">
                <a:solidFill>
                  <a:schemeClr val="tx1"/>
                </a:solidFill>
              </a:rPr>
              <a:t>Keywords </a:t>
            </a:r>
          </a:p>
          <a:p>
            <a:pPr lvl="1"/>
            <a:r>
              <a:rPr lang="en-US" dirty="0">
                <a:solidFill>
                  <a:schemeClr val="tx1"/>
                </a:solidFill>
              </a:rPr>
              <a:t>Primitive Data Types</a:t>
            </a:r>
          </a:p>
          <a:p>
            <a:pPr lvl="1"/>
            <a:r>
              <a:rPr lang="en-US" dirty="0">
                <a:solidFill>
                  <a:schemeClr val="tx1"/>
                </a:solidFill>
              </a:rPr>
              <a:t>Operators and Assignments </a:t>
            </a:r>
          </a:p>
          <a:p>
            <a:pPr lvl="1"/>
            <a:r>
              <a:rPr lang="en-US" dirty="0">
                <a:solidFill>
                  <a:schemeClr val="tx1"/>
                </a:solidFill>
              </a:rPr>
              <a:t>Variables and Literals </a:t>
            </a:r>
          </a:p>
          <a:p>
            <a:pPr lvl="1"/>
            <a:r>
              <a:rPr lang="en-US" dirty="0">
                <a:solidFill>
                  <a:schemeClr val="tx1"/>
                </a:solidFill>
              </a:rPr>
              <a:t>Flow Control: Java’s Control Statements</a:t>
            </a:r>
          </a:p>
          <a:p>
            <a:pPr lvl="1"/>
            <a:r>
              <a:rPr lang="en-US" dirty="0">
                <a:solidFill>
                  <a:schemeClr val="tx1"/>
                </a:solidFill>
              </a:rPr>
              <a:t>Best Practices</a:t>
            </a:r>
          </a:p>
          <a:p>
            <a:pPr lvl="1"/>
            <a:endParaRPr lang="en-US" dirty="0">
              <a:solidFill>
                <a:schemeClr val="tx1"/>
              </a:solidFill>
            </a:endParaRPr>
          </a:p>
          <a:p>
            <a:pPr lvl="2"/>
            <a:endParaRPr lang="en-US"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p:txBody>
          <a:bodyPr/>
          <a:lstStyle/>
          <a:p>
            <a:r>
              <a:rPr lang="en-US" dirty="0">
                <a:solidFill>
                  <a:schemeClr val="tx1"/>
                </a:solidFill>
              </a:rPr>
              <a:t>Question 1: Java considers variable number and </a:t>
            </a:r>
            <a:r>
              <a:rPr lang="en-US" dirty="0" err="1">
                <a:solidFill>
                  <a:schemeClr val="tx1"/>
                </a:solidFill>
              </a:rPr>
              <a:t>NuMbEr</a:t>
            </a:r>
            <a:r>
              <a:rPr lang="en-US" dirty="0">
                <a:solidFill>
                  <a:schemeClr val="tx1"/>
                </a:solidFill>
              </a:rPr>
              <a:t> to be identical.</a:t>
            </a:r>
          </a:p>
          <a:p>
            <a:pPr lvl="1"/>
            <a:r>
              <a:rPr lang="en-US" dirty="0">
                <a:solidFill>
                  <a:schemeClr val="tx1"/>
                </a:solidFill>
              </a:rPr>
              <a:t>True/False</a:t>
            </a:r>
          </a:p>
          <a:p>
            <a:r>
              <a:rPr lang="en-US" dirty="0">
                <a:solidFill>
                  <a:schemeClr val="tx1"/>
                </a:solidFill>
              </a:rPr>
              <a:t>Question 2: The </a:t>
            </a:r>
            <a:r>
              <a:rPr lang="en-US" i="1" dirty="0">
                <a:solidFill>
                  <a:schemeClr val="tx1"/>
                </a:solidFill>
              </a:rPr>
              <a:t>do...while </a:t>
            </a:r>
            <a:r>
              <a:rPr lang="en-US" dirty="0">
                <a:solidFill>
                  <a:schemeClr val="tx1"/>
                </a:solidFill>
              </a:rPr>
              <a:t>statement tests the loop-continuation condition __________ it executes executing the loop's body; hence, the body executes at least once.</a:t>
            </a:r>
          </a:p>
          <a:p>
            <a:pPr lvl="1"/>
            <a:r>
              <a:rPr lang="en-US" b="1" dirty="0">
                <a:solidFill>
                  <a:schemeClr val="tx1"/>
                </a:solidFill>
              </a:rPr>
              <a:t>Option1: </a:t>
            </a:r>
            <a:r>
              <a:rPr lang="en-US" dirty="0">
                <a:solidFill>
                  <a:schemeClr val="tx1"/>
                </a:solidFill>
              </a:rPr>
              <a:t>before</a:t>
            </a:r>
          </a:p>
          <a:p>
            <a:pPr lvl="1"/>
            <a:r>
              <a:rPr lang="en-US" b="1" dirty="0">
                <a:solidFill>
                  <a:schemeClr val="tx1"/>
                </a:solidFill>
              </a:rPr>
              <a:t>Option2:</a:t>
            </a:r>
            <a:r>
              <a:rPr lang="en-US" dirty="0">
                <a:solidFill>
                  <a:schemeClr val="tx1"/>
                </a:solidFill>
              </a:rPr>
              <a:t> after</a:t>
            </a:r>
          </a:p>
          <a:p>
            <a:pPr lvl="1"/>
            <a:endParaRPr lang="en-US"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7.1 </a:t>
            </a:r>
            <a:r>
              <a:rPr lang="en-US" sz="1200" dirty="0"/>
              <a:t>: Keywords</a:t>
            </a:r>
            <a:r>
              <a:rPr lang="en-US" dirty="0" smtClean="0"/>
              <a:t/>
            </a:r>
            <a:br>
              <a:rPr lang="en-US" dirty="0" smtClean="0"/>
            </a:br>
            <a:r>
              <a:rPr lang="en-US" dirty="0" smtClean="0"/>
              <a:t>Keywords </a:t>
            </a:r>
            <a:r>
              <a:rPr lang="en-US" dirty="0"/>
              <a:t>in Java</a:t>
            </a:r>
            <a:endParaRPr lang="en-US" sz="2400" dirty="0"/>
          </a:p>
        </p:txBody>
      </p:sp>
      <p:sp>
        <p:nvSpPr>
          <p:cNvPr id="2" name="Content Placeholder 1"/>
          <p:cNvSpPr>
            <a:spLocks noGrp="1"/>
          </p:cNvSpPr>
          <p:nvPr>
            <p:ph idx="1"/>
          </p:nvPr>
        </p:nvSpPr>
        <p:spPr/>
        <p:txBody>
          <a:bodyPr/>
          <a:lstStyle/>
          <a:p>
            <a:endParaRPr lang="en-US"/>
          </a:p>
        </p:txBody>
      </p:sp>
      <p:pic>
        <p:nvPicPr>
          <p:cNvPr id="8" name="Picture 39"/>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Lst>
          </a:blip>
          <a:srcRect/>
          <a:stretch>
            <a:fillRect/>
          </a:stretch>
        </p:blipFill>
        <p:spPr>
          <a:xfrm>
            <a:off x="391884" y="1925526"/>
            <a:ext cx="8305800" cy="34575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t>7.2</a:t>
            </a:r>
            <a:r>
              <a:rPr lang="en-US" sz="1200" dirty="0"/>
              <a:t>: Primitive Data types</a:t>
            </a:r>
            <a:br>
              <a:rPr lang="en-US" sz="1200" dirty="0"/>
            </a:br>
            <a:r>
              <a:rPr lang="en-US" dirty="0" smtClean="0"/>
              <a:t>Java </a:t>
            </a:r>
            <a:r>
              <a:rPr lang="en-US" dirty="0"/>
              <a:t>Data types</a:t>
            </a:r>
            <a:endParaRPr lang="en-US" sz="2400" dirty="0"/>
          </a:p>
        </p:txBody>
      </p:sp>
      <p:grpSp>
        <p:nvGrpSpPr>
          <p:cNvPr id="5" name="Group 3"/>
          <p:cNvGrpSpPr>
            <a:grpSpLocks/>
          </p:cNvGrpSpPr>
          <p:nvPr/>
        </p:nvGrpSpPr>
        <p:grpSpPr bwMode="auto">
          <a:xfrm>
            <a:off x="496886" y="1665708"/>
            <a:ext cx="8305800" cy="4495800"/>
            <a:chOff x="-3" y="-3"/>
            <a:chExt cx="3259" cy="5094"/>
          </a:xfrm>
        </p:grpSpPr>
        <p:grpSp>
          <p:nvGrpSpPr>
            <p:cNvPr id="8" name="Group 4"/>
            <p:cNvGrpSpPr>
              <a:grpSpLocks/>
            </p:cNvGrpSpPr>
            <p:nvPr/>
          </p:nvGrpSpPr>
          <p:grpSpPr bwMode="auto">
            <a:xfrm>
              <a:off x="0" y="0"/>
              <a:ext cx="3253" cy="5088"/>
              <a:chOff x="0" y="0"/>
              <a:chExt cx="3253" cy="5088"/>
            </a:xfrm>
          </p:grpSpPr>
          <p:grpSp>
            <p:nvGrpSpPr>
              <p:cNvPr id="10" name="Group 5"/>
              <p:cNvGrpSpPr>
                <a:grpSpLocks/>
              </p:cNvGrpSpPr>
              <p:nvPr/>
            </p:nvGrpSpPr>
            <p:grpSpPr bwMode="auto">
              <a:xfrm>
                <a:off x="0" y="0"/>
                <a:ext cx="720" cy="672"/>
                <a:chOff x="0" y="0"/>
                <a:chExt cx="720" cy="672"/>
              </a:xfrm>
            </p:grpSpPr>
            <p:sp>
              <p:nvSpPr>
                <p:cNvPr id="89" name="Rectangle 6"/>
                <p:cNvSpPr>
                  <a:spLocks noChangeArrowheads="1"/>
                </p:cNvSpPr>
                <p:nvPr/>
              </p:nvSpPr>
              <p:spPr bwMode="auto">
                <a:xfrm>
                  <a:off x="43" y="0"/>
                  <a:ext cx="634" cy="672"/>
                </a:xfrm>
                <a:prstGeom prst="rect">
                  <a:avLst/>
                </a:prstGeom>
                <a:noFill/>
                <a:ln w="9525">
                  <a:noFill/>
                  <a:miter lim="800000"/>
                  <a:headEnd/>
                  <a:tailEnd/>
                </a:ln>
                <a:effectLst/>
              </p:spPr>
              <p:txBody>
                <a:bodyPr/>
                <a:lstStyle/>
                <a:p>
                  <a:pPr algn="just" eaLnBrk="0" hangingPunct="0"/>
                  <a:r>
                    <a:rPr lang="en-US" b="1" dirty="0">
                      <a:latin typeface="+mj-lt"/>
                      <a:cs typeface="Arial" pitchFamily="34" charset="0"/>
                    </a:rPr>
                    <a:t>Type</a:t>
                  </a:r>
                  <a:endParaRPr lang="en-US" dirty="0">
                    <a:latin typeface="+mj-lt"/>
                    <a:cs typeface="Arial" pitchFamily="34" charset="0"/>
                  </a:endParaRPr>
                </a:p>
                <a:p>
                  <a:pPr algn="just" eaLnBrk="0" hangingPunct="0"/>
                  <a:endParaRPr lang="en-US" dirty="0">
                    <a:latin typeface="+mj-lt"/>
                    <a:cs typeface="Arial" pitchFamily="34" charset="0"/>
                  </a:endParaRPr>
                </a:p>
              </p:txBody>
            </p:sp>
            <p:sp>
              <p:nvSpPr>
                <p:cNvPr id="90" name="Rectangle 7"/>
                <p:cNvSpPr>
                  <a:spLocks noChangeArrowheads="1"/>
                </p:cNvSpPr>
                <p:nvPr/>
              </p:nvSpPr>
              <p:spPr bwMode="auto">
                <a:xfrm>
                  <a:off x="0" y="0"/>
                  <a:ext cx="720"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1" name="Group 8"/>
              <p:cNvGrpSpPr>
                <a:grpSpLocks/>
              </p:cNvGrpSpPr>
              <p:nvPr/>
            </p:nvGrpSpPr>
            <p:grpSpPr bwMode="auto">
              <a:xfrm>
                <a:off x="720" y="0"/>
                <a:ext cx="928" cy="672"/>
                <a:chOff x="720" y="0"/>
                <a:chExt cx="928" cy="672"/>
              </a:xfrm>
            </p:grpSpPr>
            <p:sp>
              <p:nvSpPr>
                <p:cNvPr id="87" name="Rectangle 9"/>
                <p:cNvSpPr>
                  <a:spLocks noChangeArrowheads="1"/>
                </p:cNvSpPr>
                <p:nvPr/>
              </p:nvSpPr>
              <p:spPr bwMode="auto">
                <a:xfrm>
                  <a:off x="763" y="0"/>
                  <a:ext cx="842" cy="672"/>
                </a:xfrm>
                <a:prstGeom prst="rect">
                  <a:avLst/>
                </a:prstGeom>
                <a:noFill/>
                <a:ln w="9525">
                  <a:noFill/>
                  <a:miter lim="800000"/>
                  <a:headEnd/>
                  <a:tailEnd/>
                </a:ln>
                <a:effectLst/>
              </p:spPr>
              <p:txBody>
                <a:bodyPr/>
                <a:lstStyle/>
                <a:p>
                  <a:pPr algn="just" eaLnBrk="0" hangingPunct="0"/>
                  <a:r>
                    <a:rPr lang="en-US" b="1">
                      <a:latin typeface="+mj-lt"/>
                      <a:cs typeface="Arial" pitchFamily="34" charset="0"/>
                    </a:rPr>
                    <a:t>Size/Format</a:t>
                  </a:r>
                </a:p>
                <a:p>
                  <a:pPr algn="just" eaLnBrk="0" hangingPunct="0"/>
                  <a:endParaRPr lang="en-US" b="1">
                    <a:latin typeface="+mj-lt"/>
                    <a:cs typeface="Arial" pitchFamily="34" charset="0"/>
                  </a:endParaRPr>
                </a:p>
              </p:txBody>
            </p:sp>
            <p:sp>
              <p:nvSpPr>
                <p:cNvPr id="88" name="Rectangle 10"/>
                <p:cNvSpPr>
                  <a:spLocks noChangeArrowheads="1"/>
                </p:cNvSpPr>
                <p:nvPr/>
              </p:nvSpPr>
              <p:spPr bwMode="auto">
                <a:xfrm>
                  <a:off x="720" y="0"/>
                  <a:ext cx="928"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2" name="Group 11"/>
              <p:cNvGrpSpPr>
                <a:grpSpLocks/>
              </p:cNvGrpSpPr>
              <p:nvPr/>
            </p:nvGrpSpPr>
            <p:grpSpPr bwMode="auto">
              <a:xfrm>
                <a:off x="1648" y="0"/>
                <a:ext cx="1605" cy="672"/>
                <a:chOff x="1648" y="0"/>
                <a:chExt cx="1605" cy="672"/>
              </a:xfrm>
            </p:grpSpPr>
            <p:sp>
              <p:nvSpPr>
                <p:cNvPr id="85" name="Rectangle 12"/>
                <p:cNvSpPr>
                  <a:spLocks noChangeArrowheads="1"/>
                </p:cNvSpPr>
                <p:nvPr/>
              </p:nvSpPr>
              <p:spPr bwMode="auto">
                <a:xfrm>
                  <a:off x="1691" y="0"/>
                  <a:ext cx="1519" cy="672"/>
                </a:xfrm>
                <a:prstGeom prst="rect">
                  <a:avLst/>
                </a:prstGeom>
                <a:noFill/>
                <a:ln w="9525">
                  <a:noFill/>
                  <a:miter lim="800000"/>
                  <a:headEnd/>
                  <a:tailEnd/>
                </a:ln>
                <a:effectLst/>
              </p:spPr>
              <p:txBody>
                <a:bodyPr/>
                <a:lstStyle/>
                <a:p>
                  <a:pPr algn="just" eaLnBrk="0" hangingPunct="0"/>
                  <a:r>
                    <a:rPr lang="en-US" b="1">
                      <a:latin typeface="+mj-lt"/>
                      <a:cs typeface="Arial" pitchFamily="34" charset="0"/>
                    </a:rPr>
                    <a:t>Description</a:t>
                  </a:r>
                  <a:endParaRPr lang="en-US">
                    <a:latin typeface="+mj-lt"/>
                    <a:cs typeface="Arial" pitchFamily="34" charset="0"/>
                  </a:endParaRPr>
                </a:p>
                <a:p>
                  <a:pPr algn="just" eaLnBrk="0" hangingPunct="0"/>
                  <a:endParaRPr lang="en-US">
                    <a:latin typeface="+mj-lt"/>
                    <a:cs typeface="Arial" pitchFamily="34" charset="0"/>
                  </a:endParaRPr>
                </a:p>
              </p:txBody>
            </p:sp>
            <p:sp>
              <p:nvSpPr>
                <p:cNvPr id="86" name="Rectangle 13"/>
                <p:cNvSpPr>
                  <a:spLocks noChangeArrowheads="1"/>
                </p:cNvSpPr>
                <p:nvPr/>
              </p:nvSpPr>
              <p:spPr bwMode="auto">
                <a:xfrm>
                  <a:off x="1648" y="0"/>
                  <a:ext cx="1605"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3" name="Group 14"/>
              <p:cNvGrpSpPr>
                <a:grpSpLocks/>
              </p:cNvGrpSpPr>
              <p:nvPr/>
            </p:nvGrpSpPr>
            <p:grpSpPr bwMode="auto">
              <a:xfrm>
                <a:off x="0" y="672"/>
                <a:ext cx="720" cy="480"/>
                <a:chOff x="0" y="672"/>
                <a:chExt cx="720" cy="480"/>
              </a:xfrm>
            </p:grpSpPr>
            <p:sp>
              <p:nvSpPr>
                <p:cNvPr id="83" name="Rectangle 15"/>
                <p:cNvSpPr>
                  <a:spLocks noChangeArrowheads="1"/>
                </p:cNvSpPr>
                <p:nvPr/>
              </p:nvSpPr>
              <p:spPr bwMode="auto">
                <a:xfrm>
                  <a:off x="43" y="672"/>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byte</a:t>
                  </a:r>
                </a:p>
                <a:p>
                  <a:pPr algn="just" eaLnBrk="0" hangingPunct="0"/>
                  <a:endParaRPr lang="en-US">
                    <a:latin typeface="+mj-lt"/>
                    <a:cs typeface="Arial" pitchFamily="34" charset="0"/>
                  </a:endParaRPr>
                </a:p>
              </p:txBody>
            </p:sp>
            <p:sp>
              <p:nvSpPr>
                <p:cNvPr id="84" name="Rectangle 16"/>
                <p:cNvSpPr>
                  <a:spLocks noChangeArrowheads="1"/>
                </p:cNvSpPr>
                <p:nvPr/>
              </p:nvSpPr>
              <p:spPr bwMode="auto">
                <a:xfrm>
                  <a:off x="0" y="672"/>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4" name="Group 17"/>
              <p:cNvGrpSpPr>
                <a:grpSpLocks/>
              </p:cNvGrpSpPr>
              <p:nvPr/>
            </p:nvGrpSpPr>
            <p:grpSpPr bwMode="auto">
              <a:xfrm>
                <a:off x="720" y="672"/>
                <a:ext cx="928" cy="480"/>
                <a:chOff x="720" y="672"/>
                <a:chExt cx="928" cy="480"/>
              </a:xfrm>
            </p:grpSpPr>
            <p:sp>
              <p:nvSpPr>
                <p:cNvPr id="81" name="Rectangle 18"/>
                <p:cNvSpPr>
                  <a:spLocks noChangeArrowheads="1"/>
                </p:cNvSpPr>
                <p:nvPr/>
              </p:nvSpPr>
              <p:spPr bwMode="auto">
                <a:xfrm>
                  <a:off x="763" y="672"/>
                  <a:ext cx="842"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8-bit</a:t>
                  </a:r>
                </a:p>
                <a:p>
                  <a:pPr algn="just" eaLnBrk="0" hangingPunct="0"/>
                  <a:endParaRPr lang="en-US">
                    <a:latin typeface="+mj-lt"/>
                    <a:cs typeface="Arial" pitchFamily="34" charset="0"/>
                  </a:endParaRPr>
                </a:p>
              </p:txBody>
            </p:sp>
            <p:sp>
              <p:nvSpPr>
                <p:cNvPr id="82" name="Rectangle 19"/>
                <p:cNvSpPr>
                  <a:spLocks noChangeArrowheads="1"/>
                </p:cNvSpPr>
                <p:nvPr/>
              </p:nvSpPr>
              <p:spPr bwMode="auto">
                <a:xfrm>
                  <a:off x="720" y="672"/>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5" name="Group 20"/>
              <p:cNvGrpSpPr>
                <a:grpSpLocks/>
              </p:cNvGrpSpPr>
              <p:nvPr/>
            </p:nvGrpSpPr>
            <p:grpSpPr bwMode="auto">
              <a:xfrm>
                <a:off x="1648" y="672"/>
                <a:ext cx="1605" cy="480"/>
                <a:chOff x="1648" y="672"/>
                <a:chExt cx="1605" cy="480"/>
              </a:xfrm>
            </p:grpSpPr>
            <p:sp>
              <p:nvSpPr>
                <p:cNvPr id="79" name="Rectangle 21"/>
                <p:cNvSpPr>
                  <a:spLocks noChangeArrowheads="1"/>
                </p:cNvSpPr>
                <p:nvPr/>
              </p:nvSpPr>
              <p:spPr bwMode="auto">
                <a:xfrm>
                  <a:off x="1691" y="672"/>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Byte-length integer</a:t>
                  </a:r>
                </a:p>
              </p:txBody>
            </p:sp>
            <p:sp>
              <p:nvSpPr>
                <p:cNvPr id="80" name="Rectangle 22"/>
                <p:cNvSpPr>
                  <a:spLocks noChangeArrowheads="1"/>
                </p:cNvSpPr>
                <p:nvPr/>
              </p:nvSpPr>
              <p:spPr bwMode="auto">
                <a:xfrm>
                  <a:off x="1648" y="672"/>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6" name="Group 23"/>
              <p:cNvGrpSpPr>
                <a:grpSpLocks/>
              </p:cNvGrpSpPr>
              <p:nvPr/>
            </p:nvGrpSpPr>
            <p:grpSpPr bwMode="auto">
              <a:xfrm>
                <a:off x="0" y="1152"/>
                <a:ext cx="720" cy="480"/>
                <a:chOff x="0" y="1152"/>
                <a:chExt cx="720" cy="480"/>
              </a:xfrm>
            </p:grpSpPr>
            <p:sp>
              <p:nvSpPr>
                <p:cNvPr id="77" name="Rectangle 24"/>
                <p:cNvSpPr>
                  <a:spLocks noChangeArrowheads="1"/>
                </p:cNvSpPr>
                <p:nvPr/>
              </p:nvSpPr>
              <p:spPr bwMode="auto">
                <a:xfrm>
                  <a:off x="43" y="1152"/>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short</a:t>
                  </a:r>
                </a:p>
                <a:p>
                  <a:pPr algn="just" eaLnBrk="0" hangingPunct="0"/>
                  <a:endParaRPr lang="en-US">
                    <a:latin typeface="+mj-lt"/>
                    <a:cs typeface="Arial" pitchFamily="34" charset="0"/>
                  </a:endParaRPr>
                </a:p>
              </p:txBody>
            </p:sp>
            <p:sp>
              <p:nvSpPr>
                <p:cNvPr id="78" name="Rectangle 25"/>
                <p:cNvSpPr>
                  <a:spLocks noChangeArrowheads="1"/>
                </p:cNvSpPr>
                <p:nvPr/>
              </p:nvSpPr>
              <p:spPr bwMode="auto">
                <a:xfrm>
                  <a:off x="0" y="1152"/>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7" name="Group 26"/>
              <p:cNvGrpSpPr>
                <a:grpSpLocks/>
              </p:cNvGrpSpPr>
              <p:nvPr/>
            </p:nvGrpSpPr>
            <p:grpSpPr bwMode="auto">
              <a:xfrm>
                <a:off x="720" y="1152"/>
                <a:ext cx="928" cy="480"/>
                <a:chOff x="720" y="1152"/>
                <a:chExt cx="928" cy="480"/>
              </a:xfrm>
            </p:grpSpPr>
            <p:sp>
              <p:nvSpPr>
                <p:cNvPr id="75" name="Rectangle 27"/>
                <p:cNvSpPr>
                  <a:spLocks noChangeArrowheads="1"/>
                </p:cNvSpPr>
                <p:nvPr/>
              </p:nvSpPr>
              <p:spPr bwMode="auto">
                <a:xfrm>
                  <a:off x="763" y="1152"/>
                  <a:ext cx="842"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16-bit</a:t>
                  </a:r>
                </a:p>
                <a:p>
                  <a:pPr algn="just" eaLnBrk="0" hangingPunct="0"/>
                  <a:endParaRPr lang="en-US">
                    <a:latin typeface="+mj-lt"/>
                    <a:cs typeface="Arial" pitchFamily="34" charset="0"/>
                  </a:endParaRPr>
                </a:p>
              </p:txBody>
            </p:sp>
            <p:sp>
              <p:nvSpPr>
                <p:cNvPr id="76" name="Rectangle 28"/>
                <p:cNvSpPr>
                  <a:spLocks noChangeArrowheads="1"/>
                </p:cNvSpPr>
                <p:nvPr/>
              </p:nvSpPr>
              <p:spPr bwMode="auto">
                <a:xfrm>
                  <a:off x="720" y="1152"/>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8" name="Group 29"/>
              <p:cNvGrpSpPr>
                <a:grpSpLocks/>
              </p:cNvGrpSpPr>
              <p:nvPr/>
            </p:nvGrpSpPr>
            <p:grpSpPr bwMode="auto">
              <a:xfrm>
                <a:off x="1648" y="1152"/>
                <a:ext cx="1605" cy="480"/>
                <a:chOff x="1648" y="1152"/>
                <a:chExt cx="1605" cy="480"/>
              </a:xfrm>
            </p:grpSpPr>
            <p:sp>
              <p:nvSpPr>
                <p:cNvPr id="73" name="Rectangle 30"/>
                <p:cNvSpPr>
                  <a:spLocks noChangeArrowheads="1"/>
                </p:cNvSpPr>
                <p:nvPr/>
              </p:nvSpPr>
              <p:spPr bwMode="auto">
                <a:xfrm>
                  <a:off x="1691" y="1152"/>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Short Integer</a:t>
                  </a:r>
                </a:p>
              </p:txBody>
            </p:sp>
            <p:sp>
              <p:nvSpPr>
                <p:cNvPr id="74" name="Rectangle 31"/>
                <p:cNvSpPr>
                  <a:spLocks noChangeArrowheads="1"/>
                </p:cNvSpPr>
                <p:nvPr/>
              </p:nvSpPr>
              <p:spPr bwMode="auto">
                <a:xfrm>
                  <a:off x="1648" y="1152"/>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9" name="Group 32"/>
              <p:cNvGrpSpPr>
                <a:grpSpLocks/>
              </p:cNvGrpSpPr>
              <p:nvPr/>
            </p:nvGrpSpPr>
            <p:grpSpPr bwMode="auto">
              <a:xfrm>
                <a:off x="0" y="1632"/>
                <a:ext cx="720" cy="480"/>
                <a:chOff x="0" y="1632"/>
                <a:chExt cx="720" cy="480"/>
              </a:xfrm>
            </p:grpSpPr>
            <p:sp>
              <p:nvSpPr>
                <p:cNvPr id="71" name="Rectangle 33"/>
                <p:cNvSpPr>
                  <a:spLocks noChangeArrowheads="1"/>
                </p:cNvSpPr>
                <p:nvPr/>
              </p:nvSpPr>
              <p:spPr bwMode="auto">
                <a:xfrm>
                  <a:off x="43" y="1632"/>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int </a:t>
                  </a:r>
                </a:p>
                <a:p>
                  <a:pPr algn="just" eaLnBrk="0" hangingPunct="0"/>
                  <a:endParaRPr lang="en-US">
                    <a:latin typeface="+mj-lt"/>
                    <a:cs typeface="Arial" pitchFamily="34" charset="0"/>
                  </a:endParaRPr>
                </a:p>
              </p:txBody>
            </p:sp>
            <p:sp>
              <p:nvSpPr>
                <p:cNvPr id="72" name="Rectangle 34"/>
                <p:cNvSpPr>
                  <a:spLocks noChangeArrowheads="1"/>
                </p:cNvSpPr>
                <p:nvPr/>
              </p:nvSpPr>
              <p:spPr bwMode="auto">
                <a:xfrm>
                  <a:off x="0" y="1632"/>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0" name="Group 35"/>
              <p:cNvGrpSpPr>
                <a:grpSpLocks/>
              </p:cNvGrpSpPr>
              <p:nvPr/>
            </p:nvGrpSpPr>
            <p:grpSpPr bwMode="auto">
              <a:xfrm>
                <a:off x="720" y="1632"/>
                <a:ext cx="928" cy="480"/>
                <a:chOff x="720" y="1632"/>
                <a:chExt cx="928" cy="480"/>
              </a:xfrm>
            </p:grpSpPr>
            <p:sp>
              <p:nvSpPr>
                <p:cNvPr id="69" name="Rectangle 36"/>
                <p:cNvSpPr>
                  <a:spLocks noChangeArrowheads="1"/>
                </p:cNvSpPr>
                <p:nvPr/>
              </p:nvSpPr>
              <p:spPr bwMode="auto">
                <a:xfrm>
                  <a:off x="763" y="1632"/>
                  <a:ext cx="842" cy="480"/>
                </a:xfrm>
                <a:prstGeom prst="rect">
                  <a:avLst/>
                </a:prstGeom>
                <a:noFill/>
                <a:ln w="9525">
                  <a:noFill/>
                  <a:miter lim="800000"/>
                  <a:headEnd/>
                  <a:tailEnd/>
                </a:ln>
                <a:effectLst/>
              </p:spPr>
              <p:txBody>
                <a:bodyPr/>
                <a:lstStyle/>
                <a:p>
                  <a:pPr algn="just" eaLnBrk="0" hangingPunct="0"/>
                  <a:r>
                    <a:rPr lang="en-US" dirty="0">
                      <a:latin typeface="+mj-lt"/>
                      <a:cs typeface="Arial" pitchFamily="34" charset="0"/>
                    </a:rPr>
                    <a:t>32-bit</a:t>
                  </a:r>
                </a:p>
                <a:p>
                  <a:pPr algn="just" eaLnBrk="0" hangingPunct="0"/>
                  <a:endParaRPr lang="en-US" dirty="0">
                    <a:latin typeface="+mj-lt"/>
                    <a:cs typeface="Arial" pitchFamily="34" charset="0"/>
                  </a:endParaRPr>
                </a:p>
              </p:txBody>
            </p:sp>
            <p:sp>
              <p:nvSpPr>
                <p:cNvPr id="70" name="Rectangle 37"/>
                <p:cNvSpPr>
                  <a:spLocks noChangeArrowheads="1"/>
                </p:cNvSpPr>
                <p:nvPr/>
              </p:nvSpPr>
              <p:spPr bwMode="auto">
                <a:xfrm>
                  <a:off x="720" y="1632"/>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1" name="Group 38"/>
              <p:cNvGrpSpPr>
                <a:grpSpLocks/>
              </p:cNvGrpSpPr>
              <p:nvPr/>
            </p:nvGrpSpPr>
            <p:grpSpPr bwMode="auto">
              <a:xfrm>
                <a:off x="1648" y="1632"/>
                <a:ext cx="1605" cy="480"/>
                <a:chOff x="1648" y="1632"/>
                <a:chExt cx="1605" cy="480"/>
              </a:xfrm>
            </p:grpSpPr>
            <p:sp>
              <p:nvSpPr>
                <p:cNvPr id="67" name="Rectangle 39"/>
                <p:cNvSpPr>
                  <a:spLocks noChangeArrowheads="1"/>
                </p:cNvSpPr>
                <p:nvPr/>
              </p:nvSpPr>
              <p:spPr bwMode="auto">
                <a:xfrm>
                  <a:off x="1691" y="1632"/>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Integer</a:t>
                  </a:r>
                </a:p>
              </p:txBody>
            </p:sp>
            <p:sp>
              <p:nvSpPr>
                <p:cNvPr id="68" name="Rectangle 40"/>
                <p:cNvSpPr>
                  <a:spLocks noChangeArrowheads="1"/>
                </p:cNvSpPr>
                <p:nvPr/>
              </p:nvSpPr>
              <p:spPr bwMode="auto">
                <a:xfrm>
                  <a:off x="1648" y="1632"/>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2" name="Group 41"/>
              <p:cNvGrpSpPr>
                <a:grpSpLocks/>
              </p:cNvGrpSpPr>
              <p:nvPr/>
            </p:nvGrpSpPr>
            <p:grpSpPr bwMode="auto">
              <a:xfrm>
                <a:off x="0" y="2112"/>
                <a:ext cx="720" cy="480"/>
                <a:chOff x="0" y="2112"/>
                <a:chExt cx="720" cy="480"/>
              </a:xfrm>
            </p:grpSpPr>
            <p:sp>
              <p:nvSpPr>
                <p:cNvPr id="65" name="Rectangle 42"/>
                <p:cNvSpPr>
                  <a:spLocks noChangeArrowheads="1"/>
                </p:cNvSpPr>
                <p:nvPr/>
              </p:nvSpPr>
              <p:spPr bwMode="auto">
                <a:xfrm>
                  <a:off x="43" y="2112"/>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long</a:t>
                  </a:r>
                </a:p>
                <a:p>
                  <a:pPr algn="just" eaLnBrk="0" hangingPunct="0"/>
                  <a:endParaRPr lang="en-US">
                    <a:latin typeface="+mj-lt"/>
                    <a:cs typeface="Arial" pitchFamily="34" charset="0"/>
                  </a:endParaRPr>
                </a:p>
              </p:txBody>
            </p:sp>
            <p:sp>
              <p:nvSpPr>
                <p:cNvPr id="66" name="Rectangle 43"/>
                <p:cNvSpPr>
                  <a:spLocks noChangeArrowheads="1"/>
                </p:cNvSpPr>
                <p:nvPr/>
              </p:nvSpPr>
              <p:spPr bwMode="auto">
                <a:xfrm>
                  <a:off x="0" y="2112"/>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3" name="Group 44"/>
              <p:cNvGrpSpPr>
                <a:grpSpLocks/>
              </p:cNvGrpSpPr>
              <p:nvPr/>
            </p:nvGrpSpPr>
            <p:grpSpPr bwMode="auto">
              <a:xfrm>
                <a:off x="720" y="2112"/>
                <a:ext cx="928" cy="480"/>
                <a:chOff x="720" y="2112"/>
                <a:chExt cx="928" cy="480"/>
              </a:xfrm>
            </p:grpSpPr>
            <p:sp>
              <p:nvSpPr>
                <p:cNvPr id="63" name="Rectangle 45"/>
                <p:cNvSpPr>
                  <a:spLocks noChangeArrowheads="1"/>
                </p:cNvSpPr>
                <p:nvPr/>
              </p:nvSpPr>
              <p:spPr bwMode="auto">
                <a:xfrm>
                  <a:off x="763" y="2112"/>
                  <a:ext cx="842"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64-bit</a:t>
                  </a:r>
                </a:p>
                <a:p>
                  <a:pPr algn="just" eaLnBrk="0" hangingPunct="0"/>
                  <a:endParaRPr lang="en-US">
                    <a:latin typeface="+mj-lt"/>
                    <a:cs typeface="Arial" pitchFamily="34" charset="0"/>
                  </a:endParaRPr>
                </a:p>
              </p:txBody>
            </p:sp>
            <p:sp>
              <p:nvSpPr>
                <p:cNvPr id="64" name="Rectangle 46"/>
                <p:cNvSpPr>
                  <a:spLocks noChangeArrowheads="1"/>
                </p:cNvSpPr>
                <p:nvPr/>
              </p:nvSpPr>
              <p:spPr bwMode="auto">
                <a:xfrm>
                  <a:off x="720" y="2112"/>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4" name="Group 47"/>
              <p:cNvGrpSpPr>
                <a:grpSpLocks/>
              </p:cNvGrpSpPr>
              <p:nvPr/>
            </p:nvGrpSpPr>
            <p:grpSpPr bwMode="auto">
              <a:xfrm>
                <a:off x="1648" y="2112"/>
                <a:ext cx="1605" cy="480"/>
                <a:chOff x="1648" y="2112"/>
                <a:chExt cx="1605" cy="480"/>
              </a:xfrm>
            </p:grpSpPr>
            <p:sp>
              <p:nvSpPr>
                <p:cNvPr id="61" name="Rectangle 48"/>
                <p:cNvSpPr>
                  <a:spLocks noChangeArrowheads="1"/>
                </p:cNvSpPr>
                <p:nvPr/>
              </p:nvSpPr>
              <p:spPr bwMode="auto">
                <a:xfrm>
                  <a:off x="1691" y="2112"/>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Long Integer</a:t>
                  </a:r>
                </a:p>
              </p:txBody>
            </p:sp>
            <p:sp>
              <p:nvSpPr>
                <p:cNvPr id="62" name="Rectangle 49"/>
                <p:cNvSpPr>
                  <a:spLocks noChangeArrowheads="1"/>
                </p:cNvSpPr>
                <p:nvPr/>
              </p:nvSpPr>
              <p:spPr bwMode="auto">
                <a:xfrm>
                  <a:off x="1648" y="2112"/>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5" name="Group 50"/>
              <p:cNvGrpSpPr>
                <a:grpSpLocks/>
              </p:cNvGrpSpPr>
              <p:nvPr/>
            </p:nvGrpSpPr>
            <p:grpSpPr bwMode="auto">
              <a:xfrm>
                <a:off x="0" y="2592"/>
                <a:ext cx="720" cy="672"/>
                <a:chOff x="0" y="2592"/>
                <a:chExt cx="720" cy="672"/>
              </a:xfrm>
            </p:grpSpPr>
            <p:sp>
              <p:nvSpPr>
                <p:cNvPr id="59" name="Rectangle 51"/>
                <p:cNvSpPr>
                  <a:spLocks noChangeArrowheads="1"/>
                </p:cNvSpPr>
                <p:nvPr/>
              </p:nvSpPr>
              <p:spPr bwMode="auto">
                <a:xfrm>
                  <a:off x="43" y="2592"/>
                  <a:ext cx="634"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float</a:t>
                  </a:r>
                </a:p>
              </p:txBody>
            </p:sp>
            <p:sp>
              <p:nvSpPr>
                <p:cNvPr id="60" name="Rectangle 52"/>
                <p:cNvSpPr>
                  <a:spLocks noChangeArrowheads="1"/>
                </p:cNvSpPr>
                <p:nvPr/>
              </p:nvSpPr>
              <p:spPr bwMode="auto">
                <a:xfrm>
                  <a:off x="0" y="2592"/>
                  <a:ext cx="720"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6" name="Group 53"/>
              <p:cNvGrpSpPr>
                <a:grpSpLocks/>
              </p:cNvGrpSpPr>
              <p:nvPr/>
            </p:nvGrpSpPr>
            <p:grpSpPr bwMode="auto">
              <a:xfrm>
                <a:off x="720" y="2592"/>
                <a:ext cx="928" cy="672"/>
                <a:chOff x="720" y="2592"/>
                <a:chExt cx="928" cy="672"/>
              </a:xfrm>
            </p:grpSpPr>
            <p:sp>
              <p:nvSpPr>
                <p:cNvPr id="57" name="Rectangle 54"/>
                <p:cNvSpPr>
                  <a:spLocks noChangeArrowheads="1"/>
                </p:cNvSpPr>
                <p:nvPr/>
              </p:nvSpPr>
              <p:spPr bwMode="auto">
                <a:xfrm>
                  <a:off x="763" y="2592"/>
                  <a:ext cx="842" cy="672"/>
                </a:xfrm>
                <a:prstGeom prst="rect">
                  <a:avLst/>
                </a:prstGeom>
                <a:noFill/>
                <a:ln w="9525">
                  <a:noFill/>
                  <a:miter lim="800000"/>
                  <a:headEnd/>
                  <a:tailEnd/>
                </a:ln>
                <a:effectLst/>
              </p:spPr>
              <p:txBody>
                <a:bodyPr/>
                <a:lstStyle/>
                <a:p>
                  <a:pPr algn="just" eaLnBrk="0" hangingPunct="0"/>
                  <a:r>
                    <a:rPr lang="en-US" dirty="0">
                      <a:latin typeface="+mj-lt"/>
                      <a:cs typeface="Arial" pitchFamily="34" charset="0"/>
                    </a:rPr>
                    <a:t>32-bit IEEE 754</a:t>
                  </a:r>
                </a:p>
              </p:txBody>
            </p:sp>
            <p:sp>
              <p:nvSpPr>
                <p:cNvPr id="58" name="Rectangle 55"/>
                <p:cNvSpPr>
                  <a:spLocks noChangeArrowheads="1"/>
                </p:cNvSpPr>
                <p:nvPr/>
              </p:nvSpPr>
              <p:spPr bwMode="auto">
                <a:xfrm>
                  <a:off x="720" y="2592"/>
                  <a:ext cx="928"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7" name="Group 56"/>
              <p:cNvGrpSpPr>
                <a:grpSpLocks/>
              </p:cNvGrpSpPr>
              <p:nvPr/>
            </p:nvGrpSpPr>
            <p:grpSpPr bwMode="auto">
              <a:xfrm>
                <a:off x="1648" y="2592"/>
                <a:ext cx="1605" cy="672"/>
                <a:chOff x="1648" y="2592"/>
                <a:chExt cx="1605" cy="672"/>
              </a:xfrm>
            </p:grpSpPr>
            <p:sp>
              <p:nvSpPr>
                <p:cNvPr id="55" name="Rectangle 57"/>
                <p:cNvSpPr>
                  <a:spLocks noChangeArrowheads="1"/>
                </p:cNvSpPr>
                <p:nvPr/>
              </p:nvSpPr>
              <p:spPr bwMode="auto">
                <a:xfrm>
                  <a:off x="1691" y="2592"/>
                  <a:ext cx="1519"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Single precision floating point</a:t>
                  </a:r>
                </a:p>
              </p:txBody>
            </p:sp>
            <p:sp>
              <p:nvSpPr>
                <p:cNvPr id="56" name="Rectangle 58"/>
                <p:cNvSpPr>
                  <a:spLocks noChangeArrowheads="1"/>
                </p:cNvSpPr>
                <p:nvPr/>
              </p:nvSpPr>
              <p:spPr bwMode="auto">
                <a:xfrm>
                  <a:off x="1648" y="2592"/>
                  <a:ext cx="1605"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8" name="Group 59"/>
              <p:cNvGrpSpPr>
                <a:grpSpLocks/>
              </p:cNvGrpSpPr>
              <p:nvPr/>
            </p:nvGrpSpPr>
            <p:grpSpPr bwMode="auto">
              <a:xfrm>
                <a:off x="0" y="3264"/>
                <a:ext cx="720" cy="672"/>
                <a:chOff x="0" y="3264"/>
                <a:chExt cx="720" cy="672"/>
              </a:xfrm>
            </p:grpSpPr>
            <p:sp>
              <p:nvSpPr>
                <p:cNvPr id="53" name="Rectangle 60"/>
                <p:cNvSpPr>
                  <a:spLocks noChangeArrowheads="1"/>
                </p:cNvSpPr>
                <p:nvPr/>
              </p:nvSpPr>
              <p:spPr bwMode="auto">
                <a:xfrm>
                  <a:off x="43" y="3264"/>
                  <a:ext cx="634"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double</a:t>
                  </a:r>
                </a:p>
                <a:p>
                  <a:pPr algn="just" eaLnBrk="0" hangingPunct="0"/>
                  <a:endParaRPr lang="en-US">
                    <a:latin typeface="+mj-lt"/>
                    <a:cs typeface="Arial" pitchFamily="34" charset="0"/>
                  </a:endParaRPr>
                </a:p>
              </p:txBody>
            </p:sp>
            <p:sp>
              <p:nvSpPr>
                <p:cNvPr id="54" name="Rectangle 61"/>
                <p:cNvSpPr>
                  <a:spLocks noChangeArrowheads="1"/>
                </p:cNvSpPr>
                <p:nvPr/>
              </p:nvSpPr>
              <p:spPr bwMode="auto">
                <a:xfrm>
                  <a:off x="0" y="3264"/>
                  <a:ext cx="720"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9" name="Group 62"/>
              <p:cNvGrpSpPr>
                <a:grpSpLocks/>
              </p:cNvGrpSpPr>
              <p:nvPr/>
            </p:nvGrpSpPr>
            <p:grpSpPr bwMode="auto">
              <a:xfrm>
                <a:off x="720" y="3264"/>
                <a:ext cx="928" cy="672"/>
                <a:chOff x="720" y="3264"/>
                <a:chExt cx="928" cy="672"/>
              </a:xfrm>
            </p:grpSpPr>
            <p:sp>
              <p:nvSpPr>
                <p:cNvPr id="51" name="Rectangle 63"/>
                <p:cNvSpPr>
                  <a:spLocks noChangeArrowheads="1"/>
                </p:cNvSpPr>
                <p:nvPr/>
              </p:nvSpPr>
              <p:spPr bwMode="auto">
                <a:xfrm>
                  <a:off x="763" y="3264"/>
                  <a:ext cx="842"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64-bit IEE 754</a:t>
                  </a:r>
                </a:p>
              </p:txBody>
            </p:sp>
            <p:sp>
              <p:nvSpPr>
                <p:cNvPr id="52" name="Rectangle 64"/>
                <p:cNvSpPr>
                  <a:spLocks noChangeArrowheads="1"/>
                </p:cNvSpPr>
                <p:nvPr/>
              </p:nvSpPr>
              <p:spPr bwMode="auto">
                <a:xfrm>
                  <a:off x="720" y="3264"/>
                  <a:ext cx="928"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0" name="Group 65"/>
              <p:cNvGrpSpPr>
                <a:grpSpLocks/>
              </p:cNvGrpSpPr>
              <p:nvPr/>
            </p:nvGrpSpPr>
            <p:grpSpPr bwMode="auto">
              <a:xfrm>
                <a:off x="1648" y="3264"/>
                <a:ext cx="1605" cy="672"/>
                <a:chOff x="1648" y="3264"/>
                <a:chExt cx="1605" cy="672"/>
              </a:xfrm>
            </p:grpSpPr>
            <p:sp>
              <p:nvSpPr>
                <p:cNvPr id="49" name="Rectangle 66"/>
                <p:cNvSpPr>
                  <a:spLocks noChangeArrowheads="1"/>
                </p:cNvSpPr>
                <p:nvPr/>
              </p:nvSpPr>
              <p:spPr bwMode="auto">
                <a:xfrm>
                  <a:off x="1691" y="3264"/>
                  <a:ext cx="1519"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Double precision floating point</a:t>
                  </a:r>
                </a:p>
              </p:txBody>
            </p:sp>
            <p:sp>
              <p:nvSpPr>
                <p:cNvPr id="50" name="Rectangle 67"/>
                <p:cNvSpPr>
                  <a:spLocks noChangeArrowheads="1"/>
                </p:cNvSpPr>
                <p:nvPr/>
              </p:nvSpPr>
              <p:spPr bwMode="auto">
                <a:xfrm>
                  <a:off x="1648" y="3264"/>
                  <a:ext cx="1605"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1" name="Group 68"/>
              <p:cNvGrpSpPr>
                <a:grpSpLocks/>
              </p:cNvGrpSpPr>
              <p:nvPr/>
            </p:nvGrpSpPr>
            <p:grpSpPr bwMode="auto">
              <a:xfrm>
                <a:off x="0" y="3936"/>
                <a:ext cx="720" cy="480"/>
                <a:chOff x="0" y="3936"/>
                <a:chExt cx="720" cy="480"/>
              </a:xfrm>
            </p:grpSpPr>
            <p:sp>
              <p:nvSpPr>
                <p:cNvPr id="47" name="Rectangle 69"/>
                <p:cNvSpPr>
                  <a:spLocks noChangeArrowheads="1"/>
                </p:cNvSpPr>
                <p:nvPr/>
              </p:nvSpPr>
              <p:spPr bwMode="auto">
                <a:xfrm>
                  <a:off x="43" y="3936"/>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char</a:t>
                  </a:r>
                </a:p>
                <a:p>
                  <a:pPr algn="just" eaLnBrk="0" hangingPunct="0"/>
                  <a:endParaRPr lang="en-US">
                    <a:latin typeface="+mj-lt"/>
                    <a:cs typeface="Arial" pitchFamily="34" charset="0"/>
                  </a:endParaRPr>
                </a:p>
              </p:txBody>
            </p:sp>
            <p:sp>
              <p:nvSpPr>
                <p:cNvPr id="48" name="Rectangle 70"/>
                <p:cNvSpPr>
                  <a:spLocks noChangeArrowheads="1"/>
                </p:cNvSpPr>
                <p:nvPr/>
              </p:nvSpPr>
              <p:spPr bwMode="auto">
                <a:xfrm>
                  <a:off x="0" y="3936"/>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2" name="Group 71"/>
              <p:cNvGrpSpPr>
                <a:grpSpLocks/>
              </p:cNvGrpSpPr>
              <p:nvPr/>
            </p:nvGrpSpPr>
            <p:grpSpPr bwMode="auto">
              <a:xfrm>
                <a:off x="720" y="3936"/>
                <a:ext cx="928" cy="480"/>
                <a:chOff x="720" y="3936"/>
                <a:chExt cx="928" cy="480"/>
              </a:xfrm>
            </p:grpSpPr>
            <p:sp>
              <p:nvSpPr>
                <p:cNvPr id="45" name="Rectangle 72"/>
                <p:cNvSpPr>
                  <a:spLocks noChangeArrowheads="1"/>
                </p:cNvSpPr>
                <p:nvPr/>
              </p:nvSpPr>
              <p:spPr bwMode="auto">
                <a:xfrm>
                  <a:off x="763" y="3936"/>
                  <a:ext cx="842"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16-bit</a:t>
                  </a:r>
                </a:p>
                <a:p>
                  <a:pPr algn="just" eaLnBrk="0" hangingPunct="0"/>
                  <a:endParaRPr lang="en-US">
                    <a:latin typeface="+mj-lt"/>
                    <a:cs typeface="Arial" pitchFamily="34" charset="0"/>
                  </a:endParaRPr>
                </a:p>
              </p:txBody>
            </p:sp>
            <p:sp>
              <p:nvSpPr>
                <p:cNvPr id="46" name="Rectangle 73"/>
                <p:cNvSpPr>
                  <a:spLocks noChangeArrowheads="1"/>
                </p:cNvSpPr>
                <p:nvPr/>
              </p:nvSpPr>
              <p:spPr bwMode="auto">
                <a:xfrm>
                  <a:off x="720" y="3936"/>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3" name="Group 74"/>
              <p:cNvGrpSpPr>
                <a:grpSpLocks/>
              </p:cNvGrpSpPr>
              <p:nvPr/>
            </p:nvGrpSpPr>
            <p:grpSpPr bwMode="auto">
              <a:xfrm>
                <a:off x="1648" y="3936"/>
                <a:ext cx="1605" cy="480"/>
                <a:chOff x="1648" y="3936"/>
                <a:chExt cx="1605" cy="480"/>
              </a:xfrm>
            </p:grpSpPr>
            <p:sp>
              <p:nvSpPr>
                <p:cNvPr id="43" name="Rectangle 75"/>
                <p:cNvSpPr>
                  <a:spLocks noChangeArrowheads="1"/>
                </p:cNvSpPr>
                <p:nvPr/>
              </p:nvSpPr>
              <p:spPr bwMode="auto">
                <a:xfrm>
                  <a:off x="1691" y="3936"/>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A single character</a:t>
                  </a:r>
                </a:p>
              </p:txBody>
            </p:sp>
            <p:sp>
              <p:nvSpPr>
                <p:cNvPr id="44" name="Rectangle 76"/>
                <p:cNvSpPr>
                  <a:spLocks noChangeArrowheads="1"/>
                </p:cNvSpPr>
                <p:nvPr/>
              </p:nvSpPr>
              <p:spPr bwMode="auto">
                <a:xfrm>
                  <a:off x="1648" y="3936"/>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4" name="Group 77"/>
              <p:cNvGrpSpPr>
                <a:grpSpLocks/>
              </p:cNvGrpSpPr>
              <p:nvPr/>
            </p:nvGrpSpPr>
            <p:grpSpPr bwMode="auto">
              <a:xfrm>
                <a:off x="0" y="4416"/>
                <a:ext cx="720" cy="672"/>
                <a:chOff x="0" y="4416"/>
                <a:chExt cx="720" cy="672"/>
              </a:xfrm>
            </p:grpSpPr>
            <p:sp>
              <p:nvSpPr>
                <p:cNvPr id="41" name="Rectangle 78"/>
                <p:cNvSpPr>
                  <a:spLocks noChangeArrowheads="1"/>
                </p:cNvSpPr>
                <p:nvPr/>
              </p:nvSpPr>
              <p:spPr bwMode="auto">
                <a:xfrm>
                  <a:off x="43" y="4416"/>
                  <a:ext cx="634"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boolean</a:t>
                  </a:r>
                </a:p>
                <a:p>
                  <a:pPr algn="just" eaLnBrk="0" hangingPunct="0"/>
                  <a:endParaRPr lang="en-US">
                    <a:latin typeface="+mj-lt"/>
                    <a:cs typeface="Arial" pitchFamily="34" charset="0"/>
                  </a:endParaRPr>
                </a:p>
              </p:txBody>
            </p:sp>
            <p:sp>
              <p:nvSpPr>
                <p:cNvPr id="42" name="Rectangle 79"/>
                <p:cNvSpPr>
                  <a:spLocks noChangeArrowheads="1"/>
                </p:cNvSpPr>
                <p:nvPr/>
              </p:nvSpPr>
              <p:spPr bwMode="auto">
                <a:xfrm>
                  <a:off x="0" y="4416"/>
                  <a:ext cx="720"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5" name="Group 80"/>
              <p:cNvGrpSpPr>
                <a:grpSpLocks/>
              </p:cNvGrpSpPr>
              <p:nvPr/>
            </p:nvGrpSpPr>
            <p:grpSpPr bwMode="auto">
              <a:xfrm>
                <a:off x="720" y="4416"/>
                <a:ext cx="928" cy="672"/>
                <a:chOff x="720" y="4416"/>
                <a:chExt cx="928" cy="672"/>
              </a:xfrm>
            </p:grpSpPr>
            <p:sp>
              <p:nvSpPr>
                <p:cNvPr id="39" name="Rectangle 81"/>
                <p:cNvSpPr>
                  <a:spLocks noChangeArrowheads="1"/>
                </p:cNvSpPr>
                <p:nvPr/>
              </p:nvSpPr>
              <p:spPr bwMode="auto">
                <a:xfrm>
                  <a:off x="763" y="4416"/>
                  <a:ext cx="842"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1-bit</a:t>
                  </a:r>
                </a:p>
                <a:p>
                  <a:pPr algn="just" eaLnBrk="0" hangingPunct="0"/>
                  <a:endParaRPr lang="en-US">
                    <a:latin typeface="+mj-lt"/>
                    <a:cs typeface="Arial" pitchFamily="34" charset="0"/>
                  </a:endParaRPr>
                </a:p>
              </p:txBody>
            </p:sp>
            <p:sp>
              <p:nvSpPr>
                <p:cNvPr id="40" name="Rectangle 82"/>
                <p:cNvSpPr>
                  <a:spLocks noChangeArrowheads="1"/>
                </p:cNvSpPr>
                <p:nvPr/>
              </p:nvSpPr>
              <p:spPr bwMode="auto">
                <a:xfrm>
                  <a:off x="720" y="4416"/>
                  <a:ext cx="928"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6" name="Group 83"/>
              <p:cNvGrpSpPr>
                <a:grpSpLocks/>
              </p:cNvGrpSpPr>
              <p:nvPr/>
            </p:nvGrpSpPr>
            <p:grpSpPr bwMode="auto">
              <a:xfrm>
                <a:off x="1648" y="4416"/>
                <a:ext cx="1605" cy="672"/>
                <a:chOff x="1648" y="4416"/>
                <a:chExt cx="1605" cy="672"/>
              </a:xfrm>
            </p:grpSpPr>
            <p:sp>
              <p:nvSpPr>
                <p:cNvPr id="37" name="Rectangle 84"/>
                <p:cNvSpPr>
                  <a:spLocks noChangeArrowheads="1"/>
                </p:cNvSpPr>
                <p:nvPr/>
              </p:nvSpPr>
              <p:spPr bwMode="auto">
                <a:xfrm>
                  <a:off x="1691" y="4416"/>
                  <a:ext cx="1519"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True or False</a:t>
                  </a:r>
                </a:p>
              </p:txBody>
            </p:sp>
            <p:sp>
              <p:nvSpPr>
                <p:cNvPr id="38" name="Rectangle 85"/>
                <p:cNvSpPr>
                  <a:spLocks noChangeArrowheads="1"/>
                </p:cNvSpPr>
                <p:nvPr/>
              </p:nvSpPr>
              <p:spPr bwMode="auto">
                <a:xfrm>
                  <a:off x="1648" y="4416"/>
                  <a:ext cx="1605"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sp>
          <p:nvSpPr>
            <p:cNvPr id="9" name="Rectangle 86"/>
            <p:cNvSpPr>
              <a:spLocks noChangeArrowheads="1"/>
            </p:cNvSpPr>
            <p:nvPr/>
          </p:nvSpPr>
          <p:spPr bwMode="auto">
            <a:xfrm>
              <a:off x="-3" y="-3"/>
              <a:ext cx="3259" cy="5094"/>
            </a:xfrm>
            <a:prstGeom prst="rect">
              <a:avLst/>
            </a:prstGeom>
            <a:noFill/>
            <a:ln w="11112">
              <a:solidFill>
                <a:schemeClr val="tx2"/>
              </a:solidFill>
              <a:miter lim="800000"/>
              <a:headEnd/>
              <a:tailEnd/>
            </a:ln>
            <a:effectLst/>
          </p:spPr>
          <p:txBody>
            <a:bodyPr/>
            <a:lstStyle/>
            <a:p>
              <a:endParaRPr lang="en-IN" dirty="0">
                <a:latin typeface="+mj-lt"/>
                <a:cs typeface="Arial" pitchFamily="34"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7.3 </a:t>
            </a:r>
            <a:r>
              <a:rPr lang="en-US" sz="1200" dirty="0"/>
              <a:t>: Operators and Assignments</a:t>
            </a:r>
            <a:r>
              <a:rPr lang="en-US" dirty="0" smtClean="0"/>
              <a:t/>
            </a:r>
            <a:br>
              <a:rPr lang="en-US" dirty="0" smtClean="0"/>
            </a:br>
            <a:r>
              <a:rPr lang="en-US" dirty="0"/>
              <a:t>Operators in Java</a:t>
            </a:r>
            <a:endParaRPr lang="en-US" sz="2400" dirty="0"/>
          </a:p>
        </p:txBody>
      </p:sp>
      <p:sp>
        <p:nvSpPr>
          <p:cNvPr id="6" name="Content Placeholder 5"/>
          <p:cNvSpPr>
            <a:spLocks noGrp="1"/>
          </p:cNvSpPr>
          <p:nvPr>
            <p:ph idx="1"/>
          </p:nvPr>
        </p:nvSpPr>
        <p:spPr/>
        <p:txBody>
          <a:bodyPr/>
          <a:lstStyle/>
          <a:p>
            <a:r>
              <a:rPr lang="en-US" dirty="0">
                <a:solidFill>
                  <a:schemeClr val="tx1"/>
                </a:solidFill>
              </a:rPr>
              <a:t>Operators can be divided into following groups:</a:t>
            </a:r>
          </a:p>
          <a:p>
            <a:pPr lvl="1"/>
            <a:r>
              <a:rPr lang="en-US" dirty="0">
                <a:solidFill>
                  <a:schemeClr val="tx1"/>
                </a:solidFill>
              </a:rPr>
              <a:t>Arithmetic</a:t>
            </a:r>
          </a:p>
          <a:p>
            <a:pPr lvl="1"/>
            <a:r>
              <a:rPr lang="en-US" dirty="0">
                <a:solidFill>
                  <a:schemeClr val="tx1"/>
                </a:solidFill>
              </a:rPr>
              <a:t>Bitwise</a:t>
            </a:r>
          </a:p>
          <a:p>
            <a:pPr lvl="1"/>
            <a:r>
              <a:rPr lang="en-US" dirty="0">
                <a:solidFill>
                  <a:schemeClr val="tx1"/>
                </a:solidFill>
              </a:rPr>
              <a:t>Relational</a:t>
            </a:r>
          </a:p>
          <a:p>
            <a:pPr lvl="1"/>
            <a:r>
              <a:rPr lang="en-US" dirty="0">
                <a:solidFill>
                  <a:schemeClr val="tx1"/>
                </a:solidFill>
              </a:rPr>
              <a:t>Logical</a:t>
            </a:r>
          </a:p>
          <a:p>
            <a:pPr lvl="1"/>
            <a:r>
              <a:rPr lang="en-US" i="1" dirty="0" err="1">
                <a:solidFill>
                  <a:schemeClr val="tx1"/>
                </a:solidFill>
              </a:rPr>
              <a:t>instanceof</a:t>
            </a:r>
            <a:r>
              <a:rPr lang="en-US" dirty="0">
                <a:solidFill>
                  <a:schemeClr val="tx1"/>
                </a:solidFill>
              </a:rPr>
              <a:t> Operator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7.3 </a:t>
            </a:r>
            <a:r>
              <a:rPr lang="en-US" sz="1300" dirty="0"/>
              <a:t>: Operators and Assignments</a:t>
            </a:r>
            <a:r>
              <a:rPr lang="en-US" dirty="0"/>
              <a:t/>
            </a:r>
            <a:br>
              <a:rPr lang="en-US" dirty="0"/>
            </a:br>
            <a:r>
              <a:rPr lang="en-US" dirty="0"/>
              <a:t>Arithmetic Operators</a:t>
            </a:r>
            <a:endParaRPr lang="en-US" sz="2400" dirty="0"/>
          </a:p>
        </p:txBody>
      </p:sp>
      <p:sp>
        <p:nvSpPr>
          <p:cNvPr id="2" name="Content Placeholder 1"/>
          <p:cNvSpPr>
            <a:spLocks noGrp="1"/>
          </p:cNvSpPr>
          <p:nvPr>
            <p:ph idx="1"/>
          </p:nvPr>
        </p:nvSpPr>
        <p:spPr/>
        <p:txBody>
          <a:bodyPr/>
          <a:lstStyle/>
          <a:p>
            <a:endParaRPr lang="en-US"/>
          </a:p>
        </p:txBody>
      </p:sp>
      <p:pic>
        <p:nvPicPr>
          <p:cNvPr id="8" name="Picture 6"/>
          <p:cNvPicPr>
            <a:picLocks noChangeAspect="1" noChangeArrowheads="1"/>
          </p:cNvPicPr>
          <p:nvPr/>
        </p:nvPicPr>
        <p:blipFill>
          <a:blip r:embed="rId3" cstate="print"/>
          <a:srcRect/>
          <a:stretch>
            <a:fillRect/>
          </a:stretch>
        </p:blipFill>
        <p:spPr bwMode="auto">
          <a:xfrm>
            <a:off x="703951" y="2001639"/>
            <a:ext cx="7170738" cy="3819525"/>
          </a:xfrm>
          <a:prstGeom prst="rect">
            <a:avLst/>
          </a:prstGeom>
          <a:noFill/>
        </p:spPr>
      </p:pic>
    </p:spTree>
    <p:extLst>
      <p:ext uri="{BB962C8B-B14F-4D97-AF65-F5344CB8AC3E}">
        <p14:creationId xmlns:p14="http://schemas.microsoft.com/office/powerpoint/2010/main" val="980812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7.3 </a:t>
            </a:r>
            <a:r>
              <a:rPr lang="en-US" sz="1300" dirty="0"/>
              <a:t>: Operators and Assignments</a:t>
            </a:r>
            <a:r>
              <a:rPr lang="en-US" dirty="0"/>
              <a:t/>
            </a:r>
            <a:br>
              <a:rPr lang="en-US" dirty="0"/>
            </a:br>
            <a:r>
              <a:rPr lang="en-US" dirty="0"/>
              <a:t>Bitwise Operators</a:t>
            </a:r>
            <a:endParaRPr lang="en-US" sz="2400" dirty="0"/>
          </a:p>
        </p:txBody>
      </p:sp>
      <p:sp>
        <p:nvSpPr>
          <p:cNvPr id="6" name="Content Placeholder 5"/>
          <p:cNvSpPr>
            <a:spLocks noGrp="1"/>
          </p:cNvSpPr>
          <p:nvPr>
            <p:ph idx="1"/>
          </p:nvPr>
        </p:nvSpPr>
        <p:spPr/>
        <p:txBody>
          <a:bodyPr/>
          <a:lstStyle/>
          <a:p>
            <a:r>
              <a:rPr lang="en-US" dirty="0">
                <a:solidFill>
                  <a:schemeClr val="tx1"/>
                </a:solidFill>
              </a:rPr>
              <a:t>Apply upon </a:t>
            </a:r>
            <a:r>
              <a:rPr lang="en-US" i="1" dirty="0" err="1">
                <a:solidFill>
                  <a:schemeClr val="tx1"/>
                </a:solidFill>
              </a:rPr>
              <a:t>int</a:t>
            </a:r>
            <a:r>
              <a:rPr lang="en-US" i="1" dirty="0">
                <a:solidFill>
                  <a:schemeClr val="tx1"/>
                </a:solidFill>
              </a:rPr>
              <a:t>, long, short, char </a:t>
            </a:r>
            <a:r>
              <a:rPr lang="en-US" dirty="0">
                <a:solidFill>
                  <a:schemeClr val="tx1"/>
                </a:solidFill>
              </a:rPr>
              <a:t>and </a:t>
            </a:r>
            <a:r>
              <a:rPr lang="en-US" i="1" dirty="0">
                <a:solidFill>
                  <a:schemeClr val="tx1"/>
                </a:solidFill>
              </a:rPr>
              <a:t>byte </a:t>
            </a:r>
            <a:r>
              <a:rPr lang="en-US" dirty="0">
                <a:solidFill>
                  <a:schemeClr val="tx1"/>
                </a:solidFill>
              </a:rPr>
              <a:t>data types:</a:t>
            </a:r>
          </a:p>
        </p:txBody>
      </p:sp>
      <p:pic>
        <p:nvPicPr>
          <p:cNvPr id="4" name="Picture 4"/>
          <p:cNvPicPr>
            <a:picLocks noChangeAspect="1" noChangeArrowheads="1"/>
          </p:cNvPicPr>
          <p:nvPr/>
        </p:nvPicPr>
        <p:blipFill>
          <a:blip r:embed="rId3" cstate="print"/>
          <a:srcRect/>
          <a:stretch>
            <a:fillRect/>
          </a:stretch>
        </p:blipFill>
        <p:spPr bwMode="auto">
          <a:xfrm>
            <a:off x="1004888" y="2008447"/>
            <a:ext cx="6542088" cy="2800350"/>
          </a:xfrm>
          <a:prstGeom prst="rect">
            <a:avLst/>
          </a:prstGeom>
          <a:noFill/>
        </p:spPr>
      </p:pic>
    </p:spTree>
    <p:extLst>
      <p:ext uri="{BB962C8B-B14F-4D97-AF65-F5344CB8AC3E}">
        <p14:creationId xmlns:p14="http://schemas.microsoft.com/office/powerpoint/2010/main" val="936279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7.3 </a:t>
            </a:r>
            <a:r>
              <a:rPr lang="en-US" sz="1300" dirty="0"/>
              <a:t>: Operators and Assignments</a:t>
            </a:r>
            <a:r>
              <a:rPr lang="en-US" dirty="0"/>
              <a:t/>
            </a:r>
            <a:br>
              <a:rPr lang="en-US" dirty="0"/>
            </a:br>
            <a:r>
              <a:rPr lang="en-US" dirty="0"/>
              <a:t>Relational Operators</a:t>
            </a:r>
            <a:endParaRPr lang="en-US" sz="2400" dirty="0"/>
          </a:p>
        </p:txBody>
      </p:sp>
      <p:sp>
        <p:nvSpPr>
          <p:cNvPr id="6" name="Content Placeholder 5"/>
          <p:cNvSpPr>
            <a:spLocks noGrp="1"/>
          </p:cNvSpPr>
          <p:nvPr>
            <p:ph idx="1"/>
          </p:nvPr>
        </p:nvSpPr>
        <p:spPr/>
        <p:txBody>
          <a:bodyPr/>
          <a:lstStyle/>
          <a:p>
            <a:r>
              <a:rPr lang="en-US" dirty="0">
                <a:solidFill>
                  <a:schemeClr val="tx1"/>
                </a:solidFill>
              </a:rPr>
              <a:t>Determine the relationship that one operand has to another. </a:t>
            </a:r>
          </a:p>
          <a:p>
            <a:pPr lvl="1"/>
            <a:r>
              <a:rPr lang="en-US" dirty="0">
                <a:solidFill>
                  <a:schemeClr val="tx1"/>
                </a:solidFill>
              </a:rPr>
              <a:t>Ordering and equality.</a:t>
            </a:r>
          </a:p>
        </p:txBody>
      </p:sp>
      <p:pic>
        <p:nvPicPr>
          <p:cNvPr id="4" name="Picture 4"/>
          <p:cNvPicPr>
            <a:picLocks noChangeAspect="1" noChangeArrowheads="1"/>
          </p:cNvPicPr>
          <p:nvPr/>
        </p:nvPicPr>
        <p:blipFill>
          <a:blip r:embed="rId3" cstate="print"/>
          <a:srcRect/>
          <a:stretch>
            <a:fillRect/>
          </a:stretch>
        </p:blipFill>
        <p:spPr bwMode="auto">
          <a:xfrm>
            <a:off x="1251630" y="2414149"/>
            <a:ext cx="6145213" cy="1943100"/>
          </a:xfrm>
          <a:prstGeom prst="rect">
            <a:avLst/>
          </a:prstGeom>
          <a:noFill/>
        </p:spPr>
      </p:pic>
    </p:spTree>
    <p:extLst>
      <p:ext uri="{BB962C8B-B14F-4D97-AF65-F5344CB8AC3E}">
        <p14:creationId xmlns:p14="http://schemas.microsoft.com/office/powerpoint/2010/main" val="980812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7.3 </a:t>
            </a:r>
            <a:r>
              <a:rPr lang="en-US" sz="1300" dirty="0"/>
              <a:t>: Operators and Assignments</a:t>
            </a:r>
            <a:r>
              <a:rPr lang="en-US" dirty="0"/>
              <a:t/>
            </a:r>
            <a:br>
              <a:rPr lang="en-US" dirty="0"/>
            </a:br>
            <a:r>
              <a:rPr lang="en-US" dirty="0"/>
              <a:t>Logical Operators</a:t>
            </a:r>
            <a:endParaRPr lang="en-US" sz="2400" dirty="0"/>
          </a:p>
        </p:txBody>
      </p:sp>
      <p:sp>
        <p:nvSpPr>
          <p:cNvPr id="2" name="Content Placeholder 1"/>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3" cstate="print"/>
          <a:srcRect/>
          <a:stretch>
            <a:fillRect/>
          </a:stretch>
        </p:blipFill>
        <p:spPr bwMode="auto">
          <a:xfrm>
            <a:off x="1483859" y="1937068"/>
            <a:ext cx="5257800" cy="2292350"/>
          </a:xfrm>
          <a:prstGeom prst="rect">
            <a:avLst/>
          </a:prstGeom>
          <a:noFill/>
        </p:spPr>
      </p:pic>
    </p:spTree>
    <p:extLst>
      <p:ext uri="{BB962C8B-B14F-4D97-AF65-F5344CB8AC3E}">
        <p14:creationId xmlns:p14="http://schemas.microsoft.com/office/powerpoint/2010/main" val="93627962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99734A9D-16A2-4B01-AA02-33C03BDB93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3924</TotalTime>
  <Words>2824</Words>
  <Application>Microsoft Office PowerPoint</Application>
  <PresentationFormat>On-screen Show (4:3)</PresentationFormat>
  <Paragraphs>376</Paragraphs>
  <Slides>23</Slides>
  <Notes>23</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Arial</vt:lpstr>
      <vt:lpstr>Calibri</vt:lpstr>
      <vt:lpstr>Candara</vt:lpstr>
      <vt:lpstr>Times New Roman</vt:lpstr>
      <vt:lpstr>Verdana</vt:lpstr>
      <vt:lpstr>Wingdings</vt:lpstr>
      <vt:lpstr>Section slides</vt:lpstr>
      <vt:lpstr>think-cell Slide</vt:lpstr>
      <vt:lpstr>Core Java 8</vt:lpstr>
      <vt:lpstr>Lesson Objectives</vt:lpstr>
      <vt:lpstr>7.1 : Keywords Keywords in Java</vt:lpstr>
      <vt:lpstr>7.2: Primitive Data types Java Data types</vt:lpstr>
      <vt:lpstr>7.3 : Operators and Assignments Operators in Java</vt:lpstr>
      <vt:lpstr>7.3 : Operators and Assignments Arithmetic Operators</vt:lpstr>
      <vt:lpstr>7.3 : Operators and Assignments Bitwise Operators</vt:lpstr>
      <vt:lpstr>7.3 : Operators and Assignments Relational Operators</vt:lpstr>
      <vt:lpstr>7.3 : Operators and Assignments Logical Operators</vt:lpstr>
      <vt:lpstr>7.4: Variables and Literals Variables</vt:lpstr>
      <vt:lpstr>7.4: Variables and Literals Types of Variables</vt:lpstr>
      <vt:lpstr>7.4: Variables and Literals Types of Variables</vt:lpstr>
      <vt:lpstr>7.4: Variables and Literals Literals</vt:lpstr>
      <vt:lpstr>7.5: Flow Control: Java’s Control Statements Control Statements</vt:lpstr>
      <vt:lpstr>7.5: Flow Control: Java’s Control Statements Selection Statements</vt:lpstr>
      <vt:lpstr>7.5: Flow Control: Java’s Control Statements switch case : an example</vt:lpstr>
      <vt:lpstr>7.5: Flow Control: Java’s Control Statements Iteration Statements</vt:lpstr>
      <vt:lpstr>7.5: Flow Control: Java’s Control Statements Iteration Statements</vt:lpstr>
      <vt:lpstr>7.5: Control Structures Demo</vt:lpstr>
      <vt:lpstr>7.6: Best Practices Best practices: Iteration Statements</vt:lpstr>
      <vt:lpstr>7.6: Best Practices Best practices: Iteration Statements</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Naik, Yogini</cp:lastModifiedBy>
  <cp:revision>216</cp:revision>
  <cp:lastPrinted>2016-07-11T11:31:45Z</cp:lastPrinted>
  <dcterms:created xsi:type="dcterms:W3CDTF">2012-05-18T02:59:15Z</dcterms:created>
  <dcterms:modified xsi:type="dcterms:W3CDTF">2018-06-12T14:09:40Z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