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20"/>
  </p:notesMasterIdLst>
  <p:handoutMasterIdLst>
    <p:handoutMasterId r:id="rId21"/>
  </p:handoutMasterIdLst>
  <p:sldIdLst>
    <p:sldId id="265" r:id="rId5"/>
    <p:sldId id="259" r:id="rId6"/>
    <p:sldId id="313" r:id="rId7"/>
    <p:sldId id="306" r:id="rId8"/>
    <p:sldId id="308" r:id="rId9"/>
    <p:sldId id="307" r:id="rId10"/>
    <p:sldId id="315" r:id="rId11"/>
    <p:sldId id="309" r:id="rId12"/>
    <p:sldId id="310" r:id="rId13"/>
    <p:sldId id="311" r:id="rId14"/>
    <p:sldId id="312" r:id="rId15"/>
    <p:sldId id="281" r:id="rId16"/>
    <p:sldId id="314" r:id="rId17"/>
    <p:sldId id="294" r:id="rId18"/>
    <p:sldId id="295" r:id="rId1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05">
          <p15:clr>
            <a:srgbClr val="A4A3A4"/>
          </p15:clr>
        </p15:guide>
        <p15:guide id="2" pos="119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77455" autoAdjust="0"/>
  </p:normalViewPr>
  <p:slideViewPr>
    <p:cSldViewPr snapToGrid="0" showGuides="1">
      <p:cViewPr varScale="1">
        <p:scale>
          <a:sx n="69" d="100"/>
          <a:sy n="69" d="100"/>
        </p:scale>
        <p:origin x="1824" y="5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2717" y="-898"/>
      </p:cViewPr>
      <p:guideLst>
        <p:guide orient="horz" pos="2805"/>
        <p:guide pos="119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6/18/2018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30400"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896534" y="4447617"/>
            <a:ext cx="4927820"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45920" y="56007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Core Java 8  and Development Tools                                                                      Arrays		</a:t>
            </a:r>
            <a:endParaRPr lang="en-US" dirty="0">
              <a:latin typeface="Arial" pitchFamily="34" charset="0"/>
              <a:cs typeface="Arial" pitchFamily="34" charset="0"/>
            </a:endParaRPr>
          </a:p>
        </p:txBody>
      </p:sp>
      <p:sp>
        <p:nvSpPr>
          <p:cNvPr id="12" name="Rectangle 14"/>
          <p:cNvSpPr>
            <a:spLocks noChangeArrowheads="1"/>
          </p:cNvSpPr>
          <p:nvPr/>
        </p:nvSpPr>
        <p:spPr bwMode="auto">
          <a:xfrm>
            <a:off x="3884979" y="8783704"/>
            <a:ext cx="2946699" cy="331202"/>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10-</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14525" y="720725"/>
            <a:ext cx="4800600" cy="360045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6597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3" name="Rectangle 3"/>
          <p:cNvSpPr>
            <a:spLocks noGrp="1" noChangeArrowheads="1"/>
          </p:cNvSpPr>
          <p:nvPr>
            <p:ph type="body" idx="1"/>
          </p:nvPr>
        </p:nvSpPr>
        <p:spPr/>
        <p:txBody>
          <a:bodyPr/>
          <a:lstStyle/>
          <a:p>
            <a:r>
              <a:rPr lang="en-US" dirty="0" smtClean="0"/>
              <a:t>Note that the ellipses (…) must come only after the last parameter. Putting it anywhere else is invalid. </a:t>
            </a:r>
          </a:p>
          <a:p>
            <a:r>
              <a:rPr lang="en-US" dirty="0" smtClean="0"/>
              <a:t>The three periods indicate that the final argument may be passed as an array or as a sequence of arguments.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3" name="Slide Image Placeholder 2"/>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2578931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1" name="Rectangle 3"/>
          <p:cNvSpPr>
            <a:spLocks noGrp="1" noChangeArrowheads="1"/>
          </p:cNvSpPr>
          <p:nvPr>
            <p:ph type="body" idx="1"/>
          </p:nvPr>
        </p:nvSpPr>
        <p:spPr/>
        <p:txBody>
          <a:bodyPr/>
          <a:lstStyle/>
          <a:p>
            <a:endParaRPr lang="fi-FI" dirty="0" smtClean="0"/>
          </a:p>
          <a:p>
            <a:endParaRPr lang="fi-FI" dirty="0" smtClean="0"/>
          </a:p>
          <a:p>
            <a:endParaRPr lang="fi-FI" dirty="0" smtClean="0"/>
          </a:p>
          <a:p>
            <a:endParaRPr lang="fi-FI" dirty="0" smtClean="0"/>
          </a:p>
          <a:p>
            <a:endParaRPr lang="fi-FI" dirty="0" smtClean="0"/>
          </a:p>
          <a:p>
            <a:endParaRPr lang="fi-FI" dirty="0" smtClean="0"/>
          </a:p>
          <a:p>
            <a:endParaRPr lang="fi-FI" dirty="0" smtClean="0"/>
          </a:p>
          <a:p>
            <a:endParaRPr lang="fi-FI" dirty="0" smtClean="0"/>
          </a:p>
          <a:p>
            <a:endParaRPr lang="fi-FI" dirty="0" smtClean="0"/>
          </a:p>
          <a:p>
            <a:endParaRPr lang="fi-FI" dirty="0" smtClean="0"/>
          </a:p>
          <a:p>
            <a:endParaRPr lang="fi-FI" dirty="0" smtClean="0"/>
          </a:p>
          <a:p>
            <a:endParaRPr lang="fi-FI" dirty="0" smtClean="0"/>
          </a:p>
          <a:p>
            <a:endParaRPr lang="fi-FI" dirty="0" smtClean="0"/>
          </a:p>
          <a:p>
            <a:endParaRPr lang="fi-FI" dirty="0" smtClean="0"/>
          </a:p>
          <a:p>
            <a:endParaRPr lang="fi-FI" dirty="0" smtClean="0"/>
          </a:p>
          <a:p>
            <a:endParaRPr lang="fi-FI" dirty="0" smtClean="0"/>
          </a:p>
          <a:p>
            <a:endParaRPr lang="fi-FI" dirty="0" smtClean="0"/>
          </a:p>
          <a:p>
            <a:r>
              <a:rPr lang="fi-FI" dirty="0" smtClean="0"/>
              <a:t>Java Arrays expose a property called length that returns the length of the array.</a:t>
            </a:r>
          </a:p>
          <a:p>
            <a:endParaRPr lang="en-US" dirty="0" smtClean="0"/>
          </a:p>
          <a:p>
            <a:r>
              <a:rPr lang="en-US" dirty="0" smtClean="0"/>
              <a:t>O/P:</a:t>
            </a:r>
          </a:p>
          <a:p>
            <a:r>
              <a:rPr lang="pt-BR" dirty="0" smtClean="0"/>
              <a:t>32</a:t>
            </a:r>
          </a:p>
          <a:p>
            <a:r>
              <a:rPr lang="pt-BR" dirty="0" smtClean="0"/>
              <a:t>java    java 5</a:t>
            </a:r>
          </a:p>
          <a:p>
            <a:r>
              <a:rPr lang="pt-BR" dirty="0" smtClean="0"/>
              <a:t>Next invoke</a:t>
            </a:r>
          </a:p>
          <a:p>
            <a:r>
              <a:rPr lang="pt-BR" dirty="0" smtClean="0"/>
              <a:t>12</a:t>
            </a:r>
          </a:p>
          <a:p>
            <a:r>
              <a:rPr lang="pt-BR" dirty="0" smtClean="0"/>
              <a:t>a       b       c       d       e</a:t>
            </a:r>
            <a:endParaRPr lang="en-US" dirty="0" smtClean="0"/>
          </a:p>
          <a:p>
            <a:endParaRPr lang="fi-FI" dirty="0"/>
          </a:p>
        </p:txBody>
      </p:sp>
      <p:sp>
        <p:nvSpPr>
          <p:cNvPr id="642052" name="Text Box 4"/>
          <p:cNvSpPr txBox="1">
            <a:spLocks noChangeArrowheads="1"/>
          </p:cNvSpPr>
          <p:nvPr/>
        </p:nvSpPr>
        <p:spPr bwMode="auto">
          <a:xfrm>
            <a:off x="159173" y="1495189"/>
            <a:ext cx="1788160" cy="266869"/>
          </a:xfrm>
          <a:prstGeom prst="rect">
            <a:avLst/>
          </a:prstGeom>
          <a:noFill/>
          <a:ln w="9525">
            <a:noFill/>
            <a:miter lim="800000"/>
            <a:headEnd/>
            <a:tailEnd/>
          </a:ln>
          <a:effectLst/>
        </p:spPr>
        <p:txBody>
          <a:bodyPr lIns="96646" tIns="48324" rIns="96646" bIns="48324">
            <a:spAutoFit/>
          </a:bodyPr>
          <a:lstStyle/>
          <a:p>
            <a:endParaRPr lang="en-US" sz="1100" dirty="0">
              <a:latin typeface="Trebuchet MS" pitchFamily="34" charset="0"/>
            </a:endParaRPr>
          </a:p>
        </p:txBody>
      </p:sp>
      <p:sp>
        <p:nvSpPr>
          <p:cNvPr id="642054" name="AutoShape 6"/>
          <p:cNvSpPr>
            <a:spLocks noChangeArrowheads="1"/>
          </p:cNvSpPr>
          <p:nvPr/>
        </p:nvSpPr>
        <p:spPr bwMode="auto">
          <a:xfrm>
            <a:off x="2002029" y="4531311"/>
            <a:ext cx="4348480" cy="2160270"/>
          </a:xfrm>
          <a:prstGeom prst="roundRect">
            <a:avLst>
              <a:gd name="adj" fmla="val 16667"/>
            </a:avLst>
          </a:prstGeom>
          <a:noFill/>
          <a:ln w="9525">
            <a:solidFill>
              <a:schemeClr val="tx1"/>
            </a:solidFill>
            <a:round/>
            <a:headEnd/>
            <a:tailEnd/>
          </a:ln>
          <a:effectLst/>
        </p:spPr>
        <p:txBody>
          <a:bodyPr wrap="none" lIns="96652" tIns="48326" rIns="96652" bIns="48326" anchor="ctr"/>
          <a:lstStyle/>
          <a:p>
            <a:r>
              <a:rPr lang="en-US" sz="1000" dirty="0">
                <a:latin typeface="Arial" pitchFamily="34" charset="0"/>
                <a:cs typeface="Arial" pitchFamily="34" charset="0"/>
              </a:rPr>
              <a:t>import static </a:t>
            </a:r>
            <a:r>
              <a:rPr lang="en-US" sz="1000" dirty="0" err="1">
                <a:latin typeface="Arial" pitchFamily="34" charset="0"/>
                <a:cs typeface="Arial" pitchFamily="34" charset="0"/>
              </a:rPr>
              <a:t>java.lang.System</a:t>
            </a:r>
            <a:r>
              <a:rPr lang="en-US" sz="1000" dirty="0">
                <a:latin typeface="Arial" pitchFamily="34" charset="0"/>
                <a:cs typeface="Arial" pitchFamily="34" charset="0"/>
              </a:rPr>
              <a:t>.*;</a:t>
            </a:r>
          </a:p>
          <a:p>
            <a:pPr lvl="1"/>
            <a:r>
              <a:rPr lang="en-US" sz="1000" dirty="0">
                <a:latin typeface="Arial" pitchFamily="34" charset="0"/>
                <a:cs typeface="Arial" pitchFamily="34" charset="0"/>
              </a:rPr>
              <a:t>public class </a:t>
            </a:r>
            <a:r>
              <a:rPr lang="en-US" sz="1000" dirty="0" err="1">
                <a:latin typeface="Arial" pitchFamily="34" charset="0"/>
                <a:cs typeface="Arial" pitchFamily="34" charset="0"/>
              </a:rPr>
              <a:t>varargs</a:t>
            </a:r>
            <a:r>
              <a:rPr lang="en-US" sz="1000" dirty="0">
                <a:latin typeface="Arial" pitchFamily="34" charset="0"/>
                <a:cs typeface="Arial" pitchFamily="34" charset="0"/>
              </a:rPr>
              <a:t> {</a:t>
            </a:r>
          </a:p>
          <a:p>
            <a:pPr lvl="1"/>
            <a:r>
              <a:rPr lang="en-US" sz="1000" dirty="0">
                <a:latin typeface="Arial" pitchFamily="34" charset="0"/>
                <a:cs typeface="Arial" pitchFamily="34" charset="0"/>
              </a:rPr>
              <a:t>     static void print(</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a,int</a:t>
            </a:r>
            <a:r>
              <a:rPr lang="en-US" sz="1000" dirty="0">
                <a:latin typeface="Arial" pitchFamily="34" charset="0"/>
                <a:cs typeface="Arial" pitchFamily="34" charset="0"/>
              </a:rPr>
              <a:t> </a:t>
            </a:r>
            <a:r>
              <a:rPr lang="en-US" sz="1000" dirty="0" err="1">
                <a:latin typeface="Arial" pitchFamily="34" charset="0"/>
                <a:cs typeface="Arial" pitchFamily="34" charset="0"/>
              </a:rPr>
              <a:t>y,String</a:t>
            </a:r>
            <a:r>
              <a:rPr lang="en-US" sz="1000" dirty="0">
                <a:latin typeface="Arial" pitchFamily="34" charset="0"/>
                <a:cs typeface="Arial" pitchFamily="34" charset="0"/>
              </a:rPr>
              <a:t>...s)  {</a:t>
            </a:r>
          </a:p>
          <a:p>
            <a:pPr lvl="1"/>
            <a:r>
              <a:rPr lang="en-US" sz="1000" dirty="0">
                <a:latin typeface="Arial" pitchFamily="34" charset="0"/>
                <a:cs typeface="Arial" pitchFamily="34" charset="0"/>
              </a:rPr>
              <a:t>             </a:t>
            </a:r>
            <a:r>
              <a:rPr lang="en-US" sz="1000" dirty="0" err="1">
                <a:latin typeface="Arial" pitchFamily="34" charset="0"/>
                <a:cs typeface="Arial" pitchFamily="34" charset="0"/>
              </a:rPr>
              <a:t>out.println</a:t>
            </a:r>
            <a:r>
              <a:rPr lang="en-US" sz="1000" dirty="0">
                <a:latin typeface="Arial" pitchFamily="34" charset="0"/>
                <a:cs typeface="Arial" pitchFamily="34" charset="0"/>
              </a:rPr>
              <a:t>(a+""+y);</a:t>
            </a:r>
          </a:p>
          <a:p>
            <a:pPr lvl="1"/>
            <a:r>
              <a:rPr lang="en-US" sz="1000" dirty="0">
                <a:latin typeface="Arial" pitchFamily="34" charset="0"/>
                <a:cs typeface="Arial" pitchFamily="34" charset="0"/>
              </a:rPr>
              <a:t>             for(</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=0;i&lt;</a:t>
            </a:r>
            <a:r>
              <a:rPr lang="en-US" sz="1000" dirty="0" err="1">
                <a:latin typeface="Arial" pitchFamily="34" charset="0"/>
                <a:cs typeface="Arial" pitchFamily="34" charset="0"/>
              </a:rPr>
              <a:t>s.length;i</a:t>
            </a:r>
            <a:r>
              <a:rPr lang="en-US" sz="1000" dirty="0">
                <a:latin typeface="Arial" pitchFamily="34" charset="0"/>
                <a:cs typeface="Arial" pitchFamily="34" charset="0"/>
              </a:rPr>
              <a:t>++) </a:t>
            </a:r>
            <a:r>
              <a:rPr lang="en-US" sz="1000" dirty="0" err="1">
                <a:latin typeface="Arial" pitchFamily="34" charset="0"/>
                <a:cs typeface="Arial" pitchFamily="34" charset="0"/>
              </a:rPr>
              <a:t>out.print</a:t>
            </a:r>
            <a:r>
              <a:rPr lang="en-US" sz="1000" dirty="0">
                <a:latin typeface="Arial" pitchFamily="34" charset="0"/>
                <a:cs typeface="Arial" pitchFamily="34" charset="0"/>
              </a:rPr>
              <a:t>(s[</a:t>
            </a:r>
            <a:r>
              <a:rPr lang="en-US" sz="1000" dirty="0" err="1">
                <a:latin typeface="Arial" pitchFamily="34" charset="0"/>
                <a:cs typeface="Arial" pitchFamily="34" charset="0"/>
              </a:rPr>
              <a:t>i</a:t>
            </a:r>
            <a:r>
              <a:rPr lang="en-US" sz="1000" dirty="0">
                <a:latin typeface="Arial" pitchFamily="34" charset="0"/>
                <a:cs typeface="Arial" pitchFamily="34" charset="0"/>
              </a:rPr>
              <a:t>]+"\t");</a:t>
            </a:r>
          </a:p>
          <a:p>
            <a:pPr lvl="1"/>
            <a:r>
              <a:rPr lang="en-US" sz="1000" dirty="0">
                <a:latin typeface="Arial" pitchFamily="34" charset="0"/>
                <a:cs typeface="Arial" pitchFamily="34" charset="0"/>
              </a:rPr>
              <a:t>                  </a:t>
            </a:r>
            <a:r>
              <a:rPr lang="en-US" sz="1000" dirty="0" err="1">
                <a:latin typeface="Arial" pitchFamily="34" charset="0"/>
                <a:cs typeface="Arial" pitchFamily="34" charset="0"/>
              </a:rPr>
              <a:t>out.println</a:t>
            </a:r>
            <a:r>
              <a:rPr lang="en-US" sz="1000" dirty="0">
                <a:latin typeface="Arial" pitchFamily="34" charset="0"/>
                <a:cs typeface="Arial" pitchFamily="34" charset="0"/>
              </a:rPr>
              <a:t>();</a:t>
            </a:r>
          </a:p>
          <a:p>
            <a:pPr lvl="1"/>
            <a:r>
              <a:rPr lang="en-US" sz="1000" dirty="0">
                <a:latin typeface="Arial" pitchFamily="34" charset="0"/>
                <a:cs typeface="Arial" pitchFamily="34" charset="0"/>
              </a:rPr>
              <a:t>      }</a:t>
            </a:r>
          </a:p>
          <a:p>
            <a:pPr lvl="1"/>
            <a:r>
              <a:rPr lang="en-US" sz="1000" dirty="0">
                <a:latin typeface="Arial" pitchFamily="34" charset="0"/>
                <a:cs typeface="Arial" pitchFamily="34" charset="0"/>
              </a:rPr>
              <a:t>      public static void main(String[] </a:t>
            </a:r>
            <a:r>
              <a:rPr lang="en-US" sz="1000" dirty="0" err="1">
                <a:latin typeface="Arial" pitchFamily="34" charset="0"/>
                <a:cs typeface="Arial" pitchFamily="34" charset="0"/>
              </a:rPr>
              <a:t>arg</a:t>
            </a:r>
            <a:r>
              <a:rPr lang="en-US" sz="1000" dirty="0">
                <a:latin typeface="Arial" pitchFamily="34" charset="0"/>
                <a:cs typeface="Arial" pitchFamily="34" charset="0"/>
              </a:rPr>
              <a:t>)  {</a:t>
            </a:r>
          </a:p>
          <a:p>
            <a:pPr lvl="1"/>
            <a:r>
              <a:rPr lang="en-US" sz="1000" dirty="0">
                <a:latin typeface="Arial" pitchFamily="34" charset="0"/>
                <a:cs typeface="Arial" pitchFamily="34" charset="0"/>
              </a:rPr>
              <a:t>             print(3,2,"java","java 5");</a:t>
            </a:r>
          </a:p>
          <a:p>
            <a:pPr lvl="1"/>
            <a:r>
              <a:rPr lang="en-US" sz="1000" dirty="0">
                <a:latin typeface="Arial" pitchFamily="34" charset="0"/>
                <a:cs typeface="Arial" pitchFamily="34" charset="0"/>
              </a:rPr>
              <a:t>             </a:t>
            </a:r>
            <a:r>
              <a:rPr lang="en-US" sz="1000" dirty="0" err="1">
                <a:latin typeface="Arial" pitchFamily="34" charset="0"/>
                <a:cs typeface="Arial" pitchFamily="34" charset="0"/>
              </a:rPr>
              <a:t>out.println</a:t>
            </a:r>
            <a:r>
              <a:rPr lang="en-US" sz="1000" dirty="0">
                <a:latin typeface="Arial" pitchFamily="34" charset="0"/>
                <a:cs typeface="Arial" pitchFamily="34" charset="0"/>
              </a:rPr>
              <a:t>("Next invoke");</a:t>
            </a:r>
          </a:p>
          <a:p>
            <a:pPr lvl="1"/>
            <a:r>
              <a:rPr lang="en-US" sz="1000" dirty="0">
                <a:latin typeface="Arial" pitchFamily="34" charset="0"/>
                <a:cs typeface="Arial" pitchFamily="34" charset="0"/>
              </a:rPr>
              <a:t>             print(1,2,"a","b","c","d","e");</a:t>
            </a:r>
          </a:p>
          <a:p>
            <a:pPr lvl="1"/>
            <a:r>
              <a:rPr lang="en-US" sz="1000" dirty="0">
                <a:latin typeface="Arial" pitchFamily="34" charset="0"/>
                <a:cs typeface="Arial" pitchFamily="34" charset="0"/>
              </a:rPr>
              <a:t>      }  }</a:t>
            </a:r>
          </a:p>
        </p:txBody>
      </p:sp>
      <p:sp>
        <p:nvSpPr>
          <p:cNvPr id="3" name="Slide Image Placeholder 2"/>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856825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Arrays Class:</a:t>
            </a:r>
          </a:p>
          <a:p>
            <a:endParaRPr lang="en-US" dirty="0" smtClean="0"/>
          </a:p>
          <a:p>
            <a:r>
              <a:rPr lang="en-US" dirty="0" smtClean="0"/>
              <a:t>Java provides utility Arrays class to manipulate arrays. This class is provided in the </a:t>
            </a:r>
            <a:r>
              <a:rPr lang="en-US" dirty="0" err="1" smtClean="0"/>
              <a:t>java.util</a:t>
            </a:r>
            <a:r>
              <a:rPr lang="en-US" dirty="0" smtClean="0"/>
              <a:t> package and includes lots of static methods to deal with array. </a:t>
            </a:r>
          </a:p>
          <a:p>
            <a:endParaRPr lang="en-US" dirty="0" smtClean="0"/>
          </a:p>
          <a:p>
            <a:r>
              <a:rPr lang="en-US" dirty="0" smtClean="0"/>
              <a:t>Please refer the java documentation of this class to know more about method signature and use. </a:t>
            </a:r>
          </a:p>
          <a:p>
            <a:endParaRPr lang="en-US" dirty="0" smtClean="0"/>
          </a:p>
          <a:p>
            <a:r>
              <a:rPr lang="en-US" dirty="0" smtClean="0"/>
              <a:t>Note: stream() method will be discussed in later chapter. </a:t>
            </a:r>
            <a:endParaRPr lang="en-US" dirty="0"/>
          </a:p>
        </p:txBody>
      </p:sp>
      <p:sp>
        <p:nvSpPr>
          <p:cNvPr id="6" name="Slide Image Placeholder 5"/>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2787209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1" name="Rectangle 3"/>
          <p:cNvSpPr>
            <a:spLocks noGrp="1" noChangeArrowheads="1"/>
          </p:cNvSpPr>
          <p:nvPr>
            <p:ph type="body" idx="1"/>
          </p:nvPr>
        </p:nvSpPr>
        <p:spPr/>
        <p:txBody>
          <a:bodyPr/>
          <a:lstStyle/>
          <a:p>
            <a:endParaRPr lang="fi-FI" smtClean="0"/>
          </a:p>
          <a:p>
            <a:endParaRPr lang="fi-FI" smtClean="0"/>
          </a:p>
          <a:p>
            <a:endParaRPr lang="fi-FI" smtClean="0"/>
          </a:p>
          <a:p>
            <a:endParaRPr lang="fi-FI" smtClean="0"/>
          </a:p>
          <a:p>
            <a:endParaRPr lang="fi-FI" smtClean="0"/>
          </a:p>
          <a:p>
            <a:endParaRPr lang="fi-FI" smtClean="0"/>
          </a:p>
          <a:p>
            <a:endParaRPr lang="fi-FI" smtClean="0"/>
          </a:p>
          <a:p>
            <a:endParaRPr lang="fi-FI" smtClean="0"/>
          </a:p>
          <a:p>
            <a:endParaRPr lang="fi-FI" smtClean="0"/>
          </a:p>
          <a:p>
            <a:endParaRPr lang="fi-FI" smtClean="0"/>
          </a:p>
          <a:p>
            <a:endParaRPr lang="fi-FI" smtClean="0"/>
          </a:p>
          <a:p>
            <a:endParaRPr lang="fi-FI" smtClean="0"/>
          </a:p>
          <a:p>
            <a:endParaRPr lang="fi-FI" smtClean="0"/>
          </a:p>
          <a:p>
            <a:endParaRPr lang="fi-FI" smtClean="0"/>
          </a:p>
          <a:p>
            <a:endParaRPr lang="fi-FI" smtClean="0"/>
          </a:p>
          <a:p>
            <a:endParaRPr lang="fi-FI" smtClean="0"/>
          </a:p>
          <a:p>
            <a:endParaRPr lang="fi-FI" smtClean="0"/>
          </a:p>
          <a:p>
            <a:endParaRPr lang="fi-FI" dirty="0"/>
          </a:p>
        </p:txBody>
      </p:sp>
      <p:sp>
        <p:nvSpPr>
          <p:cNvPr id="642052" name="Text Box 4"/>
          <p:cNvSpPr txBox="1">
            <a:spLocks noChangeArrowheads="1"/>
          </p:cNvSpPr>
          <p:nvPr/>
        </p:nvSpPr>
        <p:spPr bwMode="auto">
          <a:xfrm>
            <a:off x="159173" y="1495189"/>
            <a:ext cx="1788160" cy="266869"/>
          </a:xfrm>
          <a:prstGeom prst="rect">
            <a:avLst/>
          </a:prstGeom>
          <a:noFill/>
          <a:ln w="9525">
            <a:noFill/>
            <a:miter lim="800000"/>
            <a:headEnd/>
            <a:tailEnd/>
          </a:ln>
          <a:effectLst/>
        </p:spPr>
        <p:txBody>
          <a:bodyPr lIns="96646" tIns="48324" rIns="96646" bIns="48324">
            <a:spAutoFit/>
          </a:bodyPr>
          <a:lstStyle/>
          <a:p>
            <a:endParaRPr lang="en-US" sz="1100" dirty="0">
              <a:latin typeface="Trebuchet MS" pitchFamily="34" charset="0"/>
            </a:endParaRPr>
          </a:p>
        </p:txBody>
      </p:sp>
      <p:sp>
        <p:nvSpPr>
          <p:cNvPr id="642054" name="AutoShape 6"/>
          <p:cNvSpPr>
            <a:spLocks noChangeArrowheads="1"/>
          </p:cNvSpPr>
          <p:nvPr/>
        </p:nvSpPr>
        <p:spPr bwMode="auto">
          <a:xfrm>
            <a:off x="2327149" y="4531311"/>
            <a:ext cx="4348480" cy="2160270"/>
          </a:xfrm>
          <a:prstGeom prst="roundRect">
            <a:avLst>
              <a:gd name="adj" fmla="val 16667"/>
            </a:avLst>
          </a:prstGeom>
          <a:noFill/>
          <a:ln w="9525">
            <a:solidFill>
              <a:schemeClr val="tx1"/>
            </a:solidFill>
            <a:round/>
            <a:headEnd/>
            <a:tailEnd/>
          </a:ln>
          <a:effectLst/>
        </p:spPr>
        <p:txBody>
          <a:bodyPr wrap="none" lIns="96652" tIns="48326" rIns="96652" bIns="48326" anchor="ctr"/>
          <a:lstStyle/>
          <a:p>
            <a:r>
              <a:rPr lang="en-US" sz="1000" dirty="0">
                <a:latin typeface="Arial" pitchFamily="34" charset="0"/>
                <a:cs typeface="Arial" pitchFamily="34" charset="0"/>
              </a:rPr>
              <a:t>import </a:t>
            </a:r>
            <a:r>
              <a:rPr lang="en-US" sz="1000" dirty="0" err="1">
                <a:latin typeface="Arial" pitchFamily="34" charset="0"/>
                <a:cs typeface="Arial" pitchFamily="34" charset="0"/>
              </a:rPr>
              <a:t>java.util.Arrays</a:t>
            </a:r>
            <a:r>
              <a:rPr lang="en-US" sz="1000" dirty="0">
                <a:latin typeface="Arial" pitchFamily="34" charset="0"/>
                <a:cs typeface="Arial" pitchFamily="34" charset="0"/>
              </a:rPr>
              <a:t>;</a:t>
            </a:r>
          </a:p>
          <a:p>
            <a:pPr lvl="1"/>
            <a:r>
              <a:rPr lang="en-US" sz="1000" dirty="0">
                <a:latin typeface="Arial" pitchFamily="34" charset="0"/>
                <a:cs typeface="Arial" pitchFamily="34" charset="0"/>
              </a:rPr>
              <a:t>public class </a:t>
            </a:r>
            <a:r>
              <a:rPr lang="en-US" sz="1000" dirty="0" err="1">
                <a:latin typeface="Arial" pitchFamily="34" charset="0"/>
                <a:cs typeface="Arial" pitchFamily="34" charset="0"/>
              </a:rPr>
              <a:t>UsingArrays</a:t>
            </a:r>
            <a:r>
              <a:rPr lang="en-US" sz="1000" dirty="0">
                <a:latin typeface="Arial" pitchFamily="34" charset="0"/>
                <a:cs typeface="Arial" pitchFamily="34" charset="0"/>
              </a:rPr>
              <a:t>{</a:t>
            </a:r>
          </a:p>
          <a:p>
            <a:pPr lvl="1"/>
            <a:r>
              <a:rPr lang="en-US" sz="1000" dirty="0">
                <a:latin typeface="Arial" pitchFamily="34" charset="0"/>
                <a:cs typeface="Arial" pitchFamily="34" charset="0"/>
              </a:rPr>
              <a:t>     static void sort(int...s)  {</a:t>
            </a:r>
          </a:p>
          <a:p>
            <a:pPr lvl="1"/>
            <a:r>
              <a:rPr lang="en-US" sz="1000" dirty="0">
                <a:latin typeface="Arial" pitchFamily="34" charset="0"/>
                <a:cs typeface="Arial" pitchFamily="34" charset="0"/>
              </a:rPr>
              <a:t>             </a:t>
            </a:r>
            <a:r>
              <a:rPr lang="en-US" sz="1000" dirty="0" err="1">
                <a:latin typeface="Arial" pitchFamily="34" charset="0"/>
                <a:cs typeface="Arial" pitchFamily="34" charset="0"/>
              </a:rPr>
              <a:t>Arrays.sort</a:t>
            </a:r>
            <a:r>
              <a:rPr lang="en-US" sz="1000" dirty="0">
                <a:latin typeface="Arial" pitchFamily="34" charset="0"/>
                <a:cs typeface="Arial" pitchFamily="34" charset="0"/>
              </a:rPr>
              <a:t>(s);</a:t>
            </a:r>
          </a:p>
          <a:p>
            <a:pPr lvl="1"/>
            <a:r>
              <a:rPr lang="en-US" sz="1000" dirty="0">
                <a:latin typeface="Arial" pitchFamily="34" charset="0"/>
                <a:cs typeface="Arial" pitchFamily="34" charset="0"/>
              </a:rPr>
              <a:t>             for(</a:t>
            </a:r>
            <a:r>
              <a:rPr lang="en-US" sz="1000" dirty="0" err="1">
                <a:latin typeface="Arial" pitchFamily="34" charset="0"/>
                <a:cs typeface="Arial" pitchFamily="34" charset="0"/>
              </a:rPr>
              <a:t>int</a:t>
            </a:r>
            <a:r>
              <a:rPr lang="en-US" sz="1000" dirty="0">
                <a:latin typeface="Arial" pitchFamily="34" charset="0"/>
                <a:cs typeface="Arial" pitchFamily="34" charset="0"/>
              </a:rPr>
              <a:t> i=0;i&lt;</a:t>
            </a:r>
            <a:r>
              <a:rPr lang="en-US" sz="1000" dirty="0" err="1">
                <a:latin typeface="Arial" pitchFamily="34" charset="0"/>
                <a:cs typeface="Arial" pitchFamily="34" charset="0"/>
              </a:rPr>
              <a:t>s.length;i</a:t>
            </a:r>
            <a:r>
              <a:rPr lang="en-US" sz="1000" dirty="0">
                <a:latin typeface="Arial" pitchFamily="34" charset="0"/>
                <a:cs typeface="Arial" pitchFamily="34" charset="0"/>
              </a:rPr>
              <a:t>++) </a:t>
            </a:r>
            <a:r>
              <a:rPr lang="en-US" sz="1000" dirty="0" err="1">
                <a:latin typeface="Arial" pitchFamily="34" charset="0"/>
                <a:cs typeface="Arial" pitchFamily="34" charset="0"/>
              </a:rPr>
              <a:t>out.print</a:t>
            </a:r>
            <a:r>
              <a:rPr lang="en-US" sz="1000" dirty="0">
                <a:latin typeface="Arial" pitchFamily="34" charset="0"/>
                <a:cs typeface="Arial" pitchFamily="34" charset="0"/>
              </a:rPr>
              <a:t>(s[i]+“ “ );</a:t>
            </a:r>
          </a:p>
          <a:p>
            <a:pPr lvl="1"/>
            <a:r>
              <a:rPr lang="en-US" sz="1000" dirty="0">
                <a:latin typeface="Arial" pitchFamily="34" charset="0"/>
                <a:cs typeface="Arial" pitchFamily="34" charset="0"/>
              </a:rPr>
              <a:t>                  </a:t>
            </a:r>
            <a:r>
              <a:rPr lang="en-US" sz="1000" dirty="0" err="1">
                <a:latin typeface="Arial" pitchFamily="34" charset="0"/>
                <a:cs typeface="Arial" pitchFamily="34" charset="0"/>
              </a:rPr>
              <a:t>out.println</a:t>
            </a:r>
            <a:r>
              <a:rPr lang="en-US" sz="1000" dirty="0">
                <a:latin typeface="Arial" pitchFamily="34" charset="0"/>
                <a:cs typeface="Arial" pitchFamily="34" charset="0"/>
              </a:rPr>
              <a:t>();</a:t>
            </a:r>
          </a:p>
          <a:p>
            <a:pPr lvl="1"/>
            <a:r>
              <a:rPr lang="en-US" sz="1000" dirty="0">
                <a:latin typeface="Arial" pitchFamily="34" charset="0"/>
                <a:cs typeface="Arial" pitchFamily="34" charset="0"/>
              </a:rPr>
              <a:t>      }</a:t>
            </a:r>
          </a:p>
          <a:p>
            <a:pPr lvl="1"/>
            <a:r>
              <a:rPr lang="en-US" sz="1000" dirty="0">
                <a:latin typeface="Arial" pitchFamily="34" charset="0"/>
                <a:cs typeface="Arial" pitchFamily="34" charset="0"/>
              </a:rPr>
              <a:t>      public static void main(String[] </a:t>
            </a:r>
            <a:r>
              <a:rPr lang="en-US" sz="1000" dirty="0" err="1">
                <a:latin typeface="Arial" pitchFamily="34" charset="0"/>
                <a:cs typeface="Arial" pitchFamily="34" charset="0"/>
              </a:rPr>
              <a:t>arg</a:t>
            </a:r>
            <a:r>
              <a:rPr lang="en-US" sz="1000" dirty="0">
                <a:latin typeface="Arial" pitchFamily="34" charset="0"/>
                <a:cs typeface="Arial" pitchFamily="34" charset="0"/>
              </a:rPr>
              <a:t>)  {</a:t>
            </a:r>
          </a:p>
          <a:p>
            <a:pPr lvl="1"/>
            <a:r>
              <a:rPr lang="en-US" sz="1000" dirty="0">
                <a:latin typeface="Arial" pitchFamily="34" charset="0"/>
                <a:cs typeface="Arial" pitchFamily="34" charset="0"/>
              </a:rPr>
              <a:t>             sort(15,20,42,3,56,34);</a:t>
            </a:r>
          </a:p>
          <a:p>
            <a:pPr lvl="1"/>
            <a:r>
              <a:rPr lang="en-US" sz="1000" dirty="0">
                <a:latin typeface="Arial" pitchFamily="34" charset="0"/>
                <a:cs typeface="Arial" pitchFamily="34" charset="0"/>
              </a:rPr>
              <a:t>      }  }</a:t>
            </a:r>
          </a:p>
        </p:txBody>
      </p:sp>
      <p:sp>
        <p:nvSpPr>
          <p:cNvPr id="3" name="Slide Image Placeholder 2"/>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2655671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14525" y="720725"/>
            <a:ext cx="48006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345440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914525" y="720725"/>
            <a:ext cx="4800600" cy="3600450"/>
          </a:xfrm>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2504557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discusses about how to work java arrays. </a:t>
            </a:r>
          </a:p>
          <a:p>
            <a:endParaRPr lang="en-US" dirty="0" smtClean="0"/>
          </a:p>
          <a:p>
            <a:r>
              <a:rPr lang="en-US" dirty="0" smtClean="0"/>
              <a:t>Lesson outline: </a:t>
            </a:r>
          </a:p>
          <a:p>
            <a:endParaRPr lang="en-US" dirty="0" smtClean="0"/>
          </a:p>
          <a:p>
            <a:pPr lvl="1"/>
            <a:r>
              <a:rPr lang="en-US" dirty="0" smtClean="0"/>
              <a:t>13.1: One dimensional array</a:t>
            </a:r>
          </a:p>
          <a:p>
            <a:pPr lvl="1"/>
            <a:r>
              <a:rPr lang="en-US" dirty="0" smtClean="0"/>
              <a:t>13.2: Multidimensional array</a:t>
            </a:r>
          </a:p>
          <a:p>
            <a:pPr lvl="1"/>
            <a:r>
              <a:rPr lang="en-US" dirty="0" smtClean="0"/>
              <a:t>13.3: Using </a:t>
            </a:r>
            <a:r>
              <a:rPr lang="en-US" dirty="0" err="1" smtClean="0"/>
              <a:t>varargs</a:t>
            </a:r>
            <a:endParaRPr lang="en-US" dirty="0" smtClean="0"/>
          </a:p>
          <a:p>
            <a:pPr lvl="1"/>
            <a:r>
              <a:rPr lang="en-US" dirty="0" smtClean="0"/>
              <a:t>13.4: Using Arrays class</a:t>
            </a:r>
          </a:p>
          <a:p>
            <a:pPr lvl="1"/>
            <a:r>
              <a:rPr lang="en-US" dirty="0" smtClean="0"/>
              <a:t>13.5: Best Practices</a:t>
            </a:r>
          </a:p>
          <a:p>
            <a:endParaRPr lang="en-US" dirty="0"/>
          </a:p>
        </p:txBody>
      </p:sp>
      <p:sp>
        <p:nvSpPr>
          <p:cNvPr id="6" name="Slide Image Placeholder 5"/>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2282172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Arrays can be created for either primitive or reference type elements. Array in java is created as Object using new operator. Once array is created, individual elements can be accessed using index number enclosed in square brackets. </a:t>
            </a:r>
          </a:p>
          <a:p>
            <a:endParaRPr lang="en-US" dirty="0" smtClean="0"/>
          </a:p>
          <a:p>
            <a:r>
              <a:rPr lang="en-US" dirty="0" smtClean="0"/>
              <a:t>Arrays indexing is zero based, it means the first element of array start at index 0, second element is at 1, and so on. The last element of array is indexed as one minus size of an array. </a:t>
            </a:r>
          </a:p>
          <a:p>
            <a:endParaRPr lang="en-US" dirty="0" smtClean="0"/>
          </a:p>
          <a:p>
            <a:r>
              <a:rPr lang="en-US" dirty="0" smtClean="0"/>
              <a:t>Array size can be captured by using public final instance variable called length. This feature will avoid any runtime exceptions resulted due to out of bounds access. </a:t>
            </a:r>
          </a:p>
          <a:p>
            <a:endParaRPr lang="en-US" dirty="0" smtClean="0"/>
          </a:p>
          <a:p>
            <a:endParaRPr lang="en-US" dirty="0" smtClean="0"/>
          </a:p>
          <a:p>
            <a:r>
              <a:rPr lang="en-US" dirty="0" smtClean="0"/>
              <a:t>   </a:t>
            </a:r>
            <a:endParaRPr lang="en-US" dirty="0"/>
          </a:p>
        </p:txBody>
      </p:sp>
      <p:sp>
        <p:nvSpPr>
          <p:cNvPr id="6" name="Slide Image Placeholder 5"/>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1349286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3" name="Rectangle 5"/>
          <p:cNvSpPr>
            <a:spLocks noGrp="1" noChangeArrowheads="1"/>
          </p:cNvSpPr>
          <p:nvPr>
            <p:ph type="body" idx="1"/>
          </p:nvPr>
        </p:nvSpPr>
        <p:spPr/>
        <p:txBody>
          <a:bodyPr/>
          <a:lstStyle/>
          <a:p>
            <a:r>
              <a:rPr lang="en-US" dirty="0" smtClean="0"/>
              <a:t>Syntax wherein the array is declared and initialized in the same statement:</a:t>
            </a:r>
          </a:p>
          <a:p>
            <a:endParaRPr lang="en-US" dirty="0" smtClean="0"/>
          </a:p>
          <a:p>
            <a:pPr lvl="1"/>
            <a:endParaRPr lang="en-US" dirty="0" smtClean="0"/>
          </a:p>
          <a:p>
            <a:pPr lvl="1"/>
            <a:r>
              <a:rPr lang="en-US" dirty="0" err="1" smtClean="0"/>
              <a:t>strWords</a:t>
            </a:r>
            <a:r>
              <a:rPr lang="en-US" dirty="0" smtClean="0"/>
              <a:t> = { "quiet", "success", "joy", "sorrow", "java" };</a:t>
            </a:r>
            <a:endParaRPr lang="en-US" dirty="0"/>
          </a:p>
        </p:txBody>
      </p:sp>
      <p:sp>
        <p:nvSpPr>
          <p:cNvPr id="263174" name="AutoShape 6"/>
          <p:cNvSpPr>
            <a:spLocks noChangeArrowheads="1"/>
          </p:cNvSpPr>
          <p:nvPr/>
        </p:nvSpPr>
        <p:spPr bwMode="auto">
          <a:xfrm>
            <a:off x="2102215" y="4815509"/>
            <a:ext cx="4064000" cy="480060"/>
          </a:xfrm>
          <a:prstGeom prst="roundRect">
            <a:avLst>
              <a:gd name="adj" fmla="val 16667"/>
            </a:avLst>
          </a:prstGeom>
          <a:noFill/>
          <a:ln w="9525">
            <a:solidFill>
              <a:schemeClr val="tx1"/>
            </a:solidFill>
            <a:round/>
            <a:headEnd/>
            <a:tailEnd/>
          </a:ln>
          <a:effectLst/>
        </p:spPr>
        <p:txBody>
          <a:bodyPr wrap="none" lIns="96652" tIns="48326" rIns="96652" bIns="48326" anchor="ctr"/>
          <a:lstStyle/>
          <a:p>
            <a:endParaRPr lang="en-IN" dirty="0">
              <a:latin typeface="Candara" pitchFamily="34" charset="0"/>
              <a:cs typeface="Arial" pitchFamily="34" charset="0"/>
            </a:endParaRPr>
          </a:p>
        </p:txBody>
      </p:sp>
      <p:sp>
        <p:nvSpPr>
          <p:cNvPr id="3" name="Slide Image Placeholder 2"/>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2731012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3" name="Rectangle 3"/>
          <p:cNvSpPr>
            <a:spLocks noGrp="1" noChangeArrowheads="1"/>
          </p:cNvSpPr>
          <p:nvPr>
            <p:ph type="body" idx="1"/>
          </p:nvPr>
        </p:nvSpPr>
        <p:spPr/>
        <p:txBody>
          <a:bodyPr/>
          <a:lstStyle/>
          <a:p>
            <a:r>
              <a:rPr lang="en-US" sz="1000" b="0" i="0" kern="1200" dirty="0" smtClean="0">
                <a:solidFill>
                  <a:schemeClr val="tx1"/>
                </a:solidFill>
                <a:effectLst/>
                <a:latin typeface="Arial" pitchFamily="34" charset="0"/>
                <a:ea typeface="+mn-ea"/>
                <a:cs typeface="Arial" pitchFamily="34" charset="0"/>
              </a:rPr>
              <a:t> Consequently, Java is neither column-major nor row-major order (but see note below about how to read </a:t>
            </a:r>
            <a:r>
              <a:rPr lang="en-US" dirty="0" err="1" smtClean="0"/>
              <a:t>arr</a:t>
            </a:r>
            <a:r>
              <a:rPr lang="en-US" dirty="0" smtClean="0"/>
              <a:t>[1][2]</a:t>
            </a:r>
            <a:r>
              <a:rPr lang="en-US" sz="1000" b="0" i="0" kern="1200" dirty="0" smtClean="0">
                <a:solidFill>
                  <a:schemeClr val="tx1"/>
                </a:solidFill>
                <a:effectLst/>
                <a:latin typeface="Arial" pitchFamily="34" charset="0"/>
                <a:ea typeface="+mn-ea"/>
                <a:cs typeface="Arial" pitchFamily="34" charset="0"/>
              </a:rPr>
              <a:t>), because while a given array's entries are stored in a contiguous block of memory, the subordinate arrays those entries point to are object references to completely separate, unrelated blocks of memory. This also means that Java's arrays of arrays are inherently </a:t>
            </a:r>
            <a:r>
              <a:rPr lang="en-US" sz="1000" b="0" i="1" kern="1200" dirty="0" smtClean="0">
                <a:solidFill>
                  <a:schemeClr val="tx1"/>
                </a:solidFill>
                <a:effectLst/>
                <a:latin typeface="Arial" pitchFamily="34" charset="0"/>
                <a:ea typeface="+mn-ea"/>
                <a:cs typeface="Arial" pitchFamily="34" charset="0"/>
              </a:rPr>
              <a:t>jagged</a:t>
            </a:r>
            <a:r>
              <a:rPr lang="en-US" sz="1000" b="0" i="0" kern="1200" dirty="0" smtClean="0">
                <a:solidFill>
                  <a:schemeClr val="tx1"/>
                </a:solidFill>
                <a:effectLst/>
                <a:latin typeface="Arial" pitchFamily="34" charset="0"/>
                <a:ea typeface="+mn-ea"/>
                <a:cs typeface="Arial" pitchFamily="34" charset="0"/>
              </a:rPr>
              <a:t>: The entry at </a:t>
            </a:r>
            <a:r>
              <a:rPr lang="en-US" dirty="0" smtClean="0"/>
              <a:t>[0]</a:t>
            </a:r>
            <a:r>
              <a:rPr lang="en-US" sz="1000" b="0" i="0" kern="1200" dirty="0" smtClean="0">
                <a:solidFill>
                  <a:schemeClr val="tx1"/>
                </a:solidFill>
                <a:effectLst/>
                <a:latin typeface="Arial" pitchFamily="34" charset="0"/>
                <a:ea typeface="+mn-ea"/>
                <a:cs typeface="Arial" pitchFamily="34" charset="0"/>
              </a:rPr>
              <a:t> might refer to a 3-slot array, the one at </a:t>
            </a:r>
            <a:r>
              <a:rPr lang="en-US" dirty="0" smtClean="0"/>
              <a:t>[1]</a:t>
            </a:r>
            <a:r>
              <a:rPr lang="en-US" sz="1000" b="0" i="0" kern="1200" dirty="0" smtClean="0">
                <a:solidFill>
                  <a:schemeClr val="tx1"/>
                </a:solidFill>
                <a:effectLst/>
                <a:latin typeface="Arial" pitchFamily="34" charset="0"/>
                <a:ea typeface="+mn-ea"/>
                <a:cs typeface="Arial" pitchFamily="34" charset="0"/>
              </a:rPr>
              <a:t> might refer to a 4-slot array, </a:t>
            </a:r>
            <a:r>
              <a:rPr lang="en-US" dirty="0" smtClean="0"/>
              <a:t>[2]</a:t>
            </a:r>
            <a:r>
              <a:rPr lang="en-US" sz="1000" b="0" i="0" kern="1200" dirty="0" smtClean="0">
                <a:solidFill>
                  <a:schemeClr val="tx1"/>
                </a:solidFill>
                <a:effectLst/>
                <a:latin typeface="Arial" pitchFamily="34" charset="0"/>
                <a:ea typeface="+mn-ea"/>
                <a:cs typeface="Arial" pitchFamily="34" charset="0"/>
              </a:rPr>
              <a:t> might not refer to an array at all (it could have </a:t>
            </a:r>
            <a:r>
              <a:rPr lang="en-US" dirty="0" smtClean="0"/>
              <a:t>null</a:t>
            </a:r>
            <a:r>
              <a:rPr lang="en-US" sz="1000" b="0" i="0" kern="1200" dirty="0" smtClean="0">
                <a:solidFill>
                  <a:schemeClr val="tx1"/>
                </a:solidFill>
                <a:effectLst/>
                <a:latin typeface="Arial" pitchFamily="34" charset="0"/>
                <a:ea typeface="+mn-ea"/>
                <a:cs typeface="Arial" pitchFamily="34" charset="0"/>
              </a:rPr>
              <a:t>), and perhaps </a:t>
            </a:r>
            <a:r>
              <a:rPr lang="en-US" dirty="0" smtClean="0"/>
              <a:t>[3]</a:t>
            </a:r>
            <a:r>
              <a:rPr lang="en-US" sz="1000" b="0" i="0" kern="1200" dirty="0" smtClean="0">
                <a:solidFill>
                  <a:schemeClr val="tx1"/>
                </a:solidFill>
                <a:effectLst/>
                <a:latin typeface="Arial" pitchFamily="34" charset="0"/>
                <a:ea typeface="+mn-ea"/>
                <a:cs typeface="Arial" pitchFamily="34" charset="0"/>
              </a:rPr>
              <a:t> refers to a 6-slot array.</a:t>
            </a:r>
            <a:endParaRPr lang="en-US" dirty="0"/>
          </a:p>
        </p:txBody>
      </p:sp>
      <p:sp>
        <p:nvSpPr>
          <p:cNvPr id="599044" name="AutoShape 4"/>
          <p:cNvSpPr>
            <a:spLocks noChangeArrowheads="1"/>
          </p:cNvSpPr>
          <p:nvPr/>
        </p:nvSpPr>
        <p:spPr bwMode="auto">
          <a:xfrm>
            <a:off x="1961389" y="5093345"/>
            <a:ext cx="4795520" cy="3520440"/>
          </a:xfrm>
          <a:prstGeom prst="roundRect">
            <a:avLst>
              <a:gd name="adj" fmla="val 6156"/>
            </a:avLst>
          </a:prstGeom>
          <a:noFill/>
          <a:ln w="9525">
            <a:solidFill>
              <a:schemeClr val="tx1"/>
            </a:solidFill>
            <a:round/>
            <a:headEnd/>
            <a:tailEnd/>
          </a:ln>
          <a:effectLst/>
        </p:spPr>
        <p:txBody>
          <a:bodyPr wrap="none" lIns="96652" tIns="48326" rIns="96652" bIns="48326" anchor="ctr"/>
          <a:lstStyle/>
          <a:p>
            <a:r>
              <a:rPr lang="en-US" sz="1000" dirty="0">
                <a:latin typeface="Arial" pitchFamily="34" charset="0"/>
                <a:cs typeface="Arial" pitchFamily="34" charset="0"/>
              </a:rPr>
              <a:t>class </a:t>
            </a:r>
            <a:r>
              <a:rPr lang="en-US" sz="1000" dirty="0" err="1">
                <a:latin typeface="Arial" pitchFamily="34" charset="0"/>
                <a:cs typeface="Arial" pitchFamily="34" charset="0"/>
              </a:rPr>
              <a:t>ArrayDemo</a:t>
            </a:r>
            <a:r>
              <a:rPr lang="en-US" sz="1000" dirty="0">
                <a:latin typeface="Arial" pitchFamily="34" charset="0"/>
                <a:cs typeface="Arial" pitchFamily="34" charset="0"/>
              </a:rPr>
              <a:t>  {</a:t>
            </a:r>
          </a:p>
          <a:p>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intNumbers</a:t>
            </a:r>
            <a:r>
              <a:rPr lang="en-US" sz="1000" dirty="0">
                <a:latin typeface="Arial" pitchFamily="34" charset="0"/>
                <a:cs typeface="Arial" pitchFamily="34" charset="0"/>
              </a:rPr>
              <a:t>[];</a:t>
            </a:r>
          </a:p>
          <a:p>
            <a:r>
              <a:rPr lang="en-US" sz="1000" dirty="0">
                <a:latin typeface="Arial" pitchFamily="34" charset="0"/>
                <a:cs typeface="Arial" pitchFamily="34" charset="0"/>
              </a:rPr>
              <a:t>     </a:t>
            </a:r>
            <a:r>
              <a:rPr lang="en-US" sz="1000" dirty="0" err="1">
                <a:latin typeface="Arial" pitchFamily="34" charset="0"/>
                <a:cs typeface="Arial" pitchFamily="34" charset="0"/>
              </a:rPr>
              <a:t>ArrayDemo</a:t>
            </a:r>
            <a:r>
              <a:rPr lang="en-US" sz="1000" dirty="0">
                <a:latin typeface="Arial" pitchFamily="34" charset="0"/>
                <a:cs typeface="Arial" pitchFamily="34" charset="0"/>
              </a:rPr>
              <a:t>(</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 {</a:t>
            </a:r>
          </a:p>
          <a:p>
            <a:r>
              <a:rPr lang="en-US" sz="1000" dirty="0">
                <a:latin typeface="Arial" pitchFamily="34" charset="0"/>
                <a:cs typeface="Arial" pitchFamily="34" charset="0"/>
              </a:rPr>
              <a:t>         </a:t>
            </a:r>
            <a:r>
              <a:rPr lang="en-US" sz="1000" dirty="0" err="1">
                <a:latin typeface="Arial" pitchFamily="34" charset="0"/>
                <a:cs typeface="Arial" pitchFamily="34" charset="0"/>
              </a:rPr>
              <a:t>intNumbers</a:t>
            </a:r>
            <a:r>
              <a:rPr lang="en-US" sz="1000" dirty="0">
                <a:latin typeface="Arial" pitchFamily="34" charset="0"/>
                <a:cs typeface="Arial" pitchFamily="34" charset="0"/>
              </a:rPr>
              <a:t> = new </a:t>
            </a:r>
            <a:r>
              <a:rPr lang="en-US" sz="1000" dirty="0" err="1">
                <a:latin typeface="Arial" pitchFamily="34" charset="0"/>
                <a:cs typeface="Arial" pitchFamily="34" charset="0"/>
              </a:rPr>
              <a:t>int</a:t>
            </a:r>
            <a:r>
              <a:rPr lang="en-US" sz="1000" dirty="0">
                <a:latin typeface="Arial" pitchFamily="34" charset="0"/>
                <a:cs typeface="Arial" pitchFamily="34" charset="0"/>
              </a:rPr>
              <a:t>[</a:t>
            </a:r>
            <a:r>
              <a:rPr lang="en-US" sz="1000" dirty="0" err="1">
                <a:latin typeface="Arial" pitchFamily="34" charset="0"/>
                <a:cs typeface="Arial" pitchFamily="34" charset="0"/>
              </a:rPr>
              <a:t>i</a:t>
            </a:r>
            <a:r>
              <a:rPr lang="en-US" sz="1000" dirty="0">
                <a:latin typeface="Arial" pitchFamily="34" charset="0"/>
                <a:cs typeface="Arial" pitchFamily="34" charset="0"/>
              </a:rPr>
              <a:t>];</a:t>
            </a:r>
          </a:p>
          <a:p>
            <a:r>
              <a:rPr lang="en-US" sz="1000" dirty="0">
                <a:latin typeface="Arial" pitchFamily="34" charset="0"/>
                <a:cs typeface="Arial" pitchFamily="34" charset="0"/>
              </a:rPr>
              <a:t>     }</a:t>
            </a:r>
          </a:p>
          <a:p>
            <a:r>
              <a:rPr lang="en-US" sz="1000" dirty="0">
                <a:latin typeface="Arial" pitchFamily="34" charset="0"/>
                <a:cs typeface="Arial" pitchFamily="34" charset="0"/>
              </a:rPr>
              <a:t>     void </a:t>
            </a:r>
            <a:r>
              <a:rPr lang="en-US" sz="1000" dirty="0" err="1">
                <a:latin typeface="Arial" pitchFamily="34" charset="0"/>
                <a:cs typeface="Arial" pitchFamily="34" charset="0"/>
              </a:rPr>
              <a:t>populateArray</a:t>
            </a:r>
            <a:r>
              <a:rPr lang="en-US" sz="1000" dirty="0">
                <a:latin typeface="Arial" pitchFamily="34" charset="0"/>
                <a:cs typeface="Arial" pitchFamily="34" charset="0"/>
              </a:rPr>
              <a:t>() {	</a:t>
            </a:r>
          </a:p>
          <a:p>
            <a:r>
              <a:rPr lang="en-US" sz="1000" dirty="0">
                <a:latin typeface="Arial" pitchFamily="34" charset="0"/>
                <a:cs typeface="Arial" pitchFamily="34" charset="0"/>
              </a:rPr>
              <a:t>           for(</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 = 0; </a:t>
            </a:r>
            <a:r>
              <a:rPr lang="en-US" sz="1000" dirty="0" err="1">
                <a:latin typeface="Arial" pitchFamily="34" charset="0"/>
                <a:cs typeface="Arial" pitchFamily="34" charset="0"/>
              </a:rPr>
              <a:t>i</a:t>
            </a:r>
            <a:r>
              <a:rPr lang="en-US" sz="1000" dirty="0">
                <a:latin typeface="Arial" pitchFamily="34" charset="0"/>
                <a:cs typeface="Arial" pitchFamily="34" charset="0"/>
              </a:rPr>
              <a:t> &lt; </a:t>
            </a:r>
            <a:r>
              <a:rPr lang="en-US" sz="1000" dirty="0" err="1">
                <a:latin typeface="Arial" pitchFamily="34" charset="0"/>
                <a:cs typeface="Arial" pitchFamily="34" charset="0"/>
              </a:rPr>
              <a:t>intNumbers.length</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 </a:t>
            </a:r>
            <a:r>
              <a:rPr lang="en-US" sz="1000" dirty="0" err="1">
                <a:latin typeface="Arial" pitchFamily="34" charset="0"/>
                <a:cs typeface="Arial" pitchFamily="34" charset="0"/>
              </a:rPr>
              <a:t>intnumbers</a:t>
            </a:r>
            <a:r>
              <a:rPr lang="en-US" sz="1000" dirty="0">
                <a:latin typeface="Arial" pitchFamily="34" charset="0"/>
                <a:cs typeface="Arial" pitchFamily="34" charset="0"/>
              </a:rPr>
              <a:t>[</a:t>
            </a:r>
            <a:r>
              <a:rPr lang="en-US" sz="1000" dirty="0" err="1">
                <a:latin typeface="Arial" pitchFamily="34" charset="0"/>
                <a:cs typeface="Arial" pitchFamily="34" charset="0"/>
              </a:rPr>
              <a:t>i</a:t>
            </a:r>
            <a:r>
              <a:rPr lang="en-US" sz="1000" dirty="0">
                <a:latin typeface="Arial" pitchFamily="34" charset="0"/>
                <a:cs typeface="Arial" pitchFamily="34" charset="0"/>
              </a:rPr>
              <a:t>] = </a:t>
            </a:r>
            <a:r>
              <a:rPr lang="en-US" sz="1000" dirty="0" err="1">
                <a:latin typeface="Arial" pitchFamily="34" charset="0"/>
                <a:cs typeface="Arial" pitchFamily="34" charset="0"/>
              </a:rPr>
              <a:t>i</a:t>
            </a:r>
            <a:r>
              <a:rPr lang="en-US" sz="1000" dirty="0">
                <a:latin typeface="Arial" pitchFamily="34" charset="0"/>
                <a:cs typeface="Arial" pitchFamily="34" charset="0"/>
              </a:rPr>
              <a:t>;</a:t>
            </a:r>
          </a:p>
          <a:p>
            <a:r>
              <a:rPr lang="en-US" sz="1000" dirty="0">
                <a:latin typeface="Arial" pitchFamily="34" charset="0"/>
                <a:cs typeface="Arial" pitchFamily="34" charset="0"/>
              </a:rPr>
              <a:t>       }</a:t>
            </a:r>
          </a:p>
          <a:p>
            <a:r>
              <a:rPr lang="en-US" sz="1000" dirty="0">
                <a:latin typeface="Arial" pitchFamily="34" charset="0"/>
                <a:cs typeface="Arial" pitchFamily="34" charset="0"/>
              </a:rPr>
              <a:t>     void </a:t>
            </a:r>
            <a:r>
              <a:rPr lang="en-US" sz="1000" dirty="0" err="1">
                <a:latin typeface="Arial" pitchFamily="34" charset="0"/>
                <a:cs typeface="Arial" pitchFamily="34" charset="0"/>
              </a:rPr>
              <a:t>displayContents</a:t>
            </a:r>
            <a:r>
              <a:rPr lang="en-US" sz="1000" dirty="0">
                <a:latin typeface="Arial" pitchFamily="34" charset="0"/>
                <a:cs typeface="Arial" pitchFamily="34" charset="0"/>
              </a:rPr>
              <a:t>() {</a:t>
            </a:r>
          </a:p>
          <a:p>
            <a:r>
              <a:rPr lang="en-US" sz="1000" dirty="0">
                <a:latin typeface="Arial" pitchFamily="34" charset="0"/>
                <a:cs typeface="Arial" pitchFamily="34" charset="0"/>
              </a:rPr>
              <a:t>            for(</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 = 0; </a:t>
            </a:r>
            <a:r>
              <a:rPr lang="en-US" sz="1000" dirty="0" err="1">
                <a:latin typeface="Arial" pitchFamily="34" charset="0"/>
                <a:cs typeface="Arial" pitchFamily="34" charset="0"/>
              </a:rPr>
              <a:t>i</a:t>
            </a:r>
            <a:r>
              <a:rPr lang="en-US" sz="1000" dirty="0">
                <a:latin typeface="Arial" pitchFamily="34" charset="0"/>
                <a:cs typeface="Arial" pitchFamily="34" charset="0"/>
              </a:rPr>
              <a:t> &lt;</a:t>
            </a:r>
            <a:r>
              <a:rPr lang="en-US" sz="1000" dirty="0" err="1">
                <a:latin typeface="Arial" pitchFamily="34" charset="0"/>
                <a:cs typeface="Arial" pitchFamily="34" charset="0"/>
              </a:rPr>
              <a:t>intNumbers.length</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 </a:t>
            </a:r>
          </a:p>
          <a:p>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("Number " + </a:t>
            </a:r>
            <a:r>
              <a:rPr lang="en-US" sz="1000" dirty="0" err="1">
                <a:latin typeface="Arial" pitchFamily="34" charset="0"/>
                <a:cs typeface="Arial" pitchFamily="34" charset="0"/>
              </a:rPr>
              <a:t>i</a:t>
            </a:r>
            <a:r>
              <a:rPr lang="en-US" sz="1000" dirty="0">
                <a:latin typeface="Arial" pitchFamily="34" charset="0"/>
                <a:cs typeface="Arial" pitchFamily="34" charset="0"/>
              </a:rPr>
              <a:t> + ": " + </a:t>
            </a:r>
            <a:r>
              <a:rPr lang="en-US" sz="1000" dirty="0" err="1">
                <a:latin typeface="Arial" pitchFamily="34" charset="0"/>
                <a:cs typeface="Arial" pitchFamily="34" charset="0"/>
              </a:rPr>
              <a:t>intNumbers</a:t>
            </a:r>
            <a:r>
              <a:rPr lang="en-US" sz="1000" dirty="0">
                <a:latin typeface="Arial" pitchFamily="34" charset="0"/>
                <a:cs typeface="Arial" pitchFamily="34" charset="0"/>
              </a:rPr>
              <a:t>[</a:t>
            </a:r>
            <a:r>
              <a:rPr lang="en-US" sz="1000" dirty="0" err="1">
                <a:latin typeface="Arial" pitchFamily="34" charset="0"/>
                <a:cs typeface="Arial" pitchFamily="34" charset="0"/>
              </a:rPr>
              <a:t>i</a:t>
            </a:r>
            <a:r>
              <a:rPr lang="en-US" sz="1000" dirty="0">
                <a:latin typeface="Arial" pitchFamily="34" charset="0"/>
                <a:cs typeface="Arial" pitchFamily="34" charset="0"/>
              </a:rPr>
              <a:t>]);</a:t>
            </a:r>
          </a:p>
          <a:p>
            <a:r>
              <a:rPr lang="en-US" sz="1000" dirty="0">
                <a:latin typeface="Arial" pitchFamily="34" charset="0"/>
                <a:cs typeface="Arial" pitchFamily="34" charset="0"/>
              </a:rPr>
              <a:t>     }</a:t>
            </a:r>
          </a:p>
          <a:p>
            <a:r>
              <a:rPr lang="en-US" sz="1000" dirty="0">
                <a:latin typeface="Arial" pitchFamily="34" charset="0"/>
                <a:cs typeface="Arial" pitchFamily="34" charset="0"/>
              </a:rPr>
              <a:t>     public static void main(String[] </a:t>
            </a:r>
            <a:r>
              <a:rPr lang="en-US" sz="1000" dirty="0" err="1">
                <a:latin typeface="Arial" pitchFamily="34" charset="0"/>
                <a:cs typeface="Arial" pitchFamily="34" charset="0"/>
              </a:rPr>
              <a:t>args</a:t>
            </a:r>
            <a:r>
              <a:rPr lang="en-US" sz="1000" dirty="0">
                <a:latin typeface="Arial" pitchFamily="34" charset="0"/>
                <a:cs typeface="Arial" pitchFamily="34" charset="0"/>
              </a:rPr>
              <a:t>) 	{</a:t>
            </a:r>
          </a:p>
          <a:p>
            <a:r>
              <a:rPr lang="en-US" sz="1000" dirty="0">
                <a:latin typeface="Arial" pitchFamily="34" charset="0"/>
                <a:cs typeface="Arial" pitchFamily="34" charset="0"/>
              </a:rPr>
              <a:t>          //Accepting array length as command line argument.</a:t>
            </a:r>
          </a:p>
          <a:p>
            <a:r>
              <a:rPr lang="en-US" sz="1000" dirty="0">
                <a:latin typeface="Arial" pitchFamily="34" charset="0"/>
                <a:cs typeface="Arial" pitchFamily="34" charset="0"/>
              </a:rPr>
              <a:t>        </a:t>
            </a:r>
            <a:r>
              <a:rPr lang="sv-SE" sz="1000" dirty="0">
                <a:latin typeface="Arial" pitchFamily="34" charset="0"/>
                <a:cs typeface="Arial" pitchFamily="34" charset="0"/>
              </a:rPr>
              <a:t>   int intArg = Integer.parseInt(args[0]);</a:t>
            </a:r>
          </a:p>
          <a:p>
            <a:r>
              <a:rPr lang="en-US" sz="1000" dirty="0">
                <a:latin typeface="Arial" pitchFamily="34" charset="0"/>
                <a:cs typeface="Arial" pitchFamily="34" charset="0"/>
              </a:rPr>
              <a:t>           </a:t>
            </a:r>
            <a:r>
              <a:rPr lang="en-US" sz="1000" dirty="0" err="1">
                <a:latin typeface="Arial" pitchFamily="34" charset="0"/>
                <a:cs typeface="Arial" pitchFamily="34" charset="0"/>
              </a:rPr>
              <a:t>ArrayDemo</a:t>
            </a:r>
            <a:r>
              <a:rPr lang="en-US" sz="1000" dirty="0">
                <a:latin typeface="Arial" pitchFamily="34" charset="0"/>
                <a:cs typeface="Arial" pitchFamily="34" charset="0"/>
              </a:rPr>
              <a:t> ad = new </a:t>
            </a:r>
            <a:r>
              <a:rPr lang="en-US" sz="1000" dirty="0" err="1">
                <a:latin typeface="Arial" pitchFamily="34" charset="0"/>
                <a:cs typeface="Arial" pitchFamily="34" charset="0"/>
              </a:rPr>
              <a:t>ArrayDemo</a:t>
            </a:r>
            <a:r>
              <a:rPr lang="en-US" sz="1000" dirty="0">
                <a:latin typeface="Arial" pitchFamily="34" charset="0"/>
                <a:cs typeface="Arial" pitchFamily="34" charset="0"/>
              </a:rPr>
              <a:t>(</a:t>
            </a:r>
            <a:r>
              <a:rPr lang="en-US" sz="1000" dirty="0" err="1">
                <a:latin typeface="Arial" pitchFamily="34" charset="0"/>
                <a:cs typeface="Arial" pitchFamily="34" charset="0"/>
              </a:rPr>
              <a:t>intArg</a:t>
            </a:r>
            <a:r>
              <a:rPr lang="en-US" sz="1000" dirty="0">
                <a:latin typeface="Arial" pitchFamily="34" charset="0"/>
                <a:cs typeface="Arial" pitchFamily="34" charset="0"/>
              </a:rPr>
              <a:t>);</a:t>
            </a:r>
          </a:p>
          <a:p>
            <a:r>
              <a:rPr lang="en-US" sz="1000" dirty="0">
                <a:latin typeface="Arial" pitchFamily="34" charset="0"/>
                <a:cs typeface="Arial" pitchFamily="34" charset="0"/>
              </a:rPr>
              <a:t>           </a:t>
            </a:r>
            <a:r>
              <a:rPr lang="en-US" sz="1000" dirty="0" err="1">
                <a:latin typeface="Arial" pitchFamily="34" charset="0"/>
                <a:cs typeface="Arial" pitchFamily="34" charset="0"/>
              </a:rPr>
              <a:t>ad.displayContents</a:t>
            </a:r>
            <a:r>
              <a:rPr lang="en-US" sz="1000" dirty="0">
                <a:latin typeface="Arial" pitchFamily="34" charset="0"/>
                <a:cs typeface="Arial" pitchFamily="34" charset="0"/>
              </a:rPr>
              <a:t>();</a:t>
            </a:r>
          </a:p>
          <a:p>
            <a:r>
              <a:rPr lang="en-US" sz="1000" dirty="0">
                <a:latin typeface="Arial" pitchFamily="34" charset="0"/>
                <a:cs typeface="Arial" pitchFamily="34" charset="0"/>
              </a:rPr>
              <a:t>           </a:t>
            </a:r>
            <a:r>
              <a:rPr lang="en-US" sz="1000" dirty="0" err="1">
                <a:latin typeface="Arial" pitchFamily="34" charset="0"/>
                <a:cs typeface="Arial" pitchFamily="34" charset="0"/>
              </a:rPr>
              <a:t>ad.populateArray</a:t>
            </a:r>
            <a:r>
              <a:rPr lang="en-US" sz="1000" dirty="0">
                <a:latin typeface="Arial" pitchFamily="34" charset="0"/>
                <a:cs typeface="Arial" pitchFamily="34" charset="0"/>
              </a:rPr>
              <a:t>();</a:t>
            </a:r>
          </a:p>
          <a:p>
            <a:r>
              <a:rPr lang="en-US" sz="1000" dirty="0">
                <a:latin typeface="Arial" pitchFamily="34" charset="0"/>
                <a:cs typeface="Arial" pitchFamily="34" charset="0"/>
              </a:rPr>
              <a:t>           </a:t>
            </a:r>
            <a:r>
              <a:rPr lang="en-US" sz="1000" dirty="0" err="1">
                <a:latin typeface="Arial" pitchFamily="34" charset="0"/>
                <a:cs typeface="Arial" pitchFamily="34" charset="0"/>
              </a:rPr>
              <a:t>ad.displayContents</a:t>
            </a:r>
            <a:r>
              <a:rPr lang="en-US" sz="1000" dirty="0">
                <a:latin typeface="Arial" pitchFamily="34" charset="0"/>
                <a:cs typeface="Arial" pitchFamily="34" charset="0"/>
              </a:rPr>
              <a:t>();</a:t>
            </a:r>
          </a:p>
          <a:p>
            <a:r>
              <a:rPr lang="en-US" sz="1000" dirty="0">
                <a:latin typeface="Arial" pitchFamily="34" charset="0"/>
                <a:cs typeface="Arial" pitchFamily="34" charset="0"/>
              </a:rPr>
              <a:t>     } } </a:t>
            </a:r>
          </a:p>
        </p:txBody>
      </p:sp>
      <p:sp>
        <p:nvSpPr>
          <p:cNvPr id="3" name="Slide Image Placeholder 2"/>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334809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25" name="Rectangle 9"/>
          <p:cNvSpPr>
            <a:spLocks noGrp="1" noChangeArrowheads="1"/>
          </p:cNvSpPr>
          <p:nvPr>
            <p:ph type="body" idx="1"/>
          </p:nvPr>
        </p:nvSpPr>
        <p:spPr/>
        <p:txBody>
          <a:bodyPr/>
          <a:lstStyle/>
          <a:p>
            <a:r>
              <a:rPr lang="en-US" dirty="0" smtClean="0"/>
              <a:t>Use new operator or directly initialize an array. When you create an array object using new, all its slots are initialized for you (0 for numeric arrays, false for </a:t>
            </a:r>
            <a:r>
              <a:rPr lang="en-US" dirty="0" err="1" smtClean="0"/>
              <a:t>boolean</a:t>
            </a:r>
            <a:r>
              <a:rPr lang="en-US" dirty="0" smtClean="0"/>
              <a:t>, '\0' for character arrays, and null for objects).</a:t>
            </a:r>
          </a:p>
          <a:p>
            <a:r>
              <a:rPr lang="en-US" dirty="0" smtClean="0"/>
              <a:t>Like single dimensional arrays, we can form multidimensional arrays as well. Multidimensional arrays are considered as array of arrays in java and hence can have asymmetrical arrays. See an example next.</a:t>
            </a:r>
            <a:endParaRPr lang="en-US" dirty="0"/>
          </a:p>
        </p:txBody>
      </p:sp>
      <p:sp>
        <p:nvSpPr>
          <p:cNvPr id="3" name="Slide Image Placeholder 2"/>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945267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3" name="Rectangle 3"/>
          <p:cNvSpPr>
            <a:spLocks noGrp="1" noChangeArrowheads="1"/>
          </p:cNvSpPr>
          <p:nvPr>
            <p:ph type="body" idx="1"/>
          </p:nvPr>
        </p:nvSpPr>
        <p:spPr/>
        <p:txBody>
          <a:bodyPr/>
          <a:lstStyle/>
          <a:p>
            <a:r>
              <a:rPr lang="en-US" dirty="0" smtClean="0"/>
              <a:t>We have seen how to pass parameters to program during compile time using parameter passing. One can pass parameters to a program at runtime too. The </a:t>
            </a:r>
            <a:r>
              <a:rPr lang="en-US" dirty="0" err="1" smtClean="0"/>
              <a:t>args</a:t>
            </a:r>
            <a:r>
              <a:rPr lang="en-US" dirty="0" smtClean="0"/>
              <a:t> parameter (a String array) in main() receives command line arguments.</a:t>
            </a:r>
            <a:endParaRPr lang="en-US" dirty="0"/>
          </a:p>
        </p:txBody>
      </p:sp>
      <p:sp>
        <p:nvSpPr>
          <p:cNvPr id="599044" name="AutoShape 4"/>
          <p:cNvSpPr>
            <a:spLocks noChangeArrowheads="1"/>
          </p:cNvSpPr>
          <p:nvPr/>
        </p:nvSpPr>
        <p:spPr bwMode="auto">
          <a:xfrm>
            <a:off x="1961389" y="5093345"/>
            <a:ext cx="4795520" cy="3520440"/>
          </a:xfrm>
          <a:prstGeom prst="roundRect">
            <a:avLst>
              <a:gd name="adj" fmla="val 6156"/>
            </a:avLst>
          </a:prstGeom>
          <a:noFill/>
          <a:ln w="9525">
            <a:solidFill>
              <a:schemeClr val="tx1"/>
            </a:solidFill>
            <a:round/>
            <a:headEnd/>
            <a:tailEnd/>
          </a:ln>
          <a:effectLst/>
        </p:spPr>
        <p:txBody>
          <a:bodyPr wrap="none" lIns="96652" tIns="48326" rIns="96652" bIns="48326" anchor="ctr"/>
          <a:lstStyle/>
          <a:p>
            <a:r>
              <a:rPr lang="en-US" sz="1000" dirty="0">
                <a:latin typeface="Arial" pitchFamily="34" charset="0"/>
                <a:cs typeface="Arial" pitchFamily="34" charset="0"/>
              </a:rPr>
              <a:t>class </a:t>
            </a:r>
            <a:r>
              <a:rPr lang="en-US" sz="1000" dirty="0" err="1">
                <a:latin typeface="Arial" pitchFamily="34" charset="0"/>
                <a:cs typeface="Arial" pitchFamily="34" charset="0"/>
              </a:rPr>
              <a:t>ArrayDemo</a:t>
            </a:r>
            <a:r>
              <a:rPr lang="en-US" sz="1000" dirty="0">
                <a:latin typeface="Arial" pitchFamily="34" charset="0"/>
                <a:cs typeface="Arial" pitchFamily="34" charset="0"/>
              </a:rPr>
              <a:t>  {</a:t>
            </a:r>
          </a:p>
          <a:p>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intNumbers</a:t>
            </a:r>
            <a:r>
              <a:rPr lang="en-US" sz="1000" dirty="0">
                <a:latin typeface="Arial" pitchFamily="34" charset="0"/>
                <a:cs typeface="Arial" pitchFamily="34" charset="0"/>
              </a:rPr>
              <a:t>[];</a:t>
            </a:r>
          </a:p>
          <a:p>
            <a:r>
              <a:rPr lang="en-US" sz="1000" dirty="0">
                <a:latin typeface="Arial" pitchFamily="34" charset="0"/>
                <a:cs typeface="Arial" pitchFamily="34" charset="0"/>
              </a:rPr>
              <a:t>     </a:t>
            </a:r>
            <a:r>
              <a:rPr lang="en-US" sz="1000" dirty="0" err="1">
                <a:latin typeface="Arial" pitchFamily="34" charset="0"/>
                <a:cs typeface="Arial" pitchFamily="34" charset="0"/>
              </a:rPr>
              <a:t>ArrayDemo</a:t>
            </a:r>
            <a:r>
              <a:rPr lang="en-US" sz="1000" dirty="0">
                <a:latin typeface="Arial" pitchFamily="34" charset="0"/>
                <a:cs typeface="Arial" pitchFamily="34" charset="0"/>
              </a:rPr>
              <a:t>(</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 {</a:t>
            </a:r>
          </a:p>
          <a:p>
            <a:r>
              <a:rPr lang="en-US" sz="1000" dirty="0">
                <a:latin typeface="Arial" pitchFamily="34" charset="0"/>
                <a:cs typeface="Arial" pitchFamily="34" charset="0"/>
              </a:rPr>
              <a:t>         </a:t>
            </a:r>
            <a:r>
              <a:rPr lang="en-US" sz="1000" dirty="0" err="1">
                <a:latin typeface="Arial" pitchFamily="34" charset="0"/>
                <a:cs typeface="Arial" pitchFamily="34" charset="0"/>
              </a:rPr>
              <a:t>intNumbers</a:t>
            </a:r>
            <a:r>
              <a:rPr lang="en-US" sz="1000" dirty="0">
                <a:latin typeface="Arial" pitchFamily="34" charset="0"/>
                <a:cs typeface="Arial" pitchFamily="34" charset="0"/>
              </a:rPr>
              <a:t> = new </a:t>
            </a:r>
            <a:r>
              <a:rPr lang="en-US" sz="1000" dirty="0" err="1">
                <a:latin typeface="Arial" pitchFamily="34" charset="0"/>
                <a:cs typeface="Arial" pitchFamily="34" charset="0"/>
              </a:rPr>
              <a:t>int</a:t>
            </a:r>
            <a:r>
              <a:rPr lang="en-US" sz="1000" dirty="0">
                <a:latin typeface="Arial" pitchFamily="34" charset="0"/>
                <a:cs typeface="Arial" pitchFamily="34" charset="0"/>
              </a:rPr>
              <a:t>[</a:t>
            </a:r>
            <a:r>
              <a:rPr lang="en-US" sz="1000" dirty="0" err="1">
                <a:latin typeface="Arial" pitchFamily="34" charset="0"/>
                <a:cs typeface="Arial" pitchFamily="34" charset="0"/>
              </a:rPr>
              <a:t>i</a:t>
            </a:r>
            <a:r>
              <a:rPr lang="en-US" sz="1000" dirty="0">
                <a:latin typeface="Arial" pitchFamily="34" charset="0"/>
                <a:cs typeface="Arial" pitchFamily="34" charset="0"/>
              </a:rPr>
              <a:t>];</a:t>
            </a:r>
          </a:p>
          <a:p>
            <a:r>
              <a:rPr lang="en-US" sz="1000" dirty="0">
                <a:latin typeface="Arial" pitchFamily="34" charset="0"/>
                <a:cs typeface="Arial" pitchFamily="34" charset="0"/>
              </a:rPr>
              <a:t>     }</a:t>
            </a:r>
          </a:p>
          <a:p>
            <a:r>
              <a:rPr lang="en-US" sz="1000" dirty="0">
                <a:latin typeface="Arial" pitchFamily="34" charset="0"/>
                <a:cs typeface="Arial" pitchFamily="34" charset="0"/>
              </a:rPr>
              <a:t>     void </a:t>
            </a:r>
            <a:r>
              <a:rPr lang="en-US" sz="1000" dirty="0" err="1">
                <a:latin typeface="Arial" pitchFamily="34" charset="0"/>
                <a:cs typeface="Arial" pitchFamily="34" charset="0"/>
              </a:rPr>
              <a:t>populateArray</a:t>
            </a:r>
            <a:r>
              <a:rPr lang="en-US" sz="1000" dirty="0">
                <a:latin typeface="Arial" pitchFamily="34" charset="0"/>
                <a:cs typeface="Arial" pitchFamily="34" charset="0"/>
              </a:rPr>
              <a:t>() {	</a:t>
            </a:r>
          </a:p>
          <a:p>
            <a:r>
              <a:rPr lang="en-US" sz="1000" dirty="0">
                <a:latin typeface="Arial" pitchFamily="34" charset="0"/>
                <a:cs typeface="Arial" pitchFamily="34" charset="0"/>
              </a:rPr>
              <a:t>           for(</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 = 0; </a:t>
            </a:r>
            <a:r>
              <a:rPr lang="en-US" sz="1000" dirty="0" err="1">
                <a:latin typeface="Arial" pitchFamily="34" charset="0"/>
                <a:cs typeface="Arial" pitchFamily="34" charset="0"/>
              </a:rPr>
              <a:t>i</a:t>
            </a:r>
            <a:r>
              <a:rPr lang="en-US" sz="1000" dirty="0">
                <a:latin typeface="Arial" pitchFamily="34" charset="0"/>
                <a:cs typeface="Arial" pitchFamily="34" charset="0"/>
              </a:rPr>
              <a:t> &lt; </a:t>
            </a:r>
            <a:r>
              <a:rPr lang="en-US" sz="1000" dirty="0" err="1">
                <a:latin typeface="Arial" pitchFamily="34" charset="0"/>
                <a:cs typeface="Arial" pitchFamily="34" charset="0"/>
              </a:rPr>
              <a:t>intNumbers.length</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 </a:t>
            </a:r>
            <a:r>
              <a:rPr lang="en-US" sz="1000" dirty="0" err="1">
                <a:latin typeface="Arial" pitchFamily="34" charset="0"/>
                <a:cs typeface="Arial" pitchFamily="34" charset="0"/>
              </a:rPr>
              <a:t>intnumbers</a:t>
            </a:r>
            <a:r>
              <a:rPr lang="en-US" sz="1000" dirty="0">
                <a:latin typeface="Arial" pitchFamily="34" charset="0"/>
                <a:cs typeface="Arial" pitchFamily="34" charset="0"/>
              </a:rPr>
              <a:t>[</a:t>
            </a:r>
            <a:r>
              <a:rPr lang="en-US" sz="1000" dirty="0" err="1">
                <a:latin typeface="Arial" pitchFamily="34" charset="0"/>
                <a:cs typeface="Arial" pitchFamily="34" charset="0"/>
              </a:rPr>
              <a:t>i</a:t>
            </a:r>
            <a:r>
              <a:rPr lang="en-US" sz="1000" dirty="0">
                <a:latin typeface="Arial" pitchFamily="34" charset="0"/>
                <a:cs typeface="Arial" pitchFamily="34" charset="0"/>
              </a:rPr>
              <a:t>] = </a:t>
            </a:r>
            <a:r>
              <a:rPr lang="en-US" sz="1000" dirty="0" err="1">
                <a:latin typeface="Arial" pitchFamily="34" charset="0"/>
                <a:cs typeface="Arial" pitchFamily="34" charset="0"/>
              </a:rPr>
              <a:t>i</a:t>
            </a:r>
            <a:r>
              <a:rPr lang="en-US" sz="1000" dirty="0">
                <a:latin typeface="Arial" pitchFamily="34" charset="0"/>
                <a:cs typeface="Arial" pitchFamily="34" charset="0"/>
              </a:rPr>
              <a:t>;</a:t>
            </a:r>
          </a:p>
          <a:p>
            <a:r>
              <a:rPr lang="en-US" sz="1000" dirty="0">
                <a:latin typeface="Arial" pitchFamily="34" charset="0"/>
                <a:cs typeface="Arial" pitchFamily="34" charset="0"/>
              </a:rPr>
              <a:t>       }</a:t>
            </a:r>
          </a:p>
          <a:p>
            <a:r>
              <a:rPr lang="en-US" sz="1000" dirty="0">
                <a:latin typeface="Arial" pitchFamily="34" charset="0"/>
                <a:cs typeface="Arial" pitchFamily="34" charset="0"/>
              </a:rPr>
              <a:t>     void </a:t>
            </a:r>
            <a:r>
              <a:rPr lang="en-US" sz="1000" dirty="0" err="1">
                <a:latin typeface="Arial" pitchFamily="34" charset="0"/>
                <a:cs typeface="Arial" pitchFamily="34" charset="0"/>
              </a:rPr>
              <a:t>displayContents</a:t>
            </a:r>
            <a:r>
              <a:rPr lang="en-US" sz="1000" dirty="0">
                <a:latin typeface="Arial" pitchFamily="34" charset="0"/>
                <a:cs typeface="Arial" pitchFamily="34" charset="0"/>
              </a:rPr>
              <a:t>() {</a:t>
            </a:r>
          </a:p>
          <a:p>
            <a:r>
              <a:rPr lang="en-US" sz="1000" dirty="0">
                <a:latin typeface="Arial" pitchFamily="34" charset="0"/>
                <a:cs typeface="Arial" pitchFamily="34" charset="0"/>
              </a:rPr>
              <a:t>            for(</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 = 0; </a:t>
            </a:r>
            <a:r>
              <a:rPr lang="en-US" sz="1000" dirty="0" err="1">
                <a:latin typeface="Arial" pitchFamily="34" charset="0"/>
                <a:cs typeface="Arial" pitchFamily="34" charset="0"/>
              </a:rPr>
              <a:t>i</a:t>
            </a:r>
            <a:r>
              <a:rPr lang="en-US" sz="1000" dirty="0">
                <a:latin typeface="Arial" pitchFamily="34" charset="0"/>
                <a:cs typeface="Arial" pitchFamily="34" charset="0"/>
              </a:rPr>
              <a:t> &lt;</a:t>
            </a:r>
            <a:r>
              <a:rPr lang="en-US" sz="1000" dirty="0" err="1">
                <a:latin typeface="Arial" pitchFamily="34" charset="0"/>
                <a:cs typeface="Arial" pitchFamily="34" charset="0"/>
              </a:rPr>
              <a:t>intNumbers.length</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 </a:t>
            </a:r>
          </a:p>
          <a:p>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("Number " + </a:t>
            </a:r>
            <a:r>
              <a:rPr lang="en-US" sz="1000" dirty="0" err="1">
                <a:latin typeface="Arial" pitchFamily="34" charset="0"/>
                <a:cs typeface="Arial" pitchFamily="34" charset="0"/>
              </a:rPr>
              <a:t>i</a:t>
            </a:r>
            <a:r>
              <a:rPr lang="en-US" sz="1000" dirty="0">
                <a:latin typeface="Arial" pitchFamily="34" charset="0"/>
                <a:cs typeface="Arial" pitchFamily="34" charset="0"/>
              </a:rPr>
              <a:t> + ": " + </a:t>
            </a:r>
            <a:r>
              <a:rPr lang="en-US" sz="1000" dirty="0" err="1">
                <a:latin typeface="Arial" pitchFamily="34" charset="0"/>
                <a:cs typeface="Arial" pitchFamily="34" charset="0"/>
              </a:rPr>
              <a:t>intNumbers</a:t>
            </a:r>
            <a:r>
              <a:rPr lang="en-US" sz="1000" dirty="0">
                <a:latin typeface="Arial" pitchFamily="34" charset="0"/>
                <a:cs typeface="Arial" pitchFamily="34" charset="0"/>
              </a:rPr>
              <a:t>[</a:t>
            </a:r>
            <a:r>
              <a:rPr lang="en-US" sz="1000" dirty="0" err="1">
                <a:latin typeface="Arial" pitchFamily="34" charset="0"/>
                <a:cs typeface="Arial" pitchFamily="34" charset="0"/>
              </a:rPr>
              <a:t>i</a:t>
            </a:r>
            <a:r>
              <a:rPr lang="en-US" sz="1000" dirty="0">
                <a:latin typeface="Arial" pitchFamily="34" charset="0"/>
                <a:cs typeface="Arial" pitchFamily="34" charset="0"/>
              </a:rPr>
              <a:t>]);</a:t>
            </a:r>
          </a:p>
          <a:p>
            <a:r>
              <a:rPr lang="en-US" sz="1000" dirty="0">
                <a:latin typeface="Arial" pitchFamily="34" charset="0"/>
                <a:cs typeface="Arial" pitchFamily="34" charset="0"/>
              </a:rPr>
              <a:t>     }</a:t>
            </a:r>
          </a:p>
          <a:p>
            <a:r>
              <a:rPr lang="en-US" sz="1000" dirty="0">
                <a:latin typeface="Arial" pitchFamily="34" charset="0"/>
                <a:cs typeface="Arial" pitchFamily="34" charset="0"/>
              </a:rPr>
              <a:t>     public static void main(String[] </a:t>
            </a:r>
            <a:r>
              <a:rPr lang="en-US" sz="1000" dirty="0" err="1">
                <a:latin typeface="Arial" pitchFamily="34" charset="0"/>
                <a:cs typeface="Arial" pitchFamily="34" charset="0"/>
              </a:rPr>
              <a:t>args</a:t>
            </a:r>
            <a:r>
              <a:rPr lang="en-US" sz="1000" dirty="0">
                <a:latin typeface="Arial" pitchFamily="34" charset="0"/>
                <a:cs typeface="Arial" pitchFamily="34" charset="0"/>
              </a:rPr>
              <a:t>) 	{</a:t>
            </a:r>
          </a:p>
          <a:p>
            <a:r>
              <a:rPr lang="en-US" sz="1000" dirty="0">
                <a:latin typeface="Arial" pitchFamily="34" charset="0"/>
                <a:cs typeface="Arial" pitchFamily="34" charset="0"/>
              </a:rPr>
              <a:t>          //Accepting array length as command line argument.</a:t>
            </a:r>
          </a:p>
          <a:p>
            <a:r>
              <a:rPr lang="en-US" sz="1000" dirty="0">
                <a:latin typeface="Arial" pitchFamily="34" charset="0"/>
                <a:cs typeface="Arial" pitchFamily="34" charset="0"/>
              </a:rPr>
              <a:t>        </a:t>
            </a:r>
            <a:r>
              <a:rPr lang="sv-SE" sz="1000" dirty="0">
                <a:latin typeface="Arial" pitchFamily="34" charset="0"/>
                <a:cs typeface="Arial" pitchFamily="34" charset="0"/>
              </a:rPr>
              <a:t>   int intArg = Integer.parseInt(args[0]);</a:t>
            </a:r>
          </a:p>
          <a:p>
            <a:r>
              <a:rPr lang="en-US" sz="1000" dirty="0">
                <a:latin typeface="Arial" pitchFamily="34" charset="0"/>
                <a:cs typeface="Arial" pitchFamily="34" charset="0"/>
              </a:rPr>
              <a:t>           </a:t>
            </a:r>
            <a:r>
              <a:rPr lang="en-US" sz="1000" dirty="0" err="1">
                <a:latin typeface="Arial" pitchFamily="34" charset="0"/>
                <a:cs typeface="Arial" pitchFamily="34" charset="0"/>
              </a:rPr>
              <a:t>ArrayDemo</a:t>
            </a:r>
            <a:r>
              <a:rPr lang="en-US" sz="1000" dirty="0">
                <a:latin typeface="Arial" pitchFamily="34" charset="0"/>
                <a:cs typeface="Arial" pitchFamily="34" charset="0"/>
              </a:rPr>
              <a:t> ad = new </a:t>
            </a:r>
            <a:r>
              <a:rPr lang="en-US" sz="1000" dirty="0" err="1">
                <a:latin typeface="Arial" pitchFamily="34" charset="0"/>
                <a:cs typeface="Arial" pitchFamily="34" charset="0"/>
              </a:rPr>
              <a:t>ArrayDemo</a:t>
            </a:r>
            <a:r>
              <a:rPr lang="en-US" sz="1000" dirty="0">
                <a:latin typeface="Arial" pitchFamily="34" charset="0"/>
                <a:cs typeface="Arial" pitchFamily="34" charset="0"/>
              </a:rPr>
              <a:t>(</a:t>
            </a:r>
            <a:r>
              <a:rPr lang="en-US" sz="1000" dirty="0" err="1">
                <a:latin typeface="Arial" pitchFamily="34" charset="0"/>
                <a:cs typeface="Arial" pitchFamily="34" charset="0"/>
              </a:rPr>
              <a:t>intArg</a:t>
            </a:r>
            <a:r>
              <a:rPr lang="en-US" sz="1000" dirty="0">
                <a:latin typeface="Arial" pitchFamily="34" charset="0"/>
                <a:cs typeface="Arial" pitchFamily="34" charset="0"/>
              </a:rPr>
              <a:t>);</a:t>
            </a:r>
          </a:p>
          <a:p>
            <a:r>
              <a:rPr lang="en-US" sz="1000" dirty="0">
                <a:latin typeface="Arial" pitchFamily="34" charset="0"/>
                <a:cs typeface="Arial" pitchFamily="34" charset="0"/>
              </a:rPr>
              <a:t>           </a:t>
            </a:r>
            <a:r>
              <a:rPr lang="en-US" sz="1000" dirty="0" err="1">
                <a:latin typeface="Arial" pitchFamily="34" charset="0"/>
                <a:cs typeface="Arial" pitchFamily="34" charset="0"/>
              </a:rPr>
              <a:t>ad.displayContents</a:t>
            </a:r>
            <a:r>
              <a:rPr lang="en-US" sz="1000" dirty="0">
                <a:latin typeface="Arial" pitchFamily="34" charset="0"/>
                <a:cs typeface="Arial" pitchFamily="34" charset="0"/>
              </a:rPr>
              <a:t>();</a:t>
            </a:r>
          </a:p>
          <a:p>
            <a:r>
              <a:rPr lang="en-US" sz="1000" dirty="0">
                <a:latin typeface="Arial" pitchFamily="34" charset="0"/>
                <a:cs typeface="Arial" pitchFamily="34" charset="0"/>
              </a:rPr>
              <a:t>           </a:t>
            </a:r>
            <a:r>
              <a:rPr lang="en-US" sz="1000" dirty="0" err="1">
                <a:latin typeface="Arial" pitchFamily="34" charset="0"/>
                <a:cs typeface="Arial" pitchFamily="34" charset="0"/>
              </a:rPr>
              <a:t>ad.populateArray</a:t>
            </a:r>
            <a:r>
              <a:rPr lang="en-US" sz="1000" dirty="0">
                <a:latin typeface="Arial" pitchFamily="34" charset="0"/>
                <a:cs typeface="Arial" pitchFamily="34" charset="0"/>
              </a:rPr>
              <a:t>();</a:t>
            </a:r>
          </a:p>
          <a:p>
            <a:r>
              <a:rPr lang="en-US" sz="1000" dirty="0">
                <a:latin typeface="Arial" pitchFamily="34" charset="0"/>
                <a:cs typeface="Arial" pitchFamily="34" charset="0"/>
              </a:rPr>
              <a:t>           </a:t>
            </a:r>
            <a:r>
              <a:rPr lang="en-US" sz="1000" dirty="0" err="1">
                <a:latin typeface="Arial" pitchFamily="34" charset="0"/>
                <a:cs typeface="Arial" pitchFamily="34" charset="0"/>
              </a:rPr>
              <a:t>ad.displayContents</a:t>
            </a:r>
            <a:r>
              <a:rPr lang="en-US" sz="1000" dirty="0">
                <a:latin typeface="Arial" pitchFamily="34" charset="0"/>
                <a:cs typeface="Arial" pitchFamily="34" charset="0"/>
              </a:rPr>
              <a:t>();</a:t>
            </a:r>
          </a:p>
          <a:p>
            <a:r>
              <a:rPr lang="en-US" sz="1000" dirty="0">
                <a:latin typeface="Arial" pitchFamily="34" charset="0"/>
                <a:cs typeface="Arial" pitchFamily="34" charset="0"/>
              </a:rPr>
              <a:t>     } } </a:t>
            </a:r>
          </a:p>
        </p:txBody>
      </p:sp>
      <p:sp>
        <p:nvSpPr>
          <p:cNvPr id="3" name="Slide Image Placeholder 2"/>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1863743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3" name="Rectangle 5"/>
          <p:cNvSpPr>
            <a:spLocks noGrp="1" noChangeArrowheads="1"/>
          </p:cNvSpPr>
          <p:nvPr>
            <p:ph type="body" idx="1"/>
          </p:nvPr>
        </p:nvSpPr>
        <p:spPr/>
        <p:txBody>
          <a:bodyPr/>
          <a:lstStyle/>
          <a:p>
            <a:r>
              <a:rPr lang="en-US" dirty="0" smtClean="0"/>
              <a:t>Enhanced for loop works with collections and arrays. Notice the difference between the old code where the three standard steps of initialization, conditional check and re-initialization are explicitly required to be mentioned.</a:t>
            </a:r>
          </a:p>
          <a:p>
            <a:r>
              <a:rPr lang="en-US" dirty="0" smtClean="0"/>
              <a:t>Old code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New Code</a:t>
            </a:r>
          </a:p>
          <a:p>
            <a:endParaRPr lang="en-US" dirty="0"/>
          </a:p>
        </p:txBody>
      </p:sp>
      <p:sp>
        <p:nvSpPr>
          <p:cNvPr id="345095" name="AutoShape 7"/>
          <p:cNvSpPr>
            <a:spLocks noChangeArrowheads="1"/>
          </p:cNvSpPr>
          <p:nvPr/>
        </p:nvSpPr>
        <p:spPr bwMode="auto">
          <a:xfrm>
            <a:off x="2089385" y="5195555"/>
            <a:ext cx="4731141" cy="1360170"/>
          </a:xfrm>
          <a:prstGeom prst="roundRect">
            <a:avLst>
              <a:gd name="adj" fmla="val 16667"/>
            </a:avLst>
          </a:prstGeom>
          <a:noFill/>
          <a:ln w="9525">
            <a:solidFill>
              <a:schemeClr val="tx1"/>
            </a:solidFill>
            <a:round/>
            <a:headEnd/>
            <a:tailEnd/>
          </a:ln>
          <a:effectLst/>
        </p:spPr>
        <p:txBody>
          <a:bodyPr wrap="none" lIns="96652" tIns="48326" rIns="96652" bIns="48326" anchor="ctr"/>
          <a:lstStyle/>
          <a:p>
            <a:pPr lvl="1"/>
            <a:r>
              <a:rPr lang="en-US" sz="1000" dirty="0">
                <a:latin typeface="Arial" pitchFamily="34" charset="0"/>
                <a:cs typeface="Arial" pitchFamily="34" charset="0"/>
              </a:rPr>
              <a:t>public class</a:t>
            </a:r>
            <a:r>
              <a:rPr lang="en-US" sz="1000" b="1" dirty="0">
                <a:latin typeface="Arial" pitchFamily="34" charset="0"/>
                <a:cs typeface="Arial" pitchFamily="34" charset="0"/>
              </a:rPr>
              <a:t> </a:t>
            </a:r>
            <a:r>
              <a:rPr lang="en-US" sz="1000" dirty="0" err="1">
                <a:latin typeface="Arial" pitchFamily="34" charset="0"/>
                <a:cs typeface="Arial" pitchFamily="34" charset="0"/>
              </a:rPr>
              <a:t>OldForArray</a:t>
            </a:r>
            <a:r>
              <a:rPr lang="en-US" sz="1000" dirty="0">
                <a:latin typeface="Arial" pitchFamily="34" charset="0"/>
                <a:cs typeface="Arial" pitchFamily="34" charset="0"/>
              </a:rPr>
              <a:t> {</a:t>
            </a:r>
          </a:p>
          <a:p>
            <a:pPr lvl="1"/>
            <a:r>
              <a:rPr lang="en-US" sz="1000" dirty="0">
                <a:latin typeface="Arial" pitchFamily="34" charset="0"/>
                <a:cs typeface="Arial" pitchFamily="34" charset="0"/>
              </a:rPr>
              <a:t>   public static void main(String[] </a:t>
            </a:r>
            <a:r>
              <a:rPr lang="en-US" sz="1000" dirty="0" err="1">
                <a:latin typeface="Arial" pitchFamily="34" charset="0"/>
                <a:cs typeface="Arial" pitchFamily="34" charset="0"/>
              </a:rPr>
              <a:t>args</a:t>
            </a:r>
            <a:r>
              <a:rPr lang="en-US" sz="1000" dirty="0">
                <a:latin typeface="Arial" pitchFamily="34" charset="0"/>
                <a:cs typeface="Arial" pitchFamily="34" charset="0"/>
              </a:rPr>
              <a:t>){</a:t>
            </a:r>
          </a:p>
          <a:p>
            <a:pPr lvl="1"/>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squares = {0,1,4,9,16,25};</a:t>
            </a:r>
          </a:p>
          <a:p>
            <a:pPr lvl="1"/>
            <a:r>
              <a:rPr lang="en-US" sz="1000" dirty="0">
                <a:latin typeface="Arial" pitchFamily="34" charset="0"/>
                <a:cs typeface="Arial" pitchFamily="34" charset="0"/>
              </a:rPr>
              <a:t>        for (</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=0; </a:t>
            </a:r>
            <a:r>
              <a:rPr lang="en-US" sz="1000" dirty="0" err="1">
                <a:latin typeface="Arial" pitchFamily="34" charset="0"/>
                <a:cs typeface="Arial" pitchFamily="34" charset="0"/>
              </a:rPr>
              <a:t>i</a:t>
            </a:r>
            <a:r>
              <a:rPr lang="en-US" sz="1000" dirty="0">
                <a:latin typeface="Arial" pitchFamily="34" charset="0"/>
                <a:cs typeface="Arial" pitchFamily="34" charset="0"/>
              </a:rPr>
              <a:t>&lt; </a:t>
            </a:r>
            <a:r>
              <a:rPr lang="en-US" sz="1000" dirty="0" err="1">
                <a:latin typeface="Arial" pitchFamily="34" charset="0"/>
                <a:cs typeface="Arial" pitchFamily="34" charset="0"/>
              </a:rPr>
              <a:t>squares.length</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a:t>
            </a:r>
          </a:p>
          <a:p>
            <a:pPr lvl="1"/>
            <a:r>
              <a:rPr lang="en-US" sz="1000" dirty="0">
                <a:latin typeface="Arial" pitchFamily="34" charset="0"/>
                <a:cs typeface="Arial" pitchFamily="34" charset="0"/>
              </a:rPr>
              <a:t>              </a:t>
            </a:r>
            <a:r>
              <a:rPr lang="en-US" sz="1000" dirty="0" err="1">
                <a:latin typeface="Arial" pitchFamily="34" charset="0"/>
                <a:cs typeface="Arial" pitchFamily="34" charset="0"/>
              </a:rPr>
              <a:t>System.out.printf</a:t>
            </a:r>
            <a:r>
              <a:rPr lang="en-US" sz="1000" dirty="0">
                <a:latin typeface="Arial" pitchFamily="34" charset="0"/>
                <a:cs typeface="Arial" pitchFamily="34" charset="0"/>
              </a:rPr>
              <a:t>("%d squared is %d.\</a:t>
            </a:r>
            <a:r>
              <a:rPr lang="en-US" sz="1000" dirty="0" err="1">
                <a:latin typeface="Arial" pitchFamily="34" charset="0"/>
                <a:cs typeface="Arial" pitchFamily="34" charset="0"/>
              </a:rPr>
              <a:t>n",i</a:t>
            </a:r>
            <a:r>
              <a:rPr lang="en-US" sz="1000" dirty="0">
                <a:latin typeface="Arial" pitchFamily="34" charset="0"/>
                <a:cs typeface="Arial" pitchFamily="34" charset="0"/>
              </a:rPr>
              <a:t>, squares[</a:t>
            </a:r>
            <a:r>
              <a:rPr lang="en-US" sz="1000" dirty="0" err="1">
                <a:latin typeface="Arial" pitchFamily="34" charset="0"/>
                <a:cs typeface="Arial" pitchFamily="34" charset="0"/>
              </a:rPr>
              <a:t>i</a:t>
            </a:r>
            <a:r>
              <a:rPr lang="en-US" sz="1000" dirty="0">
                <a:latin typeface="Arial" pitchFamily="34" charset="0"/>
                <a:cs typeface="Arial" pitchFamily="34" charset="0"/>
              </a:rPr>
              <a:t>]);</a:t>
            </a:r>
          </a:p>
          <a:p>
            <a:pPr lvl="1"/>
            <a:r>
              <a:rPr lang="en-US" sz="1000" dirty="0">
                <a:latin typeface="Arial" pitchFamily="34" charset="0"/>
                <a:cs typeface="Arial" pitchFamily="34" charset="0"/>
              </a:rPr>
              <a:t>         }</a:t>
            </a:r>
            <a:br>
              <a:rPr lang="en-US" sz="1000" dirty="0">
                <a:latin typeface="Arial" pitchFamily="34" charset="0"/>
                <a:cs typeface="Arial" pitchFamily="34" charset="0"/>
              </a:rPr>
            </a:br>
            <a:r>
              <a:rPr lang="en-US" sz="1000" dirty="0">
                <a:latin typeface="Arial" pitchFamily="34" charset="0"/>
                <a:cs typeface="Arial" pitchFamily="34" charset="0"/>
              </a:rPr>
              <a:t>    }} </a:t>
            </a:r>
          </a:p>
        </p:txBody>
      </p:sp>
      <p:sp>
        <p:nvSpPr>
          <p:cNvPr id="345096" name="AutoShape 8"/>
          <p:cNvSpPr>
            <a:spLocks noChangeArrowheads="1"/>
          </p:cNvSpPr>
          <p:nvPr/>
        </p:nvSpPr>
        <p:spPr bwMode="auto">
          <a:xfrm>
            <a:off x="2150345" y="6975235"/>
            <a:ext cx="4731141" cy="1760220"/>
          </a:xfrm>
          <a:prstGeom prst="roundRect">
            <a:avLst>
              <a:gd name="adj" fmla="val 16667"/>
            </a:avLst>
          </a:prstGeom>
          <a:noFill/>
          <a:ln w="9525">
            <a:solidFill>
              <a:schemeClr val="tx1"/>
            </a:solidFill>
            <a:round/>
            <a:headEnd/>
            <a:tailEnd/>
          </a:ln>
          <a:effectLst/>
        </p:spPr>
        <p:txBody>
          <a:bodyPr wrap="none" lIns="96652" tIns="48326" rIns="96652" bIns="48326" anchor="ctr"/>
          <a:lstStyle/>
          <a:p>
            <a:pPr lvl="1"/>
            <a:r>
              <a:rPr lang="en-US" sz="1000" dirty="0">
                <a:latin typeface="Arial" pitchFamily="34" charset="0"/>
                <a:cs typeface="Arial" pitchFamily="34" charset="0"/>
              </a:rPr>
              <a:t>public class </a:t>
            </a:r>
            <a:r>
              <a:rPr lang="en-US" sz="1000" dirty="0" err="1">
                <a:latin typeface="Arial" pitchFamily="34" charset="0"/>
                <a:cs typeface="Arial" pitchFamily="34" charset="0"/>
              </a:rPr>
              <a:t>NewForArray</a:t>
            </a:r>
            <a:r>
              <a:rPr lang="en-US" sz="1000" dirty="0">
                <a:latin typeface="Arial" pitchFamily="34" charset="0"/>
                <a:cs typeface="Arial" pitchFamily="34" charset="0"/>
              </a:rPr>
              <a:t> {</a:t>
            </a:r>
          </a:p>
          <a:p>
            <a:pPr lvl="1"/>
            <a:r>
              <a:rPr lang="en-US" sz="1000" dirty="0">
                <a:latin typeface="Arial" pitchFamily="34" charset="0"/>
                <a:cs typeface="Arial" pitchFamily="34" charset="0"/>
              </a:rPr>
              <a:t>    public static void main(String[] </a:t>
            </a:r>
            <a:r>
              <a:rPr lang="en-US" sz="1000" dirty="0" err="1">
                <a:latin typeface="Arial" pitchFamily="34" charset="0"/>
                <a:cs typeface="Arial" pitchFamily="34" charset="0"/>
              </a:rPr>
              <a:t>args</a:t>
            </a:r>
            <a:r>
              <a:rPr lang="en-US" sz="1000" dirty="0">
                <a:latin typeface="Arial" pitchFamily="34" charset="0"/>
                <a:cs typeface="Arial" pitchFamily="34" charset="0"/>
              </a:rPr>
              <a:t>) {</a:t>
            </a:r>
          </a:p>
          <a:p>
            <a:pPr lvl="1"/>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j = 0;</a:t>
            </a:r>
          </a:p>
          <a:p>
            <a:pPr lvl="1"/>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squares = {0, 1, 4, 9, 16, 25};</a:t>
            </a:r>
          </a:p>
          <a:p>
            <a:pPr lvl="1"/>
            <a:r>
              <a:rPr lang="en-US" sz="1000" dirty="0">
                <a:latin typeface="Arial" pitchFamily="34" charset="0"/>
                <a:cs typeface="Arial" pitchFamily="34" charset="0"/>
              </a:rPr>
              <a:t>         for (</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 : squares) {</a:t>
            </a:r>
          </a:p>
          <a:p>
            <a:pPr lvl="1"/>
            <a:r>
              <a:rPr lang="en-US" sz="1000" dirty="0">
                <a:latin typeface="Arial" pitchFamily="34" charset="0"/>
                <a:cs typeface="Arial" pitchFamily="34" charset="0"/>
              </a:rPr>
              <a:t>              </a:t>
            </a:r>
            <a:r>
              <a:rPr lang="en-US" sz="1000" dirty="0" err="1">
                <a:latin typeface="Arial" pitchFamily="34" charset="0"/>
                <a:cs typeface="Arial" pitchFamily="34" charset="0"/>
              </a:rPr>
              <a:t>System.out.printf</a:t>
            </a:r>
            <a:r>
              <a:rPr lang="en-US" sz="1000" dirty="0">
                <a:latin typeface="Arial" pitchFamily="34" charset="0"/>
                <a:cs typeface="Arial" pitchFamily="34" charset="0"/>
              </a:rPr>
              <a:t>("%d squared is %d.\n", j++, </a:t>
            </a:r>
            <a:r>
              <a:rPr lang="en-US" sz="1000" dirty="0" err="1">
                <a:latin typeface="Arial" pitchFamily="34" charset="0"/>
                <a:cs typeface="Arial" pitchFamily="34" charset="0"/>
              </a:rPr>
              <a:t>i</a:t>
            </a:r>
            <a:r>
              <a:rPr lang="en-US" sz="1000" dirty="0">
                <a:latin typeface="Arial" pitchFamily="34" charset="0"/>
                <a:cs typeface="Arial" pitchFamily="34" charset="0"/>
              </a:rPr>
              <a:t>);</a:t>
            </a:r>
          </a:p>
          <a:p>
            <a:pPr lvl="1"/>
            <a:r>
              <a:rPr lang="en-US" sz="1000" dirty="0">
                <a:latin typeface="Arial" pitchFamily="34" charset="0"/>
                <a:cs typeface="Arial" pitchFamily="34" charset="0"/>
              </a:rPr>
              <a:t>         }</a:t>
            </a:r>
          </a:p>
          <a:p>
            <a:pPr lvl="1"/>
            <a:r>
              <a:rPr lang="en-US" sz="1000" dirty="0">
                <a:latin typeface="Arial" pitchFamily="34" charset="0"/>
                <a:cs typeface="Arial" pitchFamily="34" charset="0"/>
              </a:rPr>
              <a:t>     }</a:t>
            </a:r>
            <a:br>
              <a:rPr lang="en-US" sz="1000" dirty="0">
                <a:latin typeface="Arial" pitchFamily="34" charset="0"/>
                <a:cs typeface="Arial" pitchFamily="34" charset="0"/>
              </a:rPr>
            </a:br>
            <a:r>
              <a:rPr lang="en-US" sz="1000" dirty="0">
                <a:latin typeface="Arial" pitchFamily="34" charset="0"/>
                <a:cs typeface="Arial" pitchFamily="34" charset="0"/>
              </a:rPr>
              <a:t> }</a:t>
            </a:r>
            <a:r>
              <a:rPr lang="en-US" sz="1000" dirty="0">
                <a:solidFill>
                  <a:srgbClr val="993300"/>
                </a:solidFill>
                <a:latin typeface="Arial" pitchFamily="34" charset="0"/>
                <a:cs typeface="Arial" pitchFamily="34" charset="0"/>
              </a:rPr>
              <a:t> </a:t>
            </a:r>
            <a:endParaRPr lang="en-US" sz="1000" dirty="0">
              <a:latin typeface="Arial" pitchFamily="34" charset="0"/>
              <a:cs typeface="Arial" pitchFamily="34" charset="0"/>
            </a:endParaRPr>
          </a:p>
        </p:txBody>
      </p:sp>
      <p:sp>
        <p:nvSpPr>
          <p:cNvPr id="3" name="Slide Image Placeholder 2"/>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4177653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5" name="Rectangle 3"/>
          <p:cNvSpPr>
            <a:spLocks noGrp="1" noChangeArrowheads="1"/>
          </p:cNvSpPr>
          <p:nvPr>
            <p:ph type="body" idx="1"/>
          </p:nvPr>
        </p:nvSpPr>
        <p:spPr/>
        <p:txBody>
          <a:bodyPr/>
          <a:lstStyle/>
          <a:p>
            <a:r>
              <a:rPr lang="en-US" dirty="0" smtClean="0"/>
              <a:t>J2SE5 has added a new feature that simplifies the creation of methods that need to take a variable number of  arguments. This feature is called </a:t>
            </a:r>
            <a:r>
              <a:rPr lang="en-US" dirty="0" err="1" smtClean="0"/>
              <a:t>varargs</a:t>
            </a:r>
            <a:r>
              <a:rPr lang="en-US" dirty="0" smtClean="0"/>
              <a:t> and it is short for variable-length arguments.</a:t>
            </a:r>
          </a:p>
          <a:p>
            <a:endParaRPr lang="en-US" dirty="0" smtClean="0"/>
          </a:p>
          <a:p>
            <a:endParaRPr lang="en-US" dirty="0" smtClean="0"/>
          </a:p>
          <a:p>
            <a:endParaRPr lang="en-US" dirty="0"/>
          </a:p>
        </p:txBody>
      </p:sp>
      <p:sp>
        <p:nvSpPr>
          <p:cNvPr id="3" name="Slide Image Placeholder 2"/>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19806401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896276808"/>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286453176"/>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024875165"/>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10719740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4732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3215154332"/>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425264232"/>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555959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5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067053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071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1351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0130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784515324"/>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5">
            <a:extLst>
              <a:ext uri="{96DAC541-7B7A-43D3-8B79-37D633B846F1}">
                <asvg:svgBlip xmlns:asvg="http://schemas.microsoft.com/office/drawing/2016/SVG/main" xmlns="" r:embed="rId1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429016290"/>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216781" y="2790181"/>
            <a:ext cx="6128263" cy="1012385"/>
          </a:xfrm>
        </p:spPr>
        <p:txBody>
          <a:bodyPr>
            <a:normAutofit/>
          </a:bodyPr>
          <a:lstStyle/>
          <a:p>
            <a:r>
              <a:rPr lang="en-US" sz="3200" dirty="0"/>
              <a:t>Core Java 8  </a:t>
            </a:r>
          </a:p>
        </p:txBody>
      </p:sp>
      <p:sp>
        <p:nvSpPr>
          <p:cNvPr id="12" name="Subtitle 11"/>
          <p:cNvSpPr>
            <a:spLocks noGrp="1"/>
          </p:cNvSpPr>
          <p:nvPr>
            <p:ph type="subTitle" idx="1"/>
          </p:nvPr>
        </p:nvSpPr>
        <p:spPr/>
        <p:txBody>
          <a:bodyPr>
            <a:normAutofit/>
          </a:bodyPr>
          <a:lstStyle/>
          <a:p>
            <a:pPr algn="l"/>
            <a:endParaRPr lang="en-US" sz="2000" dirty="0" smtClean="0">
              <a:solidFill>
                <a:srgbClr val="0070C0"/>
              </a:solidFill>
            </a:endParaRPr>
          </a:p>
          <a:p>
            <a:pPr algn="l"/>
            <a:r>
              <a:rPr lang="en-US" sz="2000" dirty="0" smtClean="0">
                <a:solidFill>
                  <a:srgbClr val="0070C0"/>
                </a:solidFill>
              </a:rPr>
              <a:t>Lesson 13 : Arrays</a:t>
            </a:r>
            <a:endParaRPr lang="en-US" sz="2000" dirty="0">
              <a:solidFill>
                <a:srgbClr val="0070C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AutoShape 2"/>
          <p:cNvSpPr>
            <a:spLocks noChangeArrowheads="1"/>
          </p:cNvSpPr>
          <p:nvPr/>
        </p:nvSpPr>
        <p:spPr bwMode="auto">
          <a:xfrm>
            <a:off x="381000" y="3359667"/>
            <a:ext cx="3962400" cy="1676400"/>
          </a:xfrm>
          <a:prstGeom prst="roundRect">
            <a:avLst>
              <a:gd name="adj" fmla="val 16667"/>
            </a:avLst>
          </a:prstGeom>
          <a:solidFill>
            <a:schemeClr val="bg1"/>
          </a:solidFill>
          <a:ln w="9525">
            <a:solidFill>
              <a:schemeClr val="tx1"/>
            </a:solidFill>
            <a:round/>
            <a:headEnd/>
            <a:tailEnd/>
          </a:ln>
          <a:effectLst/>
        </p:spPr>
        <p:txBody>
          <a:bodyPr wrap="none" anchor="ctr"/>
          <a:lstStyle/>
          <a:p>
            <a:r>
              <a:rPr lang="en-US" sz="1600" dirty="0">
                <a:latin typeface="+mj-lt"/>
                <a:cs typeface="Arial" pitchFamily="34" charset="0"/>
              </a:rPr>
              <a:t>//Valid Code</a:t>
            </a:r>
          </a:p>
          <a:p>
            <a:r>
              <a:rPr lang="en-US" sz="1600" dirty="0">
                <a:latin typeface="+mj-lt"/>
                <a:cs typeface="Arial" pitchFamily="34" charset="0"/>
              </a:rPr>
              <a:t>void print(</a:t>
            </a:r>
            <a:r>
              <a:rPr lang="en-US" sz="1600" dirty="0" err="1">
                <a:latin typeface="+mj-lt"/>
                <a:cs typeface="Arial" pitchFamily="34" charset="0"/>
              </a:rPr>
              <a:t>int</a:t>
            </a:r>
            <a:r>
              <a:rPr lang="en-US" sz="1600" dirty="0">
                <a:latin typeface="+mj-lt"/>
                <a:cs typeface="Arial" pitchFamily="34" charset="0"/>
              </a:rPr>
              <a:t> </a:t>
            </a:r>
            <a:r>
              <a:rPr lang="en-US" sz="1600" dirty="0" err="1">
                <a:latin typeface="+mj-lt"/>
                <a:cs typeface="Arial" pitchFamily="34" charset="0"/>
              </a:rPr>
              <a:t>a,int</a:t>
            </a:r>
            <a:r>
              <a:rPr lang="en-US" sz="1600" dirty="0">
                <a:latin typeface="+mj-lt"/>
                <a:cs typeface="Arial" pitchFamily="34" charset="0"/>
              </a:rPr>
              <a:t> </a:t>
            </a:r>
            <a:r>
              <a:rPr lang="en-US" sz="1600" dirty="0" err="1">
                <a:latin typeface="+mj-lt"/>
                <a:cs typeface="Arial" pitchFamily="34" charset="0"/>
              </a:rPr>
              <a:t>b,String</a:t>
            </a:r>
            <a:r>
              <a:rPr lang="en-US" sz="1600" dirty="0">
                <a:latin typeface="+mj-lt"/>
                <a:cs typeface="Arial" pitchFamily="34" charset="0"/>
              </a:rPr>
              <a:t>...c)</a:t>
            </a:r>
          </a:p>
          <a:p>
            <a:r>
              <a:rPr lang="en-US" sz="1600" dirty="0">
                <a:latin typeface="+mj-lt"/>
                <a:cs typeface="Arial" pitchFamily="34" charset="0"/>
              </a:rPr>
              <a:t>{</a:t>
            </a:r>
          </a:p>
          <a:p>
            <a:r>
              <a:rPr lang="en-US" sz="1600" dirty="0">
                <a:latin typeface="+mj-lt"/>
                <a:cs typeface="Arial" pitchFamily="34" charset="0"/>
              </a:rPr>
              <a:t>          //code</a:t>
            </a:r>
          </a:p>
          <a:p>
            <a:r>
              <a:rPr lang="en-US" sz="1600" dirty="0">
                <a:latin typeface="+mj-lt"/>
                <a:cs typeface="Arial" pitchFamily="34" charset="0"/>
              </a:rPr>
              <a:t>}</a:t>
            </a:r>
          </a:p>
        </p:txBody>
      </p:sp>
      <p:sp>
        <p:nvSpPr>
          <p:cNvPr id="638979" name="AutoShape 3"/>
          <p:cNvSpPr>
            <a:spLocks noChangeArrowheads="1"/>
          </p:cNvSpPr>
          <p:nvPr/>
        </p:nvSpPr>
        <p:spPr bwMode="auto">
          <a:xfrm>
            <a:off x="4495800" y="3359667"/>
            <a:ext cx="4114800" cy="1676400"/>
          </a:xfrm>
          <a:prstGeom prst="roundRect">
            <a:avLst>
              <a:gd name="adj" fmla="val 16667"/>
            </a:avLst>
          </a:prstGeom>
          <a:solidFill>
            <a:schemeClr val="bg1"/>
          </a:solidFill>
          <a:ln w="9525">
            <a:solidFill>
              <a:schemeClr val="tx1"/>
            </a:solidFill>
            <a:round/>
            <a:headEnd/>
            <a:tailEnd/>
          </a:ln>
          <a:effectLst/>
        </p:spPr>
        <p:txBody>
          <a:bodyPr wrap="none" anchor="ctr"/>
          <a:lstStyle/>
          <a:p>
            <a:r>
              <a:rPr lang="en-US" sz="1600" dirty="0">
                <a:latin typeface="+mj-lt"/>
                <a:cs typeface="Arial" pitchFamily="34" charset="0"/>
              </a:rPr>
              <a:t>//Invalid  Code</a:t>
            </a:r>
          </a:p>
          <a:p>
            <a:r>
              <a:rPr lang="en-US" sz="1600" dirty="0">
                <a:latin typeface="+mj-lt"/>
                <a:cs typeface="Arial" pitchFamily="34" charset="0"/>
              </a:rPr>
              <a:t>void print(</a:t>
            </a:r>
            <a:r>
              <a:rPr lang="en-US" sz="1600" dirty="0" err="1">
                <a:latin typeface="+mj-lt"/>
                <a:cs typeface="Arial" pitchFamily="34" charset="0"/>
              </a:rPr>
              <a:t>int</a:t>
            </a:r>
            <a:r>
              <a:rPr lang="en-US" sz="1600" dirty="0">
                <a:latin typeface="+mj-lt"/>
                <a:cs typeface="Arial" pitchFamily="34" charset="0"/>
              </a:rPr>
              <a:t> a, </a:t>
            </a:r>
            <a:r>
              <a:rPr lang="en-US" sz="1600" dirty="0" err="1">
                <a:latin typeface="+mj-lt"/>
                <a:cs typeface="Arial" pitchFamily="34" charset="0"/>
              </a:rPr>
              <a:t>int</a:t>
            </a:r>
            <a:r>
              <a:rPr lang="en-US" sz="1600" dirty="0">
                <a:latin typeface="+mj-lt"/>
                <a:cs typeface="Arial" pitchFamily="34" charset="0"/>
              </a:rPr>
              <a:t> b…,float c)</a:t>
            </a:r>
          </a:p>
          <a:p>
            <a:r>
              <a:rPr lang="en-US" sz="1600" dirty="0">
                <a:latin typeface="+mj-lt"/>
                <a:cs typeface="Arial" pitchFamily="34" charset="0"/>
              </a:rPr>
              <a:t>{</a:t>
            </a:r>
          </a:p>
          <a:p>
            <a:r>
              <a:rPr lang="en-US" sz="1600" dirty="0">
                <a:latin typeface="+mj-lt"/>
                <a:cs typeface="Arial" pitchFamily="34" charset="0"/>
              </a:rPr>
              <a:t>        //code</a:t>
            </a:r>
          </a:p>
          <a:p>
            <a:r>
              <a:rPr lang="en-US" sz="1600" dirty="0">
                <a:latin typeface="+mj-lt"/>
                <a:cs typeface="Arial" pitchFamily="34" charset="0"/>
              </a:rPr>
              <a:t>}</a:t>
            </a:r>
          </a:p>
        </p:txBody>
      </p:sp>
      <p:sp>
        <p:nvSpPr>
          <p:cNvPr id="638980" name="Rectangle 4"/>
          <p:cNvSpPr>
            <a:spLocks noGrp="1"/>
          </p:cNvSpPr>
          <p:nvPr>
            <p:ph type="title"/>
          </p:nvPr>
        </p:nvSpPr>
        <p:spPr/>
        <p:txBody>
          <a:bodyPr/>
          <a:lstStyle/>
          <a:p>
            <a:pPr>
              <a:lnSpc>
                <a:spcPct val="150000"/>
              </a:lnSpc>
            </a:pPr>
            <a:r>
              <a:rPr lang="en-US" sz="1200" dirty="0" smtClean="0"/>
              <a:t>13.2 </a:t>
            </a:r>
            <a:r>
              <a:rPr lang="en-US" sz="1200" dirty="0"/>
              <a:t>: Method with Variable Argument Lists</a:t>
            </a:r>
            <a:r>
              <a:rPr lang="en-US" sz="1200" b="1" dirty="0"/>
              <a:t/>
            </a:r>
            <a:br>
              <a:rPr lang="en-US" sz="1200" b="1" dirty="0"/>
            </a:br>
            <a:r>
              <a:rPr lang="en-US" dirty="0"/>
              <a:t>Variable Argument List (contd..)</a:t>
            </a:r>
          </a:p>
        </p:txBody>
      </p:sp>
      <p:sp>
        <p:nvSpPr>
          <p:cNvPr id="638981" name="Rectangle 5"/>
          <p:cNvSpPr>
            <a:spLocks noGrp="1"/>
          </p:cNvSpPr>
          <p:nvPr>
            <p:ph idx="1"/>
          </p:nvPr>
        </p:nvSpPr>
        <p:spPr/>
        <p:txBody>
          <a:bodyPr/>
          <a:lstStyle/>
          <a:p>
            <a:pPr>
              <a:lnSpc>
                <a:spcPct val="150000"/>
              </a:lnSpc>
            </a:pPr>
            <a:r>
              <a:rPr lang="en-US" dirty="0">
                <a:solidFill>
                  <a:schemeClr val="tx1"/>
                </a:solidFill>
              </a:rPr>
              <a:t>The above print function can be invoked using any of the invocations:</a:t>
            </a:r>
          </a:p>
          <a:p>
            <a:pPr lvl="1">
              <a:lnSpc>
                <a:spcPct val="150000"/>
              </a:lnSpc>
            </a:pPr>
            <a:r>
              <a:rPr lang="en-US" dirty="0">
                <a:solidFill>
                  <a:schemeClr val="tx1"/>
                </a:solidFill>
              </a:rPr>
              <a:t>print(1,1,”XYZ”) </a:t>
            </a:r>
          </a:p>
          <a:p>
            <a:pPr lvl="1">
              <a:lnSpc>
                <a:spcPct val="150000"/>
              </a:lnSpc>
            </a:pPr>
            <a:r>
              <a:rPr lang="en-US" dirty="0">
                <a:solidFill>
                  <a:schemeClr val="tx1"/>
                </a:solidFill>
              </a:rPr>
              <a:t>print(2,5) </a:t>
            </a:r>
          </a:p>
          <a:p>
            <a:pPr lvl="1">
              <a:lnSpc>
                <a:spcPct val="150000"/>
              </a:lnSpc>
            </a:pPr>
            <a:r>
              <a:rPr lang="en-US" dirty="0">
                <a:solidFill>
                  <a:schemeClr val="tx1"/>
                </a:solidFill>
              </a:rPr>
              <a:t>print(5,6,”A”,”B”) </a:t>
            </a:r>
          </a:p>
        </p:txBody>
      </p:sp>
      <p:sp>
        <p:nvSpPr>
          <p:cNvPr id="638982" name="Rectangle 6"/>
          <p:cNvSpPr>
            <a:spLocks noChangeArrowheads="1"/>
          </p:cNvSpPr>
          <p:nvPr/>
        </p:nvSpPr>
        <p:spPr bwMode="auto">
          <a:xfrm>
            <a:off x="3126211" y="5101413"/>
            <a:ext cx="3429000" cy="584775"/>
          </a:xfrm>
          <a:prstGeom prst="rect">
            <a:avLst/>
          </a:prstGeom>
          <a:noFill/>
          <a:ln w="19050">
            <a:solidFill>
              <a:schemeClr val="tx1"/>
            </a:solidFill>
            <a:miter lim="800000"/>
            <a:headEnd/>
            <a:tailEnd/>
          </a:ln>
          <a:effectLst/>
        </p:spPr>
        <p:txBody>
          <a:bodyPr>
            <a:spAutoFit/>
          </a:bodyPr>
          <a:lstStyle/>
          <a:p>
            <a:pPr>
              <a:spcBef>
                <a:spcPct val="30000"/>
              </a:spcBef>
            </a:pPr>
            <a:r>
              <a:rPr lang="en-US" sz="1600" dirty="0" err="1">
                <a:latin typeface="+mj-lt"/>
                <a:cs typeface="Arial" pitchFamily="34" charset="0"/>
              </a:rPr>
              <a:t>Varargs</a:t>
            </a:r>
            <a:r>
              <a:rPr lang="en-US" sz="1600" dirty="0">
                <a:latin typeface="+mj-lt"/>
                <a:cs typeface="Arial" pitchFamily="34" charset="0"/>
              </a:rPr>
              <a:t> can be used only in the final argument position. </a:t>
            </a:r>
          </a:p>
        </p:txBody>
      </p:sp>
      <p:pic>
        <p:nvPicPr>
          <p:cNvPr id="638984" name="Picture 8" descr="light bulb2"/>
          <p:cNvPicPr>
            <a:picLocks noChangeAspect="1" noChangeArrowheads="1"/>
          </p:cNvPicPr>
          <p:nvPr/>
        </p:nvPicPr>
        <p:blipFill>
          <a:blip r:embed="rId3" cstate="print"/>
          <a:srcRect/>
          <a:stretch>
            <a:fillRect/>
          </a:stretch>
        </p:blipFill>
        <p:spPr bwMode="auto">
          <a:xfrm>
            <a:off x="6754782" y="5228988"/>
            <a:ext cx="914400" cy="914400"/>
          </a:xfrm>
          <a:prstGeom prst="rect">
            <a:avLst/>
          </a:prstGeom>
          <a:noFill/>
        </p:spPr>
      </p:pic>
    </p:spTree>
    <p:extLst>
      <p:ext uri="{BB962C8B-B14F-4D97-AF65-F5344CB8AC3E}">
        <p14:creationId xmlns:p14="http://schemas.microsoft.com/office/powerpoint/2010/main" val="5080229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nSpc>
                <a:spcPct val="150000"/>
              </a:lnSpc>
            </a:pPr>
            <a:r>
              <a:rPr lang="en-US" sz="1200" dirty="0" smtClean="0"/>
              <a:t>13.2 </a:t>
            </a:r>
            <a:r>
              <a:rPr lang="en-US" sz="1200" dirty="0"/>
              <a:t>: Method with Variable Argument Lists</a:t>
            </a:r>
            <a:r>
              <a:rPr lang="en-US" dirty="0"/>
              <a:t/>
            </a:r>
            <a:br>
              <a:rPr lang="en-US" dirty="0"/>
            </a:br>
            <a:r>
              <a:rPr lang="en-US" dirty="0" smtClean="0"/>
              <a:t>Demo </a:t>
            </a:r>
            <a:endParaRPr lang="en-US" dirty="0"/>
          </a:p>
        </p:txBody>
      </p:sp>
      <p:sp>
        <p:nvSpPr>
          <p:cNvPr id="641026" name="Rectangle 2"/>
          <p:cNvSpPr>
            <a:spLocks noGrp="1"/>
          </p:cNvSpPr>
          <p:nvPr>
            <p:ph idx="1"/>
          </p:nvPr>
        </p:nvSpPr>
        <p:spPr/>
        <p:txBody>
          <a:bodyPr/>
          <a:lstStyle/>
          <a:p>
            <a:r>
              <a:rPr lang="en-US" dirty="0">
                <a:solidFill>
                  <a:schemeClr val="tx1"/>
                </a:solidFill>
              </a:rPr>
              <a:t>Execute the varargs.java program</a:t>
            </a:r>
          </a:p>
          <a:p>
            <a:pPr>
              <a:buFont typeface="Arial" pitchFamily="34" charset="0"/>
              <a:buNone/>
            </a:pPr>
            <a:endParaRPr lang="en-US" dirty="0">
              <a:solidFill>
                <a:schemeClr val="tx1"/>
              </a:solidFill>
            </a:endParaRPr>
          </a:p>
          <a:p>
            <a:pPr>
              <a:buFont typeface="Arial" pitchFamily="34" charset="0"/>
              <a:buNone/>
            </a:pPr>
            <a:endParaRPr lang="en-US" sz="1600" dirty="0">
              <a:solidFill>
                <a:schemeClr val="tx1"/>
              </a:solidFill>
            </a:endParaRPr>
          </a:p>
        </p:txBody>
      </p:sp>
    </p:spTree>
    <p:extLst>
      <p:ext uri="{BB962C8B-B14F-4D97-AF65-F5344CB8AC3E}">
        <p14:creationId xmlns:p14="http://schemas.microsoft.com/office/powerpoint/2010/main" val="663337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13.3: Arrays Class</a:t>
            </a:r>
            <a:r>
              <a:rPr lang="en-US" dirty="0" smtClean="0"/>
              <a:t/>
            </a:r>
            <a:br>
              <a:rPr lang="en-US" dirty="0" smtClean="0"/>
            </a:br>
            <a:r>
              <a:rPr lang="en-US" dirty="0" smtClean="0"/>
              <a:t>Using </a:t>
            </a:r>
            <a:r>
              <a:rPr lang="en-US" dirty="0" err="1" smtClean="0"/>
              <a:t>java.util.Arrays</a:t>
            </a:r>
            <a:r>
              <a:rPr lang="en-US" dirty="0" smtClean="0"/>
              <a:t> Class</a:t>
            </a:r>
            <a:endParaRPr lang="en-US" sz="2400" dirty="0"/>
          </a:p>
        </p:txBody>
      </p:sp>
      <p:sp>
        <p:nvSpPr>
          <p:cNvPr id="3" name="Content Placeholder 2"/>
          <p:cNvSpPr>
            <a:spLocks noGrp="1"/>
          </p:cNvSpPr>
          <p:nvPr>
            <p:ph idx="1"/>
          </p:nvPr>
        </p:nvSpPr>
        <p:spPr/>
        <p:txBody>
          <a:bodyPr/>
          <a:lstStyle/>
          <a:p>
            <a:r>
              <a:rPr lang="en-US" dirty="0"/>
              <a:t>This class contains lots of useful methods to manipulate contents of array</a:t>
            </a:r>
          </a:p>
          <a:p>
            <a:endParaRPr lang="en-US" dirty="0"/>
          </a:p>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773683459"/>
              </p:ext>
            </p:extLst>
          </p:nvPr>
        </p:nvGraphicFramePr>
        <p:xfrm>
          <a:off x="885371" y="2376035"/>
          <a:ext cx="7474858" cy="3992880"/>
        </p:xfrm>
        <a:graphic>
          <a:graphicData uri="http://schemas.openxmlformats.org/drawingml/2006/table">
            <a:tbl>
              <a:tblPr firstRow="1" bandRow="1">
                <a:tableStyleId>{5C22544A-7EE6-4342-B048-85BDC9FD1C3A}</a:tableStyleId>
              </a:tblPr>
              <a:tblGrid>
                <a:gridCol w="3004458"/>
                <a:gridCol w="4470400"/>
              </a:tblGrid>
              <a:tr h="370840">
                <a:tc>
                  <a:txBody>
                    <a:bodyPr/>
                    <a:lstStyle/>
                    <a:p>
                      <a:r>
                        <a:rPr lang="en-US" sz="1400" dirty="0" smtClean="0">
                          <a:latin typeface="+mj-lt"/>
                        </a:rPr>
                        <a:t>Method Name</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latin typeface="+mj-lt"/>
                        </a:rPr>
                        <a:t>Use</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err="1" smtClean="0">
                          <a:latin typeface="+mj-lt"/>
                        </a:rPr>
                        <a:t>asList</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latin typeface="+mj-lt"/>
                        </a:rPr>
                        <a:t>Creates a</a:t>
                      </a:r>
                      <a:r>
                        <a:rPr lang="en-US" sz="1400" baseline="0" dirty="0" smtClean="0">
                          <a:latin typeface="+mj-lt"/>
                        </a:rPr>
                        <a:t> new List from array</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err="1" smtClean="0">
                          <a:latin typeface="+mj-lt"/>
                        </a:rPr>
                        <a:t>binarySearch</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latin typeface="+mj-lt"/>
                        </a:rPr>
                        <a:t>Use</a:t>
                      </a:r>
                      <a:r>
                        <a:rPr lang="en-US" sz="1400" baseline="0" dirty="0" smtClean="0">
                          <a:latin typeface="+mj-lt"/>
                        </a:rPr>
                        <a:t> to search an element in an array</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err="1" smtClean="0">
                          <a:latin typeface="+mj-lt"/>
                        </a:rPr>
                        <a:t>copyOf</a:t>
                      </a:r>
                      <a:r>
                        <a:rPr lang="en-US" sz="1400" dirty="0" smtClean="0">
                          <a:latin typeface="+mj-lt"/>
                        </a:rPr>
                        <a:t>(</a:t>
                      </a:r>
                      <a:r>
                        <a:rPr lang="en-US" sz="1400" dirty="0" err="1" smtClean="0">
                          <a:latin typeface="+mj-lt"/>
                        </a:rPr>
                        <a:t>array,n</a:t>
                      </a:r>
                      <a:r>
                        <a:rPr lang="en-US" sz="1400" dirty="0" smtClean="0">
                          <a:latin typeface="+mj-lt"/>
                        </a:rPr>
                        <a:t>)</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latin typeface="+mj-lt"/>
                        </a:rPr>
                        <a:t>Creates</a:t>
                      </a:r>
                      <a:r>
                        <a:rPr lang="en-US" sz="1400" baseline="0" dirty="0" smtClean="0">
                          <a:latin typeface="+mj-lt"/>
                        </a:rPr>
                        <a:t> new array of n size and copy all elements from array to new one</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err="1" smtClean="0">
                          <a:latin typeface="+mj-lt"/>
                        </a:rPr>
                        <a:t>copyOfRange</a:t>
                      </a:r>
                      <a:r>
                        <a:rPr lang="en-US" sz="1400" dirty="0" smtClean="0">
                          <a:latin typeface="+mj-lt"/>
                        </a:rPr>
                        <a:t>(</a:t>
                      </a:r>
                      <a:r>
                        <a:rPr lang="en-US" sz="1400" dirty="0" err="1" smtClean="0">
                          <a:latin typeface="+mj-lt"/>
                        </a:rPr>
                        <a:t>array,n,from</a:t>
                      </a:r>
                      <a:r>
                        <a:rPr lang="en-US" sz="1400" baseline="0" dirty="0" err="1" smtClean="0">
                          <a:latin typeface="+mj-lt"/>
                        </a:rPr>
                        <a:t>,to</a:t>
                      </a:r>
                      <a:r>
                        <a:rPr lang="en-US" sz="1400" baseline="0" dirty="0" smtClean="0">
                          <a:latin typeface="+mj-lt"/>
                        </a:rPr>
                        <a:t>)</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j-lt"/>
                        </a:rPr>
                        <a:t>Creates</a:t>
                      </a:r>
                      <a:r>
                        <a:rPr lang="en-US" sz="1400" baseline="0" dirty="0" smtClean="0">
                          <a:latin typeface="+mj-lt"/>
                        </a:rPr>
                        <a:t> new array of n size and copy specified elements from array to new one</a:t>
                      </a:r>
                      <a:endParaRPr lang="en-US" sz="1400" dirty="0" smtClean="0">
                        <a:latin typeface="+mj-lt"/>
                      </a:endParaRPr>
                    </a:p>
                    <a:p>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smtClean="0">
                          <a:latin typeface="+mj-lt"/>
                        </a:rPr>
                        <a:t>sort</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latin typeface="+mj-lt"/>
                        </a:rPr>
                        <a:t>Sort elements of an array</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smtClean="0">
                          <a:latin typeface="+mj-lt"/>
                        </a:rPr>
                        <a:t>equals</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latin typeface="+mj-lt"/>
                        </a:rPr>
                        <a:t>Compare two array elements</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smtClean="0">
                          <a:latin typeface="+mj-lt"/>
                        </a:rPr>
                        <a:t>fill</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latin typeface="+mj-lt"/>
                        </a:rPr>
                        <a:t>Inserts</a:t>
                      </a:r>
                      <a:r>
                        <a:rPr lang="en-US" sz="1400" baseline="0" dirty="0" smtClean="0">
                          <a:latin typeface="+mj-lt"/>
                        </a:rPr>
                        <a:t> specified value to each element of an array</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smtClean="0">
                          <a:latin typeface="+mj-lt"/>
                        </a:rPr>
                        <a:t>stream(array)</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latin typeface="+mj-lt"/>
                        </a:rPr>
                        <a:t>Creates stream from an array</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nSpc>
                <a:spcPct val="150000"/>
              </a:lnSpc>
            </a:pPr>
            <a:r>
              <a:rPr lang="en-US" sz="1200" smtClean="0"/>
              <a:t>13.3 </a:t>
            </a:r>
            <a:r>
              <a:rPr lang="en-US" sz="1200" dirty="0"/>
              <a:t>: Arrays Class</a:t>
            </a:r>
            <a:r>
              <a:rPr lang="en-US" dirty="0"/>
              <a:t/>
            </a:r>
            <a:br>
              <a:rPr lang="en-US" dirty="0"/>
            </a:br>
            <a:r>
              <a:rPr lang="en-US" dirty="0" smtClean="0"/>
              <a:t>Demo </a:t>
            </a:r>
            <a:endParaRPr lang="en-US" dirty="0"/>
          </a:p>
        </p:txBody>
      </p:sp>
      <p:sp>
        <p:nvSpPr>
          <p:cNvPr id="641026" name="Rectangle 2"/>
          <p:cNvSpPr>
            <a:spLocks noGrp="1"/>
          </p:cNvSpPr>
          <p:nvPr>
            <p:ph idx="1"/>
          </p:nvPr>
        </p:nvSpPr>
        <p:spPr/>
        <p:txBody>
          <a:bodyPr/>
          <a:lstStyle/>
          <a:p>
            <a:r>
              <a:rPr lang="en-US" dirty="0">
                <a:solidFill>
                  <a:schemeClr val="tx1"/>
                </a:solidFill>
              </a:rPr>
              <a:t>Execute the </a:t>
            </a:r>
            <a:r>
              <a:rPr lang="en-US" dirty="0" smtClean="0">
                <a:solidFill>
                  <a:schemeClr val="tx1"/>
                </a:solidFill>
              </a:rPr>
              <a:t>UsingArrays.java </a:t>
            </a:r>
            <a:r>
              <a:rPr lang="en-US" dirty="0">
                <a:solidFill>
                  <a:schemeClr val="tx1"/>
                </a:solidFill>
              </a:rPr>
              <a:t>program</a:t>
            </a:r>
          </a:p>
          <a:p>
            <a:pPr>
              <a:buFont typeface="Arial" pitchFamily="34" charset="0"/>
              <a:buNone/>
            </a:pPr>
            <a:endParaRPr lang="en-US" dirty="0">
              <a:solidFill>
                <a:schemeClr val="tx1"/>
              </a:solidFill>
            </a:endParaRPr>
          </a:p>
          <a:p>
            <a:pPr>
              <a:buFont typeface="Arial" pitchFamily="34" charset="0"/>
              <a:buNone/>
            </a:pPr>
            <a:endParaRPr lang="en-US" sz="1600" dirty="0">
              <a:solidFill>
                <a:schemeClr val="tx1"/>
              </a:solidFill>
            </a:endParaRPr>
          </a:p>
        </p:txBody>
      </p:sp>
    </p:spTree>
    <p:extLst>
      <p:ext uri="{BB962C8B-B14F-4D97-AF65-F5344CB8AC3E}">
        <p14:creationId xmlns:p14="http://schemas.microsoft.com/office/powerpoint/2010/main" val="24934977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9" name="Content Placeholder 8"/>
          <p:cNvSpPr>
            <a:spLocks noGrp="1"/>
          </p:cNvSpPr>
          <p:nvPr>
            <p:ph idx="1"/>
          </p:nvPr>
        </p:nvSpPr>
        <p:spPr/>
        <p:txBody>
          <a:bodyPr/>
          <a:lstStyle/>
          <a:p>
            <a:pPr>
              <a:lnSpc>
                <a:spcPct val="150000"/>
              </a:lnSpc>
            </a:pPr>
            <a:r>
              <a:rPr lang="en-US" dirty="0" smtClean="0">
                <a:solidFill>
                  <a:schemeClr val="tx1"/>
                </a:solidFill>
              </a:rPr>
              <a:t>In this lesson, you have learnt about:</a:t>
            </a:r>
          </a:p>
          <a:p>
            <a:pPr lvl="1">
              <a:lnSpc>
                <a:spcPct val="150000"/>
              </a:lnSpc>
            </a:pPr>
            <a:r>
              <a:rPr lang="en-US" dirty="0" smtClean="0">
                <a:solidFill>
                  <a:schemeClr val="tx1"/>
                </a:solidFill>
              </a:rPr>
              <a:t>Creating and using  array</a:t>
            </a:r>
          </a:p>
          <a:p>
            <a:pPr lvl="1">
              <a:lnSpc>
                <a:spcPct val="150000"/>
              </a:lnSpc>
            </a:pPr>
            <a:r>
              <a:rPr lang="en-US" dirty="0" smtClean="0">
                <a:solidFill>
                  <a:schemeClr val="tx1"/>
                </a:solidFill>
              </a:rPr>
              <a:t>Manipulating array</a:t>
            </a:r>
          </a:p>
          <a:p>
            <a:pPr lvl="1">
              <a:lnSpc>
                <a:spcPct val="150000"/>
              </a:lnSpc>
            </a:pPr>
            <a:r>
              <a:rPr lang="en-US" dirty="0" smtClean="0">
                <a:solidFill>
                  <a:schemeClr val="tx1"/>
                </a:solidFill>
              </a:rPr>
              <a:t>Iterating array</a:t>
            </a:r>
          </a:p>
          <a:p>
            <a:pPr lvl="1">
              <a:lnSpc>
                <a:spcPct val="150000"/>
              </a:lnSpc>
            </a:pPr>
            <a:r>
              <a:rPr lang="en-US" dirty="0" smtClean="0">
                <a:solidFill>
                  <a:schemeClr val="tx1"/>
                </a:solidFill>
              </a:rPr>
              <a:t>Varargs</a:t>
            </a:r>
          </a:p>
          <a:p>
            <a:pPr lvl="1">
              <a:lnSpc>
                <a:spcPct val="150000"/>
              </a:lnSpc>
            </a:pPr>
            <a:r>
              <a:rPr lang="en-US" dirty="0" smtClean="0">
                <a:solidFill>
                  <a:schemeClr val="tx1"/>
                </a:solidFill>
              </a:rPr>
              <a:t>Using </a:t>
            </a:r>
            <a:r>
              <a:rPr lang="en-US" dirty="0" err="1" smtClean="0">
                <a:solidFill>
                  <a:schemeClr val="tx1"/>
                </a:solidFill>
              </a:rPr>
              <a:t>java.util.Arrays</a:t>
            </a:r>
            <a:r>
              <a:rPr lang="en-US" dirty="0" smtClean="0">
                <a:solidFill>
                  <a:schemeClr val="tx1"/>
                </a:solidFill>
              </a:rPr>
              <a:t> class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9" name="Content Placeholder 8"/>
          <p:cNvSpPr>
            <a:spLocks noGrp="1"/>
          </p:cNvSpPr>
          <p:nvPr>
            <p:ph idx="1"/>
          </p:nvPr>
        </p:nvSpPr>
        <p:spPr/>
        <p:txBody>
          <a:bodyPr/>
          <a:lstStyle/>
          <a:p>
            <a:pPr>
              <a:lnSpc>
                <a:spcPct val="150000"/>
              </a:lnSpc>
            </a:pPr>
            <a:r>
              <a:rPr lang="en-US" dirty="0" smtClean="0">
                <a:solidFill>
                  <a:schemeClr val="tx1"/>
                </a:solidFill>
              </a:rPr>
              <a:t>Question 1:  If a display method accepts an integer array and returns nothing , is following call to display method is correct? State true or false. </a:t>
            </a:r>
          </a:p>
          <a:p>
            <a:pPr lvl="1">
              <a:lnSpc>
                <a:spcPct val="150000"/>
              </a:lnSpc>
            </a:pPr>
            <a:r>
              <a:rPr lang="en-US" dirty="0" smtClean="0">
                <a:solidFill>
                  <a:schemeClr val="tx1"/>
                </a:solidFill>
              </a:rPr>
              <a:t>display( {10,20,30,40,50}) </a:t>
            </a:r>
          </a:p>
          <a:p>
            <a:pPr>
              <a:lnSpc>
                <a:spcPct val="150000"/>
              </a:lnSpc>
            </a:pPr>
            <a:r>
              <a:rPr lang="en-US" dirty="0" smtClean="0">
                <a:solidFill>
                  <a:schemeClr val="tx1"/>
                </a:solidFill>
              </a:rPr>
              <a:t>Question 2: All methods in </a:t>
            </a:r>
            <a:r>
              <a:rPr lang="en-US" dirty="0" err="1" smtClean="0">
                <a:solidFill>
                  <a:schemeClr val="tx1"/>
                </a:solidFill>
              </a:rPr>
              <a:t>java.util.Arrays</a:t>
            </a:r>
            <a:r>
              <a:rPr lang="en-US" dirty="0" smtClean="0">
                <a:solidFill>
                  <a:schemeClr val="tx1"/>
                </a:solidFill>
              </a:rPr>
              <a:t> class are static (excluding Object class methods).</a:t>
            </a:r>
          </a:p>
          <a:p>
            <a:pPr lvl="1">
              <a:lnSpc>
                <a:spcPct val="150000"/>
              </a:lnSpc>
            </a:pPr>
            <a:r>
              <a:rPr lang="en-US" dirty="0" smtClean="0">
                <a:solidFill>
                  <a:schemeClr val="tx1"/>
                </a:solidFill>
              </a:rPr>
              <a:t>True/False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a:xfrm>
            <a:off x="286641" y="1522434"/>
            <a:ext cx="6793764" cy="4643751"/>
          </a:xfrm>
        </p:spPr>
        <p:txBody>
          <a:bodyPr/>
          <a:lstStyle/>
          <a:p>
            <a:pPr>
              <a:lnSpc>
                <a:spcPct val="150000"/>
              </a:lnSpc>
            </a:pPr>
            <a:r>
              <a:rPr lang="en-US" dirty="0"/>
              <a:t>After completing this lesson, participants will be able to </a:t>
            </a:r>
          </a:p>
          <a:p>
            <a:pPr lvl="1">
              <a:lnSpc>
                <a:spcPct val="150000"/>
              </a:lnSpc>
            </a:pPr>
            <a:r>
              <a:rPr lang="en-US" dirty="0"/>
              <a:t>Understand the different  types of Arrays</a:t>
            </a:r>
          </a:p>
          <a:p>
            <a:pPr lvl="1">
              <a:lnSpc>
                <a:spcPct val="150000"/>
              </a:lnSpc>
            </a:pPr>
            <a:r>
              <a:rPr lang="en-US" dirty="0"/>
              <a:t>Implement one and multi dimensional arrays</a:t>
            </a:r>
          </a:p>
          <a:p>
            <a:pPr lvl="1">
              <a:lnSpc>
                <a:spcPct val="150000"/>
              </a:lnSpc>
            </a:pPr>
            <a:r>
              <a:rPr lang="en-US" dirty="0"/>
              <a:t>Iterate arrays using loops</a:t>
            </a:r>
          </a:p>
          <a:p>
            <a:pPr lvl="1">
              <a:lnSpc>
                <a:spcPct val="150000"/>
              </a:lnSpc>
            </a:pPr>
            <a:r>
              <a:rPr lang="en-US" dirty="0"/>
              <a:t>Use </a:t>
            </a:r>
            <a:r>
              <a:rPr lang="en-US" dirty="0" err="1"/>
              <a:t>varargs</a:t>
            </a:r>
            <a:r>
              <a:rPr lang="en-US" dirty="0"/>
              <a:t> </a:t>
            </a:r>
          </a:p>
          <a:p>
            <a:pPr lvl="1">
              <a:lnSpc>
                <a:spcPct val="150000"/>
              </a:lnSpc>
            </a:pPr>
            <a:r>
              <a:rPr lang="en-US" dirty="0"/>
              <a:t>Work with </a:t>
            </a:r>
            <a:r>
              <a:rPr lang="en-US" dirty="0" err="1"/>
              <a:t>java.util.Arrays</a:t>
            </a:r>
            <a:endParaRPr lang="en-US" dirty="0"/>
          </a:p>
          <a:p>
            <a:pPr>
              <a:lnSpc>
                <a:spcPct val="150000"/>
              </a:lnSpc>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13.1: array</a:t>
            </a:r>
            <a:r>
              <a:rPr lang="en-US" dirty="0" smtClean="0"/>
              <a:t/>
            </a:r>
            <a:br>
              <a:rPr lang="en-US" dirty="0" smtClean="0"/>
            </a:br>
            <a:r>
              <a:rPr lang="en-US" dirty="0" smtClean="0"/>
              <a:t>Arrays</a:t>
            </a:r>
            <a:endParaRPr lang="en-US" sz="2400" dirty="0"/>
          </a:p>
        </p:txBody>
      </p:sp>
      <p:sp>
        <p:nvSpPr>
          <p:cNvPr id="8" name="Content Placeholder 7"/>
          <p:cNvSpPr>
            <a:spLocks noGrp="1"/>
          </p:cNvSpPr>
          <p:nvPr>
            <p:ph idx="1"/>
          </p:nvPr>
        </p:nvSpPr>
        <p:spPr/>
        <p:txBody>
          <a:bodyPr/>
          <a:lstStyle/>
          <a:p>
            <a:pPr>
              <a:lnSpc>
                <a:spcPct val="150000"/>
              </a:lnSpc>
            </a:pPr>
            <a:r>
              <a:rPr lang="en-US" dirty="0"/>
              <a:t>Arrays are used to group elements of either of primitive or reference types</a:t>
            </a:r>
          </a:p>
          <a:p>
            <a:pPr>
              <a:lnSpc>
                <a:spcPct val="150000"/>
              </a:lnSpc>
            </a:pPr>
            <a:r>
              <a:rPr lang="en-US" dirty="0"/>
              <a:t>Array in java is created as Object: </a:t>
            </a:r>
          </a:p>
          <a:p>
            <a:pPr lvl="1">
              <a:lnSpc>
                <a:spcPct val="150000"/>
              </a:lnSpc>
            </a:pPr>
            <a:r>
              <a:rPr lang="en-US" dirty="0"/>
              <a:t>This object will help developers to find size of array</a:t>
            </a:r>
          </a:p>
          <a:p>
            <a:pPr lvl="1">
              <a:lnSpc>
                <a:spcPct val="150000"/>
              </a:lnSpc>
            </a:pPr>
            <a:r>
              <a:rPr lang="en-US" dirty="0"/>
              <a:t>Using this object developers can manipulate array</a:t>
            </a:r>
          </a:p>
          <a:p>
            <a:pPr lvl="1">
              <a:lnSpc>
                <a:spcPct val="150000"/>
              </a:lnSpc>
            </a:pPr>
            <a:r>
              <a:rPr lang="en-US" dirty="0"/>
              <a:t>Can be compared with null</a:t>
            </a:r>
          </a:p>
          <a:p>
            <a:pPr>
              <a:lnSpc>
                <a:spcPct val="150000"/>
              </a:lnSpc>
            </a:pPr>
            <a:r>
              <a:rPr lang="en-US" dirty="0"/>
              <a:t>All elements of array of same type</a:t>
            </a:r>
          </a:p>
          <a:p>
            <a:pPr>
              <a:lnSpc>
                <a:spcPct val="150000"/>
              </a:lnSpc>
            </a:pPr>
            <a:r>
              <a:rPr lang="en-US" dirty="0"/>
              <a:t>Array is a fixed-length data structure having zero-based </a:t>
            </a:r>
            <a:r>
              <a:rPr lang="en-US" dirty="0" smtClean="0"/>
              <a:t>indexing</a:t>
            </a:r>
            <a:endParaRPr lang="en-US" dirty="0"/>
          </a:p>
        </p:txBody>
      </p:sp>
      <p:pic>
        <p:nvPicPr>
          <p:cNvPr id="4098" name="Picture 2" descr="http://www.wellpromo.com/upload/upimg62/Wooden-Golf-Ball-Box-With-12-B-3506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188" y="4699778"/>
            <a:ext cx="2036906" cy="1655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63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13.1</a:t>
            </a:r>
            <a:r>
              <a:rPr lang="en-US" sz="1200" dirty="0"/>
              <a:t>: </a:t>
            </a:r>
            <a:r>
              <a:rPr lang="en-US" sz="1200" dirty="0" smtClean="0"/>
              <a:t>array</a:t>
            </a:r>
            <a:r>
              <a:rPr lang="en-US" sz="1200" dirty="0"/>
              <a:t/>
            </a:r>
            <a:br>
              <a:rPr lang="en-US" sz="1200" dirty="0"/>
            </a:br>
            <a:r>
              <a:rPr lang="en-US" dirty="0"/>
              <a:t>Arrays</a:t>
            </a:r>
          </a:p>
        </p:txBody>
      </p:sp>
      <p:sp>
        <p:nvSpPr>
          <p:cNvPr id="262147" name="Rectangle 3"/>
          <p:cNvSpPr>
            <a:spLocks noGrp="1"/>
          </p:cNvSpPr>
          <p:nvPr>
            <p:ph idx="1"/>
          </p:nvPr>
        </p:nvSpPr>
        <p:spPr/>
        <p:txBody>
          <a:bodyPr/>
          <a:lstStyle/>
          <a:p>
            <a:pPr>
              <a:lnSpc>
                <a:spcPct val="150000"/>
              </a:lnSpc>
            </a:pPr>
            <a:r>
              <a:rPr lang="en-US" sz="1600" dirty="0"/>
              <a:t>array is a collection of similar type of elements that have contiguous memory location.</a:t>
            </a:r>
          </a:p>
          <a:p>
            <a:pPr>
              <a:lnSpc>
                <a:spcPct val="150000"/>
              </a:lnSpc>
            </a:pPr>
            <a:r>
              <a:rPr lang="en-US" sz="1600" b="1" dirty="0"/>
              <a:t>Java array</a:t>
            </a:r>
            <a:r>
              <a:rPr lang="en-US" sz="1600" dirty="0"/>
              <a:t> is an object the contains elements of similar data type. It is a data structure where we store similar elements. We can store only fixed set of elements in a java array.</a:t>
            </a:r>
          </a:p>
          <a:p>
            <a:pPr>
              <a:lnSpc>
                <a:spcPct val="150000"/>
              </a:lnSpc>
            </a:pPr>
            <a:r>
              <a:rPr lang="en-US" sz="1600" dirty="0"/>
              <a:t>Array in java is index based, first element of the array is stored at 0 index</a:t>
            </a:r>
            <a:r>
              <a:rPr lang="en-US" dirty="0"/>
              <a:t>.</a:t>
            </a:r>
          </a:p>
          <a:p>
            <a:pPr lvl="1">
              <a:lnSpc>
                <a:spcPct val="150000"/>
              </a:lnSpc>
            </a:pPr>
            <a:r>
              <a:rPr lang="en-US" dirty="0" smtClean="0">
                <a:solidFill>
                  <a:schemeClr val="tx1"/>
                </a:solidFill>
              </a:rPr>
              <a:t>int </a:t>
            </a:r>
            <a:r>
              <a:rPr lang="en-US" dirty="0" err="1">
                <a:solidFill>
                  <a:schemeClr val="tx1"/>
                </a:solidFill>
              </a:rPr>
              <a:t>arr</a:t>
            </a:r>
            <a:r>
              <a:rPr lang="en-US" dirty="0">
                <a:solidFill>
                  <a:schemeClr val="tx1"/>
                </a:solidFill>
              </a:rPr>
              <a:t> [];</a:t>
            </a:r>
          </a:p>
          <a:p>
            <a:pPr lvl="1">
              <a:lnSpc>
                <a:spcPct val="150000"/>
              </a:lnSpc>
              <a:buFont typeface="Arial" pitchFamily="34" charset="0"/>
              <a:buNone/>
            </a:pPr>
            <a:r>
              <a:rPr lang="en-US" dirty="0">
                <a:solidFill>
                  <a:schemeClr val="tx1"/>
                </a:solidFill>
              </a:rPr>
              <a:t>     </a:t>
            </a:r>
            <a:r>
              <a:rPr lang="en-US" dirty="0" smtClean="0">
                <a:solidFill>
                  <a:schemeClr val="tx1"/>
                </a:solidFill>
              </a:rPr>
              <a:t> </a:t>
            </a:r>
            <a:r>
              <a:rPr lang="en-US" dirty="0" err="1" smtClean="0">
                <a:solidFill>
                  <a:schemeClr val="tx1"/>
                </a:solidFill>
              </a:rPr>
              <a:t>arr</a:t>
            </a:r>
            <a:r>
              <a:rPr lang="en-US" dirty="0" smtClean="0">
                <a:solidFill>
                  <a:schemeClr val="tx1"/>
                </a:solidFill>
              </a:rPr>
              <a:t> </a:t>
            </a:r>
            <a:r>
              <a:rPr lang="en-US" dirty="0">
                <a:solidFill>
                  <a:schemeClr val="tx1"/>
                </a:solidFill>
              </a:rPr>
              <a:t>= new </a:t>
            </a:r>
            <a:r>
              <a:rPr lang="en-US" dirty="0" smtClean="0">
                <a:solidFill>
                  <a:schemeClr val="tx1"/>
                </a:solidFill>
              </a:rPr>
              <a:t>int[10];</a:t>
            </a:r>
            <a:endParaRPr lang="en-US" dirty="0">
              <a:solidFill>
                <a:schemeClr val="tx1"/>
              </a:solidFill>
            </a:endParaRPr>
          </a:p>
          <a:p>
            <a:pPr marL="171450" lvl="2" indent="0">
              <a:lnSpc>
                <a:spcPct val="150000"/>
              </a:lnSpc>
              <a:buNone/>
            </a:pPr>
            <a:endParaRPr lang="en-US" dirty="0" smtClean="0">
              <a:solidFill>
                <a:schemeClr val="tx1"/>
              </a:solidFill>
            </a:endParaRPr>
          </a:p>
          <a:p>
            <a:pPr marL="171450" lvl="2" indent="0">
              <a:lnSpc>
                <a:spcPct val="150000"/>
              </a:lnSpc>
              <a:buNone/>
            </a:pPr>
            <a:endParaRPr lang="en-US" dirty="0">
              <a:solidFill>
                <a:schemeClr val="tx1"/>
              </a:solidFill>
            </a:endParaRPr>
          </a:p>
        </p:txBody>
      </p:sp>
      <p:pic>
        <p:nvPicPr>
          <p:cNvPr id="4" name="Picture 3"/>
          <p:cNvPicPr>
            <a:picLocks noChangeAspect="1"/>
          </p:cNvPicPr>
          <p:nvPr/>
        </p:nvPicPr>
        <p:blipFill>
          <a:blip r:embed="rId3"/>
          <a:stretch>
            <a:fillRect/>
          </a:stretch>
        </p:blipFill>
        <p:spPr>
          <a:xfrm>
            <a:off x="4265403" y="4163257"/>
            <a:ext cx="3714169" cy="1181100"/>
          </a:xfrm>
          <a:prstGeom prst="rect">
            <a:avLst/>
          </a:prstGeom>
        </p:spPr>
      </p:pic>
    </p:spTree>
    <p:extLst>
      <p:ext uri="{BB962C8B-B14F-4D97-AF65-F5344CB8AC3E}">
        <p14:creationId xmlns:p14="http://schemas.microsoft.com/office/powerpoint/2010/main" val="4181342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27571" y="312234"/>
            <a:ext cx="8403111" cy="780585"/>
          </a:xfrm>
        </p:spPr>
        <p:txBody>
          <a:bodyPr/>
          <a:lstStyle/>
          <a:p>
            <a:pPr>
              <a:lnSpc>
                <a:spcPct val="150000"/>
              </a:lnSpc>
            </a:pPr>
            <a:r>
              <a:rPr lang="en-US" sz="1200" dirty="0" smtClean="0"/>
              <a:t>13.1</a:t>
            </a:r>
            <a:r>
              <a:rPr lang="en-US" sz="1200" dirty="0"/>
              <a:t>: </a:t>
            </a:r>
            <a:r>
              <a:rPr lang="en-US" sz="1200" dirty="0" smtClean="0"/>
              <a:t>array</a:t>
            </a:r>
            <a:r>
              <a:rPr lang="en-US" dirty="0"/>
              <a:t/>
            </a:r>
            <a:br>
              <a:rPr lang="en-US" dirty="0"/>
            </a:br>
            <a:r>
              <a:rPr lang="en-US" sz="2000" dirty="0" smtClean="0"/>
              <a:t>2 Dimensional Arrays</a:t>
            </a:r>
            <a:endParaRPr lang="en-US" sz="2000" dirty="0"/>
          </a:p>
        </p:txBody>
      </p:sp>
      <p:sp>
        <p:nvSpPr>
          <p:cNvPr id="598019" name="Rectangle 3"/>
          <p:cNvSpPr>
            <a:spLocks noGrp="1"/>
          </p:cNvSpPr>
          <p:nvPr>
            <p:ph type="subTitle" idx="1"/>
          </p:nvPr>
        </p:nvSpPr>
        <p:spPr>
          <a:xfrm>
            <a:off x="127571" y="1378931"/>
            <a:ext cx="8759951" cy="4888054"/>
          </a:xfrm>
        </p:spPr>
        <p:txBody>
          <a:bodyPr>
            <a:normAutofit/>
          </a:bodyPr>
          <a:lstStyle/>
          <a:p>
            <a:pPr>
              <a:lnSpc>
                <a:spcPts val="3500"/>
              </a:lnSpc>
            </a:pPr>
            <a:r>
              <a:rPr lang="en-US" sz="1600" dirty="0">
                <a:solidFill>
                  <a:schemeClr val="tx1"/>
                </a:solidFill>
              </a:rPr>
              <a:t>Here's an example to initialize a 2d array in Java.</a:t>
            </a:r>
          </a:p>
          <a:p>
            <a:pPr>
              <a:lnSpc>
                <a:spcPts val="3500"/>
              </a:lnSpc>
            </a:pPr>
            <a:r>
              <a:rPr lang="en-US" sz="1600" dirty="0">
                <a:solidFill>
                  <a:schemeClr val="tx1"/>
                </a:solidFill>
              </a:rPr>
              <a:t>int[][] </a:t>
            </a:r>
            <a:r>
              <a:rPr lang="en-US" sz="1600" dirty="0" err="1" smtClean="0">
                <a:solidFill>
                  <a:schemeClr val="tx1"/>
                </a:solidFill>
              </a:rPr>
              <a:t>arr</a:t>
            </a:r>
            <a:r>
              <a:rPr lang="en-US" sz="1600" dirty="0" smtClean="0">
                <a:solidFill>
                  <a:schemeClr val="tx1"/>
                </a:solidFill>
              </a:rPr>
              <a:t> </a:t>
            </a:r>
            <a:r>
              <a:rPr lang="en-US" sz="1600" dirty="0">
                <a:solidFill>
                  <a:schemeClr val="tx1"/>
                </a:solidFill>
              </a:rPr>
              <a:t>= {</a:t>
            </a:r>
          </a:p>
          <a:p>
            <a:pPr>
              <a:lnSpc>
                <a:spcPts val="3500"/>
              </a:lnSpc>
            </a:pPr>
            <a:r>
              <a:rPr lang="en-US" sz="1600" dirty="0">
                <a:solidFill>
                  <a:schemeClr val="tx1"/>
                </a:solidFill>
              </a:rPr>
              <a:t>      {1, 2, 3}, </a:t>
            </a:r>
          </a:p>
          <a:p>
            <a:pPr>
              <a:lnSpc>
                <a:spcPts val="3500"/>
              </a:lnSpc>
            </a:pPr>
            <a:r>
              <a:rPr lang="en-US" sz="1600" dirty="0">
                <a:solidFill>
                  <a:schemeClr val="tx1"/>
                </a:solidFill>
              </a:rPr>
              <a:t>      {4, 5, 6, 9}, </a:t>
            </a:r>
          </a:p>
          <a:p>
            <a:pPr>
              <a:lnSpc>
                <a:spcPts val="3500"/>
              </a:lnSpc>
            </a:pPr>
            <a:r>
              <a:rPr lang="en-US" sz="1600" dirty="0">
                <a:solidFill>
                  <a:schemeClr val="tx1"/>
                </a:solidFill>
              </a:rPr>
              <a:t>      {</a:t>
            </a:r>
            <a:r>
              <a:rPr lang="en-US" sz="1600" dirty="0" smtClean="0">
                <a:solidFill>
                  <a:schemeClr val="tx1"/>
                </a:solidFill>
              </a:rPr>
              <a:t>7,10}, </a:t>
            </a:r>
            <a:endParaRPr lang="en-US" sz="1600" dirty="0">
              <a:solidFill>
                <a:schemeClr val="tx1"/>
              </a:solidFill>
            </a:endParaRPr>
          </a:p>
          <a:p>
            <a:pPr>
              <a:lnSpc>
                <a:spcPts val="3500"/>
              </a:lnSpc>
            </a:pPr>
            <a:r>
              <a:rPr lang="en-US" sz="1600" dirty="0">
                <a:solidFill>
                  <a:schemeClr val="tx1"/>
                </a:solidFill>
              </a:rPr>
              <a:t>};</a:t>
            </a:r>
            <a:endParaRPr lang="en-US" sz="1600" dirty="0" smtClean="0">
              <a:solidFill>
                <a:schemeClr val="tx1"/>
              </a:solidFill>
            </a:endParaRPr>
          </a:p>
          <a:p>
            <a:pPr>
              <a:lnSpc>
                <a:spcPts val="3500"/>
              </a:lnSpc>
            </a:pPr>
            <a:endParaRPr lang="en-US" sz="1600" dirty="0">
              <a:solidFill>
                <a:schemeClr val="tx1"/>
              </a:solidFill>
            </a:endParaRPr>
          </a:p>
        </p:txBody>
      </p:sp>
      <p:pic>
        <p:nvPicPr>
          <p:cNvPr id="14" name="Picture 13"/>
          <p:cNvPicPr>
            <a:picLocks noChangeAspect="1"/>
          </p:cNvPicPr>
          <p:nvPr/>
        </p:nvPicPr>
        <p:blipFill>
          <a:blip r:embed="rId3"/>
          <a:stretch>
            <a:fillRect/>
          </a:stretch>
        </p:blipFill>
        <p:spPr>
          <a:xfrm>
            <a:off x="3242065" y="2754351"/>
            <a:ext cx="5133881" cy="3281541"/>
          </a:xfrm>
          <a:prstGeom prst="rect">
            <a:avLst/>
          </a:prstGeom>
        </p:spPr>
      </p:pic>
    </p:spTree>
    <p:extLst>
      <p:ext uri="{BB962C8B-B14F-4D97-AF65-F5344CB8AC3E}">
        <p14:creationId xmlns:p14="http://schemas.microsoft.com/office/powerpoint/2010/main" val="1039626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13.1: </a:t>
            </a:r>
            <a:r>
              <a:rPr lang="en-US" sz="1200" dirty="0"/>
              <a:t>array</a:t>
            </a:r>
            <a:r>
              <a:rPr lang="en-US" dirty="0"/>
              <a:t/>
            </a:r>
            <a:br>
              <a:rPr lang="en-US" dirty="0"/>
            </a:br>
            <a:r>
              <a:rPr lang="en-US" dirty="0"/>
              <a:t>Creating Array Objects</a:t>
            </a:r>
          </a:p>
        </p:txBody>
      </p:sp>
      <p:sp>
        <p:nvSpPr>
          <p:cNvPr id="264195" name="Rectangle 3"/>
          <p:cNvSpPr>
            <a:spLocks noGrp="1"/>
          </p:cNvSpPr>
          <p:nvPr>
            <p:ph idx="1"/>
          </p:nvPr>
        </p:nvSpPr>
        <p:spPr/>
        <p:txBody>
          <a:bodyPr/>
          <a:lstStyle/>
          <a:p>
            <a:pPr>
              <a:lnSpc>
                <a:spcPct val="150000"/>
              </a:lnSpc>
            </a:pPr>
            <a:r>
              <a:rPr lang="en-US" dirty="0">
                <a:solidFill>
                  <a:schemeClr val="tx1"/>
                </a:solidFill>
              </a:rPr>
              <a:t>Arrays of objects too can be created:</a:t>
            </a:r>
          </a:p>
          <a:p>
            <a:pPr lvl="1">
              <a:lnSpc>
                <a:spcPct val="150000"/>
              </a:lnSpc>
            </a:pPr>
            <a:endParaRPr lang="en-US" dirty="0">
              <a:solidFill>
                <a:schemeClr val="tx1"/>
              </a:solidFill>
            </a:endParaRPr>
          </a:p>
          <a:p>
            <a:pPr lvl="1">
              <a:lnSpc>
                <a:spcPct val="150000"/>
              </a:lnSpc>
            </a:pPr>
            <a:r>
              <a:rPr lang="en-US" dirty="0">
                <a:solidFill>
                  <a:schemeClr val="tx1"/>
                </a:solidFill>
              </a:rPr>
              <a:t>Example 1:</a:t>
            </a:r>
          </a:p>
          <a:p>
            <a:pPr lvl="1">
              <a:lnSpc>
                <a:spcPct val="150000"/>
              </a:lnSpc>
            </a:pPr>
            <a:endParaRPr lang="en-US" dirty="0">
              <a:solidFill>
                <a:schemeClr val="tx1"/>
              </a:solidFill>
            </a:endParaRPr>
          </a:p>
          <a:p>
            <a:pPr lvl="1">
              <a:lnSpc>
                <a:spcPct val="150000"/>
              </a:lnSpc>
            </a:pPr>
            <a:endParaRPr lang="en-US" dirty="0">
              <a:solidFill>
                <a:schemeClr val="tx1"/>
              </a:solidFill>
            </a:endParaRPr>
          </a:p>
          <a:p>
            <a:pPr lvl="1">
              <a:lnSpc>
                <a:spcPct val="150000"/>
              </a:lnSpc>
            </a:pPr>
            <a:endParaRPr lang="en-US" dirty="0">
              <a:solidFill>
                <a:schemeClr val="tx1"/>
              </a:solidFill>
            </a:endParaRPr>
          </a:p>
          <a:p>
            <a:pPr lvl="1">
              <a:lnSpc>
                <a:spcPct val="150000"/>
              </a:lnSpc>
            </a:pPr>
            <a:endParaRPr lang="en-US" dirty="0">
              <a:solidFill>
                <a:schemeClr val="tx1"/>
              </a:solidFill>
            </a:endParaRPr>
          </a:p>
          <a:p>
            <a:pPr lvl="1">
              <a:lnSpc>
                <a:spcPct val="150000"/>
              </a:lnSpc>
              <a:buNone/>
            </a:pPr>
            <a:endParaRPr lang="en-US" dirty="0">
              <a:solidFill>
                <a:schemeClr val="tx1"/>
              </a:solidFill>
            </a:endParaRPr>
          </a:p>
          <a:p>
            <a:pPr lvl="1">
              <a:lnSpc>
                <a:spcPct val="150000"/>
              </a:lnSpc>
            </a:pPr>
            <a:r>
              <a:rPr lang="en-US" dirty="0">
                <a:solidFill>
                  <a:schemeClr val="tx1"/>
                </a:solidFill>
              </a:rPr>
              <a:t>Example 2:</a:t>
            </a:r>
          </a:p>
          <a:p>
            <a:pPr lvl="2">
              <a:lnSpc>
                <a:spcPct val="150000"/>
              </a:lnSpc>
            </a:pPr>
            <a:endParaRPr lang="en-US" dirty="0">
              <a:solidFill>
                <a:schemeClr val="tx1"/>
              </a:solidFill>
            </a:endParaRPr>
          </a:p>
        </p:txBody>
      </p:sp>
      <p:sp>
        <p:nvSpPr>
          <p:cNvPr id="264198" name="AutoShape 6"/>
          <p:cNvSpPr>
            <a:spLocks noChangeArrowheads="1"/>
          </p:cNvSpPr>
          <p:nvPr/>
        </p:nvSpPr>
        <p:spPr bwMode="auto">
          <a:xfrm>
            <a:off x="2743200" y="1916796"/>
            <a:ext cx="4419600" cy="1524000"/>
          </a:xfrm>
          <a:prstGeom prst="roundRect">
            <a:avLst>
              <a:gd name="adj" fmla="val 16667"/>
            </a:avLst>
          </a:prstGeom>
          <a:noFill/>
          <a:ln w="9525">
            <a:solidFill>
              <a:schemeClr val="tx1"/>
            </a:solidFill>
            <a:round/>
            <a:headEnd/>
            <a:tailEnd/>
          </a:ln>
          <a:effectLst/>
        </p:spPr>
        <p:txBody>
          <a:bodyPr wrap="none" anchor="ctr"/>
          <a:lstStyle/>
          <a:p>
            <a:pPr>
              <a:lnSpc>
                <a:spcPct val="120000"/>
              </a:lnSpc>
            </a:pPr>
            <a:r>
              <a:rPr lang="en-US" sz="1400" dirty="0">
                <a:latin typeface="+mj-lt"/>
                <a:cs typeface="Arial" pitchFamily="34" charset="0"/>
              </a:rPr>
              <a:t>Box </a:t>
            </a:r>
            <a:r>
              <a:rPr lang="en-US" sz="1400" dirty="0" err="1" smtClean="0">
                <a:latin typeface="+mj-lt"/>
                <a:cs typeface="Arial" pitchFamily="34" charset="0"/>
              </a:rPr>
              <a:t>barr</a:t>
            </a:r>
            <a:r>
              <a:rPr lang="en-US" sz="1400" dirty="0" smtClean="0">
                <a:latin typeface="+mj-lt"/>
                <a:cs typeface="Arial" pitchFamily="34" charset="0"/>
              </a:rPr>
              <a:t>[] </a:t>
            </a:r>
            <a:r>
              <a:rPr lang="en-US" sz="1400" dirty="0">
                <a:latin typeface="+mj-lt"/>
                <a:cs typeface="Arial" pitchFamily="34" charset="0"/>
              </a:rPr>
              <a:t>= new Box[3];</a:t>
            </a:r>
          </a:p>
          <a:p>
            <a:pPr marL="0" lvl="2">
              <a:lnSpc>
                <a:spcPct val="120000"/>
              </a:lnSpc>
            </a:pPr>
            <a:r>
              <a:rPr lang="en-US" sz="1400" dirty="0" err="1">
                <a:latin typeface="+mj-lt"/>
                <a:cs typeface="Arial" pitchFamily="34" charset="0"/>
              </a:rPr>
              <a:t>b</a:t>
            </a:r>
            <a:r>
              <a:rPr lang="en-US" sz="1400" dirty="0" err="1" smtClean="0">
                <a:latin typeface="+mj-lt"/>
                <a:cs typeface="Arial" pitchFamily="34" charset="0"/>
              </a:rPr>
              <a:t>arr</a:t>
            </a:r>
            <a:r>
              <a:rPr lang="en-US" sz="1400" dirty="0" smtClean="0">
                <a:latin typeface="+mj-lt"/>
                <a:cs typeface="Arial" pitchFamily="34" charset="0"/>
              </a:rPr>
              <a:t>[0</a:t>
            </a:r>
            <a:r>
              <a:rPr lang="en-US" sz="1400" dirty="0">
                <a:latin typeface="+mj-lt"/>
                <a:cs typeface="Arial" pitchFamily="34" charset="0"/>
              </a:rPr>
              <a:t>] = new Box();</a:t>
            </a:r>
          </a:p>
          <a:p>
            <a:pPr marL="0" lvl="2">
              <a:lnSpc>
                <a:spcPct val="120000"/>
              </a:lnSpc>
            </a:pPr>
            <a:r>
              <a:rPr lang="en-US" sz="1400" dirty="0" err="1">
                <a:latin typeface="+mj-lt"/>
                <a:cs typeface="Arial" pitchFamily="34" charset="0"/>
              </a:rPr>
              <a:t>b</a:t>
            </a:r>
            <a:r>
              <a:rPr lang="en-US" sz="1400" dirty="0" err="1" smtClean="0">
                <a:latin typeface="+mj-lt"/>
                <a:cs typeface="Arial" pitchFamily="34" charset="0"/>
              </a:rPr>
              <a:t>arr</a:t>
            </a:r>
            <a:r>
              <a:rPr lang="en-US" sz="1400" dirty="0" smtClean="0">
                <a:latin typeface="+mj-lt"/>
                <a:cs typeface="Arial" pitchFamily="34" charset="0"/>
              </a:rPr>
              <a:t>[1</a:t>
            </a:r>
            <a:r>
              <a:rPr lang="en-US" sz="1400" dirty="0">
                <a:latin typeface="+mj-lt"/>
                <a:cs typeface="Arial" pitchFamily="34" charset="0"/>
              </a:rPr>
              <a:t>] = new Box();</a:t>
            </a:r>
          </a:p>
          <a:p>
            <a:pPr marL="0" lvl="2">
              <a:lnSpc>
                <a:spcPct val="120000"/>
              </a:lnSpc>
            </a:pPr>
            <a:r>
              <a:rPr lang="en-US" sz="1400" dirty="0" err="1">
                <a:latin typeface="+mj-lt"/>
                <a:cs typeface="Arial" pitchFamily="34" charset="0"/>
              </a:rPr>
              <a:t>b</a:t>
            </a:r>
            <a:r>
              <a:rPr lang="en-US" sz="1400" dirty="0" err="1" smtClean="0">
                <a:latin typeface="+mj-lt"/>
                <a:cs typeface="Arial" pitchFamily="34" charset="0"/>
              </a:rPr>
              <a:t>arr</a:t>
            </a:r>
            <a:r>
              <a:rPr lang="en-US" sz="1400" dirty="0" smtClean="0">
                <a:latin typeface="+mj-lt"/>
                <a:cs typeface="Arial" pitchFamily="34" charset="0"/>
              </a:rPr>
              <a:t>[2</a:t>
            </a:r>
            <a:r>
              <a:rPr lang="en-US" sz="1400" dirty="0">
                <a:latin typeface="+mj-lt"/>
                <a:cs typeface="Arial" pitchFamily="34" charset="0"/>
              </a:rPr>
              <a:t>] = new Box();</a:t>
            </a:r>
          </a:p>
        </p:txBody>
      </p:sp>
      <p:sp>
        <p:nvSpPr>
          <p:cNvPr id="264199" name="AutoShape 7"/>
          <p:cNvSpPr>
            <a:spLocks noChangeArrowheads="1"/>
          </p:cNvSpPr>
          <p:nvPr/>
        </p:nvSpPr>
        <p:spPr bwMode="auto">
          <a:xfrm>
            <a:off x="2667000" y="3805482"/>
            <a:ext cx="4572000" cy="1143000"/>
          </a:xfrm>
          <a:prstGeom prst="roundRect">
            <a:avLst>
              <a:gd name="adj" fmla="val 16667"/>
            </a:avLst>
          </a:prstGeom>
          <a:noFill/>
          <a:ln w="9525">
            <a:solidFill>
              <a:schemeClr val="tx1"/>
            </a:solidFill>
            <a:round/>
            <a:headEnd/>
            <a:tailEnd/>
          </a:ln>
          <a:effectLst/>
        </p:spPr>
        <p:txBody>
          <a:bodyPr wrap="none" anchor="ctr"/>
          <a:lstStyle/>
          <a:p>
            <a:pPr marL="0" lvl="2">
              <a:lnSpc>
                <a:spcPct val="120000"/>
              </a:lnSpc>
            </a:pPr>
            <a:r>
              <a:rPr lang="en-US" sz="1400" dirty="0">
                <a:latin typeface="+mj-lt"/>
                <a:cs typeface="Arial" pitchFamily="34" charset="0"/>
              </a:rPr>
              <a:t>String[] Words = new String[2];</a:t>
            </a:r>
          </a:p>
          <a:p>
            <a:pPr marL="0" lvl="2">
              <a:lnSpc>
                <a:spcPct val="120000"/>
              </a:lnSpc>
            </a:pPr>
            <a:r>
              <a:rPr lang="en-US" sz="1400" dirty="0">
                <a:latin typeface="+mj-lt"/>
                <a:cs typeface="Arial" pitchFamily="34" charset="0"/>
              </a:rPr>
              <a:t>Words[0]=new  String(“Bombay”);</a:t>
            </a:r>
          </a:p>
          <a:p>
            <a:pPr marL="0" lvl="2">
              <a:lnSpc>
                <a:spcPct val="120000"/>
              </a:lnSpc>
            </a:pPr>
            <a:r>
              <a:rPr lang="en-US" sz="1400" dirty="0">
                <a:latin typeface="+mj-lt"/>
                <a:cs typeface="Arial" pitchFamily="34" charset="0"/>
              </a:rPr>
              <a:t>Words[1]=new  String(“Pune”);</a:t>
            </a:r>
          </a:p>
        </p:txBody>
      </p:sp>
    </p:spTree>
    <p:extLst>
      <p:ext uri="{BB962C8B-B14F-4D97-AF65-F5344CB8AC3E}">
        <p14:creationId xmlns:p14="http://schemas.microsoft.com/office/powerpoint/2010/main" val="15806844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nSpc>
                <a:spcPct val="150000"/>
              </a:lnSpc>
            </a:pPr>
            <a:r>
              <a:rPr lang="en-US" sz="1200" dirty="0" smtClean="0"/>
              <a:t>13.1</a:t>
            </a:r>
            <a:r>
              <a:rPr lang="en-US" sz="1200" dirty="0"/>
              <a:t>: </a:t>
            </a:r>
            <a:r>
              <a:rPr lang="en-US" sz="1200" dirty="0" smtClean="0"/>
              <a:t>array</a:t>
            </a:r>
            <a:r>
              <a:rPr lang="en-US" dirty="0"/>
              <a:t/>
            </a:r>
            <a:br>
              <a:rPr lang="en-US" dirty="0"/>
            </a:br>
            <a:r>
              <a:rPr lang="en-US" dirty="0"/>
              <a:t>Demo</a:t>
            </a:r>
          </a:p>
        </p:txBody>
      </p:sp>
      <p:sp>
        <p:nvSpPr>
          <p:cNvPr id="598019" name="Rectangle 3"/>
          <p:cNvSpPr>
            <a:spLocks noGrp="1"/>
          </p:cNvSpPr>
          <p:nvPr>
            <p:ph idx="1"/>
          </p:nvPr>
        </p:nvSpPr>
        <p:spPr/>
        <p:txBody>
          <a:bodyPr/>
          <a:lstStyle/>
          <a:p>
            <a:pPr>
              <a:lnSpc>
                <a:spcPts val="3500"/>
              </a:lnSpc>
            </a:pPr>
            <a:r>
              <a:rPr lang="en-US" dirty="0">
                <a:solidFill>
                  <a:schemeClr val="tx1"/>
                </a:solidFill>
              </a:rPr>
              <a:t>Executing the ArrayDemo.java program</a:t>
            </a:r>
          </a:p>
          <a:p>
            <a:pPr>
              <a:lnSpc>
                <a:spcPts val="3500"/>
              </a:lnSpc>
            </a:pPr>
            <a:endParaRPr lang="en-US" dirty="0"/>
          </a:p>
        </p:txBody>
      </p:sp>
    </p:spTree>
    <p:extLst>
      <p:ext uri="{BB962C8B-B14F-4D97-AF65-F5344CB8AC3E}">
        <p14:creationId xmlns:p14="http://schemas.microsoft.com/office/powerpoint/2010/main" val="27455231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p:cNvSpPr>
          <p:nvPr>
            <p:ph type="title"/>
          </p:nvPr>
        </p:nvSpPr>
        <p:spPr/>
        <p:txBody>
          <a:bodyPr/>
          <a:lstStyle/>
          <a:p>
            <a:pPr>
              <a:lnSpc>
                <a:spcPct val="150000"/>
              </a:lnSpc>
            </a:pPr>
            <a:r>
              <a:rPr lang="en-US" sz="1200" dirty="0" smtClean="0"/>
              <a:t>13.1: Array</a:t>
            </a:r>
            <a:r>
              <a:rPr lang="en-US" sz="1200" b="1" dirty="0"/>
              <a:t/>
            </a:r>
            <a:br>
              <a:rPr lang="en-US" sz="1200" b="1" dirty="0"/>
            </a:br>
            <a:r>
              <a:rPr lang="en-US" dirty="0"/>
              <a:t>Enhanced for Loop (</a:t>
            </a:r>
            <a:r>
              <a:rPr lang="en-US" dirty="0" err="1"/>
              <a:t>foreach</a:t>
            </a:r>
            <a:r>
              <a:rPr lang="en-US" dirty="0"/>
              <a:t>)</a:t>
            </a:r>
          </a:p>
        </p:txBody>
      </p:sp>
      <p:sp>
        <p:nvSpPr>
          <p:cNvPr id="344067" name="Rectangle 3"/>
          <p:cNvSpPr>
            <a:spLocks noGrp="1"/>
          </p:cNvSpPr>
          <p:nvPr>
            <p:ph idx="1"/>
          </p:nvPr>
        </p:nvSpPr>
        <p:spPr/>
        <p:txBody>
          <a:bodyPr/>
          <a:lstStyle/>
          <a:p>
            <a:pPr>
              <a:lnSpc>
                <a:spcPct val="150000"/>
              </a:lnSpc>
            </a:pPr>
            <a:r>
              <a:rPr lang="en-US" dirty="0">
                <a:solidFill>
                  <a:schemeClr val="tx1"/>
                </a:solidFill>
              </a:rPr>
              <a:t>New feature introduced in Java 5</a:t>
            </a:r>
          </a:p>
          <a:p>
            <a:pPr>
              <a:lnSpc>
                <a:spcPct val="150000"/>
              </a:lnSpc>
            </a:pPr>
            <a:r>
              <a:rPr lang="en-US" dirty="0">
                <a:solidFill>
                  <a:schemeClr val="tx1"/>
                </a:solidFill>
              </a:rPr>
              <a:t>Iterate through a collection or array</a:t>
            </a:r>
          </a:p>
          <a:p>
            <a:pPr lvl="1">
              <a:lnSpc>
                <a:spcPct val="150000"/>
              </a:lnSpc>
            </a:pPr>
            <a:endParaRPr lang="en-US" dirty="0">
              <a:solidFill>
                <a:schemeClr val="tx1"/>
              </a:solidFill>
            </a:endParaRPr>
          </a:p>
          <a:p>
            <a:pPr lvl="1">
              <a:lnSpc>
                <a:spcPct val="150000"/>
              </a:lnSpc>
            </a:pPr>
            <a:r>
              <a:rPr lang="en-US" dirty="0">
                <a:solidFill>
                  <a:schemeClr val="tx1"/>
                </a:solidFill>
              </a:rPr>
              <a:t>Syntax:</a:t>
            </a:r>
          </a:p>
          <a:p>
            <a:pPr lvl="1">
              <a:lnSpc>
                <a:spcPct val="150000"/>
              </a:lnSpc>
            </a:pPr>
            <a:endParaRPr lang="en-US" dirty="0">
              <a:solidFill>
                <a:schemeClr val="tx1"/>
              </a:solidFill>
            </a:endParaRPr>
          </a:p>
          <a:p>
            <a:pPr lvl="1">
              <a:lnSpc>
                <a:spcPct val="150000"/>
              </a:lnSpc>
            </a:pPr>
            <a:r>
              <a:rPr lang="en-US" dirty="0">
                <a:solidFill>
                  <a:schemeClr val="tx1"/>
                </a:solidFill>
              </a:rPr>
              <a:t>Example</a:t>
            </a:r>
          </a:p>
          <a:p>
            <a:pPr>
              <a:lnSpc>
                <a:spcPct val="150000"/>
              </a:lnSpc>
              <a:buFont typeface="Arial" pitchFamily="34" charset="0"/>
              <a:buNone/>
            </a:pPr>
            <a:endParaRPr lang="en-US" sz="1800" dirty="0">
              <a:solidFill>
                <a:schemeClr val="tx1"/>
              </a:solidFill>
            </a:endParaRPr>
          </a:p>
        </p:txBody>
      </p:sp>
      <p:sp>
        <p:nvSpPr>
          <p:cNvPr id="344074" name="AutoShape 10"/>
          <p:cNvSpPr>
            <a:spLocks noChangeArrowheads="1"/>
          </p:cNvSpPr>
          <p:nvPr/>
        </p:nvSpPr>
        <p:spPr bwMode="auto">
          <a:xfrm>
            <a:off x="2667000" y="3368675"/>
            <a:ext cx="4876800" cy="2413000"/>
          </a:xfrm>
          <a:prstGeom prst="roundRect">
            <a:avLst>
              <a:gd name="adj" fmla="val 16667"/>
            </a:avLst>
          </a:prstGeom>
          <a:noFill/>
          <a:ln w="9525">
            <a:solidFill>
              <a:schemeClr val="tx1"/>
            </a:solidFill>
            <a:round/>
            <a:headEnd/>
            <a:tailEnd/>
          </a:ln>
          <a:effectLst/>
        </p:spPr>
        <p:txBody>
          <a:bodyPr wrap="none" anchor="ctr"/>
          <a:lstStyle/>
          <a:p>
            <a:pPr lvl="1"/>
            <a:r>
              <a:rPr lang="en-US" sz="1600" dirty="0" err="1">
                <a:latin typeface="+mj-lt"/>
                <a:cs typeface="Arial" pitchFamily="34" charset="0"/>
              </a:rPr>
              <a:t>int</a:t>
            </a:r>
            <a:r>
              <a:rPr lang="en-US" sz="1600" dirty="0">
                <a:latin typeface="+mj-lt"/>
                <a:cs typeface="Arial" pitchFamily="34" charset="0"/>
              </a:rPr>
              <a:t> sum(</a:t>
            </a:r>
            <a:r>
              <a:rPr lang="en-US" sz="1600" dirty="0" err="1">
                <a:latin typeface="+mj-lt"/>
                <a:cs typeface="Arial" pitchFamily="34" charset="0"/>
              </a:rPr>
              <a:t>int</a:t>
            </a:r>
            <a:r>
              <a:rPr lang="en-US" sz="1600" dirty="0">
                <a:latin typeface="+mj-lt"/>
                <a:cs typeface="Arial" pitchFamily="34" charset="0"/>
              </a:rPr>
              <a:t>[] </a:t>
            </a:r>
            <a:r>
              <a:rPr lang="en-US" sz="1600" dirty="0" err="1">
                <a:latin typeface="+mj-lt"/>
                <a:cs typeface="Arial" pitchFamily="34" charset="0"/>
              </a:rPr>
              <a:t>intArray</a:t>
            </a:r>
            <a:r>
              <a:rPr lang="en-US" sz="1600" dirty="0">
                <a:latin typeface="+mj-lt"/>
                <a:cs typeface="Arial" pitchFamily="34" charset="0"/>
              </a:rPr>
              <a:t>) </a:t>
            </a:r>
          </a:p>
          <a:p>
            <a:pPr lvl="1"/>
            <a:r>
              <a:rPr lang="en-US" sz="1600" dirty="0">
                <a:latin typeface="+mj-lt"/>
                <a:cs typeface="Arial" pitchFamily="34" charset="0"/>
              </a:rPr>
              <a:t>{</a:t>
            </a:r>
          </a:p>
          <a:p>
            <a:pPr lvl="1"/>
            <a:r>
              <a:rPr lang="en-US" sz="1600" dirty="0">
                <a:latin typeface="+mj-lt"/>
                <a:cs typeface="Arial" pitchFamily="34" charset="0"/>
              </a:rPr>
              <a:t>      </a:t>
            </a:r>
            <a:r>
              <a:rPr lang="en-US" sz="1600" dirty="0" err="1">
                <a:latin typeface="+mj-lt"/>
                <a:cs typeface="Arial" pitchFamily="34" charset="0"/>
              </a:rPr>
              <a:t>int</a:t>
            </a:r>
            <a:r>
              <a:rPr lang="en-US" sz="1600" dirty="0">
                <a:latin typeface="+mj-lt"/>
                <a:cs typeface="Arial" pitchFamily="34" charset="0"/>
              </a:rPr>
              <a:t> result = 0; </a:t>
            </a:r>
          </a:p>
          <a:p>
            <a:pPr lvl="1"/>
            <a:r>
              <a:rPr lang="en-US" sz="1600" dirty="0">
                <a:latin typeface="+mj-lt"/>
                <a:cs typeface="Arial" pitchFamily="34" charset="0"/>
              </a:rPr>
              <a:t>      for (</a:t>
            </a:r>
            <a:r>
              <a:rPr lang="en-US" sz="1600" dirty="0" err="1">
                <a:latin typeface="+mj-lt"/>
                <a:cs typeface="Arial" pitchFamily="34" charset="0"/>
              </a:rPr>
              <a:t>int</a:t>
            </a:r>
            <a:r>
              <a:rPr lang="en-US" sz="1600" dirty="0">
                <a:latin typeface="+mj-lt"/>
                <a:cs typeface="Arial" pitchFamily="34" charset="0"/>
              </a:rPr>
              <a:t> index : </a:t>
            </a:r>
            <a:r>
              <a:rPr lang="en-US" sz="1600" dirty="0" err="1">
                <a:latin typeface="+mj-lt"/>
                <a:cs typeface="Arial" pitchFamily="34" charset="0"/>
              </a:rPr>
              <a:t>intArray</a:t>
            </a:r>
            <a:r>
              <a:rPr lang="en-US" sz="1600" dirty="0">
                <a:latin typeface="+mj-lt"/>
                <a:cs typeface="Arial" pitchFamily="34" charset="0"/>
              </a:rPr>
              <a:t>) </a:t>
            </a:r>
          </a:p>
          <a:p>
            <a:pPr lvl="1"/>
            <a:r>
              <a:rPr lang="en-US" sz="1600" dirty="0">
                <a:latin typeface="+mj-lt"/>
                <a:cs typeface="Arial" pitchFamily="34" charset="0"/>
              </a:rPr>
              <a:t>            result += index; </a:t>
            </a:r>
          </a:p>
          <a:p>
            <a:pPr lvl="1"/>
            <a:r>
              <a:rPr lang="en-US" sz="1600" dirty="0">
                <a:latin typeface="+mj-lt"/>
                <a:cs typeface="Arial" pitchFamily="34" charset="0"/>
              </a:rPr>
              <a:t>       return result; </a:t>
            </a:r>
          </a:p>
          <a:p>
            <a:pPr lvl="1"/>
            <a:r>
              <a:rPr lang="en-US" sz="1600" dirty="0">
                <a:latin typeface="+mj-lt"/>
                <a:cs typeface="Arial" pitchFamily="34" charset="0"/>
              </a:rPr>
              <a:t> } </a:t>
            </a:r>
          </a:p>
        </p:txBody>
      </p:sp>
      <p:sp>
        <p:nvSpPr>
          <p:cNvPr id="344073" name="AutoShape 9"/>
          <p:cNvSpPr>
            <a:spLocks noChangeArrowheads="1"/>
          </p:cNvSpPr>
          <p:nvPr/>
        </p:nvSpPr>
        <p:spPr bwMode="auto">
          <a:xfrm>
            <a:off x="2667000" y="2424933"/>
            <a:ext cx="4724400" cy="762000"/>
          </a:xfrm>
          <a:prstGeom prst="roundRect">
            <a:avLst>
              <a:gd name="adj" fmla="val 16667"/>
            </a:avLst>
          </a:prstGeom>
          <a:noFill/>
          <a:ln w="9525">
            <a:solidFill>
              <a:schemeClr val="tx1"/>
            </a:solidFill>
            <a:round/>
            <a:headEnd/>
            <a:tailEnd/>
          </a:ln>
          <a:effectLst/>
        </p:spPr>
        <p:txBody>
          <a:bodyPr wrap="none" anchor="ctr"/>
          <a:lstStyle/>
          <a:p>
            <a:pPr lvl="1"/>
            <a:r>
              <a:rPr lang="en-US" sz="1600" dirty="0">
                <a:latin typeface="+mj-lt"/>
                <a:cs typeface="Arial" pitchFamily="34" charset="0"/>
              </a:rPr>
              <a:t>for (variable : collection)</a:t>
            </a:r>
          </a:p>
          <a:p>
            <a:pPr lvl="1"/>
            <a:r>
              <a:rPr lang="en-US" sz="1600" dirty="0">
                <a:latin typeface="+mj-lt"/>
                <a:cs typeface="Arial" pitchFamily="34" charset="0"/>
              </a:rPr>
              <a:t>{ //code}</a:t>
            </a:r>
          </a:p>
        </p:txBody>
      </p:sp>
    </p:spTree>
    <p:extLst>
      <p:ext uri="{BB962C8B-B14F-4D97-AF65-F5344CB8AC3E}">
        <p14:creationId xmlns:p14="http://schemas.microsoft.com/office/powerpoint/2010/main" val="2755512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13.2 </a:t>
            </a:r>
            <a:r>
              <a:rPr lang="en-US" sz="1200" dirty="0"/>
              <a:t>: Method with Variable Argument Lists</a:t>
            </a:r>
            <a:r>
              <a:rPr lang="en-US" dirty="0"/>
              <a:t/>
            </a:r>
            <a:br>
              <a:rPr lang="en-US" dirty="0"/>
            </a:br>
            <a:r>
              <a:rPr lang="en-US" dirty="0"/>
              <a:t>Variable Argument List</a:t>
            </a:r>
          </a:p>
        </p:txBody>
      </p:sp>
      <p:sp>
        <p:nvSpPr>
          <p:cNvPr id="636930" name="Rectangle 2"/>
          <p:cNvSpPr>
            <a:spLocks noGrp="1"/>
          </p:cNvSpPr>
          <p:nvPr>
            <p:ph idx="1"/>
          </p:nvPr>
        </p:nvSpPr>
        <p:spPr/>
        <p:txBody>
          <a:bodyPr/>
          <a:lstStyle/>
          <a:p>
            <a:pPr>
              <a:lnSpc>
                <a:spcPct val="150000"/>
              </a:lnSpc>
            </a:pPr>
            <a:r>
              <a:rPr lang="en-US" dirty="0">
                <a:solidFill>
                  <a:schemeClr val="tx1"/>
                </a:solidFill>
              </a:rPr>
              <a:t>New feature added in J2SE5.0</a:t>
            </a:r>
          </a:p>
          <a:p>
            <a:pPr>
              <a:lnSpc>
                <a:spcPct val="150000"/>
              </a:lnSpc>
            </a:pPr>
            <a:r>
              <a:rPr lang="en-US" dirty="0">
                <a:solidFill>
                  <a:schemeClr val="tx1"/>
                </a:solidFill>
              </a:rPr>
              <a:t>Allows methods to receive unspecified number of arguments</a:t>
            </a:r>
          </a:p>
          <a:p>
            <a:pPr>
              <a:lnSpc>
                <a:spcPct val="150000"/>
              </a:lnSpc>
            </a:pPr>
            <a:r>
              <a:rPr lang="en-US" dirty="0">
                <a:solidFill>
                  <a:schemeClr val="tx1"/>
                </a:solidFill>
              </a:rPr>
              <a:t>An argument type followed by ellipsis(…) indicates variable number of arguments of a particular type</a:t>
            </a:r>
          </a:p>
          <a:p>
            <a:pPr lvl="1">
              <a:lnSpc>
                <a:spcPct val="150000"/>
              </a:lnSpc>
            </a:pPr>
            <a:r>
              <a:rPr lang="en-US" i="1" dirty="0">
                <a:solidFill>
                  <a:schemeClr val="tx1"/>
                </a:solidFill>
              </a:rPr>
              <a:t>Variable-length </a:t>
            </a:r>
            <a:r>
              <a:rPr lang="en-US" dirty="0">
                <a:solidFill>
                  <a:schemeClr val="tx1"/>
                </a:solidFill>
              </a:rPr>
              <a:t>argument can take from </a:t>
            </a:r>
            <a:r>
              <a:rPr lang="en-US" i="1" dirty="0">
                <a:solidFill>
                  <a:schemeClr val="tx1"/>
                </a:solidFill>
              </a:rPr>
              <a:t>zero </a:t>
            </a:r>
            <a:r>
              <a:rPr lang="en-US" dirty="0">
                <a:solidFill>
                  <a:schemeClr val="tx1"/>
                </a:solidFill>
              </a:rPr>
              <a:t>to </a:t>
            </a:r>
            <a:r>
              <a:rPr lang="en-US" i="1" dirty="0">
                <a:solidFill>
                  <a:schemeClr val="tx1"/>
                </a:solidFill>
              </a:rPr>
              <a:t>n </a:t>
            </a:r>
            <a:r>
              <a:rPr lang="en-US" dirty="0">
                <a:solidFill>
                  <a:schemeClr val="tx1"/>
                </a:solidFill>
              </a:rPr>
              <a:t>arguments</a:t>
            </a:r>
          </a:p>
          <a:p>
            <a:pPr lvl="1">
              <a:lnSpc>
                <a:spcPct val="150000"/>
              </a:lnSpc>
            </a:pPr>
            <a:r>
              <a:rPr lang="en-US" dirty="0">
                <a:solidFill>
                  <a:schemeClr val="tx1"/>
                </a:solidFill>
              </a:rPr>
              <a:t>Ellipsis can be used only once in the parameter list</a:t>
            </a:r>
          </a:p>
          <a:p>
            <a:pPr lvl="1">
              <a:lnSpc>
                <a:spcPct val="150000"/>
              </a:lnSpc>
            </a:pPr>
            <a:r>
              <a:rPr lang="en-US" dirty="0">
                <a:solidFill>
                  <a:schemeClr val="tx1"/>
                </a:solidFill>
              </a:rPr>
              <a:t>Ellipsis must be placed at the end of the parameter list</a:t>
            </a:r>
          </a:p>
        </p:txBody>
      </p:sp>
    </p:spTree>
    <p:extLst>
      <p:ext uri="{BB962C8B-B14F-4D97-AF65-F5344CB8AC3E}">
        <p14:creationId xmlns:p14="http://schemas.microsoft.com/office/powerpoint/2010/main" val="146695868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Props1.xml><?xml version="1.0" encoding="utf-8"?>
<ds:datastoreItem xmlns:ds="http://schemas.openxmlformats.org/officeDocument/2006/customXml" ds:itemID="{83598EAF-42EE-4234-B70A-994D5AC18C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
  <TotalTime>3047</TotalTime>
  <Words>1328</Words>
  <Application>Microsoft Office PowerPoint</Application>
  <PresentationFormat>On-screen Show (4:3)</PresentationFormat>
  <Paragraphs>300</Paragraphs>
  <Slides>15</Slides>
  <Notes>15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3" baseType="lpstr">
      <vt:lpstr>Arial</vt:lpstr>
      <vt:lpstr>Calibri</vt:lpstr>
      <vt:lpstr>Candara</vt:lpstr>
      <vt:lpstr>Trebuchet MS</vt:lpstr>
      <vt:lpstr>Verdana</vt:lpstr>
      <vt:lpstr>Wingdings</vt:lpstr>
      <vt:lpstr>Section slides</vt:lpstr>
      <vt:lpstr>think-cell Slide</vt:lpstr>
      <vt:lpstr>Core Java 8  </vt:lpstr>
      <vt:lpstr>Lesson Objectives</vt:lpstr>
      <vt:lpstr>13.1: array Arrays</vt:lpstr>
      <vt:lpstr>13.1: array Arrays</vt:lpstr>
      <vt:lpstr>13.1: array 2 Dimensional Arrays</vt:lpstr>
      <vt:lpstr>13.1: array Creating Array Objects</vt:lpstr>
      <vt:lpstr>13.1: array Demo</vt:lpstr>
      <vt:lpstr>13.1: Array Enhanced for Loop (foreach)</vt:lpstr>
      <vt:lpstr>13.2 : Method with Variable Argument Lists Variable Argument List</vt:lpstr>
      <vt:lpstr>13.2 : Method with Variable Argument Lists Variable Argument List (contd..)</vt:lpstr>
      <vt:lpstr>13.2 : Method with Variable Argument Lists Demo </vt:lpstr>
      <vt:lpstr>13.3: Arrays Class Using java.util.Arrays Class</vt:lpstr>
      <vt:lpstr>13.3 : Arrays Class Demo </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Naik, Yogini</cp:lastModifiedBy>
  <cp:revision>176</cp:revision>
  <cp:lastPrinted>2016-07-13T05:24:59Z</cp:lastPrinted>
  <dcterms:created xsi:type="dcterms:W3CDTF">2012-05-18T02:59:15Z</dcterms:created>
  <dcterms:modified xsi:type="dcterms:W3CDTF">2018-06-18T06:20:58Z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y fmtid="{D5CDD505-2E9C-101B-9397-08002B2CF9AE}" pid="4" name="_SourceUrl">
    <vt:lpwstr/>
  </property>
</Properties>
</file>