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5"/>
  </p:notesMasterIdLst>
  <p:handoutMasterIdLst>
    <p:handoutMasterId r:id="rId46"/>
  </p:handoutMasterIdLst>
  <p:sldIdLst>
    <p:sldId id="350" r:id="rId5"/>
    <p:sldId id="259" r:id="rId6"/>
    <p:sldId id="296" r:id="rId7"/>
    <p:sldId id="297" r:id="rId8"/>
    <p:sldId id="298" r:id="rId9"/>
    <p:sldId id="299" r:id="rId10"/>
    <p:sldId id="300" r:id="rId11"/>
    <p:sldId id="301" r:id="rId12"/>
    <p:sldId id="302" r:id="rId13"/>
    <p:sldId id="317" r:id="rId14"/>
    <p:sldId id="303" r:id="rId15"/>
    <p:sldId id="316" r:id="rId16"/>
    <p:sldId id="305" r:id="rId17"/>
    <p:sldId id="318" r:id="rId18"/>
    <p:sldId id="353" r:id="rId19"/>
    <p:sldId id="319" r:id="rId20"/>
    <p:sldId id="320" r:id="rId21"/>
    <p:sldId id="321" r:id="rId22"/>
    <p:sldId id="322" r:id="rId23"/>
    <p:sldId id="323" r:id="rId24"/>
    <p:sldId id="324" r:id="rId25"/>
    <p:sldId id="325" r:id="rId26"/>
    <p:sldId id="326" r:id="rId27"/>
    <p:sldId id="327" r:id="rId28"/>
    <p:sldId id="328" r:id="rId29"/>
    <p:sldId id="329" r:id="rId30"/>
    <p:sldId id="356" r:id="rId31"/>
    <p:sldId id="357" r:id="rId32"/>
    <p:sldId id="330" r:id="rId33"/>
    <p:sldId id="348" r:id="rId34"/>
    <p:sldId id="349" r:id="rId35"/>
    <p:sldId id="351" r:id="rId36"/>
    <p:sldId id="352" r:id="rId37"/>
    <p:sldId id="339" r:id="rId38"/>
    <p:sldId id="340" r:id="rId39"/>
    <p:sldId id="341" r:id="rId40"/>
    <p:sldId id="342" r:id="rId41"/>
    <p:sldId id="343" r:id="rId42"/>
    <p:sldId id="345" r:id="rId43"/>
    <p:sldId id="34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2">
          <p15:clr>
            <a:srgbClr val="A4A3A4"/>
          </p15:clr>
        </p15:guide>
        <p15:guide id="2" pos="12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6606" autoAdjust="0"/>
  </p:normalViewPr>
  <p:slideViewPr>
    <p:cSldViewPr snapToGrid="0" showGuides="1">
      <p:cViewPr varScale="1">
        <p:scale>
          <a:sx n="68" d="100"/>
          <a:sy n="68" d="100"/>
        </p:scale>
        <p:origin x="1848"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22"/>
        <p:guide pos="123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Collection</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18221" y="8780650"/>
            <a:ext cx="2946699" cy="33959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11-</a:t>
            </a:r>
            <a:fld id="{BD9FB300-F9DC-4669-88F4-967ABA23CC04}" type="slidenum">
              <a:rPr lang="en-US" sz="1100" smtClean="0">
                <a:latin typeface="Candara" panose="020E0502030303020204"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1798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r>
              <a:rPr lang="en-US" dirty="0" err="1" smtClean="0"/>
              <a:t>AutoBoxing</a:t>
            </a:r>
            <a:r>
              <a:rPr lang="en-US" dirty="0" smtClean="0"/>
              <a:t> with Collections:</a:t>
            </a:r>
          </a:p>
          <a:p>
            <a:r>
              <a:rPr lang="en-US" dirty="0" smtClean="0"/>
              <a:t>J2SE 5 adds to the Java language </a:t>
            </a:r>
            <a:r>
              <a:rPr lang="en-US" dirty="0" err="1" smtClean="0"/>
              <a:t>autoboxing</a:t>
            </a:r>
            <a:r>
              <a:rPr lang="en-US" dirty="0" smtClean="0"/>
              <a:t> and auto-unboxing.</a:t>
            </a:r>
          </a:p>
          <a:p>
            <a:r>
              <a:rPr lang="en-US" dirty="0" smtClean="0"/>
              <a:t>Primitive types and their corresponding wrapper classes can now be used interchangeably. For example: The following lines of code are legitimate in Java 5:</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is often referred to as automatic boxing or unboxing. </a:t>
            </a:r>
          </a:p>
          <a:p>
            <a:r>
              <a:rPr lang="en-US" dirty="0" smtClean="0"/>
              <a:t>If an </a:t>
            </a:r>
            <a:r>
              <a:rPr lang="en-US" dirty="0" err="1" smtClean="0"/>
              <a:t>int</a:t>
            </a:r>
            <a:r>
              <a:rPr lang="en-US" dirty="0" smtClean="0"/>
              <a:t> is passed where an Integer is expected, then the compiler will automatically insert a call to the Integer constructor. Conversely, if an Integer is provided where an </a:t>
            </a:r>
            <a:r>
              <a:rPr lang="en-US" dirty="0" err="1" smtClean="0"/>
              <a:t>int</a:t>
            </a:r>
            <a:r>
              <a:rPr lang="en-US" dirty="0" smtClean="0"/>
              <a:t> is required, then there will be an automatic call to the </a:t>
            </a:r>
            <a:r>
              <a:rPr lang="en-US" dirty="0" err="1" smtClean="0"/>
              <a:t>IntValue</a:t>
            </a:r>
            <a:r>
              <a:rPr lang="en-US" dirty="0" smtClean="0"/>
              <a:t> method. </a:t>
            </a:r>
          </a:p>
          <a:p>
            <a:r>
              <a:rPr lang="en-US" dirty="0" err="1" smtClean="0"/>
              <a:t>Autoboxing</a:t>
            </a:r>
            <a:r>
              <a:rPr lang="en-US" dirty="0" smtClean="0"/>
              <a:t> is the process by which a primitive type is automatically encapsulated into its equivalent type wrapper whenever an object of that type is needed.</a:t>
            </a:r>
          </a:p>
          <a:p>
            <a:r>
              <a:rPr lang="en-US" dirty="0" smtClean="0"/>
              <a:t>Auto-unboxing is the process by which the value of a boxed object is automatically extracted (unboxed) from type wrapper when its value is needed. </a:t>
            </a:r>
          </a:p>
        </p:txBody>
      </p:sp>
      <p:sp>
        <p:nvSpPr>
          <p:cNvPr id="117764" name="AutoShape 4"/>
          <p:cNvSpPr>
            <a:spLocks noChangeArrowheads="1"/>
          </p:cNvSpPr>
          <p:nvPr/>
        </p:nvSpPr>
        <p:spPr bwMode="auto">
          <a:xfrm>
            <a:off x="2016267" y="5212976"/>
            <a:ext cx="4277747" cy="64928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intval1 = 0; </a:t>
            </a:r>
          </a:p>
          <a:p>
            <a:pPr marL="242316" lvl="1" defTabSz="965941"/>
            <a:r>
              <a:rPr lang="en-US" sz="1100" dirty="0">
                <a:latin typeface="Arial" pitchFamily="34" charset="0"/>
                <a:cs typeface="Arial" pitchFamily="34" charset="0"/>
              </a:rPr>
              <a:t>Integer intval2 = intval1; </a:t>
            </a:r>
          </a:p>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intval3 = new Integer(intval2);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1813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body" idx="1"/>
          </p:nvPr>
        </p:nvSpPr>
        <p:spPr/>
        <p:txBody>
          <a:bodyPr/>
          <a:lstStyle/>
          <a:p>
            <a:r>
              <a:rPr lang="en-US" dirty="0" smtClean="0"/>
              <a:t>Iterators:</a:t>
            </a:r>
          </a:p>
          <a:p>
            <a:r>
              <a:rPr lang="en-US" dirty="0" smtClean="0"/>
              <a:t>Java provides two interfaces that define the methods by which you can access each element of a collection: Enumeration and Iterator.  </a:t>
            </a:r>
          </a:p>
          <a:p>
            <a:pPr lvl="1"/>
            <a:r>
              <a:rPr lang="en-US" dirty="0" smtClean="0"/>
              <a:t>Enumeration is a legacy interface and  is considered obsolete for new code. It is now superseded by the iterator interface.</a:t>
            </a:r>
          </a:p>
          <a:p>
            <a:pPr lvl="1"/>
            <a:r>
              <a:rPr lang="en-US" dirty="0" smtClean="0"/>
              <a:t>The iterator() method of every collection returns an iterator to a collection. It is similar to an Enumeration, but differs in two respects:</a:t>
            </a:r>
          </a:p>
          <a:p>
            <a:pPr lvl="2"/>
            <a:r>
              <a:rPr lang="en-US" dirty="0" smtClean="0"/>
              <a:t>Iterator allows the caller to remove elements from the underlying collection during the iteration with well-defined semantics. </a:t>
            </a:r>
          </a:p>
          <a:p>
            <a:pPr lvl="2"/>
            <a:r>
              <a:rPr lang="en-US" dirty="0" smtClean="0"/>
              <a:t>Method names have been improved. </a:t>
            </a:r>
          </a:p>
          <a:p>
            <a:r>
              <a:rPr lang="en-US" dirty="0" smtClean="0"/>
              <a:t>There is no safe way to remove elements from a collection while traversing it with an Enumeration. </a:t>
            </a:r>
          </a:p>
          <a:p>
            <a:r>
              <a:rPr lang="en-US" dirty="0" smtClean="0"/>
              <a:t>In the example in the above slide, the following parameters are used:</a:t>
            </a:r>
          </a:p>
          <a:p>
            <a:pPr lvl="1"/>
            <a:r>
              <a:rPr lang="en-US" dirty="0" err="1" smtClean="0"/>
              <a:t>boolean</a:t>
            </a:r>
            <a:r>
              <a:rPr lang="en-US" dirty="0" smtClean="0"/>
              <a:t> </a:t>
            </a:r>
            <a:r>
              <a:rPr lang="en-US" dirty="0" err="1" smtClean="0"/>
              <a:t>hasNext</a:t>
            </a:r>
            <a:r>
              <a:rPr lang="en-US" dirty="0" smtClean="0"/>
              <a:t>() : returns true if there are more </a:t>
            </a:r>
            <a:r>
              <a:rPr lang="en-US" dirty="0" err="1" smtClean="0"/>
              <a:t>elementsObject</a:t>
            </a:r>
            <a:r>
              <a:rPr lang="en-US" dirty="0" smtClean="0"/>
              <a:t> </a:t>
            </a:r>
          </a:p>
          <a:p>
            <a:pPr lvl="1"/>
            <a:r>
              <a:rPr lang="en-US" dirty="0" smtClean="0"/>
              <a:t>next() : It returns next element. It throws </a:t>
            </a:r>
            <a:r>
              <a:rPr lang="en-US" dirty="0" err="1" smtClean="0"/>
              <a:t>NoSuchElementException</a:t>
            </a:r>
            <a:r>
              <a:rPr lang="en-US" dirty="0" smtClean="0"/>
              <a:t> if    there is no next element.</a:t>
            </a:r>
          </a:p>
          <a:p>
            <a:pPr lvl="1"/>
            <a:r>
              <a:rPr lang="en-US" dirty="0" smtClean="0"/>
              <a:t>void remove() : It removes current element. Throws </a:t>
            </a:r>
            <a:r>
              <a:rPr lang="en-US" dirty="0" err="1" smtClean="0"/>
              <a:t>IllegalStateException</a:t>
            </a:r>
            <a:r>
              <a:rPr lang="en-US" dirty="0" smtClean="0"/>
              <a:t> if an attempt is made to call remove() that is not preceded by a call to next() </a:t>
            </a:r>
          </a:p>
          <a:p>
            <a:r>
              <a:rPr lang="en-US" dirty="0" smtClean="0"/>
              <a:t>Note 1: The </a:t>
            </a:r>
            <a:r>
              <a:rPr lang="en-US" dirty="0" err="1" smtClean="0"/>
              <a:t>hasNext</a:t>
            </a:r>
            <a:r>
              <a:rPr lang="en-US" dirty="0" smtClean="0"/>
              <a:t>() method is identical in function to </a:t>
            </a:r>
            <a:r>
              <a:rPr lang="en-US" dirty="0" err="1" smtClean="0"/>
              <a:t>Enumeration.hasMoreElements</a:t>
            </a:r>
            <a:r>
              <a:rPr lang="en-US" dirty="0" smtClean="0"/>
              <a:t>(), and the next() method is identical in function to </a:t>
            </a:r>
            <a:r>
              <a:rPr lang="en-US" dirty="0" err="1" smtClean="0"/>
              <a:t>Enumeration.nextElement</a:t>
            </a:r>
            <a:r>
              <a:rPr lang="en-US" dirty="0" smtClean="0"/>
              <a:t>(). </a:t>
            </a:r>
          </a:p>
          <a:p>
            <a:r>
              <a:rPr lang="en-US" dirty="0" smtClean="0"/>
              <a:t>Note 2:  </a:t>
            </a:r>
            <a:r>
              <a:rPr lang="en-US" dirty="0" err="1" smtClean="0"/>
              <a:t>Iterator.remove</a:t>
            </a:r>
            <a:r>
              <a:rPr lang="en-US" dirty="0" smtClean="0"/>
              <a:t>() is the only safe way to modify a collection during iteration. The behavior is unspecified if the underlying collection is modified in any other way while the iteration is in progress.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44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lstStyle/>
          <a:p>
            <a:r>
              <a:rPr lang="en-US" smtClean="0"/>
              <a:t>Enhanced for loop:</a:t>
            </a:r>
          </a:p>
          <a:p>
            <a:r>
              <a:rPr lang="en-US" smtClean="0"/>
              <a:t>The enhanced for loop can be used for both Arrays and Collections:</a:t>
            </a:r>
            <a:endParaRPr lang="en-US" dirty="0" smtClean="0"/>
          </a:p>
        </p:txBody>
      </p:sp>
      <p:sp>
        <p:nvSpPr>
          <p:cNvPr id="115716" name="AutoShape 4"/>
          <p:cNvSpPr>
            <a:spLocks noChangeArrowheads="1"/>
          </p:cNvSpPr>
          <p:nvPr/>
        </p:nvSpPr>
        <p:spPr bwMode="auto">
          <a:xfrm>
            <a:off x="1984311" y="4911762"/>
            <a:ext cx="4277746" cy="3531589"/>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Enhancedforloop</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printArray</a:t>
            </a:r>
            <a:r>
              <a:rPr lang="en-US" sz="1100" dirty="0">
                <a:latin typeface="Arial" pitchFamily="34" charset="0"/>
                <a:cs typeface="Arial" pitchFamily="34" charset="0"/>
              </a:rPr>
              <a:t>(</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arrayindex</a:t>
            </a:r>
            <a:r>
              <a:rPr lang="en-US" sz="1100" dirty="0">
                <a:latin typeface="Arial" pitchFamily="34" charset="0"/>
                <a:cs typeface="Arial" pitchFamily="34" charset="0"/>
              </a:rPr>
              <a:t> :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arrayindex</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arrList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(Object </a:t>
            </a:r>
            <a:r>
              <a:rPr lang="en-US" sz="1100" dirty="0" err="1">
                <a:latin typeface="Arial" pitchFamily="34" charset="0"/>
                <a:cs typeface="Arial" pitchFamily="34" charset="0"/>
              </a:rPr>
              <a:t>object</a:t>
            </a:r>
            <a:r>
              <a:rPr lang="en-US" sz="1100" dirty="0">
                <a:latin typeface="Arial" pitchFamily="34" charset="0"/>
                <a:cs typeface="Arial" pitchFamily="34" charset="0"/>
              </a:rPr>
              <a:t> : </a:t>
            </a:r>
            <a:r>
              <a:rPr lang="en-US" sz="1100" dirty="0" err="1">
                <a:latin typeface="Arial" pitchFamily="34" charset="0"/>
                <a:cs typeface="Arial" pitchFamily="34" charset="0"/>
              </a:rPr>
              <a:t>arrList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(object);</a:t>
            </a:r>
          </a:p>
          <a:p>
            <a:pPr marL="242316" lvl="1" defTabSz="965941"/>
            <a:r>
              <a:rPr lang="en-US" sz="1100" dirty="0">
                <a:latin typeface="Arial" pitchFamily="34" charset="0"/>
                <a:cs typeface="Arial" pitchFamily="34" charset="0"/>
              </a:rPr>
              <a:t>    }</a:t>
            </a:r>
          </a:p>
          <a:p>
            <a:pPr marL="242316" lvl="1" defTabSz="965941"/>
            <a:endParaRPr lang="en-US" sz="1100" dirty="0">
              <a:latin typeface="Arial" pitchFamily="34" charset="0"/>
              <a:cs typeface="Arial" pitchFamily="34" charset="0"/>
            </a:endParaRP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 { 1, 2, 3, 4, 5 };</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printArray</a:t>
            </a:r>
            <a:r>
              <a:rPr lang="en-US" sz="1100" dirty="0">
                <a:latin typeface="Arial" pitchFamily="34" charset="0"/>
                <a:cs typeface="Arial" pitchFamily="34" charset="0"/>
              </a:rPr>
              <a:t>(</a:t>
            </a:r>
            <a:r>
              <a:rPr lang="en-US" sz="1100" dirty="0" err="1">
                <a:latin typeface="Arial" pitchFamily="34" charset="0"/>
                <a:cs typeface="Arial" pitchFamily="34" charset="0"/>
              </a:rPr>
              <a:t>intArr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(10);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(30);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(20);</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71502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987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2681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1494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096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p:txBody>
          <a:bodyPr>
            <a:normAutofit/>
          </a:bodyPr>
          <a:lstStyle/>
          <a:p>
            <a:r>
              <a:rPr lang="en-US" dirty="0" err="1" smtClean="0"/>
              <a:t>HashSet</a:t>
            </a:r>
            <a:r>
              <a:rPr lang="en-US" dirty="0" smtClean="0"/>
              <a:t> Class:</a:t>
            </a:r>
          </a:p>
          <a:p>
            <a:r>
              <a:rPr lang="en-US" dirty="0" smtClean="0"/>
              <a:t>Remember that Sets are used when you do not want any duplicates in your collection. If you attempt to add an element to a set that already exists in the set, then the duplicate element will not be added, and the add() method will return false. </a:t>
            </a:r>
          </a:p>
          <a:p>
            <a:r>
              <a:rPr lang="en-US" dirty="0" smtClean="0"/>
              <a:t>Remember, </a:t>
            </a:r>
            <a:r>
              <a:rPr lang="en-US" dirty="0" err="1" smtClean="0"/>
              <a:t>HashSets</a:t>
            </a:r>
            <a:r>
              <a:rPr lang="en-US" dirty="0" smtClean="0"/>
              <a:t> tend to be very fast because they use </a:t>
            </a:r>
            <a:r>
              <a:rPr lang="en-US" dirty="0" err="1" smtClean="0"/>
              <a:t>hashcodes</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O/P: 2 4 1 3 5</a:t>
            </a:r>
          </a:p>
          <a:p>
            <a:r>
              <a:rPr lang="en-US" dirty="0" smtClean="0"/>
              <a:t>	Note: The order of the objects printed are not predictable</a:t>
            </a:r>
          </a:p>
        </p:txBody>
      </p:sp>
      <p:sp>
        <p:nvSpPr>
          <p:cNvPr id="128004" name="AutoShape 4"/>
          <p:cNvSpPr>
            <a:spLocks noChangeArrowheads="1"/>
          </p:cNvSpPr>
          <p:nvPr/>
        </p:nvSpPr>
        <p:spPr bwMode="auto">
          <a:xfrm>
            <a:off x="2105156" y="5366961"/>
            <a:ext cx="4277746" cy="2589683"/>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solidFill>
                  <a:srgbClr val="990000"/>
                </a:solidFill>
                <a:latin typeface="Arial" pitchFamily="34" charset="0"/>
                <a:cs typeface="Arial" pitchFamily="34" charset="0"/>
              </a:rPr>
              <a:t>import </a:t>
            </a:r>
            <a:r>
              <a:rPr lang="en-US" sz="1100" dirty="0" err="1">
                <a:solidFill>
                  <a:srgbClr val="990000"/>
                </a:solidFill>
                <a:latin typeface="Arial" pitchFamily="34" charset="0"/>
                <a:cs typeface="Arial" pitchFamily="34" charset="0"/>
              </a:rPr>
              <a:t>java.util</a:t>
            </a:r>
            <a:r>
              <a:rPr lang="en-US" sz="1100" dirty="0">
                <a:solidFill>
                  <a:srgbClr val="990000"/>
                </a:solidFill>
                <a:latin typeface="Arial" pitchFamily="34" charset="0"/>
                <a:cs typeface="Arial" pitchFamily="34" charset="0"/>
              </a:rPr>
              <a:t>.*;</a:t>
            </a:r>
          </a:p>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SetTest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[5];</a:t>
            </a:r>
          </a:p>
          <a:p>
            <a:pPr marL="242316" lvl="1" defTabSz="965941"/>
            <a:r>
              <a:rPr lang="en-US" sz="1100" dirty="0">
                <a:latin typeface="Arial" pitchFamily="34" charset="0"/>
                <a:cs typeface="Arial" pitchFamily="34" charset="0"/>
              </a:rPr>
              <a:t>      Set&lt;Integer&gt; set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HashSet</a:t>
            </a:r>
            <a:r>
              <a:rPr lang="en-US" sz="1100" dirty="0">
                <a:latin typeface="Arial" pitchFamily="34" charset="0"/>
                <a:cs typeface="Arial" pitchFamily="34" charset="0"/>
              </a:rPr>
              <a:t>&lt;Integer&gt;();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[0] = </a:t>
            </a:r>
            <a:r>
              <a:rPr lang="en-US" sz="1100" dirty="0" err="1">
                <a:latin typeface="Arial" pitchFamily="34" charset="0"/>
                <a:cs typeface="Arial" pitchFamily="34" charset="0"/>
              </a:rPr>
              <a:t>set.add</a:t>
            </a:r>
            <a:r>
              <a:rPr lang="en-US" sz="1100" dirty="0">
                <a:latin typeface="Arial" pitchFamily="34" charset="0"/>
                <a:cs typeface="Arial" pitchFamily="34" charset="0"/>
              </a:rPr>
              <a:t>(1);</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[1] = </a:t>
            </a:r>
            <a:r>
              <a:rPr lang="en-US" sz="1100" dirty="0" err="1">
                <a:latin typeface="Arial" pitchFamily="34" charset="0"/>
                <a:cs typeface="Arial" pitchFamily="34" charset="0"/>
              </a:rPr>
              <a:t>set.add</a:t>
            </a:r>
            <a:r>
              <a:rPr lang="en-US" sz="1100" dirty="0">
                <a:latin typeface="Arial" pitchFamily="34" charset="0"/>
                <a:cs typeface="Arial" pitchFamily="34" charset="0"/>
              </a:rPr>
              <a:t>(2);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[2] = </a:t>
            </a:r>
            <a:r>
              <a:rPr lang="en-US" sz="1100" dirty="0" err="1">
                <a:latin typeface="Arial" pitchFamily="34" charset="0"/>
                <a:cs typeface="Arial" pitchFamily="34" charset="0"/>
              </a:rPr>
              <a:t>set.add</a:t>
            </a:r>
            <a:r>
              <a:rPr lang="en-US" sz="1100" dirty="0">
                <a:latin typeface="Arial" pitchFamily="34" charset="0"/>
                <a:cs typeface="Arial" pitchFamily="34" charset="0"/>
              </a:rPr>
              <a:t>(3);</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[3] = </a:t>
            </a:r>
            <a:r>
              <a:rPr lang="en-US" sz="1100" dirty="0" err="1">
                <a:latin typeface="Arial" pitchFamily="34" charset="0"/>
                <a:cs typeface="Arial" pitchFamily="34" charset="0"/>
              </a:rPr>
              <a:t>set.add</a:t>
            </a:r>
            <a:r>
              <a:rPr lang="en-US" sz="1100" dirty="0">
                <a:latin typeface="Arial" pitchFamily="34" charset="0"/>
                <a:cs typeface="Arial" pitchFamily="34" charset="0"/>
              </a:rPr>
              <a:t>(4);</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[4] = </a:t>
            </a:r>
            <a:r>
              <a:rPr lang="en-US" sz="1100" dirty="0" err="1">
                <a:latin typeface="Arial" pitchFamily="34" charset="0"/>
                <a:cs typeface="Arial" pitchFamily="34" charset="0"/>
              </a:rPr>
              <a:t>set.add</a:t>
            </a:r>
            <a:r>
              <a:rPr lang="en-US" sz="1100" dirty="0">
                <a:latin typeface="Arial" pitchFamily="34" charset="0"/>
                <a:cs typeface="Arial" pitchFamily="34" charset="0"/>
              </a:rPr>
              <a:t>(5);</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(Integer index : set)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a:t>
            </a:r>
            <a:r>
              <a:rPr lang="en-US" sz="1100" dirty="0">
                <a:latin typeface="Arial" pitchFamily="34" charset="0"/>
                <a:cs typeface="Arial" pitchFamily="34" charset="0"/>
              </a:rPr>
              <a:t>(index + " ");</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7438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[D, A, F, C, B, E]</a:t>
            </a:r>
          </a:p>
        </p:txBody>
      </p:sp>
      <p:sp>
        <p:nvSpPr>
          <p:cNvPr id="231428" name="AutoShape 4"/>
          <p:cNvSpPr>
            <a:spLocks noChangeArrowheads="1"/>
          </p:cNvSpPr>
          <p:nvPr/>
        </p:nvSpPr>
        <p:spPr bwMode="auto">
          <a:xfrm>
            <a:off x="1964294" y="4485890"/>
            <a:ext cx="4859925" cy="283800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HashSetDemo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 create a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 </a:t>
            </a:r>
            <a:r>
              <a:rPr lang="en-US" sz="1000" dirty="0" err="1">
                <a:latin typeface="Arial" pitchFamily="34" charset="0"/>
                <a:cs typeface="Arial" pitchFamily="34" charset="0"/>
              </a:rPr>
              <a:t>hs</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 add elements to the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("B");</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("A");</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("D");</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("C");</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("F");</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a:t>
            </a:r>
            <a:r>
              <a:rPr lang="en-US" sz="1000" dirty="0" err="1">
                <a:latin typeface="Arial" pitchFamily="34" charset="0"/>
                <a:cs typeface="Arial" pitchFamily="34" charset="0"/>
              </a:rPr>
              <a:t>hs</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60773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p:txBody>
          <a:bodyPr/>
          <a:lstStyle/>
          <a:p>
            <a:r>
              <a:rPr lang="en-US" dirty="0" err="1" smtClean="0"/>
              <a:t>TreeSet</a:t>
            </a:r>
            <a:r>
              <a:rPr lang="en-US" dirty="0" smtClean="0"/>
              <a:t>:</a:t>
            </a:r>
          </a:p>
          <a:p>
            <a:r>
              <a:rPr lang="en-US" dirty="0" err="1" smtClean="0"/>
              <a:t>TreeSet</a:t>
            </a:r>
            <a:r>
              <a:rPr lang="en-US" dirty="0" smtClean="0"/>
              <a:t> implements the Set interface, backed by a </a:t>
            </a:r>
            <a:r>
              <a:rPr lang="en-US" dirty="0" err="1" smtClean="0"/>
              <a:t>TreeMap</a:t>
            </a:r>
            <a:r>
              <a:rPr lang="en-US" dirty="0" smtClean="0"/>
              <a:t> instance. This class guarantees that the sorted set will be in ascending element order, sorted according to the natural order of the elements, or by the comparator provided at set creation time, depending on which constructor is used. </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r>
              <a:rPr lang="en-US" dirty="0" smtClean="0"/>
              <a:t>O/P: Five    Four    One     Three   Two</a:t>
            </a:r>
          </a:p>
        </p:txBody>
      </p:sp>
      <p:sp>
        <p:nvSpPr>
          <p:cNvPr id="129028" name="AutoShape 4"/>
          <p:cNvSpPr>
            <a:spLocks noChangeArrowheads="1"/>
          </p:cNvSpPr>
          <p:nvPr/>
        </p:nvSpPr>
        <p:spPr bwMode="auto">
          <a:xfrm>
            <a:off x="1958975" y="5397943"/>
            <a:ext cx="4778926" cy="2656070"/>
          </a:xfrm>
          <a:prstGeom prst="roundRect">
            <a:avLst>
              <a:gd name="adj" fmla="val 16667"/>
            </a:avLst>
          </a:prstGeom>
          <a:noFill/>
          <a:ln w="19050">
            <a:solidFill>
              <a:schemeClr val="tx1"/>
            </a:solidFill>
            <a:round/>
            <a:headEnd/>
            <a:tailEnd/>
          </a:ln>
          <a:effectLst/>
        </p:spPr>
        <p:txBody>
          <a:bodyPr lIns="96650" tIns="48325" rIns="96650" bIns="48325" anchor="ctr"/>
          <a:lstStyle/>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TreeSetDemo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r>
              <a:rPr lang="en-US" sz="1000" dirty="0" err="1">
                <a:latin typeface="Arial" pitchFamily="34" charset="0"/>
                <a:cs typeface="Arial" pitchFamily="34" charset="0"/>
              </a:rPr>
              <a:t>treeSet</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("One");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("Two");</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("Three");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("Four");</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("Five");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("Contents of </a:t>
            </a:r>
            <a:r>
              <a:rPr lang="en-US" sz="1000" dirty="0" err="1">
                <a:latin typeface="Arial" pitchFamily="34" charset="0"/>
                <a:cs typeface="Arial" pitchFamily="34" charset="0"/>
              </a:rPr>
              <a:t>treeset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 </a:t>
            </a:r>
            <a:r>
              <a:rPr lang="en-US" sz="1000" dirty="0" err="1">
                <a:latin typeface="Arial" pitchFamily="34" charset="0"/>
                <a:cs typeface="Arial" pitchFamily="34" charset="0"/>
              </a:rPr>
              <a:t>treeSet.iterator</a:t>
            </a:r>
            <a:r>
              <a:rPr lang="en-US" sz="1000" dirty="0">
                <a:latin typeface="Arial" pitchFamily="34" charset="0"/>
                <a:cs typeface="Arial" pitchFamily="34" charset="0"/>
              </a:rPr>
              <a:t>(); // obtaining </a:t>
            </a:r>
            <a:r>
              <a:rPr lang="en-US" sz="1000" dirty="0" err="1">
                <a:latin typeface="Arial" pitchFamily="34" charset="0"/>
                <a:cs typeface="Arial" pitchFamily="34" charset="0"/>
              </a:rPr>
              <a:t>iterator</a:t>
            </a:r>
            <a:r>
              <a:rPr lang="en-US" sz="1000" dirty="0">
                <a:latin typeface="Arial" pitchFamily="34" charset="0"/>
                <a:cs typeface="Arial" pitchFamily="34" charset="0"/>
              </a:rPr>
              <a:t> object</a:t>
            </a:r>
          </a:p>
          <a:p>
            <a:pPr marL="242316" lvl="1" defTabSz="965941"/>
            <a:r>
              <a:rPr lang="en-US" sz="1000" b="1" dirty="0">
                <a:latin typeface="Arial" pitchFamily="34" charset="0"/>
                <a:cs typeface="Arial" pitchFamily="34" charset="0"/>
              </a:rPr>
              <a:t>     while</a:t>
            </a:r>
            <a:r>
              <a:rPr lang="en-US" sz="1000" dirty="0">
                <a:latin typeface="Arial" pitchFamily="34" charset="0"/>
                <a:cs typeface="Arial" pitchFamily="34" charset="0"/>
              </a:rPr>
              <a:t> (</a:t>
            </a:r>
            <a:r>
              <a:rPr lang="en-US" sz="1000" dirty="0" err="1">
                <a:latin typeface="Arial" pitchFamily="34" charset="0"/>
                <a:cs typeface="Arial" pitchFamily="34" charset="0"/>
              </a:rPr>
              <a:t>iterator.hasNext</a:t>
            </a:r>
            <a:r>
              <a:rPr lang="en-US" sz="1000" dirty="0">
                <a:latin typeface="Arial" pitchFamily="34" charset="0"/>
                <a:cs typeface="Arial" pitchFamily="34" charset="0"/>
              </a:rPr>
              <a:t>()) { // to iterate thru collection.</a:t>
            </a:r>
          </a:p>
          <a:p>
            <a:pPr marL="242316" lvl="1" defTabSz="965941"/>
            <a:r>
              <a:rPr lang="en-US" sz="1000" dirty="0">
                <a:latin typeface="Arial" pitchFamily="34" charset="0"/>
                <a:cs typeface="Arial" pitchFamily="34" charset="0"/>
              </a:rPr>
              <a:t>          Object </a:t>
            </a:r>
            <a:r>
              <a:rPr lang="en-US" sz="1000" dirty="0" err="1">
                <a:latin typeface="Arial" pitchFamily="34" charset="0"/>
                <a:cs typeface="Arial" pitchFamily="34" charset="0"/>
              </a:rPr>
              <a:t>object</a:t>
            </a:r>
            <a:r>
              <a:rPr lang="en-US" sz="1000" dirty="0">
                <a:latin typeface="Arial" pitchFamily="34" charset="0"/>
                <a:cs typeface="Arial" pitchFamily="34" charset="0"/>
              </a:rPr>
              <a:t> = </a:t>
            </a:r>
            <a:r>
              <a:rPr lang="en-US" sz="1000" dirty="0" err="1">
                <a:latin typeface="Arial" pitchFamily="34" charset="0"/>
                <a:cs typeface="Arial" pitchFamily="34" charset="0"/>
              </a:rPr>
              <a:t>iterator.next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a:t>
            </a:r>
            <a:r>
              <a:rPr lang="en-US" sz="1000" dirty="0">
                <a:latin typeface="Arial" pitchFamily="34" charset="0"/>
                <a:cs typeface="Arial" pitchFamily="34" charset="0"/>
              </a:rPr>
              <a:t>(object + "\t");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3163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collection framework in Java.</a:t>
            </a:r>
          </a:p>
          <a:p>
            <a:endParaRPr lang="en-US" dirty="0" smtClean="0"/>
          </a:p>
          <a:p>
            <a:r>
              <a:rPr lang="en-US" dirty="0" smtClean="0"/>
              <a:t>Lesson outline: </a:t>
            </a:r>
          </a:p>
          <a:p>
            <a:endParaRPr lang="en-US" dirty="0" smtClean="0"/>
          </a:p>
          <a:p>
            <a:pPr lvl="1"/>
            <a:r>
              <a:rPr lang="en-US" dirty="0" smtClean="0"/>
              <a:t>14.1: Collections Framework        </a:t>
            </a:r>
          </a:p>
          <a:p>
            <a:pPr lvl="1"/>
            <a:r>
              <a:rPr lang="en-US" dirty="0" smtClean="0"/>
              <a:t>14.2: Collection Interfaces</a:t>
            </a:r>
          </a:p>
          <a:p>
            <a:pPr lvl="1"/>
            <a:r>
              <a:rPr lang="en-US" dirty="0" smtClean="0"/>
              <a:t>14.3: Implementing Classes </a:t>
            </a:r>
          </a:p>
          <a:p>
            <a:pPr lvl="1"/>
            <a:r>
              <a:rPr lang="en-US" dirty="0" smtClean="0"/>
              <a:t>14.4: Iterating Collections </a:t>
            </a:r>
          </a:p>
          <a:p>
            <a:pPr lvl="1"/>
            <a:r>
              <a:rPr lang="en-US" dirty="0" smtClean="0"/>
              <a:t>14.5: Comparable and Comparator</a:t>
            </a:r>
          </a:p>
          <a:p>
            <a:pPr lvl="1"/>
            <a:r>
              <a:rPr lang="en-US" dirty="0" smtClean="0"/>
              <a:t>14.6 :</a:t>
            </a:r>
            <a:r>
              <a:rPr lang="en-US" dirty="0" err="1" smtClean="0"/>
              <a:t>HashTable</a:t>
            </a:r>
            <a:r>
              <a:rPr lang="en-US" dirty="0" smtClean="0"/>
              <a:t> ,HashMap TreeMap</a:t>
            </a:r>
          </a:p>
          <a:p>
            <a:pPr lvl="1"/>
            <a:r>
              <a:rPr lang="en-US" dirty="0" smtClean="0"/>
              <a:t>14.7: Best Practices </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0944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You can also refer to the </a:t>
            </a:r>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6015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Comparator Interface:</a:t>
            </a:r>
          </a:p>
          <a:p>
            <a:r>
              <a:rPr lang="en-US" dirty="0" smtClean="0"/>
              <a:t>The Comparator interface defines two methods: compare( ) and equals( ). </a:t>
            </a:r>
          </a:p>
          <a:p>
            <a:r>
              <a:rPr lang="en-US" dirty="0" smtClean="0"/>
              <a:t>The compare( ) method, shown here, compares two elements for order:</a:t>
            </a:r>
          </a:p>
          <a:p>
            <a:pPr lvl="1"/>
            <a:r>
              <a:rPr lang="en-US" dirty="0" err="1" smtClean="0"/>
              <a:t>int</a:t>
            </a:r>
            <a:r>
              <a:rPr lang="en-US" dirty="0" smtClean="0"/>
              <a:t> compare(Object obj1, Object obj2)</a:t>
            </a:r>
          </a:p>
          <a:p>
            <a:pPr lvl="2"/>
            <a:r>
              <a:rPr lang="en-US" dirty="0" smtClean="0"/>
              <a:t>obj1 and obj2 are the objects to be compared. This method returns zero if the objects are equal. It returns a positive value if obj1 is greater than obj2. Otherwise, a negative value is returned. The method can throw a </a:t>
            </a:r>
            <a:r>
              <a:rPr lang="en-US" dirty="0" err="1" smtClean="0"/>
              <a:t>ClassCastException</a:t>
            </a:r>
            <a:r>
              <a:rPr lang="en-US" dirty="0" smtClean="0"/>
              <a:t> if the types of the objects are not compatible for comparison. </a:t>
            </a:r>
          </a:p>
          <a:p>
            <a:pPr lvl="2"/>
            <a:r>
              <a:rPr lang="en-US" dirty="0" smtClean="0"/>
              <a:t>By overriding compare( ), you can alter the way that objects are ordered.  For example, to sort in reverse order, you can create a comparator that reverses the outcome of a comparison.</a:t>
            </a:r>
          </a:p>
          <a:p>
            <a:r>
              <a:rPr lang="en-US" dirty="0" smtClean="0"/>
              <a:t>The equals( ) method, shown here, tests whether an object equals the invoking comparator:</a:t>
            </a:r>
          </a:p>
          <a:p>
            <a:pPr lvl="1"/>
            <a:r>
              <a:rPr lang="en-US" dirty="0" err="1" smtClean="0"/>
              <a:t>boolean</a:t>
            </a:r>
            <a:r>
              <a:rPr lang="en-US" dirty="0" smtClean="0"/>
              <a:t> equals(Object </a:t>
            </a:r>
            <a:r>
              <a:rPr lang="en-US" dirty="0" err="1" smtClean="0"/>
              <a:t>obj</a:t>
            </a:r>
            <a:r>
              <a:rPr lang="en-US" dirty="0" smtClean="0"/>
              <a:t>)</a:t>
            </a:r>
          </a:p>
          <a:p>
            <a:pPr lvl="2"/>
            <a:r>
              <a:rPr lang="en-US" dirty="0" err="1" smtClean="0"/>
              <a:t>obj</a:t>
            </a:r>
            <a:r>
              <a:rPr lang="en-US" dirty="0" smtClean="0"/>
              <a:t> is the object to be tested for equality. The method returns true if </a:t>
            </a:r>
            <a:r>
              <a:rPr lang="en-US" dirty="0" err="1" smtClean="0"/>
              <a:t>obj</a:t>
            </a:r>
            <a:r>
              <a:rPr lang="en-US" dirty="0" smtClean="0"/>
              <a:t> and the invoking object are both Comparator objects and use the same ordering. Otherwise, it returns false. Overriding equals( ) is unnecessary, and most simple comparators will not do so.</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1546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Comparable Interface:</a:t>
            </a:r>
          </a:p>
          <a:p>
            <a:r>
              <a:rPr lang="en-US" dirty="0" smtClean="0"/>
              <a:t>This interface imposes a total ordering on the objects of each class that implements it. This ordering is referred to as the class's natural ordering, and the class's </a:t>
            </a:r>
            <a:r>
              <a:rPr lang="en-US" dirty="0" err="1" smtClean="0"/>
              <a:t>compareTo</a:t>
            </a:r>
            <a:r>
              <a:rPr lang="en-US" dirty="0" smtClean="0"/>
              <a:t> method is referred to as its natural comparison method.</a:t>
            </a:r>
          </a:p>
          <a:p>
            <a:endParaRPr lang="en-US" dirty="0" smtClean="0"/>
          </a:p>
          <a:p>
            <a:endParaRPr lang="en-US" dirty="0" smtClean="0"/>
          </a:p>
          <a:p>
            <a:r>
              <a:rPr lang="en-US" dirty="0" smtClean="0"/>
              <a:t>Lists (and arrays) of objects that implement this interface can be sorted automatically by </a:t>
            </a:r>
            <a:r>
              <a:rPr lang="en-US" dirty="0" err="1" smtClean="0"/>
              <a:t>Collections.sort</a:t>
            </a:r>
            <a:r>
              <a:rPr lang="en-US" dirty="0" smtClean="0"/>
              <a:t> (and </a:t>
            </a:r>
            <a:r>
              <a:rPr lang="en-US" dirty="0" err="1" smtClean="0"/>
              <a:t>Arrays.sort</a:t>
            </a:r>
            <a:r>
              <a:rPr lang="en-US" dirty="0" smtClean="0"/>
              <a:t>). Objects that implement this interface can be used as keys in a sorted map or elements in a sorted set, without the need to specify a comparator.</a:t>
            </a:r>
          </a:p>
          <a:p>
            <a:endParaRPr lang="en-US" dirty="0" smtClean="0"/>
          </a:p>
          <a:p>
            <a:endParaRPr lang="en-US" dirty="0" smtClean="0"/>
          </a:p>
          <a:p>
            <a:r>
              <a:rPr lang="en-US" dirty="0" smtClean="0"/>
              <a:t>public </a:t>
            </a:r>
            <a:r>
              <a:rPr lang="en-US" dirty="0" err="1" smtClean="0"/>
              <a:t>int</a:t>
            </a:r>
            <a:r>
              <a:rPr lang="en-US" dirty="0" smtClean="0"/>
              <a:t> </a:t>
            </a:r>
            <a:r>
              <a:rPr lang="en-US" dirty="0" err="1" smtClean="0"/>
              <a:t>compareTo</a:t>
            </a:r>
            <a:r>
              <a:rPr lang="en-US" dirty="0" smtClean="0"/>
              <a:t>(Object o)</a:t>
            </a:r>
          </a:p>
          <a:p>
            <a:pPr lvl="1"/>
            <a:r>
              <a:rPr lang="en-US" dirty="0" smtClean="0"/>
              <a:t>Compares this object with the specified object for order. Returns a negative integer, zero, or a positive integer as this object is less than, equal to, or greater than the specified object.</a:t>
            </a:r>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796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339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4637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258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77741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endParaRPr lang="en-US" dirty="0" smtClean="0"/>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3056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dirty="0" smtClean="0"/>
              <a:t>The example is provided on previous page. </a:t>
            </a:r>
          </a:p>
          <a:p>
            <a:r>
              <a:rPr lang="en-US" dirty="0" smtClean="0"/>
              <a:t>The output of the program is as follows:</a:t>
            </a:r>
          </a:p>
          <a:p>
            <a:r>
              <a:rPr lang="en-US" dirty="0" smtClean="0"/>
              <a:t>Ralph Smith: -19.08</a:t>
            </a:r>
          </a:p>
          <a:p>
            <a:r>
              <a:rPr lang="en-US" dirty="0" smtClean="0"/>
              <a:t>Tom Smith: 123.22</a:t>
            </a:r>
          </a:p>
          <a:p>
            <a:r>
              <a:rPr lang="en-US" dirty="0" smtClean="0"/>
              <a:t>John Doe: 3434.34</a:t>
            </a:r>
          </a:p>
          <a:p>
            <a:r>
              <a:rPr lang="en-US" dirty="0" err="1" smtClean="0"/>
              <a:t>Tod</a:t>
            </a:r>
            <a:r>
              <a:rPr lang="en-US" dirty="0" smtClean="0"/>
              <a:t> Hall: 99.22</a:t>
            </a:r>
          </a:p>
          <a:p>
            <a:r>
              <a:rPr lang="en-US" dirty="0" smtClean="0"/>
              <a:t>Jane Baker: 1378.0</a:t>
            </a:r>
          </a:p>
          <a:p>
            <a:r>
              <a:rPr lang="en-US" dirty="0" smtClean="0"/>
              <a:t>John Doe’s new balance: 4434.34</a:t>
            </a:r>
          </a:p>
          <a:p>
            <a:r>
              <a:rPr lang="en-US" dirty="0" smtClean="0"/>
              <a:t>The above program first populates the </a:t>
            </a:r>
            <a:r>
              <a:rPr lang="en-US" dirty="0" err="1" smtClean="0"/>
              <a:t>HashMap</a:t>
            </a:r>
            <a:r>
              <a:rPr lang="en-US" dirty="0" smtClean="0"/>
              <a:t> object. Then the contents of the map are displayed using a set-view, obtained by calling </a:t>
            </a:r>
            <a:r>
              <a:rPr lang="en-US" dirty="0" err="1" smtClean="0"/>
              <a:t>entrySet</a:t>
            </a:r>
            <a:r>
              <a:rPr lang="en-US" dirty="0" smtClean="0"/>
              <a:t>(). The keys and values are displayed by calling </a:t>
            </a:r>
            <a:r>
              <a:rPr lang="en-US" dirty="0" err="1" smtClean="0"/>
              <a:t>getKey</a:t>
            </a:r>
            <a:r>
              <a:rPr lang="en-US" dirty="0" smtClean="0"/>
              <a:t>() and </a:t>
            </a:r>
            <a:r>
              <a:rPr lang="en-US" dirty="0" err="1" smtClean="0"/>
              <a:t>getValue</a:t>
            </a:r>
            <a:r>
              <a:rPr lang="en-US" dirty="0" smtClean="0"/>
              <a:t>() methods of the </a:t>
            </a:r>
            <a:r>
              <a:rPr lang="en-US" dirty="0" err="1" smtClean="0"/>
              <a:t>Map.Entry</a:t>
            </a:r>
            <a:r>
              <a:rPr lang="en-US" dirty="0" smtClean="0"/>
              <a:t> interface.</a:t>
            </a:r>
          </a:p>
          <a:p>
            <a:endParaRPr lang="en-US" dirty="0" smtClean="0"/>
          </a:p>
          <a:p>
            <a:r>
              <a:rPr lang="en-US" dirty="0" smtClean="0"/>
              <a:t>Note: </a:t>
            </a:r>
            <a:r>
              <a:rPr lang="en-US" dirty="0" err="1" smtClean="0"/>
              <a:t>TreeMap</a:t>
            </a:r>
            <a:r>
              <a:rPr lang="en-US" dirty="0" smtClean="0"/>
              <a:t> instead of </a:t>
            </a:r>
            <a:r>
              <a:rPr lang="en-US" dirty="0" err="1" smtClean="0"/>
              <a:t>HashMap</a:t>
            </a:r>
            <a:r>
              <a:rPr lang="en-US" dirty="0" smtClean="0"/>
              <a:t> will have given a sorted output.</a:t>
            </a:r>
          </a:p>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58946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p:txBody>
          <a:bodyPr/>
          <a:lstStyle/>
          <a:p>
            <a:r>
              <a:rPr lang="en-US" dirty="0" err="1" smtClean="0"/>
              <a:t>Hashtable</a:t>
            </a:r>
            <a:r>
              <a:rPr lang="en-US" dirty="0" smtClean="0"/>
              <a:t> Class:</a:t>
            </a:r>
          </a:p>
          <a:p>
            <a:r>
              <a:rPr lang="en-US" dirty="0" smtClean="0"/>
              <a:t>The </a:t>
            </a:r>
            <a:r>
              <a:rPr lang="en-US" dirty="0" err="1" smtClean="0"/>
              <a:t>Hashtable</a:t>
            </a:r>
            <a:r>
              <a:rPr lang="en-US" dirty="0" smtClean="0"/>
              <a:t> was a part of the original </a:t>
            </a:r>
            <a:r>
              <a:rPr lang="en-US" dirty="0" err="1" smtClean="0"/>
              <a:t>java.util</a:t>
            </a:r>
            <a:r>
              <a:rPr lang="en-US" dirty="0" smtClean="0"/>
              <a:t> package. </a:t>
            </a:r>
          </a:p>
          <a:p>
            <a:r>
              <a:rPr lang="en-US" dirty="0" err="1" smtClean="0"/>
              <a:t>Hashtable</a:t>
            </a:r>
            <a:r>
              <a:rPr lang="en-US" dirty="0" smtClean="0"/>
              <a:t> is synchronized, and stores a key/value pair using the hashing technique. </a:t>
            </a:r>
          </a:p>
          <a:p>
            <a:r>
              <a:rPr lang="en-US" dirty="0" smtClean="0"/>
              <a:t>While using a </a:t>
            </a:r>
            <a:r>
              <a:rPr lang="en-US" dirty="0" err="1" smtClean="0"/>
              <a:t>Hashtable</a:t>
            </a:r>
            <a:r>
              <a:rPr lang="en-US" dirty="0" smtClean="0"/>
              <a:t>, you specify an object that is used as a key, and the value that you want linked to that key. The key is then hashed. Subsequently, the resulting hash code is used as the index at which the value is stored within the table. The </a:t>
            </a:r>
            <a:r>
              <a:rPr lang="en-US" dirty="0" err="1" smtClean="0"/>
              <a:t>Hashtable</a:t>
            </a:r>
            <a:r>
              <a:rPr lang="en-US" dirty="0" smtClean="0"/>
              <a:t> class only stores objects that override the </a:t>
            </a:r>
            <a:r>
              <a:rPr lang="en-US" dirty="0" err="1" smtClean="0"/>
              <a:t>hashCode</a:t>
            </a:r>
            <a:r>
              <a:rPr lang="en-US" dirty="0" smtClean="0"/>
              <a:t>() and equals() methods that are defined by Object.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4071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lstStyle/>
          <a:p>
            <a:r>
              <a:rPr lang="en-US" dirty="0" smtClean="0"/>
              <a:t>Collections Framework:</a:t>
            </a:r>
          </a:p>
          <a:p>
            <a:r>
              <a:rPr lang="en-US" dirty="0" smtClean="0"/>
              <a:t>A Collection (sometimes called a container) is an object that groups multiple elements into a single unit. Collection is used to store, retrieve objects, and to transmit them from one method to another. </a:t>
            </a:r>
          </a:p>
          <a:p>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lvl="1"/>
            <a:r>
              <a:rPr lang="en-US" dirty="0" smtClean="0"/>
              <a:t>The core interfaces, which allow collections to be manipulated independent of their implementation. These interfaces define the common functionality exhibited by collections, and facilitate data exchange between collections.</a:t>
            </a:r>
          </a:p>
          <a:p>
            <a:pPr lvl="1"/>
            <a:r>
              <a:rPr lang="en-US" dirty="0" smtClean="0"/>
              <a:t>A small set of implementations, which are concrete implementations of the core interfaces, providing data structures that a program can use. </a:t>
            </a:r>
            <a:r>
              <a:rPr lang="en-US" dirty="0" err="1" smtClean="0"/>
              <a:t>Eg</a:t>
            </a:r>
            <a:r>
              <a:rPr lang="en-US" dirty="0" smtClean="0"/>
              <a:t> </a:t>
            </a:r>
            <a:r>
              <a:rPr lang="en-US" dirty="0" err="1" smtClean="0"/>
              <a:t>LinkedLists</a:t>
            </a:r>
            <a:r>
              <a:rPr lang="en-US" dirty="0" smtClean="0"/>
              <a:t>, Arrays </a:t>
            </a:r>
            <a:r>
              <a:rPr lang="en-US" dirty="0" err="1" smtClean="0"/>
              <a:t>etc</a:t>
            </a:r>
            <a:r>
              <a:rPr lang="en-US" dirty="0" smtClean="0"/>
              <a:t> </a:t>
            </a:r>
          </a:p>
          <a:p>
            <a:pPr lvl="1"/>
            <a:r>
              <a:rPr lang="en-US" dirty="0" smtClean="0"/>
              <a:t>An assortment of algorithms, which can be used to perform various operations on collections, such as sorting &amp; searching.</a:t>
            </a:r>
          </a:p>
          <a:p>
            <a:r>
              <a:rPr lang="en-US" dirty="0" smtClean="0"/>
              <a:t>The collection classes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r>
              <a:rPr lang="en-US" dirty="0" smtClean="0"/>
              <a:t>Note: The Java Collection technology is similar to the Standard Template Library (STL) defined by C++.</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11330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AutoShape 4"/>
          <p:cNvSpPr>
            <a:spLocks noChangeArrowheads="1"/>
          </p:cNvSpPr>
          <p:nvPr/>
        </p:nvSpPr>
        <p:spPr bwMode="auto">
          <a:xfrm>
            <a:off x="1965209" y="4459402"/>
            <a:ext cx="4859925" cy="4234956"/>
          </a:xfrm>
          <a:prstGeom prst="roundRect">
            <a:avLst>
              <a:gd name="adj" fmla="val 16667"/>
            </a:avLst>
          </a:prstGeom>
          <a:noFill/>
          <a:ln w="19050">
            <a:solidFill>
              <a:schemeClr val="tx1"/>
            </a:solidFill>
            <a:round/>
            <a:headEnd/>
            <a:tailEnd/>
          </a:ln>
          <a:effectLst/>
        </p:spPr>
        <p:txBody>
          <a:bodyPr lIns="96650" tIns="48325" rIns="96650" bIns="48325" anchor="ctr"/>
          <a:lstStyle/>
          <a:p>
            <a:pPr defTabSz="965941">
              <a:lnSpc>
                <a:spcPct val="90000"/>
              </a:lnSpc>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class </a:t>
            </a:r>
            <a:r>
              <a:rPr lang="en-US" sz="1000" dirty="0" err="1">
                <a:latin typeface="Arial" pitchFamily="34" charset="0"/>
                <a:cs typeface="Arial" pitchFamily="34" charset="0"/>
              </a:rPr>
              <a:t>HashTableDemo</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balance = new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defTabSz="965941">
              <a:lnSpc>
                <a:spcPct val="90000"/>
              </a:lnSpc>
            </a:pPr>
            <a:r>
              <a:rPr lang="en-US" sz="1000" dirty="0">
                <a:latin typeface="Arial" pitchFamily="34" charset="0"/>
                <a:cs typeface="Arial" pitchFamily="34" charset="0"/>
              </a:rPr>
              <a:t>        Enumeration names;</a:t>
            </a:r>
          </a:p>
          <a:p>
            <a:pPr defTabSz="965941">
              <a:lnSpc>
                <a:spcPct val="90000"/>
              </a:lnSpc>
            </a:pPr>
            <a:r>
              <a:rPr lang="en-US" sz="1000" dirty="0">
                <a:latin typeface="Arial" pitchFamily="34" charset="0"/>
                <a:cs typeface="Arial" pitchFamily="34" charset="0"/>
              </a:rPr>
              <a:t>        String </a:t>
            </a:r>
            <a:r>
              <a:rPr lang="en-US" sz="1000" dirty="0" err="1">
                <a:latin typeface="Arial" pitchFamily="34" charset="0"/>
                <a:cs typeface="Arial" pitchFamily="34" charset="0"/>
              </a:rPr>
              <a:t>str</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double bal;</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("Arun", new Double(3434.34));</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t>
            </a:r>
            <a:r>
              <a:rPr lang="en-US" sz="1000" dirty="0" err="1">
                <a:latin typeface="Arial" pitchFamily="34" charset="0"/>
                <a:cs typeface="Arial" pitchFamily="34" charset="0"/>
              </a:rPr>
              <a:t>Radha</a:t>
            </a:r>
            <a:r>
              <a:rPr lang="en-US" sz="1000" dirty="0">
                <a:latin typeface="Arial" pitchFamily="34" charset="0"/>
                <a:cs typeface="Arial" pitchFamily="34" charset="0"/>
              </a:rPr>
              <a:t>", new Double(123.22));</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Double(99.22));</a:t>
            </a:r>
          </a:p>
          <a:p>
            <a:pPr defTabSz="965941">
              <a:lnSpc>
                <a:spcPct val="90000"/>
              </a:lnSpc>
            </a:pPr>
            <a:r>
              <a:rPr lang="en-US" sz="1000" dirty="0">
                <a:latin typeface="Arial" pitchFamily="34" charset="0"/>
                <a:cs typeface="Arial" pitchFamily="34" charset="0"/>
              </a:rPr>
              <a:t>        // Show all balances in hash table.</a:t>
            </a:r>
          </a:p>
          <a:p>
            <a:pPr defTabSz="965941">
              <a:lnSpc>
                <a:spcPct val="90000"/>
              </a:lnSpc>
            </a:pPr>
            <a:r>
              <a:rPr lang="en-US" sz="1000" dirty="0">
                <a:latin typeface="Arial" pitchFamily="34" charset="0"/>
                <a:cs typeface="Arial" pitchFamily="34" charset="0"/>
              </a:rPr>
              <a:t>       names = </a:t>
            </a:r>
            <a:r>
              <a:rPr lang="en-US" sz="1000" dirty="0" err="1">
                <a:latin typeface="Arial" pitchFamily="34" charset="0"/>
                <a:cs typeface="Arial" pitchFamily="34" charset="0"/>
              </a:rPr>
              <a:t>balance.keys</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while(</a:t>
            </a:r>
            <a:r>
              <a:rPr lang="en-US" sz="1000" dirty="0" err="1">
                <a:latin typeface="Arial" pitchFamily="34" charset="0"/>
                <a:cs typeface="Arial" pitchFamily="34" charset="0"/>
              </a:rPr>
              <a:t>names.hasMoreElements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str</a:t>
            </a:r>
            <a:r>
              <a:rPr lang="en-US" sz="1000" dirty="0">
                <a:latin typeface="Arial" pitchFamily="34" charset="0"/>
                <a:cs typeface="Arial" pitchFamily="34" charset="0"/>
              </a:rPr>
              <a:t> = (String) </a:t>
            </a:r>
            <a:r>
              <a:rPr lang="en-US" sz="1000" dirty="0" err="1">
                <a:latin typeface="Arial" pitchFamily="34" charset="0"/>
                <a:cs typeface="Arial" pitchFamily="34" charset="0"/>
              </a:rPr>
              <a:t>names.nextElement</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 ":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 Deposit 1,000 into Zara's account</a:t>
            </a:r>
          </a:p>
          <a:p>
            <a:pPr defTabSz="965941">
              <a:lnSpc>
                <a:spcPct val="90000"/>
              </a:lnSpc>
            </a:pPr>
            <a:r>
              <a:rPr lang="en-US" sz="1000" dirty="0">
                <a:latin typeface="Arial" pitchFamily="34" charset="0"/>
                <a:cs typeface="Arial" pitchFamily="34" charset="0"/>
              </a:rPr>
              <a:t>          bal = ((Double)</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Double(bal+1000));</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("Ram's new balance: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p>
          <a:p>
            <a:pPr defTabSz="965941">
              <a:lnSpc>
                <a:spcPct val="90000"/>
              </a:lnSpc>
            </a:pPr>
            <a:r>
              <a:rPr lang="en-US" sz="1000" dirty="0">
                <a:latin typeface="Arial" pitchFamily="34" charset="0"/>
                <a:cs typeface="Arial" pitchFamily="34" charset="0"/>
              </a:rPr>
              <a:t>   } </a:t>
            </a:r>
          </a:p>
          <a:p>
            <a:pPr defTabSz="965941">
              <a:lnSpc>
                <a:spcPct val="90000"/>
              </a:lnSpc>
            </a:pP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0802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80776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45123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366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r>
              <a:rPr lang="en-US" dirty="0" smtClean="0"/>
              <a:t>Common Best Practices on Collections:</a:t>
            </a:r>
          </a:p>
          <a:p>
            <a:r>
              <a:rPr lang="en-US" dirty="0" smtClean="0"/>
              <a:t>Use for-each liberally : When there is a choice, the for-each loop should be preferred over the for loop, since it increases legibility. </a:t>
            </a:r>
          </a:p>
          <a:p>
            <a:r>
              <a:rPr lang="en-US" dirty="0" err="1" smtClean="0"/>
              <a:t>Presize</a:t>
            </a:r>
            <a:r>
              <a:rPr lang="en-US" dirty="0" smtClean="0"/>
              <a:t> collection objects. </a:t>
            </a:r>
          </a:p>
          <a:p>
            <a:pPr lvl="1"/>
            <a:r>
              <a:rPr lang="en-US" dirty="0" smtClean="0"/>
              <a:t>This is necessary because whenever the collection size has reached the maximum, internally whole array is copied to a new array with new increased size. This takes considerable time.</a:t>
            </a:r>
          </a:p>
          <a:p>
            <a:pPr lvl="1"/>
            <a:r>
              <a:rPr lang="en-US" dirty="0" smtClean="0"/>
              <a:t>Try to </a:t>
            </a:r>
            <a:r>
              <a:rPr lang="en-US" dirty="0" err="1" smtClean="0"/>
              <a:t>presize</a:t>
            </a:r>
            <a:r>
              <a:rPr lang="en-US" dirty="0" smtClean="0"/>
              <a:t> any collection object to be as big as it will need to be. It is better for the object to be slightly bigger than necessary than to be smaller. This recommendation really applies to collections that implement size increases in such a way that objects are discarded. </a:t>
            </a:r>
          </a:p>
          <a:p>
            <a:pPr lvl="1"/>
            <a:r>
              <a:rPr lang="en-US" dirty="0" smtClean="0"/>
              <a:t>For example: Vector grows by creating a new larger internal array object, copying all the elements from and discarding the old array. Most collection implementations work similarly, so </a:t>
            </a:r>
            <a:r>
              <a:rPr lang="en-US" dirty="0" err="1" smtClean="0"/>
              <a:t>presizing</a:t>
            </a:r>
            <a:r>
              <a:rPr lang="en-US" dirty="0" smtClean="0"/>
              <a:t> a collection to its largest potential size reduces the number of objects discarded.</a:t>
            </a:r>
          </a:p>
          <a:p>
            <a:r>
              <a:rPr lang="en-US" dirty="0" smtClean="0"/>
              <a:t>Vector and </a:t>
            </a:r>
            <a:r>
              <a:rPr lang="en-US" dirty="0" err="1" smtClean="0"/>
              <a:t>HashTable</a:t>
            </a:r>
            <a:r>
              <a:rPr lang="en-US" dirty="0" smtClean="0"/>
              <a:t> is costly.</a:t>
            </a:r>
          </a:p>
          <a:p>
            <a:pPr lvl="1"/>
            <a:r>
              <a:rPr lang="en-US" dirty="0" smtClean="0"/>
              <a:t>Usage of vector is very costly especially in code which heavily uses Vector to store lots of elements. Avoid using that if the elements in it are of same type. This is because elements are stored as Object so while accessing them one has to cast them into relevant classes which is very costly. Use </a:t>
            </a:r>
            <a:r>
              <a:rPr lang="en-US" dirty="0" err="1" smtClean="0"/>
              <a:t>ArrayList</a:t>
            </a:r>
            <a:r>
              <a:rPr lang="en-US" dirty="0" smtClean="0"/>
              <a:t> instead.</a:t>
            </a:r>
          </a:p>
          <a:p>
            <a:pPr lvl="1"/>
            <a:r>
              <a:rPr lang="en-US" dirty="0" err="1" smtClean="0"/>
              <a:t>HashTable</a:t>
            </a:r>
            <a:r>
              <a:rPr lang="en-US" dirty="0" smtClean="0"/>
              <a:t> has the same reason as in the case of Vector. Moreover, the problem is compounded because of the use of Key and Value. Use </a:t>
            </a:r>
            <a:r>
              <a:rPr lang="en-US" dirty="0" err="1" smtClean="0"/>
              <a:t>HashMap</a:t>
            </a:r>
            <a:r>
              <a:rPr lang="en-US" dirty="0" smtClean="0"/>
              <a:t> class instead.</a:t>
            </a:r>
          </a:p>
          <a:p>
            <a:r>
              <a:rPr lang="en-US" dirty="0" smtClean="0"/>
              <a:t>Never use linked List while accessing the objects : Sequentially access the elements.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3388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Rectangle 7"/>
          <p:cNvSpPr>
            <a:spLocks noGrp="1" noChangeArrowheads="1"/>
          </p:cNvSpPr>
          <p:nvPr>
            <p:ph type="body" idx="1"/>
          </p:nvPr>
        </p:nvSpPr>
        <p:spPr/>
        <p:txBody>
          <a:bodyPr/>
          <a:lstStyle/>
          <a:p>
            <a:r>
              <a:rPr lang="en-US" dirty="0" smtClean="0"/>
              <a:t>Common Best Practices on Collections:</a:t>
            </a:r>
          </a:p>
          <a:p>
            <a:pPr lvl="1"/>
            <a:r>
              <a:rPr lang="en-US" dirty="0" smtClean="0"/>
              <a:t>Choosing the right Collection:</a:t>
            </a:r>
          </a:p>
          <a:p>
            <a:pPr lvl="2"/>
            <a:r>
              <a:rPr lang="en-US" dirty="0" smtClean="0"/>
              <a:t>We can select the appropriate collection based on the different implementation of the collection interfaces. As we know, there are different collection classes available such as </a:t>
            </a:r>
            <a:r>
              <a:rPr lang="en-US" dirty="0" err="1" smtClean="0"/>
              <a:t>ArrayList</a:t>
            </a:r>
            <a:r>
              <a:rPr lang="en-US" dirty="0" smtClean="0"/>
              <a:t>, </a:t>
            </a:r>
            <a:r>
              <a:rPr lang="en-US" dirty="0" err="1" smtClean="0"/>
              <a:t>LinkedList</a:t>
            </a:r>
            <a:r>
              <a:rPr lang="en-US" dirty="0" smtClean="0"/>
              <a:t>, </a:t>
            </a:r>
            <a:r>
              <a:rPr lang="en-US" dirty="0" err="1" smtClean="0"/>
              <a:t>HashSet</a:t>
            </a:r>
            <a:r>
              <a:rPr lang="en-US" dirty="0" smtClean="0"/>
              <a:t>, </a:t>
            </a:r>
            <a:r>
              <a:rPr lang="en-US" dirty="0" err="1" smtClean="0"/>
              <a:t>TreeSet</a:t>
            </a:r>
            <a:r>
              <a:rPr lang="en-US" dirty="0" smtClean="0"/>
              <a:t>, </a:t>
            </a:r>
            <a:r>
              <a:rPr lang="en-US" dirty="0" err="1" smtClean="0"/>
              <a:t>HashMap</a:t>
            </a:r>
            <a:r>
              <a:rPr lang="en-US" dirty="0" smtClean="0"/>
              <a:t>, </a:t>
            </a:r>
            <a:r>
              <a:rPr lang="en-US" dirty="0" err="1" smtClean="0"/>
              <a:t>TreeMap</a:t>
            </a:r>
            <a:r>
              <a:rPr lang="en-US" dirty="0" smtClean="0"/>
              <a:t>, and so on.</a:t>
            </a:r>
          </a:p>
          <a:p>
            <a:pPr lvl="1"/>
            <a:r>
              <a:rPr lang="en-US" dirty="0" smtClean="0"/>
              <a:t>Principal features of non-primary implementations: </a:t>
            </a:r>
          </a:p>
          <a:p>
            <a:pPr lvl="2"/>
            <a:r>
              <a:rPr lang="en-US" dirty="0" err="1" smtClean="0"/>
              <a:t>HashMap</a:t>
            </a:r>
            <a:r>
              <a:rPr lang="en-US" dirty="0" smtClean="0"/>
              <a:t> has slightly better performance than </a:t>
            </a:r>
            <a:r>
              <a:rPr lang="en-US" dirty="0" err="1" smtClean="0"/>
              <a:t>LinkedHashMap</a:t>
            </a:r>
            <a:r>
              <a:rPr lang="en-US" dirty="0" smtClean="0"/>
              <a:t>. However, its iteration order is undefined.</a:t>
            </a:r>
          </a:p>
          <a:p>
            <a:pPr lvl="2"/>
            <a:r>
              <a:rPr lang="en-US" dirty="0" err="1" smtClean="0"/>
              <a:t>HashSet</a:t>
            </a:r>
            <a:r>
              <a:rPr lang="en-US" dirty="0" smtClean="0"/>
              <a:t> has slightly better performance than </a:t>
            </a:r>
            <a:r>
              <a:rPr lang="en-US" dirty="0" err="1" smtClean="0"/>
              <a:t>LinkedHashSet</a:t>
            </a:r>
            <a:r>
              <a:rPr lang="en-US" dirty="0" smtClean="0"/>
              <a:t>. However its iteration order is undefined.</a:t>
            </a:r>
          </a:p>
          <a:p>
            <a:pPr lvl="2"/>
            <a:r>
              <a:rPr lang="en-US" dirty="0" err="1" smtClean="0"/>
              <a:t>TreeSet</a:t>
            </a:r>
            <a:r>
              <a:rPr lang="en-US" dirty="0" smtClean="0"/>
              <a:t> is ordered and sorted, but slow. </a:t>
            </a:r>
          </a:p>
          <a:p>
            <a:pPr lvl="2"/>
            <a:r>
              <a:rPr lang="en-US" dirty="0" err="1" smtClean="0"/>
              <a:t>TreeMap</a:t>
            </a:r>
            <a:r>
              <a:rPr lang="en-US" dirty="0" smtClean="0"/>
              <a:t> is ordered and sorted, but slow. </a:t>
            </a:r>
          </a:p>
          <a:p>
            <a:pPr lvl="2"/>
            <a:r>
              <a:rPr lang="en-US" dirty="0" err="1" smtClean="0"/>
              <a:t>LinkedList</a:t>
            </a:r>
            <a:r>
              <a:rPr lang="en-US" dirty="0" smtClean="0"/>
              <a:t> has fast adding to the start of the list, and fast deletion from the interior via iteration.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67033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1958975" y="590404"/>
            <a:ext cx="4878145" cy="8002639"/>
          </a:xfrm>
          <a:prstGeom prst="rect">
            <a:avLst/>
          </a:prstGeom>
        </p:spPr>
        <p:txBody>
          <a:bodyPr>
            <a:normAutofit/>
          </a:bodyPr>
          <a:lstStyle/>
          <a:p>
            <a:pPr fontAlgn="t">
              <a:lnSpc>
                <a:spcPct val="90000"/>
              </a:lnSpc>
            </a:pPr>
            <a:r>
              <a:rPr lang="en-US" sz="1200" b="1" u="sng" dirty="0">
                <a:cs typeface="Times New Roman" pitchFamily="18" charset="0"/>
              </a:rPr>
              <a:t>Common Best Practices on Collections (contd.)</a:t>
            </a:r>
            <a:r>
              <a:rPr lang="en-US" sz="1200" b="1" dirty="0">
                <a:cs typeface="Times New Roman" pitchFamily="18" charset="0"/>
              </a:rPr>
              <a:t>:</a:t>
            </a:r>
          </a:p>
          <a:p>
            <a:pPr marL="358492" lvl="1" indent="-238996">
              <a:lnSpc>
                <a:spcPct val="90000"/>
              </a:lnSpc>
              <a:buFontTx/>
              <a:buChar char="•"/>
            </a:pPr>
            <a:r>
              <a:rPr lang="en-US" sz="1200" b="1" dirty="0"/>
              <a:t>Iteration order for above implementations: </a:t>
            </a:r>
          </a:p>
          <a:p>
            <a:pPr marL="716988" lvl="2" indent="-238996">
              <a:lnSpc>
                <a:spcPct val="90000"/>
              </a:lnSpc>
              <a:buFont typeface="Wingdings" pitchFamily="2" charset="2"/>
              <a:buChar char="Ø"/>
            </a:pPr>
            <a:r>
              <a:rPr lang="en-US" sz="1200" dirty="0" err="1"/>
              <a:t>HashSet</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HashMap</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LinkedHashSet</a:t>
            </a:r>
            <a:r>
              <a:rPr lang="en-US" sz="1200" dirty="0"/>
              <a:t> - insertion order </a:t>
            </a:r>
          </a:p>
          <a:p>
            <a:pPr marL="716988" lvl="2" indent="-238996">
              <a:lnSpc>
                <a:spcPct val="90000"/>
              </a:lnSpc>
              <a:buFont typeface="Wingdings" pitchFamily="2" charset="2"/>
              <a:buChar char="Ø"/>
            </a:pPr>
            <a:r>
              <a:rPr lang="en-US" sz="1200" dirty="0" err="1"/>
              <a:t>LinkedHashMap</a:t>
            </a:r>
            <a:r>
              <a:rPr lang="en-US" sz="1200" dirty="0"/>
              <a:t> - insertion order of keys (by default), or “access order” </a:t>
            </a:r>
          </a:p>
          <a:p>
            <a:pPr marL="716988" lvl="2" indent="-238996">
              <a:lnSpc>
                <a:spcPct val="90000"/>
              </a:lnSpc>
              <a:buFont typeface="Wingdings" pitchFamily="2" charset="2"/>
              <a:buChar char="Ø"/>
            </a:pPr>
            <a:r>
              <a:rPr lang="en-US" sz="1200" dirty="0" err="1"/>
              <a:t>ArrayList</a:t>
            </a:r>
            <a:r>
              <a:rPr lang="en-US" sz="1200" dirty="0"/>
              <a:t> - insertion order </a:t>
            </a:r>
          </a:p>
          <a:p>
            <a:pPr marL="716988" lvl="2" indent="-238996">
              <a:lnSpc>
                <a:spcPct val="90000"/>
              </a:lnSpc>
              <a:buFont typeface="Wingdings" pitchFamily="2" charset="2"/>
              <a:buChar char="Ø"/>
            </a:pPr>
            <a:r>
              <a:rPr lang="en-US" sz="1200" dirty="0" err="1"/>
              <a:t>LinkedList</a:t>
            </a:r>
            <a:r>
              <a:rPr lang="en-US" sz="1200" dirty="0"/>
              <a:t> - insertion order </a:t>
            </a:r>
          </a:p>
          <a:p>
            <a:pPr marL="716988" lvl="2" indent="-238996">
              <a:lnSpc>
                <a:spcPct val="90000"/>
              </a:lnSpc>
              <a:buFont typeface="Wingdings" pitchFamily="2" charset="2"/>
              <a:buChar char="Ø"/>
            </a:pPr>
            <a:r>
              <a:rPr lang="en-US" sz="1200" dirty="0" err="1"/>
              <a:t>TreeSet</a:t>
            </a:r>
            <a:r>
              <a:rPr lang="en-US" sz="1200" dirty="0"/>
              <a:t> - ascending order, according to Comparable / Comparator </a:t>
            </a:r>
          </a:p>
          <a:p>
            <a:pPr marL="716988" lvl="2" indent="-238996">
              <a:lnSpc>
                <a:spcPct val="90000"/>
              </a:lnSpc>
              <a:buFont typeface="Wingdings" pitchFamily="2" charset="2"/>
              <a:buChar char="Ø"/>
            </a:pPr>
            <a:r>
              <a:rPr lang="en-US" sz="1200" dirty="0" err="1"/>
              <a:t>TreeMap</a:t>
            </a:r>
            <a:r>
              <a:rPr lang="en-US" sz="1200" dirty="0"/>
              <a:t> - ascending order of keys, according to Comparable / Comparator </a:t>
            </a:r>
          </a:p>
          <a:p>
            <a:pPr marL="358492" lvl="1" indent="-238996">
              <a:lnSpc>
                <a:spcPct val="90000"/>
              </a:lnSpc>
              <a:buFontTx/>
              <a:buChar char="•"/>
            </a:pPr>
            <a:r>
              <a:rPr lang="en-US" sz="1200" dirty="0"/>
              <a:t>For </a:t>
            </a:r>
            <a:r>
              <a:rPr lang="en-US" sz="1200" dirty="0" err="1"/>
              <a:t>LinkedHashSet</a:t>
            </a:r>
            <a:r>
              <a:rPr lang="en-US" sz="1200" dirty="0"/>
              <a:t> and </a:t>
            </a:r>
            <a:r>
              <a:rPr lang="en-US" sz="1200" dirty="0" err="1"/>
              <a:t>LinkedHashMap</a:t>
            </a:r>
            <a:r>
              <a:rPr lang="en-US" sz="1200" dirty="0"/>
              <a:t>, the re-insertion of an item does not affect insertion order. </a:t>
            </a:r>
          </a:p>
          <a:p>
            <a:pPr marL="358492" lvl="1" indent="-238996">
              <a:lnSpc>
                <a:spcPct val="90000"/>
              </a:lnSpc>
              <a:buFontTx/>
              <a:buChar char="•"/>
            </a:pPr>
            <a:r>
              <a:rPr lang="en-US" sz="1200" dirty="0"/>
              <a:t>For </a:t>
            </a:r>
            <a:r>
              <a:rPr lang="en-US" sz="1200" dirty="0" err="1"/>
              <a:t>LinkedHashMap</a:t>
            </a:r>
            <a:r>
              <a:rPr lang="en-US" sz="1200" dirty="0"/>
              <a:t>, “access order” is from the least recent access to the most recent access. In this context, only calls to </a:t>
            </a:r>
            <a:r>
              <a:rPr lang="en-US" sz="1200" b="1" dirty="0"/>
              <a:t>get</a:t>
            </a:r>
            <a:r>
              <a:rPr lang="en-US" sz="1200" dirty="0"/>
              <a:t>, </a:t>
            </a:r>
            <a:r>
              <a:rPr lang="en-US" sz="1200" b="1" dirty="0"/>
              <a:t>put</a:t>
            </a:r>
            <a:r>
              <a:rPr lang="en-US" sz="1200" dirty="0"/>
              <a:t>, and </a:t>
            </a:r>
            <a:r>
              <a:rPr lang="en-US" sz="1200" b="1" dirty="0" err="1"/>
              <a:t>putAll</a:t>
            </a:r>
            <a:r>
              <a:rPr lang="en-US" sz="1200" dirty="0"/>
              <a:t> constitute an access, and only calls to these methods affect access order. </a:t>
            </a:r>
          </a:p>
          <a:p>
            <a:pPr marL="358492" lvl="1" indent="-238996">
              <a:lnSpc>
                <a:spcPct val="90000"/>
              </a:lnSpc>
              <a:buFontTx/>
              <a:buChar char="•"/>
            </a:pPr>
            <a:r>
              <a:rPr lang="en-US" sz="1200" dirty="0"/>
              <a:t>While being used in a Map or Set, these items must not change state (hence, it is recommended that these items be immutable objects): </a:t>
            </a:r>
          </a:p>
          <a:p>
            <a:pPr marL="716988" lvl="2" indent="-238996">
              <a:lnSpc>
                <a:spcPct val="90000"/>
              </a:lnSpc>
              <a:buFont typeface="Wingdings" pitchFamily="2" charset="2"/>
              <a:buChar char="Ø"/>
            </a:pPr>
            <a:r>
              <a:rPr lang="en-US" sz="1200" dirty="0"/>
              <a:t>keys of a Map </a:t>
            </a:r>
          </a:p>
          <a:p>
            <a:pPr marL="716988" lvl="2" indent="-238996">
              <a:lnSpc>
                <a:spcPct val="90000"/>
              </a:lnSpc>
              <a:buFont typeface="Wingdings" pitchFamily="2" charset="2"/>
              <a:buChar char="Ø"/>
            </a:pPr>
            <a:r>
              <a:rPr lang="en-US" sz="1200" dirty="0"/>
              <a:t>items in a Set </a:t>
            </a:r>
          </a:p>
          <a:p>
            <a:pPr marL="358492" lvl="1" indent="-238996">
              <a:lnSpc>
                <a:spcPct val="90000"/>
              </a:lnSpc>
              <a:buFontTx/>
              <a:buChar char="•"/>
            </a:pPr>
            <a:r>
              <a:rPr lang="en-US" sz="1200" b="1" dirty="0"/>
              <a:t>Adding objects at the beginning of the collections is considerably slower than adding at the end</a:t>
            </a:r>
            <a:endParaRPr lang="en-US" sz="1200" dirty="0"/>
          </a:p>
          <a:p>
            <a:pPr marL="716988" lvl="2" indent="-238996" fontAlgn="t">
              <a:lnSpc>
                <a:spcPct val="90000"/>
              </a:lnSpc>
              <a:buFont typeface="Wingdings" pitchFamily="2" charset="2"/>
              <a:buChar char="Ø"/>
            </a:pPr>
            <a:r>
              <a:rPr lang="en-US" sz="1200" b="1" dirty="0"/>
              <a:t>For example: </a:t>
            </a:r>
            <a:r>
              <a:rPr lang="en-US" sz="1200" dirty="0"/>
              <a:t>Adding 50000 objects (strings) in </a:t>
            </a:r>
            <a:r>
              <a:rPr lang="en-US" sz="1200" dirty="0" err="1"/>
              <a:t>ArrayList</a:t>
            </a:r>
            <a:r>
              <a:rPr lang="en-US" sz="1200" dirty="0"/>
              <a:t> at the end takes around 195 </a:t>
            </a:r>
            <a:r>
              <a:rPr lang="en-US" sz="1200" dirty="0" err="1"/>
              <a:t>millis</a:t>
            </a:r>
            <a:r>
              <a:rPr lang="en-US" sz="1200" dirty="0"/>
              <a:t> and adding at the beginning of </a:t>
            </a:r>
            <a:r>
              <a:rPr lang="en-US" sz="1200" dirty="0" err="1"/>
              <a:t>ArrayList</a:t>
            </a:r>
            <a:r>
              <a:rPr lang="en-US" sz="1200" dirty="0"/>
              <a:t> takes over 5000 </a:t>
            </a:r>
            <a:r>
              <a:rPr lang="en-US" sz="1200" dirty="0" err="1"/>
              <a:t>millis</a:t>
            </a:r>
            <a:r>
              <a:rPr lang="en-US" sz="1200" dirty="0"/>
              <a:t>. </a:t>
            </a:r>
          </a:p>
          <a:p>
            <a:pPr marL="716988" lvl="2" indent="-238996" fontAlgn="t">
              <a:lnSpc>
                <a:spcPct val="90000"/>
              </a:lnSpc>
              <a:buFont typeface="Wingdings" pitchFamily="2" charset="2"/>
              <a:buChar char="Ø"/>
            </a:pPr>
            <a:r>
              <a:rPr lang="en-US" sz="1200" dirty="0"/>
              <a:t>JDK1.3 gives the best and very optimized performance when it comes to collections. Similarly removing objects from end takes less time than removing from start.</a:t>
            </a:r>
          </a:p>
          <a:p>
            <a:pPr marL="358492" lvl="1" indent="-238996" fontAlgn="t">
              <a:lnSpc>
                <a:spcPct val="90000"/>
              </a:lnSpc>
              <a:buFontTx/>
              <a:buChar char="•"/>
            </a:pPr>
            <a:r>
              <a:rPr lang="en-US" sz="1200" b="1" dirty="0"/>
              <a:t>Encapsulate collections:</a:t>
            </a:r>
          </a:p>
          <a:p>
            <a:pPr marL="716988" lvl="2" indent="-238996">
              <a:lnSpc>
                <a:spcPct val="90000"/>
              </a:lnSpc>
              <a:buFont typeface="Wingdings" pitchFamily="2" charset="2"/>
              <a:buChar char="Ø"/>
            </a:pPr>
            <a:r>
              <a:rPr lang="en-US" sz="1200" dirty="0"/>
              <a:t>In general, Collections are not immutable objects. As such, one must often exercise care that collection fields are not unintentionally exposed to the caller. </a:t>
            </a:r>
          </a:p>
          <a:p>
            <a:pPr marL="716988" lvl="2" indent="-238996">
              <a:lnSpc>
                <a:spcPct val="90000"/>
              </a:lnSpc>
              <a:buFont typeface="Wingdings" pitchFamily="2" charset="2"/>
              <a:buChar char="Ø"/>
            </a:pPr>
            <a:r>
              <a:rPr lang="en-US" sz="1200" dirty="0"/>
              <a:t>One technique is to define a set of related methods which prevent the caller from directly using the underlying collection, such as : </a:t>
            </a:r>
          </a:p>
          <a:p>
            <a:pPr marL="716988" lvl="2" indent="-238996">
              <a:lnSpc>
                <a:spcPct val="90000"/>
              </a:lnSpc>
              <a:buFont typeface="Wingdings" pitchFamily="2" charset="2"/>
              <a:buChar char="Ø"/>
            </a:pPr>
            <a:r>
              <a:rPr lang="en-US" sz="1200" dirty="0" err="1"/>
              <a:t>addThing</a:t>
            </a:r>
            <a:r>
              <a:rPr lang="en-US" sz="1200" dirty="0"/>
              <a:t>(Thing) </a:t>
            </a:r>
          </a:p>
          <a:p>
            <a:pPr marL="716988" lvl="2" indent="-238996">
              <a:lnSpc>
                <a:spcPct val="90000"/>
              </a:lnSpc>
              <a:buFont typeface="Wingdings" pitchFamily="2" charset="2"/>
              <a:buChar char="Ø"/>
            </a:pPr>
            <a:r>
              <a:rPr lang="en-US" sz="1200" dirty="0" err="1"/>
              <a:t>removeThing</a:t>
            </a:r>
            <a:r>
              <a:rPr lang="en-US" sz="1200" dirty="0"/>
              <a:t>(Thing) </a:t>
            </a:r>
          </a:p>
          <a:p>
            <a:pPr marL="716988" lvl="2" indent="-238996">
              <a:lnSpc>
                <a:spcPct val="90000"/>
              </a:lnSpc>
              <a:buFont typeface="Wingdings" pitchFamily="2" charset="2"/>
              <a:buChar char="Ø"/>
            </a:pPr>
            <a:r>
              <a:rPr lang="en-US" sz="1200" dirty="0" err="1"/>
              <a:t>getThings</a:t>
            </a:r>
            <a:r>
              <a:rPr lang="en-US" sz="1200" dirty="0"/>
              <a:t>() - return an unmodifiable Collection </a:t>
            </a:r>
          </a:p>
          <a:p>
            <a:pPr marL="358492" lvl="1" indent="-238996">
              <a:lnSpc>
                <a:spcPct val="90000"/>
              </a:lnSpc>
              <a:buFontTx/>
              <a:buChar char="•"/>
            </a:pPr>
            <a:r>
              <a:rPr lang="en-US" sz="1200" b="1" dirty="0"/>
              <a:t>Use thread safe collections when needed:</a:t>
            </a:r>
          </a:p>
          <a:p>
            <a:pPr marL="716988" lvl="2" indent="-238996">
              <a:lnSpc>
                <a:spcPct val="90000"/>
              </a:lnSpc>
              <a:buFont typeface="Wingdings" pitchFamily="2" charset="2"/>
              <a:buChar char="Ø"/>
            </a:pPr>
            <a:r>
              <a:rPr lang="en-US" sz="1200" dirty="0"/>
              <a:t>Collection classes which have the synchronized methods are always thread safe. Next slide gives the list of the synchronized and non-synchronized collections.</a:t>
            </a:r>
          </a:p>
        </p:txBody>
      </p:sp>
    </p:spTree>
    <p:extLst>
      <p:ext uri="{BB962C8B-B14F-4D97-AF65-F5344CB8AC3E}">
        <p14:creationId xmlns:p14="http://schemas.microsoft.com/office/powerpoint/2010/main" val="420928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65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732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877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lstStyle/>
          <a:p>
            <a:r>
              <a:rPr lang="en-US" dirty="0" smtClean="0"/>
              <a:t>Collections Framework:</a:t>
            </a:r>
          </a:p>
          <a:p>
            <a:endParaRPr lang="en-US" dirty="0" smtClean="0"/>
          </a:p>
          <a:p>
            <a:r>
              <a:rPr lang="en-US" dirty="0" smtClean="0"/>
              <a:t>Advantages of Collections:</a:t>
            </a:r>
          </a:p>
          <a:p>
            <a:endParaRPr lang="en-US" dirty="0" smtClean="0"/>
          </a:p>
          <a:p>
            <a:r>
              <a:rPr lang="en-US" dirty="0" smtClean="0"/>
              <a:t>Collections provide the following advantages:</a:t>
            </a:r>
          </a:p>
          <a:p>
            <a:pPr lvl="1"/>
            <a:r>
              <a:rPr lang="en-US" dirty="0" smtClean="0"/>
              <a:t>Reduces programming effort by providing useful data structures and algorithms so you do not have to write them yourself. </a:t>
            </a:r>
          </a:p>
          <a:p>
            <a:pPr lvl="1"/>
            <a:r>
              <a:rPr lang="en-US" dirty="0" smtClean="0"/>
              <a:t>Increases performance by providing high-performance implementations of useful data structures and algorithms. Since the various implementations of each interface are interchangeable, programs can be easily tuned by switching implementations. </a:t>
            </a:r>
          </a:p>
          <a:p>
            <a:pPr lvl="1"/>
            <a:r>
              <a:rPr lang="en-US" dirty="0" smtClean="0"/>
              <a:t>Provides interoperability between unrelated APIs by establishing a common language to pass collections back and forth. </a:t>
            </a:r>
          </a:p>
          <a:p>
            <a:pPr lvl="1"/>
            <a:r>
              <a:rPr lang="en-US" dirty="0" smtClean="0"/>
              <a:t>Reduces the effort required to learn APIs by eliminating the need to learn multiple ad hoc collection APIs. </a:t>
            </a:r>
          </a:p>
          <a:p>
            <a:pPr lvl="1"/>
            <a:r>
              <a:rPr lang="en-US" dirty="0" smtClean="0"/>
              <a:t>Reduces the effort required to design and implement APIs by eliminating the need to produce ad hoc collections APIs. </a:t>
            </a:r>
          </a:p>
          <a:p>
            <a:pPr lvl="1"/>
            <a:r>
              <a:rPr lang="en-US" dirty="0" smtClean="0"/>
              <a:t>Fosters software reuse by providing a standard interface for collections and algorithms to manipulate them.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085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lstStyle/>
          <a:p>
            <a:r>
              <a:rPr lang="en-US" dirty="0" smtClean="0"/>
              <a:t>Interfaces and Implementation:</a:t>
            </a:r>
          </a:p>
          <a:p>
            <a:r>
              <a:rPr lang="en-US" dirty="0" smtClean="0"/>
              <a:t>The core collection interfaces (shown in figure above) are the interfaces used to manipulate collections, and to pass them from one method to another. The basic purpose of these interfaces is to allow collections to be manipulated independently of the details of their representation. </a:t>
            </a:r>
          </a:p>
          <a:p>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r>
              <a:rPr lang="en-US" dirty="0" smtClean="0"/>
              <a:t>Note: Collections is a class, with static utility methods, while Collection is an interface with declarations of the methods common to most collections including add(), remove(), contains(), size(), and iterator().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85731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body" idx="1"/>
          </p:nvPr>
        </p:nvSpPr>
        <p:spPr/>
        <p:txBody>
          <a:bodyPr/>
          <a:lstStyle/>
          <a:p>
            <a:r>
              <a:rPr lang="en-US" dirty="0" smtClean="0"/>
              <a:t>Interfaces and Implementation:</a:t>
            </a:r>
          </a:p>
          <a:p>
            <a:r>
              <a:rPr lang="en-US" dirty="0" smtClean="0"/>
              <a:t>Collection Interfaces:</a:t>
            </a:r>
          </a:p>
          <a:p>
            <a:r>
              <a:rPr lang="en-US" dirty="0" smtClean="0"/>
              <a:t>Following are the four major interfaces:</a:t>
            </a:r>
          </a:p>
          <a:p>
            <a:pPr lvl="1"/>
            <a:r>
              <a:rPr lang="en-US" dirty="0" smtClean="0"/>
              <a:t>Set Interface: holds only unique values and rejects duplicates.</a:t>
            </a:r>
          </a:p>
          <a:p>
            <a:pPr lvl="1"/>
            <a:r>
              <a:rPr lang="en-US" dirty="0" smtClean="0"/>
              <a:t>List Interface: represents an ordered list of objects, meaning the elements of a List can be accessed in a specific order, and by an index too. List can hold duplicates. </a:t>
            </a:r>
          </a:p>
          <a:p>
            <a:pPr lvl="1"/>
            <a:r>
              <a:rPr lang="en-US" dirty="0" smtClean="0"/>
              <a:t>Queue Interface: represents an ordered list of objects just like a List. However, a queue is designed to have elements inserted at the end of the queue, and elements removed from the beginning of the queue. Just like a queue in a supermarket! </a:t>
            </a:r>
          </a:p>
          <a:p>
            <a:pPr lvl="1"/>
            <a:r>
              <a:rPr lang="en-US" dirty="0" smtClean="0"/>
              <a:t>Map Interface: represents a mapping between a key and a value. The Map interface is not a subtype of the Collection interface. A Map cannot contain duplicate keys; each key can map to at most one value. The Map implementations let you do things like search for a value based on the key, ask for a collection of just the values, or ask for a collection of just the keys. </a:t>
            </a:r>
          </a:p>
          <a:p>
            <a:pPr lvl="1"/>
            <a:r>
              <a:rPr lang="en-US" dirty="0" err="1" smtClean="0"/>
              <a:t>SortedSet</a:t>
            </a:r>
            <a:r>
              <a:rPr lang="en-US" dirty="0" smtClean="0"/>
              <a:t> Interface: is a Set that maintains its elements in ascending order. Several additional operations are provided to take advantage of the ordering. </a:t>
            </a:r>
          </a:p>
          <a:p>
            <a:pPr lvl="1"/>
            <a:r>
              <a:rPr lang="en-US" dirty="0" err="1" smtClean="0"/>
              <a:t>SortedMap</a:t>
            </a:r>
            <a:r>
              <a:rPr lang="en-US" dirty="0" smtClean="0"/>
              <a:t> Interface: is a Map that maintains its mappings in ascending key order. This is the Map analog of </a:t>
            </a:r>
            <a:r>
              <a:rPr lang="en-US" dirty="0" err="1" smtClean="0"/>
              <a:t>SortedSet</a:t>
            </a:r>
            <a:r>
              <a:rPr lang="en-US" dirty="0" smtClean="0"/>
              <a:t>. Sorted maps are used for naturally ordered collections of key/value pairs, such as dictionaries and telephone directories.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5856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lstStyle/>
          <a:p>
            <a:r>
              <a:rPr lang="en-US" dirty="0" smtClean="0"/>
              <a:t>Collection Implementations:</a:t>
            </a:r>
          </a:p>
          <a:p>
            <a:r>
              <a:rPr lang="en-US" dirty="0" smtClean="0"/>
              <a:t>The Java Collections Framework provides several general-purpose implementations of the Set, List, and Map interfaces. The general purpose implementations are summarized in the table above.</a:t>
            </a:r>
          </a:p>
          <a:p>
            <a:pPr lvl="1"/>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is, the better access performance you will get. Use this class when you want a collection with no duplicates and you do not care about order when you iterate through it. Implements the Set interface.</a:t>
            </a:r>
          </a:p>
          <a:p>
            <a:pPr lvl="1"/>
            <a:r>
              <a:rPr lang="en-US" dirty="0" err="1" smtClean="0"/>
              <a:t>LinkedHashSet</a:t>
            </a:r>
            <a:r>
              <a:rPr lang="en-US" dirty="0" smtClean="0"/>
              <a:t>: differs from </a:t>
            </a:r>
            <a:r>
              <a:rPr lang="en-US" dirty="0" err="1" smtClean="0"/>
              <a:t>HashSet</a:t>
            </a:r>
            <a:r>
              <a:rPr lang="en-US" dirty="0" smtClean="0"/>
              <a:t> by guaranteeing that the order of the elements during iteration is the same as the order they were inserted into the </a:t>
            </a:r>
            <a:r>
              <a:rPr lang="en-US" dirty="0" err="1" smtClean="0"/>
              <a:t>LinkedHashSet</a:t>
            </a:r>
            <a:r>
              <a:rPr lang="en-US" dirty="0" smtClean="0"/>
              <a:t>. </a:t>
            </a:r>
          </a:p>
          <a:p>
            <a:pPr lvl="1"/>
            <a:r>
              <a:rPr lang="en-US" dirty="0" err="1" smtClean="0"/>
              <a:t>TreeSet</a:t>
            </a:r>
            <a:r>
              <a:rPr lang="en-US" dirty="0" smtClean="0"/>
              <a:t>: implements the </a:t>
            </a:r>
            <a:r>
              <a:rPr lang="en-US" dirty="0" err="1" smtClean="0"/>
              <a:t>SortedSet</a:t>
            </a:r>
            <a:r>
              <a:rPr lang="en-US" dirty="0" smtClean="0"/>
              <a:t> interface. Like </a:t>
            </a:r>
            <a:r>
              <a:rPr lang="en-US" dirty="0" err="1" smtClean="0"/>
              <a:t>LinkedHashSet</a:t>
            </a:r>
            <a:r>
              <a:rPr lang="en-US" dirty="0" smtClean="0"/>
              <a:t>, </a:t>
            </a:r>
            <a:r>
              <a:rPr lang="en-US" dirty="0" err="1" smtClean="0"/>
              <a:t>TreeSet</a:t>
            </a:r>
            <a:r>
              <a:rPr lang="en-US" dirty="0" smtClean="0"/>
              <a:t> also guarantees the order of the elements when iterated, but the order is the sorting order of the elements. This order is determined either by their natural order (if they implement Comparable), or by a specific Comparator implementation. </a:t>
            </a:r>
          </a:p>
          <a:p>
            <a:pPr lvl="1"/>
            <a:r>
              <a:rPr lang="en-US" dirty="0" err="1" smtClean="0"/>
              <a:t>ArrayList</a:t>
            </a:r>
            <a:r>
              <a:rPr lang="en-US" dirty="0" smtClean="0"/>
              <a:t>: Think of this as a </a:t>
            </a:r>
            <a:r>
              <a:rPr lang="en-US" dirty="0" err="1" smtClean="0"/>
              <a:t>growable</a:t>
            </a:r>
            <a:r>
              <a:rPr lang="en-US" dirty="0" smtClean="0"/>
              <a:t> array. It gives you fast iteration and fast random access. It is an ordered collection (by index). However, it is not sorted. </a:t>
            </a:r>
            <a:r>
              <a:rPr lang="en-US" dirty="0" err="1" smtClean="0"/>
              <a:t>ArrayList</a:t>
            </a:r>
            <a:r>
              <a:rPr lang="en-US" dirty="0" smtClean="0"/>
              <a:t> now implements the new </a:t>
            </a:r>
            <a:r>
              <a:rPr lang="en-US" dirty="0" err="1" smtClean="0"/>
              <a:t>RandomAccess</a:t>
            </a:r>
            <a:r>
              <a:rPr lang="en-US" dirty="0" smtClean="0"/>
              <a:t> interface — a marker interface (meaning it has no methods) that says, “this list supports fast (generally constant time) random access.” Choose this over a </a:t>
            </a:r>
            <a:r>
              <a:rPr lang="en-US" dirty="0" err="1" smtClean="0"/>
              <a:t>LinkedList</a:t>
            </a:r>
            <a:r>
              <a:rPr lang="en-US" dirty="0" smtClean="0"/>
              <a:t> when you need fast iteration but are not as likely to be doing a lot of insertion and deletion.</a:t>
            </a:r>
          </a:p>
          <a:p>
            <a:pPr lvl="1"/>
            <a:r>
              <a:rPr lang="en-US"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2352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body" idx="1"/>
          </p:nvPr>
        </p:nvSpPr>
        <p:spPr/>
        <p:txBody>
          <a:bodyPr/>
          <a:lstStyle/>
          <a:p>
            <a:r>
              <a:rPr lang="en-US" dirty="0" smtClean="0"/>
              <a:t>Collection Implementations (contd.):</a:t>
            </a:r>
          </a:p>
          <a:p>
            <a:r>
              <a:rPr lang="en-US" dirty="0" smtClean="0"/>
              <a:t>This linkage gives you new methods (beyond what you get from the List interface) for adding and removing from the beginning or end. This makes it an easy choice for implementing a stack or queue. Keep in mind that a </a:t>
            </a:r>
            <a:r>
              <a:rPr lang="en-US" dirty="0" err="1" smtClean="0"/>
              <a:t>LinkedList</a:t>
            </a:r>
            <a:r>
              <a:rPr lang="en-US" dirty="0" smtClean="0"/>
              <a:t> may iterate more slowly than an </a:t>
            </a:r>
            <a:r>
              <a:rPr lang="en-US" dirty="0" err="1" smtClean="0"/>
              <a:t>ArrayList</a:t>
            </a:r>
            <a:r>
              <a:rPr lang="en-US" dirty="0" smtClean="0"/>
              <a:t>. However, it is a good choice when you need fast insertion and deletion. As of Java 5, the </a:t>
            </a:r>
            <a:r>
              <a:rPr lang="en-US" dirty="0" err="1" smtClean="0"/>
              <a:t>LinkedList</a:t>
            </a:r>
            <a:r>
              <a:rPr lang="en-US" dirty="0" smtClean="0"/>
              <a:t> class has been enhanced to implement the </a:t>
            </a:r>
            <a:r>
              <a:rPr lang="en-US" dirty="0" err="1" smtClean="0"/>
              <a:t>java.util.Queue</a:t>
            </a:r>
            <a:r>
              <a:rPr lang="en-US" dirty="0" smtClean="0"/>
              <a:t> interface. As such, it now supports the common queue methods: peek(), poll(), and offer().</a:t>
            </a:r>
          </a:p>
          <a:p>
            <a:r>
              <a:rPr lang="en-US" dirty="0" err="1" smtClean="0"/>
              <a:t>HashMap</a:t>
            </a:r>
            <a:r>
              <a:rPr lang="en-US" dirty="0" smtClean="0"/>
              <a:t>: The </a:t>
            </a:r>
            <a:r>
              <a:rPr lang="en-US" dirty="0" err="1" smtClean="0"/>
              <a:t>HashMap</a:t>
            </a:r>
            <a:r>
              <a:rPr lang="en-US" dirty="0" smtClean="0"/>
              <a:t> gives you an unsorted, unordered Map. When you need a Map and you do not care about the order (when you iterate through it), then </a:t>
            </a:r>
            <a:r>
              <a:rPr lang="en-US" dirty="0" err="1" smtClean="0"/>
              <a:t>HashMap</a:t>
            </a:r>
            <a:r>
              <a:rPr lang="en-US" dirty="0" smtClean="0"/>
              <a:t> is the way to go. The other maps add a little more overhead. Where the keys land in the Map is based on the key’s </a:t>
            </a:r>
            <a:r>
              <a:rPr lang="en-US" dirty="0" err="1" smtClean="0"/>
              <a:t>hashcode</a:t>
            </a:r>
            <a:r>
              <a:rPr lang="en-US" dirty="0" smtClean="0"/>
              <a:t>. So, like </a:t>
            </a:r>
            <a:r>
              <a:rPr lang="en-US" dirty="0" err="1" smtClean="0"/>
              <a:t>HashSet</a:t>
            </a:r>
            <a:r>
              <a:rPr lang="en-US" dirty="0" smtClean="0"/>
              <a:t>, the more efficient your </a:t>
            </a:r>
            <a:r>
              <a:rPr lang="en-US" dirty="0" err="1" smtClean="0"/>
              <a:t>hashCode</a:t>
            </a:r>
            <a:r>
              <a:rPr lang="en-US" dirty="0" smtClean="0"/>
              <a:t>() implementation, the better access performance you will get. </a:t>
            </a:r>
            <a:r>
              <a:rPr lang="en-US" dirty="0" err="1" smtClean="0"/>
              <a:t>HashMap</a:t>
            </a:r>
            <a:r>
              <a:rPr lang="en-US" dirty="0" smtClean="0"/>
              <a:t> allows one null key and multiple null values in a collection.</a:t>
            </a:r>
          </a:p>
          <a:p>
            <a:r>
              <a:rPr lang="en-US" dirty="0" err="1" smtClean="0"/>
              <a:t>TreeMap</a:t>
            </a:r>
            <a:r>
              <a:rPr lang="en-US" dirty="0" smtClean="0"/>
              <a:t>: </a:t>
            </a:r>
            <a:r>
              <a:rPr lang="en-US" dirty="0" err="1" smtClean="0"/>
              <a:t>TreeMap</a:t>
            </a:r>
            <a:r>
              <a:rPr lang="en-US" dirty="0" smtClean="0"/>
              <a:t> is a sorted Map. </a:t>
            </a:r>
          </a:p>
          <a:p>
            <a:r>
              <a:rPr lang="en-US" dirty="0" err="1" smtClean="0"/>
              <a:t>LinkedHashMap</a:t>
            </a:r>
            <a:r>
              <a:rPr lang="en-US" dirty="0" smtClean="0"/>
              <a:t>: Like its Set counterpart, </a:t>
            </a:r>
            <a:r>
              <a:rPr lang="en-US" dirty="0" err="1" smtClean="0"/>
              <a:t>LinkedHashSet</a:t>
            </a:r>
            <a:r>
              <a:rPr lang="en-US" dirty="0" smtClean="0"/>
              <a:t>, the </a:t>
            </a:r>
            <a:r>
              <a:rPr lang="en-US" dirty="0" err="1" smtClean="0"/>
              <a:t>LinkedHash</a:t>
            </a:r>
            <a:r>
              <a:rPr lang="en-US" dirty="0" smtClean="0"/>
              <a:t>-Map collection maintains insertion order (or, optionally, access order). Although it will be somewhat slower than </a:t>
            </a:r>
            <a:r>
              <a:rPr lang="en-US" dirty="0" err="1" smtClean="0"/>
              <a:t>HashMap</a:t>
            </a:r>
            <a:r>
              <a:rPr lang="en-US" dirty="0" smtClean="0"/>
              <a:t> for adding and removing elements, you can expect faster iteration with a </a:t>
            </a:r>
            <a:r>
              <a:rPr lang="en-US" dirty="0" err="1" smtClean="0"/>
              <a:t>LinkedHashMap</a:t>
            </a:r>
            <a:r>
              <a:rPr lang="en-US" dirty="0" smtClean="0"/>
              <a:t>.</a:t>
            </a:r>
          </a:p>
        </p:txBody>
      </p:sp>
      <p:sp>
        <p:nvSpPr>
          <p:cNvPr id="4" name="Slide Image Placeholder 3"/>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8830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lstStyle/>
          <a:p>
            <a:r>
              <a:rPr lang="en-US" dirty="0" smtClean="0"/>
              <a:t>Collection Interface Methods:</a:t>
            </a:r>
          </a:p>
          <a:p>
            <a:r>
              <a:rPr lang="en-US" dirty="0" smtClean="0"/>
              <a:t>The Collection Interface is the foundation on which the collection framework is built. It declares the core methods that all collections will have. Some of these methods are summarized in the table given in the above slide.</a:t>
            </a:r>
          </a:p>
          <a:p>
            <a:r>
              <a:rPr lang="en-US" dirty="0" smtClean="0"/>
              <a:t>The bulk operations perform some operation on an entire Collection in a single shot. They are done through the following methods, namely: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7083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845997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225547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4810390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88315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581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10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168460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0979660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86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202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0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00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53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6880460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068987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88409" cy="720725"/>
          </a:xfrm>
        </p:spPr>
        <p:txBody>
          <a:bodyPr>
            <a:normAutofit/>
          </a:bodyPr>
          <a:lstStyle/>
          <a:p>
            <a:r>
              <a:rPr lang="en-US" sz="3200" dirty="0"/>
              <a:t>Core Java </a:t>
            </a:r>
            <a:r>
              <a:rPr lang="en-US" sz="3200" dirty="0" smtClean="0"/>
              <a:t>8 </a:t>
            </a:r>
            <a:endParaRPr lang="en-US" sz="3200" dirty="0"/>
          </a:p>
        </p:txBody>
      </p:sp>
      <p:sp>
        <p:nvSpPr>
          <p:cNvPr id="12" name="Subtitle 11"/>
          <p:cNvSpPr>
            <a:spLocks noGrp="1"/>
          </p:cNvSpPr>
          <p:nvPr>
            <p:ph type="subTitle" idx="1"/>
          </p:nvPr>
        </p:nvSpPr>
        <p:spPr>
          <a:xfrm>
            <a:off x="239449" y="4192204"/>
            <a:ext cx="3725949" cy="1223963"/>
          </a:xfrm>
        </p:spPr>
        <p:txBody>
          <a:bodyPr>
            <a:normAutofit/>
          </a:bodyPr>
          <a:lstStyle/>
          <a:p>
            <a:pPr algn="l"/>
            <a:r>
              <a:rPr lang="en-US" sz="2200" dirty="0" smtClean="0">
                <a:solidFill>
                  <a:srgbClr val="0070C0"/>
                </a:solidFill>
              </a:rPr>
              <a:t> Lesson 14 :  Collection</a:t>
            </a:r>
            <a:endParaRPr lang="en-US" sz="2200" dirty="0">
              <a:solidFill>
                <a:srgbClr val="0070C0"/>
              </a:solidFill>
            </a:endParaRPr>
          </a:p>
        </p:txBody>
      </p:sp>
    </p:spTree>
    <p:extLst>
      <p:ext uri="{BB962C8B-B14F-4D97-AF65-F5344CB8AC3E}">
        <p14:creationId xmlns:p14="http://schemas.microsoft.com/office/powerpoint/2010/main" val="25449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14.3</a:t>
            </a:r>
            <a:r>
              <a:rPr lang="en-US" sz="1200" dirty="0"/>
              <a:t>: </a:t>
            </a:r>
            <a:r>
              <a:rPr lang="en-US" sz="1200" dirty="0" err="1"/>
              <a:t>AutoBoxing</a:t>
            </a:r>
            <a:r>
              <a:rPr lang="en-US" sz="1200" dirty="0"/>
              <a:t> with Collections</a:t>
            </a:r>
            <a:r>
              <a:rPr lang="en-US" dirty="0"/>
              <a:t/>
            </a:r>
            <a:br>
              <a:rPr lang="en-US" dirty="0"/>
            </a:br>
            <a:r>
              <a:rPr lang="en-US" dirty="0" err="1"/>
              <a:t>AutoBoxing</a:t>
            </a:r>
            <a:r>
              <a:rPr lang="en-US" dirty="0"/>
              <a:t> with Collections</a:t>
            </a:r>
          </a:p>
        </p:txBody>
      </p:sp>
      <p:sp>
        <p:nvSpPr>
          <p:cNvPr id="116739" name="Rectangle 3"/>
          <p:cNvSpPr>
            <a:spLocks noGrp="1"/>
          </p:cNvSpPr>
          <p:nvPr>
            <p:ph idx="1"/>
          </p:nvPr>
        </p:nvSpPr>
        <p:spPr/>
        <p:txBody>
          <a:bodyPr/>
          <a:lstStyle/>
          <a:p>
            <a:pPr>
              <a:lnSpc>
                <a:spcPct val="150000"/>
              </a:lnSpc>
            </a:pPr>
            <a:r>
              <a:rPr lang="en-US" dirty="0">
                <a:solidFill>
                  <a:schemeClr val="tx1"/>
                </a:solidFill>
              </a:rPr>
              <a:t>Boxing conversion converts primitive values to objects of corresponding wrapper types</a:t>
            </a:r>
            <a:r>
              <a:rPr lang="en-US" dirty="0" smtClean="0">
                <a:solidFill>
                  <a:schemeClr val="tx1"/>
                </a:solidFill>
              </a:rPr>
              <a:t>.</a:t>
            </a:r>
          </a:p>
          <a:p>
            <a:endParaRPr lang="en-US" dirty="0">
              <a:solidFill>
                <a:schemeClr val="tx1"/>
              </a:solidFill>
            </a:endParaRPr>
          </a:p>
          <a:p>
            <a:endParaRPr lang="en-US" dirty="0">
              <a:solidFill>
                <a:schemeClr val="tx1"/>
              </a:solidFill>
            </a:endParaRPr>
          </a:p>
          <a:p>
            <a:endParaRPr lang="en-US" sz="1800" dirty="0">
              <a:solidFill>
                <a:schemeClr val="tx1"/>
              </a:solidFill>
            </a:endParaRPr>
          </a:p>
          <a:p>
            <a:endParaRPr lang="en-US" b="0" dirty="0">
              <a:solidFill>
                <a:schemeClr val="tx1"/>
              </a:solidFill>
            </a:endParaRPr>
          </a:p>
          <a:p>
            <a:endParaRPr lang="en-US" b="0" dirty="0" smtClean="0">
              <a:solidFill>
                <a:schemeClr val="tx1"/>
              </a:solidFill>
            </a:endParaRPr>
          </a:p>
          <a:p>
            <a:endParaRPr lang="en-US" b="0" dirty="0">
              <a:solidFill>
                <a:schemeClr val="tx1"/>
              </a:solidFill>
            </a:endParaRPr>
          </a:p>
          <a:p>
            <a:pPr>
              <a:lnSpc>
                <a:spcPct val="150000"/>
              </a:lnSpc>
            </a:pPr>
            <a:r>
              <a:rPr lang="en-US" dirty="0" smtClean="0">
                <a:solidFill>
                  <a:schemeClr val="tx1"/>
                </a:solidFill>
              </a:rPr>
              <a:t>Unboxing </a:t>
            </a:r>
            <a:r>
              <a:rPr lang="en-US" dirty="0">
                <a:solidFill>
                  <a:schemeClr val="tx1"/>
                </a:solidFill>
              </a:rPr>
              <a:t>conversion converts objects of wrapper types to values of corresponding primitive types.</a:t>
            </a:r>
          </a:p>
        </p:txBody>
      </p:sp>
      <p:sp>
        <p:nvSpPr>
          <p:cNvPr id="116748" name="AutoShape 12"/>
          <p:cNvSpPr>
            <a:spLocks noChangeArrowheads="1"/>
          </p:cNvSpPr>
          <p:nvPr/>
        </p:nvSpPr>
        <p:spPr bwMode="auto">
          <a:xfrm>
            <a:off x="647700" y="2412093"/>
            <a:ext cx="7412653" cy="1333500"/>
          </a:xfrm>
          <a:prstGeom prst="roundRect">
            <a:avLst>
              <a:gd name="adj" fmla="val 16667"/>
            </a:avLst>
          </a:prstGeom>
          <a:noFill/>
          <a:ln w="19050">
            <a:solidFill>
              <a:schemeClr val="tx1"/>
            </a:solidFill>
            <a:round/>
            <a:headEnd/>
            <a:tailEnd/>
          </a:ln>
          <a:effectLst/>
        </p:spPr>
        <p:txBody>
          <a:bodyPr anchor="ctr"/>
          <a:lstStyle/>
          <a:p>
            <a:pPr lvl="1"/>
            <a:r>
              <a:rPr lang="en-US" dirty="0">
                <a:latin typeface="+mj-lt"/>
                <a:cs typeface="Arial" pitchFamily="34" charset="0"/>
              </a:rPr>
              <a:t>int </a:t>
            </a:r>
            <a:r>
              <a:rPr lang="en-US" dirty="0" err="1">
                <a:latin typeface="+mj-lt"/>
                <a:cs typeface="Arial" pitchFamily="34" charset="0"/>
              </a:rPr>
              <a:t>intVal</a:t>
            </a:r>
            <a:r>
              <a:rPr lang="en-US" dirty="0">
                <a:latin typeface="+mj-lt"/>
                <a:cs typeface="Arial" pitchFamily="34" charset="0"/>
              </a:rPr>
              <a:t> = </a:t>
            </a:r>
            <a:r>
              <a:rPr lang="en-US" dirty="0" smtClean="0">
                <a:latin typeface="+mj-lt"/>
                <a:cs typeface="Arial" pitchFamily="34" charset="0"/>
              </a:rPr>
              <a:t>14;</a:t>
            </a:r>
            <a:endParaRPr lang="en-US" dirty="0">
              <a:latin typeface="+mj-lt"/>
              <a:cs typeface="Arial" pitchFamily="34" charset="0"/>
            </a:endParaRPr>
          </a:p>
          <a:p>
            <a:pPr lvl="1"/>
            <a:r>
              <a:rPr lang="en-US" dirty="0">
                <a:latin typeface="+mj-lt"/>
                <a:cs typeface="Arial" pitchFamily="34" charset="0"/>
              </a:rPr>
              <a:t>Integer </a:t>
            </a:r>
            <a:r>
              <a:rPr lang="en-US" dirty="0" err="1">
                <a:latin typeface="+mj-lt"/>
                <a:cs typeface="Arial" pitchFamily="34" charset="0"/>
              </a:rPr>
              <a:t>iReference</a:t>
            </a:r>
            <a:r>
              <a:rPr lang="en-US" dirty="0">
                <a:latin typeface="+mj-lt"/>
                <a:cs typeface="Arial" pitchFamily="34" charset="0"/>
              </a:rPr>
              <a:t> = new Integer(</a:t>
            </a:r>
            <a:r>
              <a:rPr lang="en-US" dirty="0" err="1">
                <a:latin typeface="+mj-lt"/>
                <a:cs typeface="Arial" pitchFamily="34" charset="0"/>
              </a:rPr>
              <a:t>i</a:t>
            </a:r>
            <a:r>
              <a:rPr lang="en-US" dirty="0">
                <a:latin typeface="+mj-lt"/>
                <a:cs typeface="Arial" pitchFamily="34" charset="0"/>
              </a:rPr>
              <a:t>); // prior to Java 5, explicit Boxing </a:t>
            </a:r>
          </a:p>
          <a:p>
            <a:pPr lvl="1"/>
            <a:r>
              <a:rPr lang="en-US" dirty="0" err="1">
                <a:latin typeface="+mj-lt"/>
                <a:cs typeface="Arial" pitchFamily="34" charset="0"/>
              </a:rPr>
              <a:t>iReference</a:t>
            </a:r>
            <a:r>
              <a:rPr lang="en-US" dirty="0">
                <a:latin typeface="+mj-lt"/>
                <a:cs typeface="Arial" pitchFamily="34" charset="0"/>
              </a:rPr>
              <a:t> = </a:t>
            </a:r>
            <a:r>
              <a:rPr lang="en-US" dirty="0" err="1">
                <a:latin typeface="+mj-lt"/>
                <a:cs typeface="Arial" pitchFamily="34" charset="0"/>
              </a:rPr>
              <a:t>intVal</a:t>
            </a:r>
            <a:r>
              <a:rPr lang="en-US" dirty="0">
                <a:latin typeface="+mj-lt"/>
                <a:cs typeface="Arial" pitchFamily="34" charset="0"/>
              </a:rPr>
              <a:t>;                      // In Java 5,Automatic Boxing</a:t>
            </a:r>
          </a:p>
        </p:txBody>
      </p:sp>
      <p:sp>
        <p:nvSpPr>
          <p:cNvPr id="116749" name="AutoShape 13"/>
          <p:cNvSpPr>
            <a:spLocks noChangeArrowheads="1"/>
          </p:cNvSpPr>
          <p:nvPr/>
        </p:nvSpPr>
        <p:spPr bwMode="auto">
          <a:xfrm>
            <a:off x="692410" y="5364695"/>
            <a:ext cx="7547429" cy="990600"/>
          </a:xfrm>
          <a:prstGeom prst="roundRect">
            <a:avLst>
              <a:gd name="adj" fmla="val 16667"/>
            </a:avLst>
          </a:prstGeom>
          <a:noFill/>
          <a:ln w="19050">
            <a:solidFill>
              <a:schemeClr val="tx1"/>
            </a:solidFill>
            <a:round/>
            <a:headEnd/>
            <a:tailEnd/>
          </a:ln>
          <a:effectLst/>
        </p:spPr>
        <p:txBody>
          <a:bodyPr anchor="ctr"/>
          <a:lstStyle/>
          <a:p>
            <a:pPr lvl="1"/>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iReference.intValue</a:t>
            </a:r>
            <a:r>
              <a:rPr lang="en-US" dirty="0">
                <a:latin typeface="+mj-lt"/>
                <a:cs typeface="Arial" pitchFamily="34" charset="0"/>
              </a:rPr>
              <a:t>();    // prior to Java5, explicit </a:t>
            </a:r>
            <a:r>
              <a:rPr lang="en-US" dirty="0" err="1">
                <a:latin typeface="+mj-lt"/>
                <a:cs typeface="Arial" pitchFamily="34" charset="0"/>
              </a:rPr>
              <a:t>unboxing</a:t>
            </a:r>
            <a:endParaRPr lang="en-US" dirty="0">
              <a:latin typeface="+mj-lt"/>
              <a:cs typeface="Arial" pitchFamily="34" charset="0"/>
            </a:endParaRPr>
          </a:p>
          <a:p>
            <a:pPr lvl="1"/>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a:t>
            </a:r>
            <a:r>
              <a:rPr lang="en-US" dirty="0">
                <a:latin typeface="+mj-lt"/>
                <a:cs typeface="Arial" pitchFamily="34" charset="0"/>
              </a:rPr>
              <a:t>;                        // In Java 5, Automatic </a:t>
            </a:r>
            <a:r>
              <a:rPr lang="en-US" dirty="0" err="1">
                <a:latin typeface="+mj-lt"/>
                <a:cs typeface="Arial" pitchFamily="34" charset="0"/>
              </a:rPr>
              <a:t>Unboxing</a:t>
            </a:r>
            <a:endParaRPr lang="en-US" dirty="0">
              <a:latin typeface="+mj-lt"/>
              <a:cs typeface="Arial" pitchFamily="34" charset="0"/>
            </a:endParaRPr>
          </a:p>
        </p:txBody>
      </p:sp>
    </p:spTree>
    <p:extLst>
      <p:ext uri="{BB962C8B-B14F-4D97-AF65-F5344CB8AC3E}">
        <p14:creationId xmlns:p14="http://schemas.microsoft.com/office/powerpoint/2010/main" val="198462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Rectangle 12"/>
          <p:cNvSpPr>
            <a:spLocks noGrp="1"/>
          </p:cNvSpPr>
          <p:nvPr>
            <p:ph type="title"/>
          </p:nvPr>
        </p:nvSpPr>
        <p:spPr/>
        <p:txBody>
          <a:bodyPr/>
          <a:lstStyle/>
          <a:p>
            <a:pPr>
              <a:lnSpc>
                <a:spcPct val="150000"/>
              </a:lnSpc>
            </a:pPr>
            <a:r>
              <a:rPr lang="en-US" sz="1200" dirty="0" smtClean="0"/>
              <a:t>14.3: Iterating Collection  </a:t>
            </a:r>
            <a:r>
              <a:rPr lang="en-US" sz="1200" b="1" dirty="0"/>
              <a:t/>
            </a:r>
            <a:br>
              <a:rPr lang="en-US" sz="1200" b="1" dirty="0"/>
            </a:br>
            <a:r>
              <a:rPr lang="en-US" dirty="0"/>
              <a:t>Iterating through a collection</a:t>
            </a:r>
          </a:p>
        </p:txBody>
      </p:sp>
      <p:sp>
        <p:nvSpPr>
          <p:cNvPr id="15373" name="Rectangle 13"/>
          <p:cNvSpPr>
            <a:spLocks noGrp="1"/>
          </p:cNvSpPr>
          <p:nvPr>
            <p:ph idx="1"/>
          </p:nvPr>
        </p:nvSpPr>
        <p:spPr/>
        <p:txBody>
          <a:bodyPr>
            <a:normAutofit/>
          </a:bodyPr>
          <a:lstStyle/>
          <a:p>
            <a:pPr>
              <a:lnSpc>
                <a:spcPct val="150000"/>
              </a:lnSpc>
            </a:pPr>
            <a:r>
              <a:rPr lang="en-US" dirty="0" err="1">
                <a:solidFill>
                  <a:schemeClr val="tx1"/>
                </a:solidFill>
              </a:rPr>
              <a:t>Iterator</a:t>
            </a:r>
            <a:r>
              <a:rPr lang="en-US" dirty="0">
                <a:solidFill>
                  <a:schemeClr val="tx1"/>
                </a:solidFill>
              </a:rPr>
              <a:t> is an object that enables you to traverse through a collection.</a:t>
            </a:r>
          </a:p>
          <a:p>
            <a:pPr>
              <a:lnSpc>
                <a:spcPct val="150000"/>
              </a:lnSpc>
            </a:pPr>
            <a:r>
              <a:rPr lang="en-US" dirty="0">
                <a:solidFill>
                  <a:schemeClr val="tx1"/>
                </a:solidFill>
              </a:rPr>
              <a:t>It can be used to remove elements from the collection selectively, if desired</a:t>
            </a:r>
            <a:r>
              <a:rPr lang="en-US" dirty="0" smtClean="0">
                <a:solidFill>
                  <a:schemeClr val="tx1"/>
                </a:solidFill>
              </a:rPr>
              <a:t>.</a:t>
            </a: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r>
              <a:rPr lang="en-US" dirty="0" err="1" smtClean="0">
                <a:solidFill>
                  <a:schemeClr val="tx1"/>
                </a:solidFill>
              </a:rPr>
              <a:t>Iterable</a:t>
            </a:r>
            <a:r>
              <a:rPr lang="en-US" dirty="0" smtClean="0">
                <a:solidFill>
                  <a:schemeClr val="tx1"/>
                </a:solidFill>
              </a:rPr>
              <a:t> is an </a:t>
            </a:r>
            <a:r>
              <a:rPr lang="en-US" dirty="0" err="1" smtClean="0">
                <a:solidFill>
                  <a:schemeClr val="tx1"/>
                </a:solidFill>
              </a:rPr>
              <a:t>superinterface</a:t>
            </a:r>
            <a:r>
              <a:rPr lang="en-US" dirty="0" smtClean="0">
                <a:solidFill>
                  <a:schemeClr val="tx1"/>
                </a:solidFill>
              </a:rPr>
              <a:t> of Collection interface,  allows to iterate the elements using </a:t>
            </a:r>
            <a:r>
              <a:rPr lang="en-US" dirty="0" err="1" smtClean="0">
                <a:solidFill>
                  <a:schemeClr val="tx1"/>
                </a:solidFill>
              </a:rPr>
              <a:t>foreach</a:t>
            </a:r>
            <a:r>
              <a:rPr lang="en-US" dirty="0" smtClean="0">
                <a:solidFill>
                  <a:schemeClr val="tx1"/>
                </a:solidFill>
              </a:rPr>
              <a:t> method</a:t>
            </a:r>
          </a:p>
          <a:p>
            <a:pPr>
              <a:lnSpc>
                <a:spcPct val="150000"/>
              </a:lnSpc>
            </a:pPr>
            <a:endParaRPr lang="en-US" dirty="0">
              <a:solidFill>
                <a:schemeClr val="tx1"/>
              </a:solidFill>
            </a:endParaRPr>
          </a:p>
        </p:txBody>
      </p:sp>
      <p:sp>
        <p:nvSpPr>
          <p:cNvPr id="15369" name="AutoShape 9"/>
          <p:cNvSpPr>
            <a:spLocks noChangeArrowheads="1"/>
          </p:cNvSpPr>
          <p:nvPr/>
        </p:nvSpPr>
        <p:spPr bwMode="auto">
          <a:xfrm>
            <a:off x="891721" y="2672273"/>
            <a:ext cx="7053943" cy="1747695"/>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a:latin typeface="+mj-lt"/>
                <a:cs typeface="Arial" pitchFamily="34" charset="0"/>
              </a:rPr>
              <a:t>public interface </a:t>
            </a:r>
            <a:r>
              <a:rPr lang="en-US" dirty="0" err="1">
                <a:latin typeface="+mj-lt"/>
                <a:cs typeface="Arial" pitchFamily="34" charset="0"/>
              </a:rPr>
              <a:t>Iterator</a:t>
            </a:r>
            <a:r>
              <a:rPr lang="en-US" dirty="0">
                <a:latin typeface="+mj-lt"/>
                <a:cs typeface="Arial" pitchFamily="34" charset="0"/>
              </a:rPr>
              <a:t>&lt;E&gt;</a:t>
            </a:r>
          </a:p>
          <a:p>
            <a:pPr lvl="1">
              <a:lnSpc>
                <a:spcPct val="100000"/>
              </a:lnSpc>
              <a:buClrTx/>
              <a:buFontTx/>
              <a:buNone/>
            </a:pPr>
            <a:r>
              <a:rPr lang="en-US" dirty="0">
                <a:latin typeface="+mj-lt"/>
                <a:cs typeface="Arial" pitchFamily="34" charset="0"/>
              </a:rPr>
              <a:t> {</a:t>
            </a:r>
          </a:p>
          <a:p>
            <a:pPr lvl="1">
              <a:lnSpc>
                <a:spcPct val="100000"/>
              </a:lnSpc>
              <a:buClrTx/>
              <a:buFontTx/>
              <a:buNone/>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hasNext</a:t>
            </a:r>
            <a:r>
              <a:rPr lang="en-US" dirty="0">
                <a:latin typeface="+mj-lt"/>
                <a:cs typeface="Arial" pitchFamily="34" charset="0"/>
              </a:rPr>
              <a:t>();</a:t>
            </a:r>
          </a:p>
          <a:p>
            <a:pPr lvl="1">
              <a:lnSpc>
                <a:spcPct val="100000"/>
              </a:lnSpc>
              <a:buClrTx/>
              <a:buFontTx/>
              <a:buNone/>
            </a:pPr>
            <a:r>
              <a:rPr lang="en-US" dirty="0">
                <a:latin typeface="+mj-lt"/>
                <a:cs typeface="Arial" pitchFamily="34" charset="0"/>
              </a:rPr>
              <a:t> E next(); </a:t>
            </a:r>
          </a:p>
          <a:p>
            <a:pPr lvl="1">
              <a:lnSpc>
                <a:spcPct val="100000"/>
              </a:lnSpc>
              <a:buClrTx/>
              <a:buFontTx/>
              <a:buNone/>
            </a:pPr>
            <a:r>
              <a:rPr lang="en-US" dirty="0">
                <a:latin typeface="+mj-lt"/>
                <a:cs typeface="Arial" pitchFamily="34" charset="0"/>
              </a:rPr>
              <a:t>void remove(); </a:t>
            </a:r>
          </a:p>
          <a:p>
            <a:pPr lvl="1">
              <a:lnSpc>
                <a:spcPct val="100000"/>
              </a:lnSpc>
              <a:buClrTx/>
              <a:buFontTx/>
              <a:buNone/>
            </a:pPr>
            <a:r>
              <a:rPr lang="en-US" dirty="0">
                <a:latin typeface="+mj-lt"/>
                <a:cs typeface="Arial" pitchFamily="34" charset="0"/>
              </a:rPr>
              <a:t> } </a:t>
            </a:r>
          </a:p>
        </p:txBody>
      </p:sp>
      <p:sp>
        <p:nvSpPr>
          <p:cNvPr id="6" name="AutoShape 9"/>
          <p:cNvSpPr>
            <a:spLocks noChangeArrowheads="1"/>
          </p:cNvSpPr>
          <p:nvPr/>
        </p:nvSpPr>
        <p:spPr bwMode="auto">
          <a:xfrm>
            <a:off x="939153" y="5823252"/>
            <a:ext cx="7053943" cy="416378"/>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err="1" smtClean="0">
                <a:latin typeface="+mj-lt"/>
                <a:cs typeface="Arial" pitchFamily="34" charset="0"/>
              </a:rPr>
              <a:t>Collection.forEach</a:t>
            </a:r>
            <a:r>
              <a:rPr lang="en-US" dirty="0" smtClean="0">
                <a:latin typeface="+mj-lt"/>
                <a:cs typeface="Arial" pitchFamily="34" charset="0"/>
              </a:rPr>
              <a:t>(Consumer&lt;? super T&gt; action)</a:t>
            </a:r>
            <a:endParaRPr lang="en-US" dirty="0">
              <a:latin typeface="+mj-lt"/>
              <a:cs typeface="Arial" pitchFamily="34" charset="0"/>
            </a:endParaRPr>
          </a:p>
        </p:txBody>
      </p:sp>
    </p:spTree>
    <p:extLst>
      <p:ext uri="{BB962C8B-B14F-4D97-AF65-F5344CB8AC3E}">
        <p14:creationId xmlns:p14="http://schemas.microsoft.com/office/powerpoint/2010/main" val="15773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8" name="Rectangle 18"/>
          <p:cNvSpPr>
            <a:spLocks noGrp="1"/>
          </p:cNvSpPr>
          <p:nvPr>
            <p:ph type="title"/>
          </p:nvPr>
        </p:nvSpPr>
        <p:spPr/>
        <p:txBody>
          <a:bodyPr/>
          <a:lstStyle/>
          <a:p>
            <a:pPr>
              <a:lnSpc>
                <a:spcPct val="150000"/>
              </a:lnSpc>
            </a:pPr>
            <a:r>
              <a:rPr lang="en-US" sz="1200" dirty="0" smtClean="0"/>
              <a:t>14.3: </a:t>
            </a:r>
            <a:r>
              <a:rPr lang="en-US" sz="1200" dirty="0"/>
              <a:t>Iterating Collection </a:t>
            </a:r>
            <a:r>
              <a:rPr lang="en-US" sz="1200" b="1" dirty="0"/>
              <a:t/>
            </a:r>
            <a:br>
              <a:rPr lang="en-US" sz="1200" b="1" dirty="0"/>
            </a:br>
            <a:r>
              <a:rPr lang="en-US" dirty="0"/>
              <a:t>Enhanced for loop</a:t>
            </a:r>
          </a:p>
        </p:txBody>
      </p:sp>
      <p:sp>
        <p:nvSpPr>
          <p:cNvPr id="112659" name="Rectangle 19"/>
          <p:cNvSpPr>
            <a:spLocks noGrp="1"/>
          </p:cNvSpPr>
          <p:nvPr>
            <p:ph idx="1"/>
          </p:nvPr>
        </p:nvSpPr>
        <p:spPr>
          <a:xfrm>
            <a:off x="298516" y="1494766"/>
            <a:ext cx="8845484" cy="4882283"/>
          </a:xfrm>
        </p:spPr>
        <p:txBody>
          <a:bodyPr/>
          <a:lstStyle/>
          <a:p>
            <a:r>
              <a:rPr lang="en-US" dirty="0">
                <a:solidFill>
                  <a:schemeClr val="tx1"/>
                </a:solidFill>
              </a:rPr>
              <a:t>Iterating over collections looks cluttered:</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r>
              <a:rPr lang="en-US" dirty="0" smtClean="0">
                <a:solidFill>
                  <a:schemeClr val="tx1"/>
                </a:solidFill>
              </a:rPr>
              <a:t>Using </a:t>
            </a:r>
            <a:r>
              <a:rPr lang="en-US" dirty="0">
                <a:solidFill>
                  <a:schemeClr val="tx1"/>
                </a:solidFill>
              </a:rPr>
              <a:t>enhanced </a:t>
            </a:r>
            <a:r>
              <a:rPr lang="en-US" b="0" dirty="0">
                <a:solidFill>
                  <a:schemeClr val="tx1"/>
                </a:solidFill>
              </a:rPr>
              <a:t>for loop</a:t>
            </a:r>
            <a:r>
              <a:rPr lang="en-US" dirty="0">
                <a:solidFill>
                  <a:schemeClr val="tx1"/>
                </a:solidFill>
              </a:rPr>
              <a:t>,</a:t>
            </a:r>
            <a:r>
              <a:rPr lang="en-US" b="0" dirty="0">
                <a:solidFill>
                  <a:schemeClr val="tx1"/>
                </a:solidFill>
              </a:rPr>
              <a:t> </a:t>
            </a:r>
            <a:r>
              <a:rPr lang="en-US" dirty="0">
                <a:solidFill>
                  <a:schemeClr val="tx1"/>
                </a:solidFill>
              </a:rPr>
              <a:t>we can do the same thing as:</a:t>
            </a:r>
          </a:p>
          <a:p>
            <a:pPr lvl="2"/>
            <a:endParaRPr lang="en-US" dirty="0" smtClean="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500"/>
              </a:lnSpc>
            </a:pPr>
            <a:endParaRPr lang="en-US" dirty="0" smtClean="0">
              <a:solidFill>
                <a:schemeClr val="tx1"/>
              </a:solidFill>
            </a:endParaRPr>
          </a:p>
          <a:p>
            <a:pPr lvl="1">
              <a:lnSpc>
                <a:spcPts val="3500"/>
              </a:lnSpc>
            </a:pPr>
            <a:endParaRPr lang="en-US" dirty="0">
              <a:solidFill>
                <a:schemeClr val="tx1"/>
              </a:solidFill>
            </a:endParaRPr>
          </a:p>
          <a:p>
            <a:pPr lvl="1"/>
            <a:r>
              <a:rPr lang="en-US" dirty="0" smtClean="0">
                <a:solidFill>
                  <a:schemeClr val="tx1"/>
                </a:solidFill>
              </a:rPr>
              <a:t>When </a:t>
            </a:r>
            <a:r>
              <a:rPr lang="en-US" dirty="0">
                <a:solidFill>
                  <a:schemeClr val="tx1"/>
                </a:solidFill>
              </a:rPr>
              <a:t>you see the colon (:) read it as “in.”</a:t>
            </a:r>
          </a:p>
          <a:p>
            <a:pPr lvl="1"/>
            <a:r>
              <a:rPr lang="en-US" dirty="0">
                <a:solidFill>
                  <a:schemeClr val="tx1"/>
                </a:solidFill>
              </a:rPr>
              <a:t>The loop above reads as “for each </a:t>
            </a:r>
            <a:r>
              <a:rPr lang="en-US" dirty="0" err="1">
                <a:solidFill>
                  <a:schemeClr val="tx1"/>
                </a:solidFill>
              </a:rPr>
              <a:t>emp</a:t>
            </a:r>
            <a:r>
              <a:rPr lang="en-US" dirty="0">
                <a:solidFill>
                  <a:schemeClr val="tx1"/>
                </a:solidFill>
              </a:rPr>
              <a:t> ‘t’ in collection ‘e’.” </a:t>
            </a:r>
          </a:p>
        </p:txBody>
      </p:sp>
      <p:sp>
        <p:nvSpPr>
          <p:cNvPr id="112652" name="AutoShape 12"/>
          <p:cNvSpPr>
            <a:spLocks noChangeArrowheads="1"/>
          </p:cNvSpPr>
          <p:nvPr/>
        </p:nvSpPr>
        <p:spPr bwMode="auto">
          <a:xfrm>
            <a:off x="427525" y="1958739"/>
            <a:ext cx="8077200" cy="12192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(Iterator&lt;</a:t>
            </a:r>
            <a:r>
              <a:rPr lang="en-US" dirty="0" err="1">
                <a:latin typeface="+mj-lt"/>
                <a:cs typeface="Arial" pitchFamily="34" charset="0"/>
              </a:rPr>
              <a:t>Emp</a:t>
            </a:r>
            <a:r>
              <a:rPr lang="en-US" dirty="0">
                <a:latin typeface="+mj-lt"/>
                <a:cs typeface="Arial" pitchFamily="34" charset="0"/>
              </a:rPr>
              <a:t>&gt; iterator = </a:t>
            </a:r>
            <a:r>
              <a:rPr lang="en-US" dirty="0" err="1">
                <a:latin typeface="+mj-lt"/>
                <a:cs typeface="Arial" pitchFamily="34" charset="0"/>
              </a:rPr>
              <a:t>employees.iterator</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                                                     </a:t>
            </a:r>
            <a:r>
              <a:rPr lang="en-US" dirty="0" err="1" smtClean="0">
                <a:latin typeface="+mj-lt"/>
                <a:cs typeface="Arial" pitchFamily="34" charset="0"/>
              </a:rPr>
              <a:t>iterator.hasNext</a:t>
            </a:r>
            <a:r>
              <a:rPr lang="en-US" dirty="0">
                <a:latin typeface="+mj-lt"/>
                <a:cs typeface="Arial" pitchFamily="34" charset="0"/>
              </a:rPr>
              <a:t>();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iterator.next</a:t>
            </a:r>
            <a:r>
              <a:rPr lang="en-US" dirty="0">
                <a:latin typeface="+mj-lt"/>
                <a:cs typeface="Arial" pitchFamily="34" charset="0"/>
              </a:rPr>
              <a:t>()); } }</a:t>
            </a:r>
          </a:p>
        </p:txBody>
      </p:sp>
      <p:sp>
        <p:nvSpPr>
          <p:cNvPr id="112653" name="AutoShape 13"/>
          <p:cNvSpPr>
            <a:spLocks noChangeArrowheads="1"/>
          </p:cNvSpPr>
          <p:nvPr/>
        </p:nvSpPr>
        <p:spPr bwMode="auto">
          <a:xfrm>
            <a:off x="704850" y="4023098"/>
            <a:ext cx="7848600" cy="12954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a:t>
            </a:r>
            <a:r>
              <a:rPr lang="en-US" dirty="0" err="1">
                <a:latin typeface="+mj-lt"/>
                <a:cs typeface="Arial" pitchFamily="34" charset="0"/>
              </a:rPr>
              <a:t>Emp</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employees)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a:t>
            </a:r>
          </a:p>
        </p:txBody>
      </p:sp>
    </p:spTree>
    <p:extLst>
      <p:ext uri="{BB962C8B-B14F-4D97-AF65-F5344CB8AC3E}">
        <p14:creationId xmlns:p14="http://schemas.microsoft.com/office/powerpoint/2010/main" val="2415059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14.3</a:t>
            </a:r>
            <a:r>
              <a:rPr lang="en-US" sz="1200" dirty="0"/>
              <a:t>: Iterating Collection </a:t>
            </a:r>
            <a:r>
              <a:rPr lang="en-US" dirty="0"/>
              <a:t/>
            </a:r>
            <a:br>
              <a:rPr lang="en-US" dirty="0"/>
            </a:br>
            <a:r>
              <a:rPr lang="en-US" dirty="0"/>
              <a:t>Demo :Concept of Iterators</a:t>
            </a:r>
          </a:p>
        </p:txBody>
      </p:sp>
      <p:sp>
        <p:nvSpPr>
          <p:cNvPr id="218115" name="Rectangle 3"/>
          <p:cNvSpPr>
            <a:spLocks noGrp="1"/>
          </p:cNvSpPr>
          <p:nvPr>
            <p:ph idx="1"/>
          </p:nvPr>
        </p:nvSpPr>
        <p:spPr/>
        <p:txBody>
          <a:bodyPr/>
          <a:lstStyle/>
          <a:p>
            <a:pPr>
              <a:lnSpc>
                <a:spcPct val="150000"/>
              </a:lnSpc>
            </a:pPr>
            <a:r>
              <a:rPr lang="en-US" dirty="0">
                <a:solidFill>
                  <a:schemeClr val="tx1"/>
                </a:solidFill>
              </a:rPr>
              <a:t>Execute:</a:t>
            </a:r>
          </a:p>
          <a:p>
            <a:pPr lvl="1">
              <a:lnSpc>
                <a:spcPct val="150000"/>
              </a:lnSpc>
            </a:pPr>
            <a:r>
              <a:rPr lang="en-US" dirty="0">
                <a:solidFill>
                  <a:schemeClr val="tx1"/>
                </a:solidFill>
              </a:rPr>
              <a:t>MailList.java</a:t>
            </a:r>
          </a:p>
          <a:p>
            <a:pPr lvl="1">
              <a:lnSpc>
                <a:spcPct val="150000"/>
              </a:lnSpc>
            </a:pPr>
            <a:r>
              <a:rPr lang="en-US" dirty="0">
                <a:solidFill>
                  <a:schemeClr val="tx1"/>
                </a:solidFill>
              </a:rPr>
              <a:t>ItTest.java program</a:t>
            </a:r>
          </a:p>
          <a:p>
            <a:pPr>
              <a:lnSpc>
                <a:spcPct val="150000"/>
              </a:lnSpc>
            </a:pPr>
            <a:endParaRPr lang="en-US" dirty="0">
              <a:solidFill>
                <a:schemeClr val="tx1"/>
              </a:solidFill>
            </a:endParaRPr>
          </a:p>
        </p:txBody>
      </p:sp>
    </p:spTree>
    <p:extLst>
      <p:ext uri="{BB962C8B-B14F-4D97-AF65-F5344CB8AC3E}">
        <p14:creationId xmlns:p14="http://schemas.microsoft.com/office/powerpoint/2010/main" val="400038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14.4</a:t>
            </a:r>
            <a:r>
              <a:rPr lang="en-US" sz="1200" dirty="0"/>
              <a:t>: Implementing Classes </a:t>
            </a:r>
            <a:r>
              <a:rPr lang="en-US" dirty="0"/>
              <a:t/>
            </a:r>
            <a:br>
              <a:rPr lang="en-US" dirty="0"/>
            </a:br>
            <a:r>
              <a:rPr lang="en-US" dirty="0" err="1"/>
              <a:t>ArrayList</a:t>
            </a:r>
            <a:r>
              <a:rPr lang="en-US" dirty="0"/>
              <a:t> Class</a:t>
            </a:r>
          </a:p>
        </p:txBody>
      </p:sp>
      <p:sp>
        <p:nvSpPr>
          <p:cNvPr id="118797" name="Rectangle 13"/>
          <p:cNvSpPr>
            <a:spLocks noGrp="1"/>
          </p:cNvSpPr>
          <p:nvPr>
            <p:ph idx="1"/>
          </p:nvPr>
        </p:nvSpPr>
        <p:spPr/>
        <p:txBody>
          <a:bodyPr/>
          <a:lstStyle/>
          <a:p>
            <a:pPr>
              <a:lnSpc>
                <a:spcPct val="150000"/>
              </a:lnSpc>
            </a:pPr>
            <a:r>
              <a:rPr lang="en-US" dirty="0">
                <a:solidFill>
                  <a:schemeClr val="tx1"/>
                </a:solidFill>
              </a:rPr>
              <a:t>An </a:t>
            </a:r>
            <a:r>
              <a:rPr lang="en-US" dirty="0" err="1">
                <a:solidFill>
                  <a:schemeClr val="tx1"/>
                </a:solidFill>
              </a:rPr>
              <a:t>ArrayList</a:t>
            </a:r>
            <a:r>
              <a:rPr lang="en-US" dirty="0">
                <a:solidFill>
                  <a:schemeClr val="tx1"/>
                </a:solidFill>
              </a:rPr>
              <a:t> Class can grow dynamically.</a:t>
            </a:r>
          </a:p>
          <a:p>
            <a:pPr>
              <a:lnSpc>
                <a:spcPct val="150000"/>
              </a:lnSpc>
            </a:pPr>
            <a:r>
              <a:rPr lang="en-US" dirty="0">
                <a:solidFill>
                  <a:schemeClr val="tx1"/>
                </a:solidFill>
              </a:rPr>
              <a:t>It provides more powerful insertion and search mechanisms than arrays.</a:t>
            </a:r>
          </a:p>
          <a:p>
            <a:pPr>
              <a:lnSpc>
                <a:spcPct val="150000"/>
              </a:lnSpc>
            </a:pPr>
            <a:r>
              <a:rPr lang="en-US" dirty="0">
                <a:solidFill>
                  <a:schemeClr val="tx1"/>
                </a:solidFill>
              </a:rPr>
              <a:t>It gives faster Iteration and fast random access.</a:t>
            </a:r>
          </a:p>
          <a:p>
            <a:pPr>
              <a:lnSpc>
                <a:spcPct val="150000"/>
              </a:lnSpc>
            </a:pPr>
            <a:r>
              <a:rPr lang="en-US" dirty="0">
                <a:solidFill>
                  <a:schemeClr val="tx1"/>
                </a:solidFill>
              </a:rPr>
              <a:t>It uses Ordered Collection (by index), but not Sorted.</a:t>
            </a:r>
          </a:p>
        </p:txBody>
      </p:sp>
      <p:sp>
        <p:nvSpPr>
          <p:cNvPr id="118791" name="AutoShape 7"/>
          <p:cNvSpPr>
            <a:spLocks noChangeArrowheads="1"/>
          </p:cNvSpPr>
          <p:nvPr/>
        </p:nvSpPr>
        <p:spPr bwMode="auto">
          <a:xfrm>
            <a:off x="541825" y="3960186"/>
            <a:ext cx="7848600" cy="1135714"/>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&lt;Integer&gt; list = new </a:t>
            </a:r>
            <a:r>
              <a:rPr lang="en-US" dirty="0" err="1">
                <a:latin typeface="+mj-lt"/>
                <a:cs typeface="Arial" pitchFamily="34" charset="0"/>
              </a:rPr>
              <a:t>ArrayList</a:t>
            </a:r>
            <a:r>
              <a:rPr lang="en-US" dirty="0">
                <a:latin typeface="+mj-lt"/>
                <a:cs typeface="Arial" pitchFamily="34" charset="0"/>
              </a:rPr>
              <a:t>&lt;Integer&gt;();</a:t>
            </a:r>
          </a:p>
          <a:p>
            <a:pPr lvl="1"/>
            <a:r>
              <a:rPr lang="en-US" dirty="0" err="1">
                <a:latin typeface="+mj-lt"/>
                <a:cs typeface="Arial" pitchFamily="34" charset="0"/>
              </a:rPr>
              <a:t>list.add</a:t>
            </a:r>
            <a:r>
              <a:rPr lang="en-US" dirty="0">
                <a:latin typeface="+mj-lt"/>
                <a:cs typeface="Arial" pitchFamily="34" charset="0"/>
              </a:rPr>
              <a:t>(0, new Integer(42));</a:t>
            </a:r>
          </a:p>
          <a:p>
            <a:pPr lvl="1"/>
            <a:r>
              <a:rPr lang="en-US" dirty="0" err="1">
                <a:latin typeface="+mj-lt"/>
                <a:cs typeface="Arial" pitchFamily="34" charset="0"/>
              </a:rPr>
              <a:t>int</a:t>
            </a:r>
            <a:r>
              <a:rPr lang="en-US" dirty="0">
                <a:latin typeface="+mj-lt"/>
                <a:cs typeface="Arial" pitchFamily="34" charset="0"/>
              </a:rPr>
              <a:t> total = </a:t>
            </a:r>
            <a:r>
              <a:rPr lang="en-US" dirty="0" err="1">
                <a:latin typeface="+mj-lt"/>
                <a:cs typeface="Arial" pitchFamily="34" charset="0"/>
              </a:rPr>
              <a:t>list.get</a:t>
            </a:r>
            <a:r>
              <a:rPr lang="en-US" dirty="0">
                <a:latin typeface="+mj-lt"/>
                <a:cs typeface="Arial" pitchFamily="34" charset="0"/>
              </a:rPr>
              <a:t>(0).</a:t>
            </a:r>
            <a:r>
              <a:rPr lang="en-US" dirty="0" err="1">
                <a:latin typeface="+mj-lt"/>
                <a:cs typeface="Arial" pitchFamily="34" charset="0"/>
              </a:rPr>
              <a:t>intValue</a:t>
            </a:r>
            <a:r>
              <a:rPr lang="en-US" dirty="0">
                <a:latin typeface="+mj-lt"/>
                <a:cs typeface="Arial" pitchFamily="34" charset="0"/>
              </a:rPr>
              <a:t>(); </a:t>
            </a:r>
          </a:p>
        </p:txBody>
      </p:sp>
    </p:spTree>
    <p:extLst>
      <p:ext uri="{BB962C8B-B14F-4D97-AF65-F5344CB8AC3E}">
        <p14:creationId xmlns:p14="http://schemas.microsoft.com/office/powerpoint/2010/main" val="2120752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14.4</a:t>
            </a:r>
            <a:r>
              <a:rPr lang="en-US" sz="1200" dirty="0"/>
              <a:t>: Implementing Classes </a:t>
            </a:r>
            <a:r>
              <a:rPr lang="en-US" dirty="0"/>
              <a:t/>
            </a:r>
            <a:br>
              <a:rPr lang="en-US" dirty="0"/>
            </a:br>
            <a:r>
              <a:rPr lang="en-US" dirty="0" smtClean="0"/>
              <a:t>Vector </a:t>
            </a:r>
            <a:r>
              <a:rPr lang="en-US" dirty="0"/>
              <a:t>Class</a:t>
            </a:r>
          </a:p>
        </p:txBody>
      </p:sp>
      <p:sp>
        <p:nvSpPr>
          <p:cNvPr id="118797" name="Rectangle 13"/>
          <p:cNvSpPr>
            <a:spLocks noGrp="1"/>
          </p:cNvSpPr>
          <p:nvPr>
            <p:ph idx="1"/>
          </p:nvPr>
        </p:nvSpPr>
        <p:spPr/>
        <p:txBody>
          <a:bodyPr>
            <a:normAutofit/>
          </a:bodyPr>
          <a:lstStyle/>
          <a:p>
            <a:pPr>
              <a:lnSpc>
                <a:spcPct val="150000"/>
              </a:lnSpc>
            </a:pPr>
            <a:r>
              <a:rPr lang="en-US" dirty="0"/>
              <a:t>Vector implements a dynamic array. It is similar to </a:t>
            </a:r>
            <a:r>
              <a:rPr lang="en-US" dirty="0" err="1"/>
              <a:t>ArrayList</a:t>
            </a:r>
            <a:r>
              <a:rPr lang="en-US" dirty="0"/>
              <a:t>, but with two differences −</a:t>
            </a:r>
          </a:p>
          <a:p>
            <a:pPr>
              <a:lnSpc>
                <a:spcPct val="150000"/>
              </a:lnSpc>
            </a:pPr>
            <a:endParaRPr lang="en-US" dirty="0" smtClean="0"/>
          </a:p>
          <a:p>
            <a:pPr lvl="1">
              <a:lnSpc>
                <a:spcPct val="150000"/>
              </a:lnSpc>
            </a:pPr>
            <a:r>
              <a:rPr lang="en-US" dirty="0" smtClean="0"/>
              <a:t>Vector </a:t>
            </a:r>
            <a:r>
              <a:rPr lang="en-US" dirty="0"/>
              <a:t>is synchronized.</a:t>
            </a:r>
          </a:p>
          <a:p>
            <a:pPr lvl="1">
              <a:lnSpc>
                <a:spcPct val="150000"/>
              </a:lnSpc>
            </a:pPr>
            <a:r>
              <a:rPr lang="en-US" dirty="0" smtClean="0"/>
              <a:t>Vector </a:t>
            </a:r>
            <a:r>
              <a:rPr lang="en-US" dirty="0"/>
              <a:t>contains many legacy methods that are not part of the collections framework</a:t>
            </a:r>
            <a:r>
              <a:rPr lang="en-US" dirty="0" smtClean="0"/>
              <a:t>.</a:t>
            </a:r>
          </a:p>
          <a:p>
            <a:pPr>
              <a:lnSpc>
                <a:spcPct val="150000"/>
              </a:lnSpc>
            </a:pPr>
            <a:endParaRPr lang="en-US" dirty="0" smtClean="0"/>
          </a:p>
          <a:p>
            <a:pPr>
              <a:lnSpc>
                <a:spcPct val="150000"/>
              </a:lnSpc>
            </a:pPr>
            <a:r>
              <a:rPr lang="en-US" dirty="0" smtClean="0"/>
              <a:t>Vector </a:t>
            </a:r>
            <a:r>
              <a:rPr lang="en-US" dirty="0"/>
              <a:t>proves to be very useful if you don't know the size of the array in advance or you just need one that can change sizes over the lifetime of a program.</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008066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14.4</a:t>
            </a:r>
            <a:r>
              <a:rPr lang="en-US" sz="1200" dirty="0"/>
              <a:t>: Implementing Classes</a:t>
            </a:r>
            <a:r>
              <a:rPr lang="en-US" dirty="0"/>
              <a:t/>
            </a:r>
            <a:br>
              <a:rPr lang="en-US" dirty="0"/>
            </a:br>
            <a:r>
              <a:rPr lang="en-US" dirty="0" smtClean="0"/>
              <a:t>Demo: Vector </a:t>
            </a:r>
            <a:r>
              <a:rPr lang="en-US" dirty="0"/>
              <a:t>Class</a:t>
            </a:r>
          </a:p>
        </p:txBody>
      </p:sp>
      <p:sp>
        <p:nvSpPr>
          <p:cNvPr id="227331" name="Rectangle 3"/>
          <p:cNvSpPr>
            <a:spLocks noGrp="1"/>
          </p:cNvSpPr>
          <p:nvPr>
            <p:ph idx="1"/>
          </p:nvPr>
        </p:nvSpPr>
        <p:spPr/>
        <p:txBody>
          <a:bodyPr/>
          <a:lstStyle/>
          <a:p>
            <a:r>
              <a:rPr lang="en-US" dirty="0">
                <a:solidFill>
                  <a:schemeClr val="tx1"/>
                </a:solidFill>
              </a:rPr>
              <a:t>Execute the </a:t>
            </a:r>
            <a:r>
              <a:rPr lang="en-US" dirty="0" smtClean="0"/>
              <a:t>Vector</a:t>
            </a:r>
            <a:r>
              <a:rPr lang="en-US" dirty="0" smtClean="0">
                <a:solidFill>
                  <a:schemeClr val="tx1"/>
                </a:solidFill>
              </a:rPr>
              <a:t>Demo.java </a:t>
            </a:r>
            <a:r>
              <a:rPr lang="en-US" dirty="0">
                <a:solidFill>
                  <a:schemeClr val="tx1"/>
                </a:solidFill>
              </a:rPr>
              <a:t>program</a:t>
            </a:r>
          </a:p>
        </p:txBody>
      </p:sp>
    </p:spTree>
    <p:extLst>
      <p:ext uri="{BB962C8B-B14F-4D97-AF65-F5344CB8AC3E}">
        <p14:creationId xmlns:p14="http://schemas.microsoft.com/office/powerpoint/2010/main" val="1012452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0" name="Rectangle 12"/>
          <p:cNvSpPr>
            <a:spLocks noGrp="1"/>
          </p:cNvSpPr>
          <p:nvPr>
            <p:ph type="title"/>
          </p:nvPr>
        </p:nvSpPr>
        <p:spPr/>
        <p:txBody>
          <a:bodyPr/>
          <a:lstStyle/>
          <a:p>
            <a:pPr>
              <a:lnSpc>
                <a:spcPct val="150000"/>
              </a:lnSpc>
            </a:pPr>
            <a:r>
              <a:rPr lang="en-US" sz="1200" dirty="0" smtClean="0"/>
              <a:t>14.4</a:t>
            </a:r>
            <a:r>
              <a:rPr lang="en-US" sz="1200" dirty="0"/>
              <a:t>: Implementing Classes</a:t>
            </a:r>
            <a:r>
              <a:rPr lang="en-US" sz="900" b="1" dirty="0"/>
              <a:t/>
            </a:r>
            <a:br>
              <a:rPr lang="en-US" sz="900" b="1" dirty="0"/>
            </a:br>
            <a:r>
              <a:rPr lang="en-US" dirty="0" err="1"/>
              <a:t>HashSet</a:t>
            </a:r>
            <a:r>
              <a:rPr lang="en-US" dirty="0"/>
              <a:t> Class</a:t>
            </a:r>
          </a:p>
        </p:txBody>
      </p:sp>
      <p:sp>
        <p:nvSpPr>
          <p:cNvPr id="119821" name="Rectangle 13"/>
          <p:cNvSpPr>
            <a:spLocks noGrp="1"/>
          </p:cNvSpPr>
          <p:nvPr>
            <p:ph idx="1"/>
          </p:nvPr>
        </p:nvSpPr>
        <p:spPr/>
        <p:txBody>
          <a:bodyPr/>
          <a:lstStyle/>
          <a:p>
            <a:pPr>
              <a:lnSpc>
                <a:spcPct val="150000"/>
              </a:lnSpc>
            </a:pPr>
            <a:r>
              <a:rPr lang="en-US" dirty="0" err="1">
                <a:solidFill>
                  <a:schemeClr val="tx1"/>
                </a:solidFill>
              </a:rPr>
              <a:t>HashSet</a:t>
            </a:r>
            <a:r>
              <a:rPr lang="en-US" dirty="0">
                <a:solidFill>
                  <a:schemeClr val="tx1"/>
                </a:solidFill>
              </a:rPr>
              <a:t> Class does not allow duplicates. </a:t>
            </a:r>
          </a:p>
          <a:p>
            <a:pPr>
              <a:lnSpc>
                <a:spcPct val="150000"/>
              </a:lnSpc>
            </a:pPr>
            <a:r>
              <a:rPr lang="en-US" dirty="0">
                <a:solidFill>
                  <a:schemeClr val="tx1"/>
                </a:solidFill>
              </a:rPr>
              <a:t>A </a:t>
            </a:r>
            <a:r>
              <a:rPr lang="en-US" dirty="0" err="1">
                <a:solidFill>
                  <a:schemeClr val="tx1"/>
                </a:solidFill>
              </a:rPr>
              <a:t>HashSet</a:t>
            </a:r>
            <a:r>
              <a:rPr lang="en-US" dirty="0">
                <a:solidFill>
                  <a:schemeClr val="tx1"/>
                </a:solidFill>
              </a:rPr>
              <a:t> is an unsorted, unordered Set. </a:t>
            </a:r>
          </a:p>
          <a:p>
            <a:pPr>
              <a:lnSpc>
                <a:spcPct val="150000"/>
              </a:lnSpc>
            </a:pPr>
            <a:r>
              <a:rPr lang="en-US" dirty="0">
                <a:solidFill>
                  <a:schemeClr val="tx1"/>
                </a:solidFill>
              </a:rPr>
              <a:t>It can be used when you want a collection with no duplicates and you </a:t>
            </a:r>
            <a:endParaRPr lang="en-US" dirty="0" smtClean="0">
              <a:solidFill>
                <a:schemeClr val="tx1"/>
              </a:solidFill>
            </a:endParaRPr>
          </a:p>
          <a:p>
            <a:pPr>
              <a:lnSpc>
                <a:spcPct val="150000"/>
              </a:lnSpc>
            </a:pPr>
            <a:r>
              <a:rPr lang="en-US" dirty="0" smtClean="0">
                <a:solidFill>
                  <a:schemeClr val="tx1"/>
                </a:solidFill>
              </a:rPr>
              <a:t>do </a:t>
            </a:r>
            <a:r>
              <a:rPr lang="en-US" dirty="0">
                <a:solidFill>
                  <a:schemeClr val="tx1"/>
                </a:solidFill>
              </a:rPr>
              <a:t>not care about the order when you iterate through it.</a:t>
            </a:r>
          </a:p>
        </p:txBody>
      </p:sp>
    </p:spTree>
    <p:extLst>
      <p:ext uri="{BB962C8B-B14F-4D97-AF65-F5344CB8AC3E}">
        <p14:creationId xmlns:p14="http://schemas.microsoft.com/office/powerpoint/2010/main" val="2512724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14.4</a:t>
            </a:r>
            <a:r>
              <a:rPr lang="en-US" sz="1200" dirty="0"/>
              <a:t>: Implementing Classes</a:t>
            </a:r>
            <a:r>
              <a:rPr lang="en-US" sz="1200" b="1" dirty="0"/>
              <a:t/>
            </a:r>
            <a:br>
              <a:rPr lang="en-US" sz="1200" b="1" dirty="0"/>
            </a:br>
            <a:r>
              <a:rPr lang="en-US" dirty="0" smtClean="0"/>
              <a:t>Demo: Hash Set </a:t>
            </a:r>
            <a:r>
              <a:rPr lang="en-US" dirty="0"/>
              <a:t>Class</a:t>
            </a:r>
          </a:p>
        </p:txBody>
      </p:sp>
      <p:sp>
        <p:nvSpPr>
          <p:cNvPr id="230403" name="Rectangle 3"/>
          <p:cNvSpPr>
            <a:spLocks noGrp="1"/>
          </p:cNvSpPr>
          <p:nvPr>
            <p:ph idx="1"/>
          </p:nvPr>
        </p:nvSpPr>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HashSetDemo.java program</a:t>
            </a:r>
          </a:p>
        </p:txBody>
      </p:sp>
    </p:spTree>
    <p:extLst>
      <p:ext uri="{BB962C8B-B14F-4D97-AF65-F5344CB8AC3E}">
        <p14:creationId xmlns:p14="http://schemas.microsoft.com/office/powerpoint/2010/main" val="156136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0" name="Rectangle 8"/>
          <p:cNvSpPr>
            <a:spLocks noGrp="1"/>
          </p:cNvSpPr>
          <p:nvPr>
            <p:ph type="title"/>
          </p:nvPr>
        </p:nvSpPr>
        <p:spPr/>
        <p:txBody>
          <a:bodyPr>
            <a:normAutofit/>
          </a:bodyPr>
          <a:lstStyle/>
          <a:p>
            <a:pPr>
              <a:lnSpc>
                <a:spcPct val="150000"/>
              </a:lnSpc>
            </a:pPr>
            <a:r>
              <a:rPr lang="en-US" sz="1300" dirty="0" smtClean="0"/>
              <a:t>14.4</a:t>
            </a:r>
            <a:r>
              <a:rPr lang="en-US" sz="1300" dirty="0"/>
              <a:t>: Implementing Classes</a:t>
            </a:r>
            <a:r>
              <a:rPr lang="en-US" dirty="0" smtClean="0"/>
              <a:t/>
            </a:r>
            <a:br>
              <a:rPr lang="en-US" dirty="0" smtClean="0"/>
            </a:br>
            <a:r>
              <a:rPr lang="en-US" dirty="0" err="1" smtClean="0"/>
              <a:t>TreeSet</a:t>
            </a:r>
            <a:r>
              <a:rPr lang="en-US" dirty="0" smtClean="0"/>
              <a:t> </a:t>
            </a:r>
            <a:r>
              <a:rPr lang="en-US" dirty="0"/>
              <a:t>class</a:t>
            </a:r>
          </a:p>
        </p:txBody>
      </p:sp>
      <p:sp>
        <p:nvSpPr>
          <p:cNvPr id="120841" name="Rectangle 9"/>
          <p:cNvSpPr>
            <a:spLocks noGrp="1"/>
          </p:cNvSpPr>
          <p:nvPr>
            <p:ph idx="1"/>
          </p:nvPr>
        </p:nvSpPr>
        <p:spPr/>
        <p:txBody>
          <a:bodyPr/>
          <a:lstStyle/>
          <a:p>
            <a:pPr>
              <a:lnSpc>
                <a:spcPct val="150000"/>
              </a:lnSpc>
            </a:pPr>
            <a:r>
              <a:rPr lang="en-US" dirty="0" err="1">
                <a:solidFill>
                  <a:schemeClr val="tx1"/>
                </a:solidFill>
              </a:rPr>
              <a:t>TreeSet</a:t>
            </a:r>
            <a:r>
              <a:rPr lang="en-US" dirty="0">
                <a:solidFill>
                  <a:schemeClr val="tx1"/>
                </a:solidFill>
              </a:rPr>
              <a:t> does not allow duplicates. </a:t>
            </a:r>
          </a:p>
          <a:p>
            <a:pPr>
              <a:lnSpc>
                <a:spcPct val="150000"/>
              </a:lnSpc>
            </a:pPr>
            <a:r>
              <a:rPr lang="en-US" dirty="0">
                <a:solidFill>
                  <a:schemeClr val="tx1"/>
                </a:solidFill>
              </a:rPr>
              <a:t>It iterates in sorted order.</a:t>
            </a:r>
          </a:p>
          <a:p>
            <a:pPr>
              <a:lnSpc>
                <a:spcPct val="150000"/>
              </a:lnSpc>
            </a:pPr>
            <a:r>
              <a:rPr lang="en-US" dirty="0">
                <a:solidFill>
                  <a:schemeClr val="tx1"/>
                </a:solidFill>
              </a:rPr>
              <a:t>Sorted Collection: </a:t>
            </a:r>
          </a:p>
          <a:p>
            <a:pPr lvl="1">
              <a:lnSpc>
                <a:spcPct val="150000"/>
              </a:lnSpc>
            </a:pPr>
            <a:r>
              <a:rPr lang="en-US" dirty="0">
                <a:solidFill>
                  <a:schemeClr val="tx1"/>
                </a:solidFill>
              </a:rPr>
              <a:t>By default elements will be in ascending order.</a:t>
            </a:r>
          </a:p>
          <a:p>
            <a:pPr>
              <a:lnSpc>
                <a:spcPct val="150000"/>
              </a:lnSpc>
            </a:pPr>
            <a:r>
              <a:rPr lang="en-US" dirty="0">
                <a:solidFill>
                  <a:schemeClr val="tx1"/>
                </a:solidFill>
              </a:rPr>
              <a:t>Not synchronized:</a:t>
            </a:r>
          </a:p>
          <a:p>
            <a:pPr lvl="1">
              <a:lnSpc>
                <a:spcPct val="150000"/>
              </a:lnSpc>
            </a:pPr>
            <a:r>
              <a:rPr lang="en-US" dirty="0">
                <a:solidFill>
                  <a:schemeClr val="tx1"/>
                </a:solidFill>
              </a:rPr>
              <a:t>If more than one thread wants to access it at the same time, then it must be synchronized externally.</a:t>
            </a:r>
          </a:p>
        </p:txBody>
      </p:sp>
    </p:spTree>
    <p:extLst>
      <p:ext uri="{BB962C8B-B14F-4D97-AF65-F5344CB8AC3E}">
        <p14:creationId xmlns:p14="http://schemas.microsoft.com/office/powerpoint/2010/main" val="14770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collection framework</a:t>
            </a:r>
          </a:p>
          <a:p>
            <a:pPr lvl="1">
              <a:lnSpc>
                <a:spcPct val="150000"/>
              </a:lnSpc>
            </a:pPr>
            <a:r>
              <a:rPr lang="en-US" dirty="0"/>
              <a:t>Implement and use collection classes</a:t>
            </a:r>
          </a:p>
          <a:p>
            <a:pPr lvl="1">
              <a:lnSpc>
                <a:spcPct val="150000"/>
              </a:lnSpc>
            </a:pPr>
            <a:r>
              <a:rPr lang="en-US" dirty="0"/>
              <a:t>Iterate collections</a:t>
            </a:r>
          </a:p>
          <a:p>
            <a:pPr lvl="1">
              <a:lnSpc>
                <a:spcPct val="150000"/>
              </a:lnSpc>
            </a:pPr>
            <a:r>
              <a:rPr lang="en-US" dirty="0"/>
              <a:t>Create collection of user defined </a:t>
            </a:r>
            <a:r>
              <a:rPr lang="en-US" dirty="0" smtClean="0"/>
              <a:t>type</a:t>
            </a:r>
          </a:p>
          <a:p>
            <a:pPr lvl="1">
              <a:lnSpc>
                <a:spcPct val="150000"/>
              </a:lnSpc>
            </a:pPr>
            <a:r>
              <a:rPr lang="en-US" dirty="0" smtClean="0"/>
              <a:t>Comparable and Comparator</a:t>
            </a:r>
          </a:p>
          <a:p>
            <a:pPr lvl="1">
              <a:lnSpc>
                <a:spcPct val="150000"/>
              </a:lnSpc>
            </a:pPr>
            <a:r>
              <a:rPr lang="en-US" dirty="0" err="1" smtClean="0"/>
              <a:t>HashTable</a:t>
            </a:r>
            <a:r>
              <a:rPr lang="en-US" dirty="0" smtClean="0"/>
              <a:t>, HashMap ,TreeMap</a:t>
            </a: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14.4</a:t>
            </a:r>
            <a:r>
              <a:rPr lang="en-US" sz="1200" dirty="0"/>
              <a:t>: Implementing Classes</a:t>
            </a:r>
            <a:r>
              <a:rPr lang="en-US" sz="1800" b="1" dirty="0"/>
              <a:t/>
            </a:r>
            <a:br>
              <a:rPr lang="en-US" sz="1800" b="1" dirty="0"/>
            </a:br>
            <a:r>
              <a:rPr lang="en-US" dirty="0" smtClean="0"/>
              <a:t>Demo: Tree Set </a:t>
            </a:r>
            <a:r>
              <a:rPr lang="en-US" dirty="0"/>
              <a:t>class</a:t>
            </a:r>
          </a:p>
        </p:txBody>
      </p:sp>
      <p:sp>
        <p:nvSpPr>
          <p:cNvPr id="233475" name="Rectangle 3"/>
          <p:cNvSpPr>
            <a:spLocks noGrp="1"/>
          </p:cNvSpPr>
          <p:nvPr>
            <p:ph idx="1"/>
          </p:nvPr>
        </p:nvSpPr>
        <p:spPr/>
        <p:txBody>
          <a:bodyPr/>
          <a:lstStyle/>
          <a:p>
            <a:pPr>
              <a:lnSpc>
                <a:spcPts val="3500"/>
              </a:lnSpc>
            </a:pPr>
            <a:r>
              <a:rPr lang="en-US" dirty="0">
                <a:solidFill>
                  <a:schemeClr val="tx1"/>
                </a:solidFill>
              </a:rPr>
              <a:t>Execute the Treeset.java program</a:t>
            </a:r>
          </a:p>
        </p:txBody>
      </p:sp>
    </p:spTree>
    <p:extLst>
      <p:ext uri="{BB962C8B-B14F-4D97-AF65-F5344CB8AC3E}">
        <p14:creationId xmlns:p14="http://schemas.microsoft.com/office/powerpoint/2010/main" val="3263513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14.5</a:t>
            </a:r>
            <a:r>
              <a:rPr lang="en-US" sz="1200" dirty="0"/>
              <a:t>: Comparable and Comparator</a:t>
            </a:r>
            <a:r>
              <a:rPr lang="en-US" dirty="0"/>
              <a:t/>
            </a:r>
            <a:br>
              <a:rPr lang="en-US" dirty="0"/>
            </a:br>
            <a:r>
              <a:rPr lang="en-US" dirty="0" err="1" smtClean="0"/>
              <a:t>Comparator</a:t>
            </a:r>
            <a:r>
              <a:rPr lang="en-US" dirty="0" smtClean="0"/>
              <a:t> </a:t>
            </a:r>
            <a:r>
              <a:rPr lang="en-US" dirty="0"/>
              <a:t>Interface</a:t>
            </a:r>
          </a:p>
        </p:txBody>
      </p:sp>
      <p:sp>
        <p:nvSpPr>
          <p:cNvPr id="243716" name="Rectangle 4"/>
          <p:cNvSpPr>
            <a:spLocks noGrp="1"/>
          </p:cNvSpPr>
          <p:nvPr>
            <p:ph idx="1"/>
          </p:nvPr>
        </p:nvSpPr>
        <p:spPr/>
        <p:txBody>
          <a:bodyPr/>
          <a:lstStyle/>
          <a:p>
            <a:pPr>
              <a:lnSpc>
                <a:spcPct val="150000"/>
              </a:lnSpc>
            </a:pPr>
            <a:r>
              <a:rPr lang="en-US" dirty="0">
                <a:solidFill>
                  <a:schemeClr val="tx1"/>
                </a:solidFill>
              </a:rPr>
              <a:t>The </a:t>
            </a:r>
            <a:r>
              <a:rPr lang="en-US" b="0" dirty="0" err="1">
                <a:solidFill>
                  <a:schemeClr val="tx1"/>
                </a:solidFill>
              </a:rPr>
              <a:t>java.util.Comparator</a:t>
            </a:r>
            <a:r>
              <a:rPr lang="en-US" dirty="0">
                <a:solidFill>
                  <a:schemeClr val="tx1"/>
                </a:solidFill>
              </a:rPr>
              <a:t> interface can be used to sort the elements of an Array or a list in the required way.</a:t>
            </a:r>
          </a:p>
          <a:p>
            <a:pPr>
              <a:lnSpc>
                <a:spcPct val="150000"/>
              </a:lnSpc>
            </a:pPr>
            <a:r>
              <a:rPr lang="en-US" dirty="0">
                <a:solidFill>
                  <a:schemeClr val="tx1"/>
                </a:solidFill>
              </a:rPr>
              <a:t>It gives you the capability to sort a given collection in any number of different ways.</a:t>
            </a:r>
          </a:p>
          <a:p>
            <a:pPr>
              <a:lnSpc>
                <a:spcPct val="150000"/>
              </a:lnSpc>
            </a:pPr>
            <a:r>
              <a:rPr lang="en-US" dirty="0">
                <a:solidFill>
                  <a:schemeClr val="tx1"/>
                </a:solidFill>
              </a:rPr>
              <a:t>Methods defined in Comparator Interface are as follows:</a:t>
            </a:r>
          </a:p>
          <a:p>
            <a:pPr lvl="1">
              <a:lnSpc>
                <a:spcPct val="150000"/>
              </a:lnSpc>
            </a:pPr>
            <a:r>
              <a:rPr lang="en-US" dirty="0" err="1">
                <a:solidFill>
                  <a:schemeClr val="tx1"/>
                </a:solidFill>
              </a:rPr>
              <a:t>int</a:t>
            </a:r>
            <a:r>
              <a:rPr lang="en-US" dirty="0">
                <a:solidFill>
                  <a:schemeClr val="tx1"/>
                </a:solidFill>
              </a:rPr>
              <a:t> compare(Object o1, Object o2)</a:t>
            </a:r>
          </a:p>
          <a:p>
            <a:pPr lvl="2">
              <a:lnSpc>
                <a:spcPct val="150000"/>
              </a:lnSpc>
            </a:pPr>
            <a:r>
              <a:rPr lang="en-US" dirty="0">
                <a:solidFill>
                  <a:schemeClr val="tx1"/>
                </a:solidFill>
              </a:rPr>
              <a:t>It returns true if the iteration has more elements.</a:t>
            </a:r>
          </a:p>
          <a:p>
            <a:pPr lvl="1">
              <a:lnSpc>
                <a:spcPct val="150000"/>
              </a:lnSpc>
            </a:pPr>
            <a:r>
              <a:rPr lang="en-US" dirty="0" err="1">
                <a:solidFill>
                  <a:schemeClr val="tx1"/>
                </a:solidFill>
              </a:rPr>
              <a:t>boolean</a:t>
            </a:r>
            <a:r>
              <a:rPr lang="en-US" dirty="0">
                <a:solidFill>
                  <a:schemeClr val="tx1"/>
                </a:solidFill>
              </a:rPr>
              <a:t> equals(Object </a:t>
            </a:r>
            <a:r>
              <a:rPr lang="en-US" dirty="0" err="1">
                <a:solidFill>
                  <a:schemeClr val="tx1"/>
                </a:solidFill>
              </a:rPr>
              <a:t>obj</a:t>
            </a:r>
            <a:r>
              <a:rPr lang="en-US" dirty="0">
                <a:solidFill>
                  <a:schemeClr val="tx1"/>
                </a:solidFill>
              </a:rPr>
              <a:t>) </a:t>
            </a:r>
          </a:p>
          <a:p>
            <a:pPr lvl="2">
              <a:lnSpc>
                <a:spcPct val="150000"/>
              </a:lnSpc>
            </a:pPr>
            <a:r>
              <a:rPr lang="en-US" dirty="0">
                <a:solidFill>
                  <a:schemeClr val="tx1"/>
                </a:solidFill>
              </a:rPr>
              <a:t>It checks whether an object equals the invoking comparator.</a:t>
            </a:r>
          </a:p>
        </p:txBody>
      </p:sp>
    </p:spTree>
    <p:extLst>
      <p:ext uri="{BB962C8B-B14F-4D97-AF65-F5344CB8AC3E}">
        <p14:creationId xmlns:p14="http://schemas.microsoft.com/office/powerpoint/2010/main" val="2994441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14.5</a:t>
            </a:r>
            <a:r>
              <a:rPr lang="en-US" sz="1200" dirty="0"/>
              <a:t>: Comparable and Comparator</a:t>
            </a:r>
            <a:r>
              <a:rPr lang="en-US" dirty="0"/>
              <a:t/>
            </a:r>
            <a:br>
              <a:rPr lang="en-US" dirty="0"/>
            </a:br>
            <a:r>
              <a:rPr lang="en-US" dirty="0" smtClean="0"/>
              <a:t>Comparable </a:t>
            </a:r>
            <a:r>
              <a:rPr lang="en-US" dirty="0"/>
              <a:t>Interface</a:t>
            </a:r>
          </a:p>
        </p:txBody>
      </p:sp>
      <p:sp>
        <p:nvSpPr>
          <p:cNvPr id="243716" name="Rectangle 4"/>
          <p:cNvSpPr>
            <a:spLocks noGrp="1"/>
          </p:cNvSpPr>
          <p:nvPr>
            <p:ph idx="1"/>
          </p:nvPr>
        </p:nvSpPr>
        <p:spPr/>
        <p:txBody>
          <a:bodyPr/>
          <a:lstStyle/>
          <a:p>
            <a:pPr>
              <a:lnSpc>
                <a:spcPct val="150000"/>
              </a:lnSpc>
            </a:pPr>
            <a:r>
              <a:rPr lang="en-US" dirty="0" err="1" smtClean="0">
                <a:solidFill>
                  <a:schemeClr val="tx1"/>
                </a:solidFill>
              </a:rPr>
              <a:t>Java.util.Comparable</a:t>
            </a:r>
            <a:r>
              <a:rPr lang="en-US" dirty="0" smtClean="0">
                <a:solidFill>
                  <a:schemeClr val="tx1"/>
                </a:solidFill>
              </a:rPr>
              <a:t>  interface imposes a total ordering on the objects of each class that implements it. </a:t>
            </a:r>
          </a:p>
          <a:p>
            <a:pPr>
              <a:lnSpc>
                <a:spcPct val="150000"/>
              </a:lnSpc>
            </a:pPr>
            <a:r>
              <a:rPr lang="en-US" dirty="0" smtClean="0">
                <a:solidFill>
                  <a:schemeClr val="tx1"/>
                </a:solidFill>
              </a:rPr>
              <a:t>This ordering is referred to as the class's </a:t>
            </a:r>
            <a:r>
              <a:rPr lang="en-US" i="1" dirty="0" smtClean="0">
                <a:solidFill>
                  <a:schemeClr val="tx1"/>
                </a:solidFill>
              </a:rPr>
              <a:t>natural ordering</a:t>
            </a:r>
            <a:r>
              <a:rPr lang="en-US" dirty="0" smtClean="0">
                <a:solidFill>
                  <a:schemeClr val="tx1"/>
                </a:solidFill>
              </a:rPr>
              <a:t>, and the class's </a:t>
            </a:r>
            <a:r>
              <a:rPr lang="en-US" dirty="0" err="1" smtClean="0">
                <a:solidFill>
                  <a:schemeClr val="tx1"/>
                </a:solidFill>
              </a:rPr>
              <a:t>compareTo</a:t>
            </a:r>
            <a:r>
              <a:rPr lang="en-US" dirty="0" smtClean="0">
                <a:solidFill>
                  <a:schemeClr val="tx1"/>
                </a:solidFill>
              </a:rPr>
              <a:t> method is referred to as its </a:t>
            </a:r>
            <a:r>
              <a:rPr lang="en-US" i="1" dirty="0" smtClean="0">
                <a:solidFill>
                  <a:schemeClr val="tx1"/>
                </a:solidFill>
              </a:rPr>
              <a:t>natural comparison method</a:t>
            </a:r>
            <a:r>
              <a:rPr lang="en-US" dirty="0" smtClean="0">
                <a:solidFill>
                  <a:schemeClr val="tx1"/>
                </a:solidFill>
              </a:rPr>
              <a:t>.</a:t>
            </a:r>
          </a:p>
          <a:p>
            <a:pPr>
              <a:lnSpc>
                <a:spcPct val="150000"/>
              </a:lnSpc>
            </a:pPr>
            <a:endParaRPr lang="en-US" dirty="0" smtClean="0">
              <a:solidFill>
                <a:schemeClr val="tx1"/>
              </a:solidFill>
            </a:endParaRPr>
          </a:p>
          <a:p>
            <a:pPr>
              <a:lnSpc>
                <a:spcPct val="150000"/>
              </a:lnSpc>
            </a:pPr>
            <a:r>
              <a:rPr lang="en-US" dirty="0" smtClean="0">
                <a:solidFill>
                  <a:schemeClr val="tx1"/>
                </a:solidFill>
              </a:rPr>
              <a:t>Methods </a:t>
            </a:r>
            <a:r>
              <a:rPr lang="en-US" dirty="0">
                <a:solidFill>
                  <a:schemeClr val="tx1"/>
                </a:solidFill>
              </a:rPr>
              <a:t>defined in </a:t>
            </a:r>
            <a:r>
              <a:rPr lang="en-US" dirty="0" smtClean="0">
                <a:solidFill>
                  <a:schemeClr val="tx1"/>
                </a:solidFill>
              </a:rPr>
              <a:t>Comparable </a:t>
            </a:r>
            <a:r>
              <a:rPr lang="en-US" dirty="0">
                <a:solidFill>
                  <a:schemeClr val="tx1"/>
                </a:solidFill>
              </a:rPr>
              <a:t>Interface are as follows</a:t>
            </a:r>
            <a:r>
              <a:rPr lang="en-US" dirty="0" smtClean="0">
                <a:solidFill>
                  <a:schemeClr val="tx1"/>
                </a:solidFill>
              </a:rPr>
              <a:t>:</a:t>
            </a:r>
          </a:p>
          <a:p>
            <a:pPr lvl="1">
              <a:lnSpc>
                <a:spcPct val="150000"/>
              </a:lnSpc>
            </a:pPr>
            <a:r>
              <a:rPr lang="en-US" dirty="0" smtClean="0">
                <a:solidFill>
                  <a:schemeClr val="tx1"/>
                </a:solidFill>
              </a:rPr>
              <a:t>public </a:t>
            </a:r>
            <a:r>
              <a:rPr lang="en-US" dirty="0" err="1" smtClean="0">
                <a:solidFill>
                  <a:schemeClr val="tx1"/>
                </a:solidFill>
              </a:rPr>
              <a:t>int</a:t>
            </a:r>
            <a:r>
              <a:rPr lang="en-US" dirty="0" smtClean="0">
                <a:solidFill>
                  <a:schemeClr val="tx1"/>
                </a:solidFill>
              </a:rPr>
              <a:t> </a:t>
            </a:r>
            <a:r>
              <a:rPr lang="en-US" dirty="0" err="1" smtClean="0">
                <a:solidFill>
                  <a:schemeClr val="tx1"/>
                </a:solidFill>
              </a:rPr>
              <a:t>compareTo</a:t>
            </a:r>
            <a:r>
              <a:rPr lang="en-US" dirty="0" smtClean="0">
                <a:solidFill>
                  <a:schemeClr val="tx1"/>
                </a:solidFill>
              </a:rPr>
              <a:t>(Object</a:t>
            </a:r>
            <a:r>
              <a:rPr lang="en-US" dirty="0">
                <a:solidFill>
                  <a:schemeClr val="tx1"/>
                </a:solidFill>
              </a:rPr>
              <a:t> o</a:t>
            </a:r>
            <a:r>
              <a:rPr lang="en-US" dirty="0" smtClean="0">
                <a:solidFill>
                  <a:schemeClr val="tx1"/>
                </a:solidFill>
              </a:rPr>
              <a:t>)</a:t>
            </a:r>
          </a:p>
          <a:p>
            <a:pPr lvl="1">
              <a:lnSpc>
                <a:spcPct val="150000"/>
              </a:lnSpc>
            </a:pPr>
            <a:r>
              <a:rPr lang="en-US" dirty="0" smtClean="0">
                <a:solidFill>
                  <a:schemeClr val="tx1"/>
                </a:solidFill>
              </a:rPr>
              <a:t>Compares this object with the specified object for order. Returns a negative integer, zero, or a positive integer as this object is less than, equal to, or greater than the specified object.</a:t>
            </a:r>
            <a:endParaRPr lang="en-US" dirty="0">
              <a:solidFill>
                <a:schemeClr val="tx1"/>
              </a:solidFill>
            </a:endParaRPr>
          </a:p>
        </p:txBody>
      </p:sp>
    </p:spTree>
    <p:extLst>
      <p:ext uri="{BB962C8B-B14F-4D97-AF65-F5344CB8AC3E}">
        <p14:creationId xmlns:p14="http://schemas.microsoft.com/office/powerpoint/2010/main" val="3651522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14.5</a:t>
            </a:r>
            <a:r>
              <a:rPr lang="en-US" sz="1200" dirty="0"/>
              <a:t>: Comparable and Comparator</a:t>
            </a:r>
            <a:r>
              <a:rPr lang="en-US" dirty="0"/>
              <a:t/>
            </a:r>
            <a:br>
              <a:rPr lang="en-US" dirty="0"/>
            </a:br>
            <a:r>
              <a:rPr lang="en-US" dirty="0" smtClean="0"/>
              <a:t>Comparable </a:t>
            </a:r>
            <a:r>
              <a:rPr lang="en-US" dirty="0"/>
              <a:t>Interface Example</a:t>
            </a:r>
          </a:p>
        </p:txBody>
      </p:sp>
      <p:sp>
        <p:nvSpPr>
          <p:cNvPr id="2" name="Content Placeholder 1"/>
          <p:cNvSpPr>
            <a:spLocks noGrp="1"/>
          </p:cNvSpPr>
          <p:nvPr>
            <p:ph idx="1"/>
          </p:nvPr>
        </p:nvSpPr>
        <p:spPr/>
        <p:txBody>
          <a:bodyPr/>
          <a:lstStyle/>
          <a:p>
            <a:endParaRPr lang="en-US"/>
          </a:p>
        </p:txBody>
      </p:sp>
      <p:sp>
        <p:nvSpPr>
          <p:cNvPr id="245764" name="AutoShape 4"/>
          <p:cNvSpPr>
            <a:spLocks noChangeArrowheads="1"/>
          </p:cNvSpPr>
          <p:nvPr/>
        </p:nvSpPr>
        <p:spPr bwMode="auto">
          <a:xfrm>
            <a:off x="470907" y="1781335"/>
            <a:ext cx="7589360" cy="4357182"/>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cs typeface="Arial" pitchFamily="34" charset="0"/>
              </a:rPr>
              <a:t> class </a:t>
            </a:r>
            <a:r>
              <a:rPr lang="en-US" sz="1600" dirty="0" err="1">
                <a:latin typeface="+mj-lt"/>
                <a:cs typeface="Arial" pitchFamily="34" charset="0"/>
              </a:rPr>
              <a:t>Emp</a:t>
            </a:r>
            <a:r>
              <a:rPr lang="en-US" sz="1600" dirty="0">
                <a:latin typeface="+mj-lt"/>
                <a:cs typeface="Arial" pitchFamily="34" charset="0"/>
              </a:rPr>
              <a:t> implements Comparable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empID</a:t>
            </a:r>
            <a:r>
              <a:rPr lang="en-US" sz="1600" dirty="0">
                <a:latin typeface="+mj-lt"/>
                <a:cs typeface="Arial" pitchFamily="34" charset="0"/>
              </a:rPr>
              <a:t>;</a:t>
            </a:r>
          </a:p>
          <a:p>
            <a:pPr lvl="1"/>
            <a:r>
              <a:rPr lang="en-US" sz="1600" dirty="0">
                <a:latin typeface="+mj-lt"/>
                <a:cs typeface="Arial" pitchFamily="34" charset="0"/>
              </a:rPr>
              <a:t>     String </a:t>
            </a:r>
            <a:r>
              <a:rPr lang="en-US" sz="1600" dirty="0" err="1">
                <a:latin typeface="+mj-lt"/>
                <a:cs typeface="Arial" pitchFamily="34" charset="0"/>
              </a:rPr>
              <a:t>empName</a:t>
            </a:r>
            <a:r>
              <a:rPr lang="en-US" sz="1600" dirty="0">
                <a:latin typeface="+mj-lt"/>
                <a:cs typeface="Arial" pitchFamily="34" charset="0"/>
              </a:rPr>
              <a:t>;</a:t>
            </a:r>
          </a:p>
          <a:p>
            <a:pPr lvl="1"/>
            <a:r>
              <a:rPr lang="en-US" sz="1600" dirty="0">
                <a:latin typeface="+mj-lt"/>
                <a:cs typeface="Arial" pitchFamily="34" charset="0"/>
              </a:rPr>
              <a:t>     double </a:t>
            </a:r>
            <a:r>
              <a:rPr lang="en-US" sz="1600" dirty="0" err="1">
                <a:latin typeface="+mj-lt"/>
                <a:cs typeface="Arial" pitchFamily="34" charset="0"/>
              </a:rPr>
              <a:t>empSal</a:t>
            </a:r>
            <a:r>
              <a:rPr lang="en-US" sz="1600" dirty="0">
                <a:latin typeface="+mj-lt"/>
                <a:cs typeface="Arial" pitchFamily="34" charset="0"/>
              </a:rPr>
              <a:t>;</a:t>
            </a:r>
          </a:p>
          <a:p>
            <a:pPr lvl="1"/>
            <a:r>
              <a:rPr lang="en-US" sz="1600" dirty="0">
                <a:latin typeface="+mj-lt"/>
                <a:cs typeface="Arial" pitchFamily="34" charset="0"/>
              </a:rPr>
              <a:t>      public </a:t>
            </a:r>
            <a:r>
              <a:rPr lang="en-US" sz="1600" dirty="0" err="1">
                <a:latin typeface="+mj-lt"/>
                <a:cs typeface="Arial" pitchFamily="34" charset="0"/>
              </a:rPr>
              <a:t>Emp</a:t>
            </a:r>
            <a:r>
              <a:rPr lang="en-US" sz="1600" dirty="0">
                <a:latin typeface="+mj-lt"/>
                <a:cs typeface="Arial" pitchFamily="34" charset="0"/>
              </a:rPr>
              <a:t>(String </a:t>
            </a:r>
            <a:r>
              <a:rPr lang="en-US" sz="1600" dirty="0" err="1">
                <a:latin typeface="+mj-lt"/>
                <a:cs typeface="Arial" pitchFamily="34" charset="0"/>
              </a:rPr>
              <a:t>ename</a:t>
            </a:r>
            <a:r>
              <a:rPr lang="en-US" sz="1600" dirty="0">
                <a:latin typeface="+mj-lt"/>
                <a:cs typeface="Arial" pitchFamily="34" charset="0"/>
              </a:rPr>
              <a:t>, double </a:t>
            </a:r>
            <a:r>
              <a:rPr lang="en-US" sz="1600" dirty="0" err="1">
                <a:latin typeface="+mj-lt"/>
                <a:cs typeface="Arial" pitchFamily="34" charset="0"/>
              </a:rPr>
              <a:t>sal</a:t>
            </a:r>
            <a:r>
              <a:rPr lang="en-US" sz="1600" dirty="0">
                <a:latin typeface="+mj-lt"/>
                <a:cs typeface="Arial" pitchFamily="34" charset="0"/>
              </a:rPr>
              <a:t>) { …  }</a:t>
            </a:r>
          </a:p>
          <a:p>
            <a:pPr lvl="1"/>
            <a:r>
              <a:rPr lang="en-US" sz="1600" dirty="0">
                <a:latin typeface="+mj-lt"/>
                <a:cs typeface="Arial" pitchFamily="34" charset="0"/>
              </a:rPr>
              <a:t>      public String </a:t>
            </a:r>
            <a:r>
              <a:rPr lang="en-US" sz="1600" dirty="0" err="1">
                <a:latin typeface="+mj-lt"/>
                <a:cs typeface="Arial" pitchFamily="34" charset="0"/>
              </a:rPr>
              <a:t>toString</a:t>
            </a:r>
            <a:r>
              <a:rPr lang="en-US" sz="1600" dirty="0">
                <a:latin typeface="+mj-lt"/>
                <a:cs typeface="Arial" pitchFamily="34" charset="0"/>
              </a:rPr>
              <a:t>() {  …  }</a:t>
            </a:r>
          </a:p>
          <a:p>
            <a:pPr lvl="1"/>
            <a:r>
              <a:rPr lang="en-US" sz="1600" dirty="0">
                <a:latin typeface="+mj-lt"/>
                <a:cs typeface="Arial" pitchFamily="34" charset="0"/>
              </a:rPr>
              <a:t>      </a:t>
            </a:r>
          </a:p>
          <a:p>
            <a:pPr lvl="1"/>
            <a:r>
              <a:rPr lang="en-US" sz="1600" dirty="0">
                <a:latin typeface="+mj-lt"/>
                <a:cs typeface="Arial" pitchFamily="34" charset="0"/>
              </a:rPr>
              <a:t>       public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compareTo</a:t>
            </a:r>
            <a:r>
              <a:rPr lang="en-US" sz="1600" dirty="0">
                <a:latin typeface="+mj-lt"/>
                <a:cs typeface="Arial" pitchFamily="34" charset="0"/>
              </a:rPr>
              <a:t>(Object o) {</a:t>
            </a:r>
          </a:p>
          <a:p>
            <a:pPr lvl="1"/>
            <a:r>
              <a:rPr lang="en-US" sz="1600" dirty="0">
                <a:latin typeface="+mj-lt"/>
                <a:cs typeface="Arial" pitchFamily="34" charset="0"/>
              </a:rPr>
              <a:t>           if (</a:t>
            </a:r>
            <a:r>
              <a:rPr lang="en-US" sz="1600" dirty="0" err="1">
                <a:latin typeface="+mj-lt"/>
                <a:cs typeface="Arial" pitchFamily="34" charset="0"/>
              </a:rPr>
              <a:t>this.empSal</a:t>
            </a:r>
            <a:r>
              <a:rPr lang="en-US" sz="1600" dirty="0">
                <a:latin typeface="+mj-lt"/>
                <a:cs typeface="Arial" pitchFamily="34" charset="0"/>
              </a:rPr>
              <a:t> ==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0;</a:t>
            </a:r>
          </a:p>
          <a:p>
            <a:pPr lvl="1"/>
            <a:r>
              <a:rPr lang="en-US" sz="1600" dirty="0">
                <a:latin typeface="+mj-lt"/>
                <a:cs typeface="Arial" pitchFamily="34" charset="0"/>
              </a:rPr>
              <a:t>             else if (</a:t>
            </a:r>
            <a:r>
              <a:rPr lang="en-US" sz="1600" dirty="0" err="1">
                <a:latin typeface="+mj-lt"/>
                <a:cs typeface="Arial" pitchFamily="34" charset="0"/>
              </a:rPr>
              <a:t>this.empSal</a:t>
            </a:r>
            <a:r>
              <a:rPr lang="en-US" sz="1600" dirty="0">
                <a:latin typeface="+mj-lt"/>
                <a:cs typeface="Arial" pitchFamily="34" charset="0"/>
              </a:rPr>
              <a:t> &gt;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1;</a:t>
            </a:r>
          </a:p>
          <a:p>
            <a:pPr lvl="1"/>
            <a:r>
              <a:rPr lang="en-US" sz="1600" dirty="0">
                <a:latin typeface="+mj-lt"/>
                <a:cs typeface="Arial" pitchFamily="34" charset="0"/>
              </a:rPr>
              <a:t>                else   return -1;</a:t>
            </a:r>
          </a:p>
          <a:p>
            <a:pPr lvl="1"/>
            <a:r>
              <a:rPr lang="en-US" sz="1600" dirty="0">
                <a:latin typeface="+mj-lt"/>
                <a:cs typeface="Arial" pitchFamily="34" charset="0"/>
              </a:rPr>
              <a:t>     }}</a:t>
            </a:r>
          </a:p>
        </p:txBody>
      </p:sp>
    </p:spTree>
    <p:extLst>
      <p:ext uri="{BB962C8B-B14F-4D97-AF65-F5344CB8AC3E}">
        <p14:creationId xmlns:p14="http://schemas.microsoft.com/office/powerpoint/2010/main" val="30256856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14.5</a:t>
            </a:r>
            <a:r>
              <a:rPr lang="en-US" sz="1200" dirty="0"/>
              <a:t>: Comparable and Comparator</a:t>
            </a:r>
            <a:r>
              <a:rPr lang="en-US" dirty="0"/>
              <a:t/>
            </a:r>
            <a:br>
              <a:rPr lang="en-US" dirty="0"/>
            </a:br>
            <a:r>
              <a:rPr lang="en-US" dirty="0" smtClean="0"/>
              <a:t>Comparable </a:t>
            </a:r>
            <a:r>
              <a:rPr lang="en-US" dirty="0"/>
              <a:t>Interface Example (</a:t>
            </a:r>
            <a:r>
              <a:rPr lang="en-US" dirty="0" err="1"/>
              <a:t>ctnd</a:t>
            </a:r>
            <a:r>
              <a:rPr lang="en-US" dirty="0"/>
              <a:t>…)</a:t>
            </a:r>
          </a:p>
        </p:txBody>
      </p:sp>
      <p:sp>
        <p:nvSpPr>
          <p:cNvPr id="2" name="Content Placeholder 1"/>
          <p:cNvSpPr>
            <a:spLocks noGrp="1"/>
          </p:cNvSpPr>
          <p:nvPr>
            <p:ph idx="1"/>
          </p:nvPr>
        </p:nvSpPr>
        <p:spPr/>
        <p:txBody>
          <a:bodyPr/>
          <a:lstStyle/>
          <a:p>
            <a:endParaRPr lang="en-US" dirty="0"/>
          </a:p>
        </p:txBody>
      </p:sp>
      <p:sp>
        <p:nvSpPr>
          <p:cNvPr id="247812" name="AutoShape 4"/>
          <p:cNvSpPr>
            <a:spLocks noChangeArrowheads="1"/>
          </p:cNvSpPr>
          <p:nvPr/>
        </p:nvSpPr>
        <p:spPr bwMode="auto">
          <a:xfrm>
            <a:off x="375558" y="1626517"/>
            <a:ext cx="7043056" cy="3487048"/>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rPr>
              <a:t> </a:t>
            </a:r>
            <a:r>
              <a:rPr lang="en-US" sz="1600" dirty="0">
                <a:latin typeface="+mj-lt"/>
                <a:cs typeface="Arial" pitchFamily="34" charset="0"/>
              </a:rPr>
              <a:t>class </a:t>
            </a:r>
            <a:r>
              <a:rPr lang="en-US" sz="1600" dirty="0" smtClean="0">
                <a:latin typeface="+mj-lt"/>
                <a:cs typeface="Arial" pitchFamily="34" charset="0"/>
              </a:rPr>
              <a:t>Comparable Demo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TreeSet</a:t>
            </a:r>
            <a:r>
              <a:rPr lang="en-US" sz="1600" dirty="0">
                <a:latin typeface="+mj-lt"/>
                <a:cs typeface="Arial" pitchFamily="34" charset="0"/>
              </a:rPr>
              <a:t> </a:t>
            </a:r>
            <a:r>
              <a:rPr lang="en-US" sz="1600" dirty="0" err="1">
                <a:latin typeface="+mj-lt"/>
                <a:cs typeface="Arial" pitchFamily="34" charset="0"/>
              </a:rPr>
              <a:t>tset</a:t>
            </a:r>
            <a:r>
              <a:rPr lang="en-US" sz="1600" dirty="0">
                <a:latin typeface="+mj-lt"/>
                <a:cs typeface="Arial" pitchFamily="34" charset="0"/>
              </a:rPr>
              <a:t>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("harry", 40000.00));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("Mary", 20000.00));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("Peter", 50000.00));</a:t>
            </a:r>
          </a:p>
          <a:p>
            <a:pPr lvl="1"/>
            <a:endParaRPr lang="en-US" sz="1600" dirty="0">
              <a:latin typeface="+mj-lt"/>
              <a:cs typeface="Arial" pitchFamily="34" charset="0"/>
            </a:endParaRP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 </a:t>
            </a:r>
            <a:r>
              <a:rPr lang="en-US" sz="1600" dirty="0" err="1">
                <a:latin typeface="+mj-lt"/>
                <a:cs typeface="Arial" pitchFamily="34" charset="0"/>
              </a:rPr>
              <a:t>tset.iterator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iterator.hasNext</a:t>
            </a:r>
            <a:r>
              <a:rPr lang="en-US" sz="1600" dirty="0">
                <a:latin typeface="+mj-lt"/>
                <a:cs typeface="Arial" pitchFamily="34" charset="0"/>
              </a:rPr>
              <a:t>()) {</a:t>
            </a:r>
          </a:p>
          <a:p>
            <a:pPr lvl="1"/>
            <a:r>
              <a:rPr lang="en-US" sz="1600" dirty="0">
                <a:latin typeface="+mj-lt"/>
                <a:cs typeface="Arial" pitchFamily="34" charset="0"/>
              </a:rPr>
              <a:t>             Object </a:t>
            </a:r>
            <a:r>
              <a:rPr lang="en-US" sz="1600" dirty="0" err="1">
                <a:latin typeface="+mj-lt"/>
                <a:cs typeface="Arial" pitchFamily="34" charset="0"/>
              </a:rPr>
              <a:t>empObj</a:t>
            </a:r>
            <a:r>
              <a:rPr lang="en-US" sz="1600" dirty="0">
                <a:latin typeface="+mj-lt"/>
                <a:cs typeface="Arial" pitchFamily="34" charset="0"/>
              </a:rPr>
              <a:t> = </a:t>
            </a:r>
            <a:r>
              <a:rPr lang="en-US" sz="1600" dirty="0" err="1">
                <a:latin typeface="+mj-lt"/>
                <a:cs typeface="Arial" pitchFamily="34" charset="0"/>
              </a:rPr>
              <a:t>iterator.next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empObj</a:t>
            </a:r>
            <a:r>
              <a:rPr lang="en-US" sz="1600" dirty="0">
                <a:latin typeface="+mj-lt"/>
                <a:cs typeface="Arial" pitchFamily="34" charset="0"/>
              </a:rPr>
              <a:t> + "\n");</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247813" name="AutoShape 5"/>
          <p:cNvSpPr>
            <a:spLocks noChangeArrowheads="1"/>
          </p:cNvSpPr>
          <p:nvPr/>
        </p:nvSpPr>
        <p:spPr bwMode="auto">
          <a:xfrm>
            <a:off x="4448637" y="5245315"/>
            <a:ext cx="3510030" cy="907147"/>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lnSpc>
                <a:spcPct val="100000"/>
              </a:lnSpc>
              <a:buFontTx/>
              <a:buNone/>
            </a:pPr>
            <a:r>
              <a:rPr lang="en-US" sz="1600" b="1" dirty="0">
                <a:latin typeface="+mj-lt"/>
                <a:cs typeface="Arial" pitchFamily="34" charset="0"/>
              </a:rPr>
              <a:t>Output: </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Mary    Sal : 20000.0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harry   Sal : 40000.0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Peter   Sal : 50000.0</a:t>
            </a:r>
          </a:p>
        </p:txBody>
      </p:sp>
    </p:spTree>
    <p:extLst>
      <p:ext uri="{BB962C8B-B14F-4D97-AF65-F5344CB8AC3E}">
        <p14:creationId xmlns:p14="http://schemas.microsoft.com/office/powerpoint/2010/main" val="12278503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14.5</a:t>
            </a:r>
            <a:r>
              <a:rPr lang="en-US" sz="1200" dirty="0"/>
              <a:t>: Comparable and Comparator</a:t>
            </a:r>
            <a:r>
              <a:rPr lang="en-US" dirty="0"/>
              <a:t/>
            </a:r>
            <a:br>
              <a:rPr lang="en-US" dirty="0"/>
            </a:br>
            <a:r>
              <a:rPr lang="en-US" dirty="0"/>
              <a:t>Demo : Concept of Comparator &amp; Comparable Interface</a:t>
            </a:r>
          </a:p>
        </p:txBody>
      </p:sp>
      <p:sp>
        <p:nvSpPr>
          <p:cNvPr id="249858" name="Rectangle 2"/>
          <p:cNvSpPr>
            <a:spLocks noGrp="1"/>
          </p:cNvSpPr>
          <p:nvPr>
            <p:ph idx="1"/>
          </p:nvPr>
        </p:nvSpPr>
        <p:spPr>
          <a:noFill/>
        </p:spPr>
        <p:txBody>
          <a:bodyPr/>
          <a:lstStyle/>
          <a:p>
            <a:pPr>
              <a:lnSpc>
                <a:spcPct val="150000"/>
              </a:lnSpc>
            </a:pPr>
            <a:r>
              <a:rPr lang="en-US" dirty="0">
                <a:solidFill>
                  <a:schemeClr val="tx1"/>
                </a:solidFill>
              </a:rPr>
              <a:t>Execute:</a:t>
            </a:r>
          </a:p>
          <a:p>
            <a:pPr lvl="1">
              <a:lnSpc>
                <a:spcPct val="150000"/>
              </a:lnSpc>
            </a:pPr>
            <a:r>
              <a:rPr lang="en-US" dirty="0" smtClean="0">
                <a:solidFill>
                  <a:schemeClr val="tx1"/>
                </a:solidFill>
              </a:rPr>
              <a:t>ComparatorExample.java</a:t>
            </a:r>
          </a:p>
          <a:p>
            <a:pPr lvl="1">
              <a:lnSpc>
                <a:spcPct val="150000"/>
              </a:lnSpc>
            </a:pPr>
            <a:r>
              <a:rPr lang="en-US" dirty="0" smtClean="0">
                <a:solidFill>
                  <a:schemeClr val="tx1"/>
                </a:solidFill>
              </a:rPr>
              <a:t>ComparableDemo.java</a:t>
            </a:r>
          </a:p>
          <a:p>
            <a:pPr lvl="1">
              <a:lnSpc>
                <a:spcPct val="150000"/>
              </a:lnSpc>
            </a:pPr>
            <a:endParaRPr lang="en-US" dirty="0">
              <a:solidFill>
                <a:schemeClr val="tx1"/>
              </a:solidFill>
            </a:endParaRPr>
          </a:p>
        </p:txBody>
      </p:sp>
    </p:spTree>
    <p:extLst>
      <p:ext uri="{BB962C8B-B14F-4D97-AF65-F5344CB8AC3E}">
        <p14:creationId xmlns:p14="http://schemas.microsoft.com/office/powerpoint/2010/main" val="2399864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14.6</a:t>
            </a:r>
            <a:r>
              <a:rPr lang="en-US" sz="1200" dirty="0"/>
              <a:t>: Map implementation</a:t>
            </a:r>
            <a:r>
              <a:rPr lang="en-US" dirty="0"/>
              <a:t/>
            </a:r>
            <a:br>
              <a:rPr lang="en-US" dirty="0"/>
            </a:br>
            <a:r>
              <a:rPr lang="en-US" dirty="0" smtClean="0"/>
              <a:t>HashMap </a:t>
            </a:r>
            <a:r>
              <a:rPr lang="en-US" dirty="0"/>
              <a:t>Class</a:t>
            </a:r>
          </a:p>
        </p:txBody>
      </p:sp>
      <p:sp>
        <p:nvSpPr>
          <p:cNvPr id="121859" name="Rectangle 3"/>
          <p:cNvSpPr>
            <a:spLocks noGrp="1"/>
          </p:cNvSpPr>
          <p:nvPr>
            <p:ph idx="1"/>
          </p:nvPr>
        </p:nvSpPr>
        <p:spPr/>
        <p:txBody>
          <a:bodyPr/>
          <a:lstStyle/>
          <a:p>
            <a:pPr>
              <a:lnSpc>
                <a:spcPct val="150000"/>
              </a:lnSpc>
            </a:pPr>
            <a:r>
              <a:rPr lang="en-US" dirty="0" err="1">
                <a:solidFill>
                  <a:schemeClr val="tx1"/>
                </a:solidFill>
              </a:rPr>
              <a:t>HashMap</a:t>
            </a:r>
            <a:r>
              <a:rPr lang="en-US" dirty="0">
                <a:solidFill>
                  <a:schemeClr val="tx1"/>
                </a:solidFill>
              </a:rPr>
              <a:t> uses the </a:t>
            </a:r>
            <a:r>
              <a:rPr lang="en-US" dirty="0" err="1">
                <a:solidFill>
                  <a:schemeClr val="tx1"/>
                </a:solidFill>
              </a:rPr>
              <a:t>hashcode</a:t>
            </a:r>
            <a:r>
              <a:rPr lang="en-US" dirty="0">
                <a:solidFill>
                  <a:schemeClr val="tx1"/>
                </a:solidFill>
              </a:rPr>
              <a:t> value of an object to determine how the object should be stored in the collection.</a:t>
            </a:r>
          </a:p>
          <a:p>
            <a:pPr>
              <a:lnSpc>
                <a:spcPct val="150000"/>
              </a:lnSpc>
            </a:pPr>
            <a:r>
              <a:rPr lang="en-US" dirty="0" err="1">
                <a:solidFill>
                  <a:schemeClr val="tx1"/>
                </a:solidFill>
              </a:rPr>
              <a:t>Hashcode</a:t>
            </a:r>
            <a:r>
              <a:rPr lang="en-US" dirty="0">
                <a:solidFill>
                  <a:schemeClr val="tx1"/>
                </a:solidFill>
              </a:rPr>
              <a:t> is used again to help locate the object in the collection.</a:t>
            </a:r>
          </a:p>
          <a:p>
            <a:pPr>
              <a:lnSpc>
                <a:spcPct val="150000"/>
              </a:lnSpc>
            </a:pPr>
            <a:r>
              <a:rPr lang="en-US" dirty="0" err="1">
                <a:solidFill>
                  <a:schemeClr val="tx1"/>
                </a:solidFill>
              </a:rPr>
              <a:t>HashMap</a:t>
            </a:r>
            <a:r>
              <a:rPr lang="en-US" dirty="0">
                <a:solidFill>
                  <a:schemeClr val="tx1"/>
                </a:solidFill>
              </a:rPr>
              <a:t> gives you an unsorted and unordered Map.</a:t>
            </a:r>
          </a:p>
          <a:p>
            <a:pPr>
              <a:lnSpc>
                <a:spcPct val="150000"/>
              </a:lnSpc>
            </a:pPr>
            <a:r>
              <a:rPr lang="en-US" dirty="0">
                <a:solidFill>
                  <a:schemeClr val="tx1"/>
                </a:solidFill>
              </a:rPr>
              <a:t>It allows one null key and multiple null values in a collection.</a:t>
            </a:r>
          </a:p>
        </p:txBody>
      </p:sp>
    </p:spTree>
    <p:extLst>
      <p:ext uri="{BB962C8B-B14F-4D97-AF65-F5344CB8AC3E}">
        <p14:creationId xmlns:p14="http://schemas.microsoft.com/office/powerpoint/2010/main" val="53109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14.6</a:t>
            </a:r>
            <a:r>
              <a:rPr lang="en-US" sz="1200" dirty="0"/>
              <a:t>: Map </a:t>
            </a:r>
            <a:r>
              <a:rPr lang="en-US" sz="1200" dirty="0" smtClean="0"/>
              <a:t>implementation</a:t>
            </a:r>
            <a:r>
              <a:rPr lang="en-US" dirty="0"/>
              <a:t/>
            </a:r>
            <a:br>
              <a:rPr lang="en-US" dirty="0"/>
            </a:br>
            <a:r>
              <a:rPr lang="en-US" dirty="0" smtClean="0"/>
              <a:t>Internal Working of  HashMap</a:t>
            </a:r>
            <a:endParaRPr lang="en-US" dirty="0"/>
          </a:p>
        </p:txBody>
      </p:sp>
      <p:sp>
        <p:nvSpPr>
          <p:cNvPr id="121859" name="Rectangle 3"/>
          <p:cNvSpPr>
            <a:spLocks noGrp="1"/>
          </p:cNvSpPr>
          <p:nvPr>
            <p:ph idx="1"/>
          </p:nvPr>
        </p:nvSpPr>
        <p:spPr>
          <a:xfrm>
            <a:off x="298516" y="1494766"/>
            <a:ext cx="8845484" cy="5363234"/>
          </a:xfrm>
        </p:spPr>
        <p:txBody>
          <a:bodyPr>
            <a:normAutofit/>
          </a:bodyPr>
          <a:lstStyle/>
          <a:p>
            <a:pPr>
              <a:lnSpc>
                <a:spcPct val="150000"/>
              </a:lnSpc>
            </a:pPr>
            <a:r>
              <a:rPr lang="en-US" sz="1400" dirty="0" smtClean="0"/>
              <a:t>HashMap </a:t>
            </a:r>
            <a:r>
              <a:rPr lang="en-US" sz="1400" dirty="0"/>
              <a:t>works on the principal of hashing.</a:t>
            </a:r>
          </a:p>
          <a:p>
            <a:pPr>
              <a:lnSpc>
                <a:spcPct val="150000"/>
              </a:lnSpc>
            </a:pPr>
            <a:r>
              <a:rPr lang="en-US" sz="1400" dirty="0"/>
              <a:t>HashMap uses the hashCode() method to calculate a hash value. Hash value is calculated using the key object. This hash value is used to find the correct bucket where Entry object will be stored.</a:t>
            </a:r>
          </a:p>
          <a:p>
            <a:pPr>
              <a:lnSpc>
                <a:spcPct val="150000"/>
              </a:lnSpc>
            </a:pPr>
            <a:r>
              <a:rPr lang="en-US" sz="1400" dirty="0"/>
              <a:t>HashMap uses the equals() method to find the correct key whose value is to be retrieved in case of get() and to find if that key already exists or not in case of put().</a:t>
            </a:r>
          </a:p>
          <a:p>
            <a:pPr>
              <a:lnSpc>
                <a:spcPct val="150000"/>
              </a:lnSpc>
            </a:pPr>
            <a:r>
              <a:rPr lang="en-US" sz="1400" dirty="0"/>
              <a:t>Hashing collision means more than one key having the same hash value, in that case Entry objects are stored as a linked-list with in a same bucket.</a:t>
            </a:r>
          </a:p>
          <a:p>
            <a:pPr>
              <a:lnSpc>
                <a:spcPct val="150000"/>
              </a:lnSpc>
            </a:pPr>
            <a:r>
              <a:rPr lang="en-US" sz="1400" dirty="0"/>
              <a:t>With in a bucket values are stored as Entry objects which contain both key and value.</a:t>
            </a:r>
          </a:p>
          <a:p>
            <a:pPr>
              <a:lnSpc>
                <a:spcPct val="150000"/>
              </a:lnSpc>
            </a:pPr>
            <a:endParaRPr lang="en-US" sz="1400" dirty="0">
              <a:solidFill>
                <a:schemeClr val="tx1"/>
              </a:solidFill>
            </a:endParaRPr>
          </a:p>
        </p:txBody>
      </p:sp>
    </p:spTree>
    <p:extLst>
      <p:ext uri="{BB962C8B-B14F-4D97-AF65-F5344CB8AC3E}">
        <p14:creationId xmlns:p14="http://schemas.microsoft.com/office/powerpoint/2010/main" val="2209559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440" y="1230576"/>
            <a:ext cx="5464538" cy="5627423"/>
          </a:xfrm>
        </p:spPr>
        <p:txBody>
          <a:bodyPr>
            <a:noAutofit/>
          </a:bodyPr>
          <a:lstStyle/>
          <a:p>
            <a:pPr>
              <a:lnSpc>
                <a:spcPct val="150000"/>
              </a:lnSpc>
            </a:pPr>
            <a:r>
              <a:rPr lang="en-US" sz="1000" dirty="0" smtClean="0"/>
              <a:t>public class Demo{</a:t>
            </a:r>
          </a:p>
          <a:p>
            <a:pPr>
              <a:lnSpc>
                <a:spcPct val="150000"/>
              </a:lnSpc>
            </a:pPr>
            <a:r>
              <a:rPr lang="en-US" sz="1000" dirty="0"/>
              <a:t>p</a:t>
            </a:r>
            <a:r>
              <a:rPr lang="en-US" sz="1000" dirty="0" smtClean="0"/>
              <a:t>ublic static void main(String </a:t>
            </a:r>
            <a:r>
              <a:rPr lang="en-US" sz="1000" dirty="0" err="1" smtClean="0"/>
              <a:t>args</a:t>
            </a:r>
            <a:r>
              <a:rPr lang="en-US" sz="1000" dirty="0" smtClean="0"/>
              <a:t>[]){</a:t>
            </a:r>
          </a:p>
          <a:p>
            <a:pPr>
              <a:lnSpc>
                <a:spcPct val="150000"/>
              </a:lnSpc>
            </a:pPr>
            <a:r>
              <a:rPr lang="en-US" sz="1000" dirty="0"/>
              <a:t> Map &lt;Key, String&gt; </a:t>
            </a:r>
            <a:r>
              <a:rPr lang="en-US" sz="1000" dirty="0" err="1"/>
              <a:t>cityMap</a:t>
            </a:r>
            <a:r>
              <a:rPr lang="en-US" sz="1000" dirty="0"/>
              <a:t> = new HashMap&lt;Key, String&gt;();</a:t>
            </a:r>
          </a:p>
          <a:p>
            <a:pPr>
              <a:lnSpc>
                <a:spcPct val="150000"/>
              </a:lnSpc>
            </a:pPr>
            <a:r>
              <a:rPr lang="en-US" sz="1000" dirty="0"/>
              <a:t>        </a:t>
            </a:r>
            <a:r>
              <a:rPr lang="en-US" sz="1000" dirty="0" err="1"/>
              <a:t>cityMap.put</a:t>
            </a:r>
            <a:r>
              <a:rPr lang="en-US" sz="1000" dirty="0"/>
              <a:t>(new Key(1, "NY"),"New York City" );</a:t>
            </a:r>
          </a:p>
          <a:p>
            <a:pPr>
              <a:lnSpc>
                <a:spcPct val="150000"/>
              </a:lnSpc>
            </a:pPr>
            <a:r>
              <a:rPr lang="en-US" sz="1000" dirty="0"/>
              <a:t>        </a:t>
            </a:r>
            <a:r>
              <a:rPr lang="en-US" sz="1000" dirty="0" err="1"/>
              <a:t>cityMap.put</a:t>
            </a:r>
            <a:r>
              <a:rPr lang="en-US" sz="1000" dirty="0"/>
              <a:t>(new Key(2, "ND"), "New Delhi");</a:t>
            </a:r>
          </a:p>
          <a:p>
            <a:pPr>
              <a:lnSpc>
                <a:spcPct val="150000"/>
              </a:lnSpc>
            </a:pPr>
            <a:r>
              <a:rPr lang="en-US" sz="1000" dirty="0"/>
              <a:t>        </a:t>
            </a:r>
            <a:r>
              <a:rPr lang="en-US" sz="1000" dirty="0" err="1"/>
              <a:t>cityMap.put</a:t>
            </a:r>
            <a:r>
              <a:rPr lang="en-US" sz="1000" dirty="0"/>
              <a:t>(new Key(3, "NW"), "Newark");</a:t>
            </a:r>
          </a:p>
          <a:p>
            <a:pPr>
              <a:lnSpc>
                <a:spcPct val="150000"/>
              </a:lnSpc>
            </a:pPr>
            <a:r>
              <a:rPr lang="en-US" sz="1000" dirty="0"/>
              <a:t>        </a:t>
            </a:r>
            <a:r>
              <a:rPr lang="en-US" sz="1000" dirty="0" err="1"/>
              <a:t>cityMap.put</a:t>
            </a:r>
            <a:r>
              <a:rPr lang="en-US" sz="1000" dirty="0"/>
              <a:t>(new Key(4, "NP"), "Newport");</a:t>
            </a:r>
          </a:p>
          <a:p>
            <a:pPr>
              <a:lnSpc>
                <a:spcPct val="150000"/>
              </a:lnSpc>
            </a:pPr>
            <a:r>
              <a:rPr lang="en-US" sz="1000" dirty="0" smtClean="0"/>
              <a:t>        </a:t>
            </a:r>
            <a:r>
              <a:rPr lang="en-US" sz="1000" dirty="0"/>
              <a:t>System.out.println("</a:t>
            </a:r>
            <a:r>
              <a:rPr lang="en-US" sz="1000" dirty="0" smtClean="0"/>
              <a:t>size :”+ </a:t>
            </a:r>
            <a:r>
              <a:rPr lang="en-US" sz="1000" dirty="0" err="1"/>
              <a:t>cityMap.size</a:t>
            </a:r>
            <a:r>
              <a:rPr lang="en-US" sz="1000" dirty="0"/>
              <a:t>());</a:t>
            </a:r>
          </a:p>
          <a:p>
            <a:pPr>
              <a:lnSpc>
                <a:spcPct val="150000"/>
              </a:lnSpc>
            </a:pPr>
            <a:r>
              <a:rPr lang="en-US" sz="1000" dirty="0"/>
              <a:t>        Iterator &lt;Key&gt; </a:t>
            </a:r>
            <a:r>
              <a:rPr lang="en-US" sz="1000" dirty="0" err="1"/>
              <a:t>itr</a:t>
            </a:r>
            <a:r>
              <a:rPr lang="en-US" sz="1000" dirty="0"/>
              <a:t> = </a:t>
            </a:r>
            <a:r>
              <a:rPr lang="en-US" sz="1000" dirty="0" err="1"/>
              <a:t>cityMap.keySet</a:t>
            </a:r>
            <a:r>
              <a:rPr lang="en-US" sz="1000" dirty="0"/>
              <a:t>().iterator();</a:t>
            </a:r>
          </a:p>
          <a:p>
            <a:pPr>
              <a:lnSpc>
                <a:spcPct val="150000"/>
              </a:lnSpc>
            </a:pPr>
            <a:r>
              <a:rPr lang="en-US" sz="1000" dirty="0"/>
              <a:t>        while (</a:t>
            </a:r>
            <a:r>
              <a:rPr lang="en-US" sz="1000" dirty="0" err="1"/>
              <a:t>itr.hasNext</a:t>
            </a:r>
            <a:r>
              <a:rPr lang="en-US" sz="1000" dirty="0"/>
              <a:t>()){</a:t>
            </a:r>
          </a:p>
          <a:p>
            <a:pPr>
              <a:lnSpc>
                <a:spcPct val="150000"/>
              </a:lnSpc>
            </a:pPr>
            <a:r>
              <a:rPr lang="en-US" sz="1000" dirty="0"/>
              <a:t>            System.out.println(</a:t>
            </a:r>
            <a:r>
              <a:rPr lang="en-US" sz="1000" dirty="0" err="1"/>
              <a:t>cityMap.get</a:t>
            </a:r>
            <a:r>
              <a:rPr lang="en-US" sz="1000" dirty="0"/>
              <a:t>(</a:t>
            </a:r>
            <a:r>
              <a:rPr lang="en-US" sz="1000" dirty="0" err="1"/>
              <a:t>itr.next</a:t>
            </a:r>
            <a:r>
              <a:rPr lang="en-US" sz="1000" dirty="0"/>
              <a:t>()));     </a:t>
            </a:r>
          </a:p>
          <a:p>
            <a:pPr>
              <a:lnSpc>
                <a:spcPct val="150000"/>
              </a:lnSpc>
            </a:pPr>
            <a:r>
              <a:rPr lang="en-US" sz="1000" dirty="0"/>
              <a:t>        }</a:t>
            </a:r>
          </a:p>
          <a:p>
            <a:pPr>
              <a:lnSpc>
                <a:spcPct val="150000"/>
              </a:lnSpc>
            </a:pPr>
            <a:r>
              <a:rPr lang="en-US" sz="1000" dirty="0"/>
              <a:t>        System.out.println("size after iteration " + </a:t>
            </a:r>
            <a:r>
              <a:rPr lang="en-US" sz="1000" dirty="0" err="1"/>
              <a:t>cityMap.size</a:t>
            </a:r>
            <a:r>
              <a:rPr lang="en-US" sz="1000" dirty="0"/>
              <a:t>());</a:t>
            </a:r>
            <a:endParaRPr lang="en-US" sz="1000" dirty="0" smtClean="0"/>
          </a:p>
          <a:p>
            <a:pPr>
              <a:lnSpc>
                <a:spcPct val="150000"/>
              </a:lnSpc>
            </a:pPr>
            <a:r>
              <a:rPr lang="en-US" sz="1000" dirty="0" smtClean="0"/>
              <a:t>}</a:t>
            </a:r>
          </a:p>
          <a:p>
            <a:pPr>
              <a:lnSpc>
                <a:spcPct val="150000"/>
              </a:lnSpc>
            </a:pPr>
            <a:r>
              <a:rPr lang="en-US" sz="1000" dirty="0" smtClean="0"/>
              <a:t>}</a:t>
            </a:r>
          </a:p>
          <a:p>
            <a:pPr>
              <a:lnSpc>
                <a:spcPct val="150000"/>
              </a:lnSpc>
            </a:pPr>
            <a:endParaRPr lang="en-US" sz="1000" dirty="0"/>
          </a:p>
        </p:txBody>
      </p:sp>
      <p:sp>
        <p:nvSpPr>
          <p:cNvPr id="4" name="Title 1"/>
          <p:cNvSpPr>
            <a:spLocks noGrp="1"/>
          </p:cNvSpPr>
          <p:nvPr>
            <p:ph type="title"/>
          </p:nvPr>
        </p:nvSpPr>
        <p:spPr/>
        <p:txBody>
          <a:bodyPr/>
          <a:lstStyle/>
          <a:p>
            <a:pPr>
              <a:lnSpc>
                <a:spcPct val="150000"/>
              </a:lnSpc>
            </a:pPr>
            <a:r>
              <a:rPr lang="en-US" sz="1200" dirty="0" smtClean="0"/>
              <a:t>14.6</a:t>
            </a:r>
            <a:r>
              <a:rPr lang="en-US" sz="1200" dirty="0"/>
              <a:t>: Map </a:t>
            </a:r>
            <a:r>
              <a:rPr lang="en-US" sz="1200" dirty="0" smtClean="0"/>
              <a:t>implementation</a:t>
            </a:r>
            <a:r>
              <a:rPr lang="en-US" dirty="0"/>
              <a:t/>
            </a:r>
            <a:br>
              <a:rPr lang="en-US" dirty="0"/>
            </a:br>
            <a:r>
              <a:rPr lang="en-US" dirty="0" smtClean="0"/>
              <a:t>Internal Working of  HashMap</a:t>
            </a:r>
            <a:endParaRPr lang="en-US" dirty="0"/>
          </a:p>
        </p:txBody>
      </p:sp>
      <p:pic>
        <p:nvPicPr>
          <p:cNvPr id="6" name="Picture 5"/>
          <p:cNvPicPr>
            <a:picLocks noChangeAspect="1"/>
          </p:cNvPicPr>
          <p:nvPr/>
        </p:nvPicPr>
        <p:blipFill>
          <a:blip r:embed="rId2"/>
          <a:stretch>
            <a:fillRect/>
          </a:stretch>
        </p:blipFill>
        <p:spPr>
          <a:xfrm>
            <a:off x="309801" y="1277988"/>
            <a:ext cx="3560373" cy="5364945"/>
          </a:xfrm>
          <a:prstGeom prst="rect">
            <a:avLst/>
          </a:prstGeom>
        </p:spPr>
      </p:pic>
      <p:sp>
        <p:nvSpPr>
          <p:cNvPr id="7" name="Snip and Round Single Corner Rectangle 6"/>
          <p:cNvSpPr/>
          <p:nvPr/>
        </p:nvSpPr>
        <p:spPr>
          <a:xfrm>
            <a:off x="3999125" y="5389867"/>
            <a:ext cx="4936902" cy="1253066"/>
          </a:xfrm>
          <a:prstGeom prst="snip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Output :</a:t>
            </a:r>
          </a:p>
          <a:p>
            <a:pPr algn="ctr"/>
            <a:r>
              <a:rPr lang="en-US" dirty="0" smtClean="0"/>
              <a:t>Size before iteration : 1</a:t>
            </a:r>
          </a:p>
          <a:p>
            <a:pPr algn="ctr"/>
            <a:r>
              <a:rPr lang="en-US" dirty="0" smtClean="0"/>
              <a:t>Newport</a:t>
            </a:r>
          </a:p>
          <a:p>
            <a:pPr algn="ctr"/>
            <a:r>
              <a:rPr lang="en-US" dirty="0" smtClean="0"/>
              <a:t>Size after iteration : 1</a:t>
            </a:r>
          </a:p>
          <a:p>
            <a:pPr algn="ctr"/>
            <a:endParaRPr lang="en-US" dirty="0"/>
          </a:p>
        </p:txBody>
      </p:sp>
    </p:spTree>
    <p:extLst>
      <p:ext uri="{BB962C8B-B14F-4D97-AF65-F5344CB8AC3E}">
        <p14:creationId xmlns:p14="http://schemas.microsoft.com/office/powerpoint/2010/main" val="1983870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14.6</a:t>
            </a:r>
            <a:r>
              <a:rPr lang="en-US" sz="1200" dirty="0"/>
              <a:t>: Map implementation</a:t>
            </a:r>
            <a:r>
              <a:rPr lang="en-US" dirty="0"/>
              <a:t/>
            </a:r>
            <a:br>
              <a:rPr lang="en-US" dirty="0"/>
            </a:br>
            <a:r>
              <a:rPr lang="en-US" dirty="0" smtClean="0"/>
              <a:t>Demo: </a:t>
            </a:r>
            <a:r>
              <a:rPr lang="en-US" dirty="0"/>
              <a:t>HashMap 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HashMapDemo.java program</a:t>
            </a:r>
          </a:p>
        </p:txBody>
      </p:sp>
    </p:spTree>
    <p:extLst>
      <p:ext uri="{BB962C8B-B14F-4D97-AF65-F5344CB8AC3E}">
        <p14:creationId xmlns:p14="http://schemas.microsoft.com/office/powerpoint/2010/main" val="372555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pPr>
              <a:lnSpc>
                <a:spcPct val="150000"/>
              </a:lnSpc>
            </a:pPr>
            <a:r>
              <a:rPr lang="en-US" sz="1200" dirty="0" smtClean="0"/>
              <a:t>14.1</a:t>
            </a:r>
            <a:r>
              <a:rPr lang="en-US" sz="1200" dirty="0"/>
              <a:t>: Collections Framework</a:t>
            </a:r>
            <a:r>
              <a:rPr lang="en-US" sz="1200" b="1" dirty="0"/>
              <a:t/>
            </a:r>
            <a:br>
              <a:rPr lang="en-US" sz="1200" b="1" dirty="0"/>
            </a:br>
            <a:r>
              <a:rPr lang="en-US" dirty="0"/>
              <a:t>Collections Framework</a:t>
            </a:r>
          </a:p>
        </p:txBody>
      </p:sp>
      <p:sp>
        <p:nvSpPr>
          <p:cNvPr id="7177" name="Rectangle 9"/>
          <p:cNvSpPr>
            <a:spLocks noGrp="1"/>
          </p:cNvSpPr>
          <p:nvPr>
            <p:ph idx="1"/>
          </p:nvPr>
        </p:nvSpPr>
        <p:spPr/>
        <p:txBody>
          <a:bodyPr/>
          <a:lstStyle/>
          <a:p>
            <a:pPr>
              <a:lnSpc>
                <a:spcPct val="150000"/>
              </a:lnSpc>
            </a:pPr>
            <a:r>
              <a:rPr lang="en-US" dirty="0">
                <a:solidFill>
                  <a:schemeClr val="tx1"/>
                </a:solidFill>
              </a:rPr>
              <a:t>A Collection is a group of objects.</a:t>
            </a:r>
          </a:p>
          <a:p>
            <a:pPr>
              <a:lnSpc>
                <a:spcPct val="150000"/>
              </a:lnSpc>
            </a:pPr>
            <a:r>
              <a:rPr lang="en-US" dirty="0">
                <a:solidFill>
                  <a:schemeClr val="tx1"/>
                </a:solidFill>
              </a:rPr>
              <a:t>Collections framework provides a set of standard utility classes to manage collections.</a:t>
            </a:r>
          </a:p>
          <a:p>
            <a:pPr>
              <a:lnSpc>
                <a:spcPct val="150000"/>
              </a:lnSpc>
            </a:pPr>
            <a:r>
              <a:rPr lang="en-US" dirty="0">
                <a:solidFill>
                  <a:schemeClr val="tx1"/>
                </a:solidFill>
              </a:rPr>
              <a:t>Collections Framework consists of three parts:</a:t>
            </a:r>
          </a:p>
          <a:p>
            <a:pPr lvl="1">
              <a:lnSpc>
                <a:spcPct val="150000"/>
              </a:lnSpc>
            </a:pPr>
            <a:r>
              <a:rPr lang="en-US" dirty="0">
                <a:solidFill>
                  <a:schemeClr val="tx1"/>
                </a:solidFill>
              </a:rPr>
              <a:t>Core Interfaces</a:t>
            </a:r>
          </a:p>
          <a:p>
            <a:pPr lvl="1">
              <a:lnSpc>
                <a:spcPct val="150000"/>
              </a:lnSpc>
            </a:pPr>
            <a:r>
              <a:rPr lang="en-US" dirty="0">
                <a:solidFill>
                  <a:schemeClr val="tx1"/>
                </a:solidFill>
              </a:rPr>
              <a:t>Concrete Implementation</a:t>
            </a:r>
          </a:p>
          <a:p>
            <a:pPr lvl="1">
              <a:lnSpc>
                <a:spcPct val="150000"/>
              </a:lnSpc>
            </a:pPr>
            <a:r>
              <a:rPr lang="en-US" dirty="0">
                <a:solidFill>
                  <a:schemeClr val="tx1"/>
                </a:solidFill>
              </a:rPr>
              <a:t>Algorithms such as searching and sorting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001" y="3356155"/>
            <a:ext cx="3654472" cy="3119343"/>
          </a:xfrm>
          <a:prstGeom prst="rect">
            <a:avLst/>
          </a:prstGeom>
        </p:spPr>
      </p:pic>
      <p:sp>
        <p:nvSpPr>
          <p:cNvPr id="2" name="AutoShape 2" descr="Image result for cricket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8449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8" name="Rectangle 10"/>
          <p:cNvSpPr>
            <a:spLocks noGrp="1"/>
          </p:cNvSpPr>
          <p:nvPr>
            <p:ph type="title"/>
          </p:nvPr>
        </p:nvSpPr>
        <p:spPr>
          <a:noFill/>
        </p:spPr>
        <p:txBody>
          <a:bodyPr/>
          <a:lstStyle/>
          <a:p>
            <a:pPr>
              <a:lnSpc>
                <a:spcPct val="150000"/>
              </a:lnSpc>
            </a:pPr>
            <a:r>
              <a:rPr lang="en-US" sz="1200" dirty="0" smtClean="0"/>
              <a:t>14.6: Map Implementation </a:t>
            </a:r>
            <a:r>
              <a:rPr lang="en-US" sz="900" b="1" dirty="0"/>
              <a:t/>
            </a:r>
            <a:br>
              <a:rPr lang="en-US" sz="900" b="1" dirty="0"/>
            </a:br>
            <a:r>
              <a:rPr lang="en-US" dirty="0"/>
              <a:t>Hashtable Class</a:t>
            </a:r>
          </a:p>
        </p:txBody>
      </p:sp>
      <p:sp>
        <p:nvSpPr>
          <p:cNvPr id="124939" name="Rectangle 11"/>
          <p:cNvSpPr>
            <a:spLocks noGrp="1"/>
          </p:cNvSpPr>
          <p:nvPr>
            <p:ph idx="1"/>
          </p:nvPr>
        </p:nvSpPr>
        <p:spPr/>
        <p:txBody>
          <a:bodyPr/>
          <a:lstStyle/>
          <a:p>
            <a:pPr>
              <a:lnSpc>
                <a:spcPct val="150000"/>
              </a:lnSpc>
            </a:pPr>
            <a:r>
              <a:rPr lang="en-US" dirty="0"/>
              <a:t>Hashtable was part of the original </a:t>
            </a:r>
            <a:r>
              <a:rPr lang="en-US" dirty="0" err="1"/>
              <a:t>java.util</a:t>
            </a:r>
            <a:r>
              <a:rPr lang="en-US" dirty="0"/>
              <a:t> and is a concrete implementation of a </a:t>
            </a:r>
            <a:r>
              <a:rPr lang="en-US" dirty="0" smtClean="0"/>
              <a:t>Dictionary</a:t>
            </a:r>
          </a:p>
          <a:p>
            <a:pPr>
              <a:lnSpc>
                <a:spcPct val="150000"/>
              </a:lnSpc>
            </a:pPr>
            <a:endParaRPr lang="en-US" dirty="0">
              <a:solidFill>
                <a:schemeClr val="tx1"/>
              </a:solidFill>
            </a:endParaRPr>
          </a:p>
          <a:p>
            <a:pPr>
              <a:lnSpc>
                <a:spcPct val="150000"/>
              </a:lnSpc>
            </a:pPr>
            <a:r>
              <a:rPr lang="en-US" dirty="0"/>
              <a:t> Hashtable is now integrated into the collections framework. It is similar to HashMap, but is synchronized</a:t>
            </a:r>
            <a:r>
              <a:rPr lang="en-US" dirty="0" smtClean="0"/>
              <a:t>.</a:t>
            </a:r>
          </a:p>
          <a:p>
            <a:pPr>
              <a:lnSpc>
                <a:spcPct val="150000"/>
              </a:lnSpc>
            </a:pPr>
            <a:endParaRPr lang="en-US" dirty="0">
              <a:solidFill>
                <a:schemeClr val="tx1"/>
              </a:solidFill>
            </a:endParaRPr>
          </a:p>
          <a:p>
            <a:pPr>
              <a:lnSpc>
                <a:spcPct val="150000"/>
              </a:lnSpc>
            </a:pPr>
            <a:r>
              <a:rPr lang="en-US" dirty="0"/>
              <a:t>Like HashMap,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endParaRPr lang="en-US" dirty="0">
              <a:solidFill>
                <a:schemeClr val="tx1"/>
              </a:solidFill>
            </a:endParaRPr>
          </a:p>
        </p:txBody>
      </p:sp>
    </p:spTree>
    <p:extLst>
      <p:ext uri="{BB962C8B-B14F-4D97-AF65-F5344CB8AC3E}">
        <p14:creationId xmlns:p14="http://schemas.microsoft.com/office/powerpoint/2010/main" val="213310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14.7</a:t>
            </a:r>
            <a:r>
              <a:rPr lang="en-US" sz="1200" dirty="0"/>
              <a:t>: The Legacy Classes </a:t>
            </a:r>
            <a:br>
              <a:rPr lang="en-US" sz="1200" dirty="0"/>
            </a:br>
            <a:r>
              <a:rPr lang="en-US" dirty="0" smtClean="0"/>
              <a:t>Demo: Hash table Class</a:t>
            </a:r>
            <a:endParaRPr lang="en-US" dirty="0"/>
          </a:p>
        </p:txBody>
      </p:sp>
      <p:sp>
        <p:nvSpPr>
          <p:cNvPr id="239619"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HashTableDemo.java program</a:t>
            </a:r>
          </a:p>
        </p:txBody>
      </p:sp>
    </p:spTree>
    <p:extLst>
      <p:ext uri="{BB962C8B-B14F-4D97-AF65-F5344CB8AC3E}">
        <p14:creationId xmlns:p14="http://schemas.microsoft.com/office/powerpoint/2010/main" val="1222487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14.6</a:t>
            </a:r>
            <a:r>
              <a:rPr lang="en-US" sz="1200" dirty="0"/>
              <a:t>: Map implementation</a:t>
            </a:r>
            <a:r>
              <a:rPr lang="en-US" dirty="0"/>
              <a:t/>
            </a:r>
            <a:br>
              <a:rPr lang="en-US" dirty="0"/>
            </a:br>
            <a:r>
              <a:rPr lang="en-US" dirty="0" smtClean="0"/>
              <a:t>TreeMap </a:t>
            </a:r>
            <a:r>
              <a:rPr lang="en-US" dirty="0"/>
              <a:t>Class</a:t>
            </a:r>
          </a:p>
        </p:txBody>
      </p:sp>
      <p:sp>
        <p:nvSpPr>
          <p:cNvPr id="121859" name="Rectangle 3"/>
          <p:cNvSpPr>
            <a:spLocks noGrp="1"/>
          </p:cNvSpPr>
          <p:nvPr>
            <p:ph idx="1"/>
          </p:nvPr>
        </p:nvSpPr>
        <p:spPr/>
        <p:txBody>
          <a:bodyPr/>
          <a:lstStyle/>
          <a:p>
            <a:pPr>
              <a:lnSpc>
                <a:spcPct val="150000"/>
              </a:lnSpc>
            </a:pPr>
            <a:r>
              <a:rPr lang="en-US" dirty="0"/>
              <a:t>The TreeMap class implements the Map interface by using a tree. A TreeMap provides an efficient means of storing key/value pairs in sorted order, and allows rapid retrieval.</a:t>
            </a:r>
          </a:p>
          <a:p>
            <a:pPr>
              <a:lnSpc>
                <a:spcPct val="150000"/>
              </a:lnSpc>
            </a:pPr>
            <a:r>
              <a:rPr lang="en-US" dirty="0"/>
              <a:t>You should note that, unlike a hash map, a tree map guarantees that its elements will be sorted in an ascending key order.</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00733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14.6</a:t>
            </a:r>
            <a:r>
              <a:rPr lang="en-US" sz="1200" dirty="0"/>
              <a:t>: Map implementation</a:t>
            </a:r>
            <a:r>
              <a:rPr lang="en-US" dirty="0"/>
              <a:t/>
            </a:r>
            <a:br>
              <a:rPr lang="en-US" dirty="0"/>
            </a:br>
            <a:r>
              <a:rPr lang="en-US" dirty="0" smtClean="0"/>
              <a:t>Demo: TreeMap </a:t>
            </a:r>
            <a:r>
              <a:rPr lang="en-US" dirty="0"/>
              <a:t>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smtClean="0"/>
              <a:t>Tree</a:t>
            </a:r>
            <a:r>
              <a:rPr lang="en-US" dirty="0" smtClean="0">
                <a:solidFill>
                  <a:schemeClr val="tx1"/>
                </a:solidFill>
              </a:rPr>
              <a:t>MapDemo.java </a:t>
            </a:r>
            <a:r>
              <a:rPr lang="en-US" dirty="0">
                <a:solidFill>
                  <a:schemeClr val="tx1"/>
                </a:solidFill>
              </a:rPr>
              <a:t>program</a:t>
            </a:r>
          </a:p>
        </p:txBody>
      </p:sp>
    </p:spTree>
    <p:extLst>
      <p:ext uri="{BB962C8B-B14F-4D97-AF65-F5344CB8AC3E}">
        <p14:creationId xmlns:p14="http://schemas.microsoft.com/office/powerpoint/2010/main" val="3762034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7: Arrays and Collections</a:t>
            </a:r>
          </a:p>
        </p:txBody>
      </p:sp>
    </p:spTree>
    <p:extLst>
      <p:ext uri="{BB962C8B-B14F-4D97-AF65-F5344CB8AC3E}">
        <p14:creationId xmlns:p14="http://schemas.microsoft.com/office/powerpoint/2010/main" val="1705257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0" name="Rectangle 8"/>
          <p:cNvSpPr>
            <a:spLocks noGrp="1"/>
          </p:cNvSpPr>
          <p:nvPr>
            <p:ph type="title"/>
          </p:nvPr>
        </p:nvSpPr>
        <p:spPr/>
        <p:txBody>
          <a:bodyPr/>
          <a:lstStyle/>
          <a:p>
            <a:pPr>
              <a:lnSpc>
                <a:spcPct val="150000"/>
              </a:lnSpc>
            </a:pPr>
            <a:r>
              <a:rPr lang="en-US" sz="1200" dirty="0" smtClean="0"/>
              <a:t>14.8</a:t>
            </a:r>
            <a:r>
              <a:rPr lang="en-US" sz="1200" dirty="0"/>
              <a:t>: Common Best Practices on Collections</a:t>
            </a:r>
            <a:r>
              <a:rPr lang="en-US" sz="1200" b="1" dirty="0"/>
              <a:t/>
            </a:r>
            <a:br>
              <a:rPr lang="en-US" sz="1200" b="1" dirty="0"/>
            </a:br>
            <a:r>
              <a:rPr lang="en-US" dirty="0"/>
              <a:t>Best Practices</a:t>
            </a:r>
          </a:p>
        </p:txBody>
      </p:sp>
      <p:sp>
        <p:nvSpPr>
          <p:cNvPr id="125961" name="Rectangle 9"/>
          <p:cNvSpPr>
            <a:spLocks noGrp="1"/>
          </p:cNvSpPr>
          <p:nvPr>
            <p:ph idx="1"/>
          </p:nvPr>
        </p:nvSpPr>
        <p:spPr/>
        <p:txBody>
          <a:bodyPr/>
          <a:lstStyle/>
          <a:p>
            <a:pPr>
              <a:lnSpc>
                <a:spcPct val="150000"/>
              </a:lnSpc>
            </a:pPr>
            <a:r>
              <a:rPr lang="en-US" dirty="0">
                <a:solidFill>
                  <a:schemeClr val="tx1"/>
                </a:solidFill>
              </a:rPr>
              <a:t>Let us discuss some of the best practices on Collections:</a:t>
            </a:r>
          </a:p>
          <a:p>
            <a:pPr lvl="1">
              <a:lnSpc>
                <a:spcPct val="150000"/>
              </a:lnSpc>
            </a:pPr>
            <a:r>
              <a:rPr lang="en-US" dirty="0">
                <a:solidFill>
                  <a:schemeClr val="tx1"/>
                </a:solidFill>
              </a:rPr>
              <a:t>Use for-each liberally.</a:t>
            </a:r>
          </a:p>
          <a:p>
            <a:pPr lvl="1">
              <a:lnSpc>
                <a:spcPct val="150000"/>
              </a:lnSpc>
            </a:pPr>
            <a:r>
              <a:rPr lang="en-US" dirty="0" err="1">
                <a:solidFill>
                  <a:schemeClr val="tx1"/>
                </a:solidFill>
              </a:rPr>
              <a:t>Presize</a:t>
            </a:r>
            <a:r>
              <a:rPr lang="en-US" dirty="0">
                <a:solidFill>
                  <a:schemeClr val="tx1"/>
                </a:solidFill>
              </a:rPr>
              <a:t> collection objects.</a:t>
            </a:r>
          </a:p>
          <a:p>
            <a:pPr lvl="1">
              <a:lnSpc>
                <a:spcPct val="150000"/>
              </a:lnSpc>
            </a:pPr>
            <a:r>
              <a:rPr lang="en-US" dirty="0">
                <a:solidFill>
                  <a:schemeClr val="tx1"/>
                </a:solidFill>
              </a:rPr>
              <a:t>Note that Vector and </a:t>
            </a:r>
            <a:r>
              <a:rPr lang="en-US" dirty="0" err="1">
                <a:solidFill>
                  <a:schemeClr val="tx1"/>
                </a:solidFill>
              </a:rPr>
              <a:t>HashTable</a:t>
            </a:r>
            <a:r>
              <a:rPr lang="en-US" dirty="0">
                <a:solidFill>
                  <a:schemeClr val="tx1"/>
                </a:solidFill>
              </a:rPr>
              <a:t> is costly.</a:t>
            </a:r>
          </a:p>
          <a:p>
            <a:pPr lvl="1">
              <a:lnSpc>
                <a:spcPct val="150000"/>
              </a:lnSpc>
            </a:pPr>
            <a:r>
              <a:rPr lang="en-US" dirty="0">
                <a:solidFill>
                  <a:schemeClr val="tx1"/>
                </a:solidFill>
              </a:rPr>
              <a:t>Note that </a:t>
            </a:r>
            <a:r>
              <a:rPr lang="en-US" dirty="0" err="1">
                <a:solidFill>
                  <a:schemeClr val="tx1"/>
                </a:solidFill>
              </a:rPr>
              <a:t>LinkedList</a:t>
            </a:r>
            <a:r>
              <a:rPr lang="en-US" dirty="0">
                <a:solidFill>
                  <a:schemeClr val="tx1"/>
                </a:solidFill>
              </a:rPr>
              <a:t> is the worst performer.</a:t>
            </a:r>
          </a:p>
        </p:txBody>
      </p:sp>
    </p:spTree>
    <p:extLst>
      <p:ext uri="{BB962C8B-B14F-4D97-AF65-F5344CB8AC3E}">
        <p14:creationId xmlns:p14="http://schemas.microsoft.com/office/powerpoint/2010/main" val="1397502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p:cNvSpPr>
          <p:nvPr>
            <p:ph type="title"/>
          </p:nvPr>
        </p:nvSpPr>
        <p:spPr>
          <a:noFill/>
        </p:spPr>
        <p:txBody>
          <a:bodyPr>
            <a:normAutofit/>
          </a:bodyPr>
          <a:lstStyle/>
          <a:p>
            <a:pPr>
              <a:lnSpc>
                <a:spcPct val="150000"/>
              </a:lnSpc>
            </a:pPr>
            <a:r>
              <a:rPr lang="en-US" sz="1200" dirty="0" smtClean="0"/>
              <a:t>14.8</a:t>
            </a:r>
            <a:r>
              <a:rPr lang="en-US" sz="1200" dirty="0"/>
              <a:t>: Common Best Practices on Collections</a:t>
            </a:r>
            <a:br>
              <a:rPr lang="en-US" sz="1200" dirty="0"/>
            </a:br>
            <a:r>
              <a:rPr lang="en-US" dirty="0" smtClean="0"/>
              <a:t>Best </a:t>
            </a:r>
            <a:r>
              <a:rPr lang="en-US" dirty="0"/>
              <a:t>Practices</a:t>
            </a:r>
          </a:p>
        </p:txBody>
      </p:sp>
      <p:sp>
        <p:nvSpPr>
          <p:cNvPr id="139271" name="Rectangle 7"/>
          <p:cNvSpPr>
            <a:spLocks noGrp="1"/>
          </p:cNvSpPr>
          <p:nvPr>
            <p:ph idx="1"/>
          </p:nvPr>
        </p:nvSpPr>
        <p:spPr/>
        <p:txBody>
          <a:bodyPr/>
          <a:lstStyle/>
          <a:p>
            <a:pPr lvl="1">
              <a:lnSpc>
                <a:spcPct val="150000"/>
              </a:lnSpc>
            </a:pPr>
            <a:r>
              <a:rPr lang="en-US" dirty="0">
                <a:solidFill>
                  <a:schemeClr val="tx1"/>
                </a:solidFill>
              </a:rPr>
              <a:t>Choose the right Collection.</a:t>
            </a:r>
          </a:p>
          <a:p>
            <a:pPr lvl="1">
              <a:lnSpc>
                <a:spcPct val="150000"/>
              </a:lnSpc>
            </a:pPr>
            <a:r>
              <a:rPr lang="en-US" dirty="0">
                <a:solidFill>
                  <a:schemeClr val="tx1"/>
                </a:solidFill>
              </a:rPr>
              <a:t>Note that adding objects at the beginning of the collections is considerably slower than adding at the end.</a:t>
            </a:r>
          </a:p>
          <a:p>
            <a:pPr lvl="1">
              <a:lnSpc>
                <a:spcPct val="150000"/>
              </a:lnSpc>
            </a:pPr>
            <a:r>
              <a:rPr lang="en-US" dirty="0">
                <a:solidFill>
                  <a:schemeClr val="tx1"/>
                </a:solidFill>
              </a:rPr>
              <a:t>Encapsulate collections.</a:t>
            </a:r>
          </a:p>
          <a:p>
            <a:pPr lvl="1">
              <a:lnSpc>
                <a:spcPct val="150000"/>
              </a:lnSpc>
            </a:pPr>
            <a:r>
              <a:rPr lang="en-US" dirty="0">
                <a:solidFill>
                  <a:schemeClr val="tx1"/>
                </a:solidFill>
              </a:rPr>
              <a:t>Use thread safe collections when needed.</a:t>
            </a:r>
          </a:p>
        </p:txBody>
      </p:sp>
    </p:spTree>
    <p:extLst>
      <p:ext uri="{BB962C8B-B14F-4D97-AF65-F5344CB8AC3E}">
        <p14:creationId xmlns:p14="http://schemas.microsoft.com/office/powerpoint/2010/main" val="3593479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p:cNvSpPr>
          <p:nvPr>
            <p:ph type="title"/>
          </p:nvPr>
        </p:nvSpPr>
        <p:spPr>
          <a:noFill/>
        </p:spPr>
        <p:txBody>
          <a:bodyPr>
            <a:normAutofit/>
          </a:bodyPr>
          <a:lstStyle/>
          <a:p>
            <a:pPr>
              <a:lnSpc>
                <a:spcPct val="150000"/>
              </a:lnSpc>
            </a:pPr>
            <a:r>
              <a:rPr lang="en-US" sz="1200" dirty="0" smtClean="0"/>
              <a:t>14.8</a:t>
            </a:r>
            <a:r>
              <a:rPr lang="en-US" sz="1200" dirty="0"/>
              <a:t>: Common Best Practices on Collections</a:t>
            </a:r>
            <a:r>
              <a:rPr lang="en-US" sz="900" b="1" dirty="0"/>
              <a:t/>
            </a:r>
            <a:br>
              <a:rPr lang="en-US" sz="900" b="1" dirty="0"/>
            </a:br>
            <a:r>
              <a:rPr lang="en-US" dirty="0" smtClean="0"/>
              <a:t>Best </a:t>
            </a:r>
            <a:r>
              <a:rPr lang="en-US" dirty="0"/>
              <a:t>Practices</a:t>
            </a:r>
          </a:p>
        </p:txBody>
      </p:sp>
      <p:sp>
        <p:nvSpPr>
          <p:cNvPr id="141315" name="Rectangle 3"/>
          <p:cNvSpPr>
            <a:spLocks noGrp="1"/>
          </p:cNvSpPr>
          <p:nvPr>
            <p:ph idx="1"/>
          </p:nvPr>
        </p:nvSpPr>
        <p:spPr>
          <a:noFill/>
        </p:spPr>
        <p:txBody>
          <a:bodyPr/>
          <a:lstStyle/>
          <a:p>
            <a:r>
              <a:rPr lang="en-US" dirty="0">
                <a:solidFill>
                  <a:schemeClr val="tx1"/>
                </a:solidFill>
              </a:rPr>
              <a:t>Notes page</a:t>
            </a:r>
          </a:p>
        </p:txBody>
      </p:sp>
    </p:spTree>
    <p:extLst>
      <p:ext uri="{BB962C8B-B14F-4D97-AF65-F5344CB8AC3E}">
        <p14:creationId xmlns:p14="http://schemas.microsoft.com/office/powerpoint/2010/main" val="29993707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pPr>
              <a:lnSpc>
                <a:spcPct val="150000"/>
              </a:lnSpc>
            </a:pPr>
            <a:r>
              <a:rPr lang="en-US" b="0" dirty="0">
                <a:solidFill>
                  <a:schemeClr val="tx1"/>
                </a:solidFill>
              </a:rPr>
              <a:t>The various Collection classes and Interfaces</a:t>
            </a:r>
          </a:p>
          <a:p>
            <a:pPr>
              <a:lnSpc>
                <a:spcPct val="150000"/>
              </a:lnSpc>
            </a:pPr>
            <a:r>
              <a:rPr lang="en-US" b="0" dirty="0">
                <a:solidFill>
                  <a:schemeClr val="tx1"/>
                </a:solidFill>
              </a:rPr>
              <a:t>Generics</a:t>
            </a:r>
          </a:p>
          <a:p>
            <a:pPr>
              <a:lnSpc>
                <a:spcPct val="150000"/>
              </a:lnSpc>
            </a:pPr>
            <a:r>
              <a:rPr lang="en-US" b="0" dirty="0">
                <a:solidFill>
                  <a:schemeClr val="tx1"/>
                </a:solidFill>
              </a:rPr>
              <a:t>Best practices in Collections</a:t>
            </a: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4" name="Rectangle 12"/>
          <p:cNvSpPr>
            <a:spLocks noGrp="1"/>
          </p:cNvSpPr>
          <p:nvPr>
            <p:ph type="title"/>
          </p:nvPr>
        </p:nvSpPr>
        <p:spPr/>
        <p:txBody>
          <a:bodyPr/>
          <a:lstStyle/>
          <a:p>
            <a:r>
              <a:rPr lang="en-US" dirty="0" smtClean="0"/>
              <a:t>Review </a:t>
            </a:r>
            <a:r>
              <a:rPr lang="en-US" dirty="0"/>
              <a:t>Questions</a:t>
            </a:r>
          </a:p>
        </p:txBody>
      </p:sp>
      <p:sp>
        <p:nvSpPr>
          <p:cNvPr id="146445" name="Rectangle 13"/>
          <p:cNvSpPr>
            <a:spLocks noGrp="1"/>
          </p:cNvSpPr>
          <p:nvPr>
            <p:ph idx="1"/>
          </p:nvPr>
        </p:nvSpPr>
        <p:spPr>
          <a:xfrm>
            <a:off x="298516" y="1494766"/>
            <a:ext cx="6887389" cy="4870408"/>
          </a:xfrm>
          <a:noFill/>
        </p:spPr>
        <p:txBody>
          <a:bodyPr/>
          <a:lstStyle/>
          <a:p>
            <a:pPr>
              <a:lnSpc>
                <a:spcPts val="3100"/>
              </a:lnSpc>
            </a:pPr>
            <a:r>
              <a:rPr lang="en-US" dirty="0">
                <a:solidFill>
                  <a:schemeClr val="tx1"/>
                </a:solidFill>
              </a:rPr>
              <a:t>Question </a:t>
            </a:r>
            <a:r>
              <a:rPr lang="en-US" dirty="0" smtClean="0">
                <a:solidFill>
                  <a:schemeClr val="tx1"/>
                </a:solidFill>
              </a:rPr>
              <a:t>1: </a:t>
            </a:r>
            <a:r>
              <a:rPr lang="en-US" b="0" dirty="0">
                <a:solidFill>
                  <a:schemeClr val="tx1"/>
                </a:solidFill>
              </a:rPr>
              <a:t>Consider the following code:</a:t>
            </a: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1">
              <a:lnSpc>
                <a:spcPts val="3100"/>
              </a:lnSpc>
              <a:buNone/>
            </a:pPr>
            <a:endParaRPr lang="en-US" b="1" dirty="0" smtClean="0">
              <a:solidFill>
                <a:schemeClr val="tx1"/>
              </a:solidFill>
            </a:endParaRPr>
          </a:p>
          <a:p>
            <a:pPr lvl="1">
              <a:lnSpc>
                <a:spcPct val="120000"/>
              </a:lnSpc>
              <a:spcBef>
                <a:spcPct val="0"/>
              </a:spcBef>
            </a:pPr>
            <a:r>
              <a:rPr lang="en-US" b="1" dirty="0" smtClean="0">
                <a:solidFill>
                  <a:schemeClr val="tx1"/>
                </a:solidFill>
              </a:rPr>
              <a:t>Option </a:t>
            </a:r>
            <a:r>
              <a:rPr lang="en-US" b="1" dirty="0">
                <a:solidFill>
                  <a:schemeClr val="tx1"/>
                </a:solidFill>
              </a:rPr>
              <a:t>1:</a:t>
            </a:r>
            <a:r>
              <a:rPr lang="en-US" dirty="0">
                <a:solidFill>
                  <a:schemeClr val="tx1"/>
                </a:solidFill>
              </a:rPr>
              <a:t> Compilation fails</a:t>
            </a:r>
          </a:p>
          <a:p>
            <a:pPr lvl="1">
              <a:lnSpc>
                <a:spcPct val="120000"/>
              </a:lnSpc>
              <a:spcBef>
                <a:spcPct val="0"/>
              </a:spcBef>
            </a:pPr>
            <a:r>
              <a:rPr lang="en-US" b="1" dirty="0">
                <a:solidFill>
                  <a:schemeClr val="tx1"/>
                </a:solidFill>
              </a:rPr>
              <a:t>Option 2:</a:t>
            </a:r>
            <a:r>
              <a:rPr lang="en-US" dirty="0">
                <a:solidFill>
                  <a:schemeClr val="tx1"/>
                </a:solidFill>
              </a:rPr>
              <a:t> four three two one</a:t>
            </a:r>
          </a:p>
          <a:p>
            <a:pPr lvl="1">
              <a:lnSpc>
                <a:spcPct val="120000"/>
              </a:lnSpc>
              <a:spcBef>
                <a:spcPct val="0"/>
              </a:spcBef>
            </a:pPr>
            <a:r>
              <a:rPr lang="en-US" b="1" dirty="0">
                <a:solidFill>
                  <a:schemeClr val="tx1"/>
                </a:solidFill>
              </a:rPr>
              <a:t>Option 3:</a:t>
            </a:r>
            <a:r>
              <a:rPr lang="en-US" dirty="0">
                <a:solidFill>
                  <a:schemeClr val="tx1"/>
                </a:solidFill>
              </a:rPr>
              <a:t> one two three four</a:t>
            </a:r>
          </a:p>
          <a:p>
            <a:pPr lvl="1">
              <a:lnSpc>
                <a:spcPct val="120000"/>
              </a:lnSpc>
              <a:spcBef>
                <a:spcPct val="0"/>
              </a:spcBef>
            </a:pPr>
            <a:r>
              <a:rPr lang="en-US" b="1" dirty="0">
                <a:solidFill>
                  <a:schemeClr val="tx1"/>
                </a:solidFill>
              </a:rPr>
              <a:t>Option 4: </a:t>
            </a:r>
            <a:r>
              <a:rPr lang="en-US" dirty="0">
                <a:solidFill>
                  <a:schemeClr val="tx1"/>
                </a:solidFill>
              </a:rPr>
              <a:t>four one three two</a:t>
            </a:r>
          </a:p>
        </p:txBody>
      </p:sp>
      <p:sp>
        <p:nvSpPr>
          <p:cNvPr id="146436" name="AutoShape 4"/>
          <p:cNvSpPr>
            <a:spLocks noChangeArrowheads="1"/>
          </p:cNvSpPr>
          <p:nvPr/>
        </p:nvSpPr>
        <p:spPr bwMode="auto">
          <a:xfrm>
            <a:off x="807354" y="2097318"/>
            <a:ext cx="5087260" cy="2510308"/>
          </a:xfrm>
          <a:prstGeom prst="roundRect">
            <a:avLst>
              <a:gd name="adj" fmla="val 16667"/>
            </a:avLst>
          </a:prstGeom>
          <a:noFill/>
          <a:ln w="19050">
            <a:solidFill>
              <a:schemeClr val="tx1"/>
            </a:solidFill>
            <a:round/>
            <a:headEnd/>
            <a:tailEnd/>
          </a:ln>
          <a:effectLst/>
        </p:spPr>
        <p:txBody>
          <a:bodyPr wrap="none" anchor="ctr"/>
          <a:lstStyle/>
          <a:p>
            <a:pPr lvl="1"/>
            <a:r>
              <a:rPr lang="en-US" sz="1600" dirty="0" err="1">
                <a:latin typeface="+mj-lt"/>
                <a:cs typeface="Arial" pitchFamily="34" charset="0"/>
              </a:rPr>
              <a:t>TreeSet</a:t>
            </a:r>
            <a:r>
              <a:rPr lang="en-US" sz="1600" dirty="0">
                <a:latin typeface="+mj-lt"/>
                <a:cs typeface="Arial" pitchFamily="34" charset="0"/>
              </a:rPr>
              <a:t> map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("two");</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("three");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("four");</a:t>
            </a: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it = </a:t>
            </a:r>
            <a:r>
              <a:rPr lang="en-US" sz="1600" dirty="0" err="1">
                <a:latin typeface="+mj-lt"/>
                <a:cs typeface="Arial" pitchFamily="34" charset="0"/>
              </a:rPr>
              <a:t>map.iterator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it.hasNext</a:t>
            </a:r>
            <a:r>
              <a:rPr lang="en-US" sz="1600" dirty="0">
                <a:latin typeface="+mj-lt"/>
                <a:cs typeface="Arial" pitchFamily="34" charset="0"/>
              </a:rPr>
              <a:t>() ) </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 </a:t>
            </a:r>
            <a:r>
              <a:rPr lang="en-US" sz="1600" dirty="0" err="1">
                <a:latin typeface="+mj-lt"/>
                <a:cs typeface="Arial" pitchFamily="34" charset="0"/>
              </a:rPr>
              <a:t>it.next</a:t>
            </a:r>
            <a:r>
              <a:rPr lang="en-US" sz="1600" dirty="0">
                <a:latin typeface="+mj-lt"/>
                <a:cs typeface="Arial" pitchFamily="34" charset="0"/>
              </a:rPr>
              <a:t>() + " " );</a:t>
            </a:r>
          </a:p>
        </p:txBody>
      </p:sp>
    </p:spTree>
    <p:extLst>
      <p:ext uri="{BB962C8B-B14F-4D97-AF65-F5344CB8AC3E}">
        <p14:creationId xmlns:p14="http://schemas.microsoft.com/office/powerpoint/2010/main" val="54506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p:cNvSpPr>
          <p:nvPr>
            <p:ph type="title"/>
          </p:nvPr>
        </p:nvSpPr>
        <p:spPr/>
        <p:txBody>
          <a:bodyPr/>
          <a:lstStyle/>
          <a:p>
            <a:pPr>
              <a:lnSpc>
                <a:spcPct val="150000"/>
              </a:lnSpc>
            </a:pPr>
            <a:r>
              <a:rPr lang="en-US" sz="1200" dirty="0" smtClean="0"/>
              <a:t>14.1</a:t>
            </a:r>
            <a:r>
              <a:rPr lang="en-US" sz="1200" dirty="0"/>
              <a:t>: Collections Framework </a:t>
            </a:r>
            <a:r>
              <a:rPr lang="en-US" sz="1200" b="1" dirty="0"/>
              <a:t/>
            </a:r>
            <a:br>
              <a:rPr lang="en-US" sz="1200" b="1" dirty="0"/>
            </a:br>
            <a:r>
              <a:rPr lang="en-US" dirty="0"/>
              <a:t>Advantages of Collections</a:t>
            </a:r>
          </a:p>
        </p:txBody>
      </p:sp>
      <p:sp>
        <p:nvSpPr>
          <p:cNvPr id="8199" name="Rectangle 7"/>
          <p:cNvSpPr>
            <a:spLocks noGrp="1"/>
          </p:cNvSpPr>
          <p:nvPr>
            <p:ph idx="1"/>
          </p:nvPr>
        </p:nvSpPr>
        <p:spPr/>
        <p:txBody>
          <a:bodyPr/>
          <a:lstStyle/>
          <a:p>
            <a:pPr>
              <a:lnSpc>
                <a:spcPct val="150000"/>
              </a:lnSpc>
            </a:pPr>
            <a:r>
              <a:rPr lang="en-US" dirty="0">
                <a:solidFill>
                  <a:schemeClr val="tx1"/>
                </a:solidFill>
              </a:rPr>
              <a:t>Collections provide the following advantages:</a:t>
            </a:r>
          </a:p>
          <a:p>
            <a:pPr lvl="1">
              <a:lnSpc>
                <a:spcPct val="150000"/>
              </a:lnSpc>
            </a:pPr>
            <a:r>
              <a:rPr lang="en-US" dirty="0">
                <a:solidFill>
                  <a:schemeClr val="tx1"/>
                </a:solidFill>
              </a:rPr>
              <a:t>Reduces programming effort </a:t>
            </a:r>
          </a:p>
          <a:p>
            <a:pPr lvl="1">
              <a:lnSpc>
                <a:spcPct val="150000"/>
              </a:lnSpc>
            </a:pPr>
            <a:r>
              <a:rPr lang="en-US" dirty="0">
                <a:solidFill>
                  <a:schemeClr val="tx1"/>
                </a:solidFill>
              </a:rPr>
              <a:t>Increases performance </a:t>
            </a:r>
          </a:p>
          <a:p>
            <a:pPr lvl="1">
              <a:lnSpc>
                <a:spcPct val="150000"/>
              </a:lnSpc>
            </a:pPr>
            <a:r>
              <a:rPr lang="en-US" dirty="0">
                <a:solidFill>
                  <a:schemeClr val="tx1"/>
                </a:solidFill>
              </a:rPr>
              <a:t>Provides interoperability between unrelated APIs</a:t>
            </a:r>
          </a:p>
          <a:p>
            <a:pPr lvl="1">
              <a:lnSpc>
                <a:spcPct val="150000"/>
              </a:lnSpc>
            </a:pPr>
            <a:r>
              <a:rPr lang="en-US" dirty="0">
                <a:solidFill>
                  <a:schemeClr val="tx1"/>
                </a:solidFill>
              </a:rPr>
              <a:t>Reduces the effort required to learn APIs </a:t>
            </a:r>
          </a:p>
          <a:p>
            <a:pPr lvl="1">
              <a:lnSpc>
                <a:spcPct val="150000"/>
              </a:lnSpc>
            </a:pPr>
            <a:r>
              <a:rPr lang="en-US" dirty="0">
                <a:solidFill>
                  <a:schemeClr val="tx1"/>
                </a:solidFill>
              </a:rPr>
              <a:t>Reduces the effort required to design and implement APIs </a:t>
            </a:r>
          </a:p>
          <a:p>
            <a:pPr lvl="1">
              <a:lnSpc>
                <a:spcPct val="150000"/>
              </a:lnSpc>
            </a:pPr>
            <a:r>
              <a:rPr lang="en-US" dirty="0">
                <a:solidFill>
                  <a:schemeClr val="tx1"/>
                </a:solidFill>
              </a:rPr>
              <a:t>Fosters Software reuse</a:t>
            </a:r>
          </a:p>
        </p:txBody>
      </p:sp>
    </p:spTree>
    <p:extLst>
      <p:ext uri="{BB962C8B-B14F-4D97-AF65-F5344CB8AC3E}">
        <p14:creationId xmlns:p14="http://schemas.microsoft.com/office/powerpoint/2010/main" val="1528553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Rectangle 9"/>
          <p:cNvSpPr>
            <a:spLocks noGrp="1"/>
          </p:cNvSpPr>
          <p:nvPr>
            <p:ph type="title"/>
          </p:nvPr>
        </p:nvSpPr>
        <p:spPr/>
        <p:txBody>
          <a:bodyPr/>
          <a:lstStyle/>
          <a:p>
            <a:r>
              <a:rPr lang="en-US" dirty="0" smtClean="0"/>
              <a:t>Review </a:t>
            </a:r>
            <a:r>
              <a:rPr lang="en-US" dirty="0"/>
              <a:t>Questions</a:t>
            </a:r>
          </a:p>
        </p:txBody>
      </p:sp>
      <p:sp>
        <p:nvSpPr>
          <p:cNvPr id="149514" name="Rectangle 10"/>
          <p:cNvSpPr>
            <a:spLocks noGrp="1"/>
          </p:cNvSpPr>
          <p:nvPr>
            <p:ph idx="1"/>
          </p:nvPr>
        </p:nvSpPr>
        <p:spPr>
          <a:noFill/>
        </p:spPr>
        <p:txBody>
          <a:bodyPr>
            <a:normAutofit/>
          </a:bodyPr>
          <a:lstStyle/>
          <a:p>
            <a:pPr>
              <a:lnSpc>
                <a:spcPts val="3200"/>
              </a:lnSpc>
            </a:pPr>
            <a:r>
              <a:rPr lang="en-US" dirty="0">
                <a:solidFill>
                  <a:schemeClr val="tx1"/>
                </a:solidFill>
              </a:rPr>
              <a:t>Question </a:t>
            </a:r>
            <a:r>
              <a:rPr lang="en-US" dirty="0" smtClean="0">
                <a:solidFill>
                  <a:schemeClr val="tx1"/>
                </a:solidFill>
              </a:rPr>
              <a:t>2:</a:t>
            </a:r>
            <a:r>
              <a:rPr lang="en-US" sz="1800" dirty="0" smtClean="0">
                <a:solidFill>
                  <a:schemeClr val="tx1"/>
                </a:solidFill>
              </a:rPr>
              <a:t> </a:t>
            </a:r>
            <a:r>
              <a:rPr lang="en-US" b="0" dirty="0">
                <a:solidFill>
                  <a:schemeClr val="tx1"/>
                </a:solidFill>
              </a:rPr>
              <a:t>Which of the following statements are true for the given code?</a:t>
            </a:r>
          </a:p>
          <a:p>
            <a:endParaRPr lang="en-US" b="0"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300"/>
              </a:lnSpc>
            </a:pPr>
            <a:endParaRPr lang="en-US" sz="1600" b="1" dirty="0" smtClean="0">
              <a:solidFill>
                <a:schemeClr val="tx1"/>
              </a:solidFill>
            </a:endParaRPr>
          </a:p>
          <a:p>
            <a:pPr marL="3572" lvl="1" indent="0">
              <a:lnSpc>
                <a:spcPts val="3300"/>
              </a:lnSpc>
              <a:buNone/>
            </a:pPr>
            <a:endParaRPr lang="en-US" sz="1600" b="1" dirty="0">
              <a:solidFill>
                <a:schemeClr val="tx1"/>
              </a:solidFill>
            </a:endParaRPr>
          </a:p>
          <a:p>
            <a:pPr lvl="1">
              <a:lnSpc>
                <a:spcPts val="2500"/>
              </a:lnSpc>
            </a:pPr>
            <a:r>
              <a:rPr lang="en-US" b="1" dirty="0" smtClean="0">
                <a:solidFill>
                  <a:schemeClr val="tx1"/>
                </a:solidFill>
              </a:rPr>
              <a:t>Option </a:t>
            </a:r>
            <a:r>
              <a:rPr lang="en-US" b="1" dirty="0">
                <a:solidFill>
                  <a:schemeClr val="tx1"/>
                </a:solidFill>
              </a:rPr>
              <a:t>1:</a:t>
            </a:r>
            <a:r>
              <a:rPr lang="en-US" dirty="0">
                <a:solidFill>
                  <a:schemeClr val="tx1"/>
                </a:solidFill>
              </a:rPr>
              <a:t> The before() method will print 1 2</a:t>
            </a:r>
          </a:p>
          <a:p>
            <a:pPr lvl="1">
              <a:lnSpc>
                <a:spcPts val="2500"/>
              </a:lnSpc>
            </a:pPr>
            <a:r>
              <a:rPr lang="en-US" b="1" dirty="0">
                <a:solidFill>
                  <a:schemeClr val="tx1"/>
                </a:solidFill>
              </a:rPr>
              <a:t>Option 2:</a:t>
            </a:r>
            <a:r>
              <a:rPr lang="en-US" dirty="0">
                <a:solidFill>
                  <a:schemeClr val="tx1"/>
                </a:solidFill>
              </a:rPr>
              <a:t> The before() method will print 1 2 3</a:t>
            </a:r>
          </a:p>
          <a:p>
            <a:pPr lvl="1">
              <a:lnSpc>
                <a:spcPts val="2500"/>
              </a:lnSpc>
            </a:pPr>
            <a:r>
              <a:rPr lang="en-US" b="1" dirty="0">
                <a:solidFill>
                  <a:schemeClr val="tx1"/>
                </a:solidFill>
              </a:rPr>
              <a:t>Option 3:</a:t>
            </a:r>
            <a:r>
              <a:rPr lang="en-US" dirty="0">
                <a:solidFill>
                  <a:schemeClr val="tx1"/>
                </a:solidFill>
              </a:rPr>
              <a:t> The before() method will not compile.</a:t>
            </a:r>
          </a:p>
          <a:p>
            <a:pPr lvl="1">
              <a:lnSpc>
                <a:spcPts val="2500"/>
              </a:lnSpc>
            </a:pPr>
            <a:r>
              <a:rPr lang="en-US" sz="1600" b="1" dirty="0">
                <a:solidFill>
                  <a:schemeClr val="tx1"/>
                </a:solidFill>
              </a:rPr>
              <a:t>Option 4:</a:t>
            </a:r>
            <a:r>
              <a:rPr lang="en-US" sz="1600" dirty="0">
                <a:solidFill>
                  <a:schemeClr val="tx1"/>
                </a:solidFill>
              </a:rPr>
              <a:t> The before() method will throw an exception at runtime.</a:t>
            </a:r>
          </a:p>
        </p:txBody>
      </p:sp>
      <p:sp>
        <p:nvSpPr>
          <p:cNvPr id="149508" name="AutoShape 4"/>
          <p:cNvSpPr>
            <a:spLocks noChangeArrowheads="1"/>
          </p:cNvSpPr>
          <p:nvPr/>
        </p:nvSpPr>
        <p:spPr bwMode="auto">
          <a:xfrm>
            <a:off x="2023127" y="2134625"/>
            <a:ext cx="5286831" cy="1980539"/>
          </a:xfrm>
          <a:prstGeom prst="roundRect">
            <a:avLst>
              <a:gd name="adj" fmla="val 16667"/>
            </a:avLst>
          </a:prstGeom>
          <a:noFill/>
          <a:ln w="19050">
            <a:solidFill>
              <a:schemeClr val="tx1"/>
            </a:solidFill>
            <a:round/>
            <a:headEnd/>
            <a:tailEnd/>
          </a:ln>
          <a:effectLst/>
        </p:spPr>
        <p:txBody>
          <a:bodyPr wrap="none" anchor="ctr"/>
          <a:lstStyle/>
          <a:p>
            <a:pPr lvl="1"/>
            <a:r>
              <a:rPr lang="en-US" sz="1200" dirty="0">
                <a:latin typeface="+mj-lt"/>
                <a:cs typeface="Arial" pitchFamily="34" charset="0"/>
              </a:rPr>
              <a:t>public static void before() {</a:t>
            </a:r>
          </a:p>
          <a:p>
            <a:pPr lvl="1"/>
            <a:r>
              <a:rPr lang="en-US" sz="1200" dirty="0">
                <a:latin typeface="+mj-lt"/>
                <a:cs typeface="Arial" pitchFamily="34" charset="0"/>
              </a:rPr>
              <a:t>   Set </a:t>
            </a:r>
            <a:r>
              <a:rPr lang="en-US" sz="1200" dirty="0" err="1">
                <a:latin typeface="+mj-lt"/>
                <a:cs typeface="Arial" pitchFamily="34" charset="0"/>
              </a:rPr>
              <a:t>set</a:t>
            </a:r>
            <a:r>
              <a:rPr lang="en-US" sz="1200" dirty="0">
                <a:latin typeface="+mj-lt"/>
                <a:cs typeface="Arial" pitchFamily="34" charset="0"/>
              </a:rPr>
              <a:t> = new </a:t>
            </a:r>
            <a:r>
              <a:rPr lang="en-US" sz="1200" dirty="0" err="1">
                <a:latin typeface="+mj-lt"/>
                <a:cs typeface="Arial" pitchFamily="34" charset="0"/>
              </a:rPr>
              <a:t>TreeSet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("2");</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(3);</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("1");</a:t>
            </a:r>
          </a:p>
          <a:p>
            <a:pPr lvl="1"/>
            <a:r>
              <a:rPr lang="en-US" sz="1200" dirty="0">
                <a:latin typeface="+mj-lt"/>
                <a:cs typeface="Arial" pitchFamily="34" charset="0"/>
              </a:rPr>
              <a:t>   </a:t>
            </a:r>
            <a:r>
              <a:rPr lang="en-US" sz="1200" dirty="0" err="1">
                <a:latin typeface="+mj-lt"/>
                <a:cs typeface="Arial" pitchFamily="34" charset="0"/>
              </a:rPr>
              <a:t>Iterator</a:t>
            </a:r>
            <a:r>
              <a:rPr lang="en-US" sz="1200" dirty="0">
                <a:latin typeface="+mj-lt"/>
                <a:cs typeface="Arial" pitchFamily="34" charset="0"/>
              </a:rPr>
              <a:t> it = </a:t>
            </a:r>
            <a:r>
              <a:rPr lang="en-US" sz="1200" dirty="0" err="1">
                <a:latin typeface="+mj-lt"/>
                <a:cs typeface="Arial" pitchFamily="34" charset="0"/>
              </a:rPr>
              <a:t>set.iterator</a:t>
            </a:r>
            <a:r>
              <a:rPr lang="en-US" sz="1200" dirty="0">
                <a:latin typeface="+mj-lt"/>
                <a:cs typeface="Arial" pitchFamily="34" charset="0"/>
              </a:rPr>
              <a:t>();</a:t>
            </a:r>
          </a:p>
          <a:p>
            <a:pPr lvl="1"/>
            <a:r>
              <a:rPr lang="en-US" sz="1200" dirty="0">
                <a:latin typeface="+mj-lt"/>
                <a:cs typeface="Arial" pitchFamily="34" charset="0"/>
              </a:rPr>
              <a:t>     while (</a:t>
            </a:r>
            <a:r>
              <a:rPr lang="en-US" sz="1200" dirty="0" err="1">
                <a:latin typeface="+mj-lt"/>
                <a:cs typeface="Arial" pitchFamily="34" charset="0"/>
              </a:rPr>
              <a:t>it.hasNext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System.out.print</a:t>
            </a:r>
            <a:r>
              <a:rPr lang="en-US" sz="1200" dirty="0">
                <a:latin typeface="+mj-lt"/>
                <a:cs typeface="Arial" pitchFamily="34" charset="0"/>
              </a:rPr>
              <a:t>(</a:t>
            </a:r>
            <a:r>
              <a:rPr lang="en-US" sz="1200" dirty="0" err="1">
                <a:latin typeface="+mj-lt"/>
                <a:cs typeface="Arial" pitchFamily="34" charset="0"/>
              </a:rPr>
              <a:t>it.next</a:t>
            </a:r>
            <a:r>
              <a:rPr lang="en-US" sz="1200" dirty="0">
                <a:latin typeface="+mj-lt"/>
                <a:cs typeface="Arial" pitchFamily="34" charset="0"/>
              </a:rPr>
              <a:t>() + " ");</a:t>
            </a:r>
          </a:p>
          <a:p>
            <a:pPr lvl="1"/>
            <a:r>
              <a:rPr lang="en-US" sz="1200" dirty="0">
                <a:latin typeface="+mj-lt"/>
                <a:cs typeface="Arial" pitchFamily="34" charset="0"/>
              </a:rPr>
              <a:t>}</a:t>
            </a:r>
          </a:p>
        </p:txBody>
      </p:sp>
    </p:spTree>
    <p:extLst>
      <p:ext uri="{BB962C8B-B14F-4D97-AF65-F5344CB8AC3E}">
        <p14:creationId xmlns:p14="http://schemas.microsoft.com/office/powerpoint/2010/main" val="101022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Grp="1"/>
          </p:cNvSpPr>
          <p:nvPr>
            <p:ph type="title"/>
          </p:nvPr>
        </p:nvSpPr>
        <p:spPr>
          <a:noFill/>
        </p:spPr>
        <p:txBody>
          <a:bodyPr/>
          <a:lstStyle/>
          <a:p>
            <a:pPr>
              <a:lnSpc>
                <a:spcPct val="150000"/>
              </a:lnSpc>
            </a:pPr>
            <a:r>
              <a:rPr lang="en-US" sz="1200" dirty="0" smtClean="0"/>
              <a:t>14.1</a:t>
            </a:r>
            <a:r>
              <a:rPr lang="en-US" sz="1200" dirty="0"/>
              <a:t>: Collections Framework </a:t>
            </a:r>
            <a:r>
              <a:rPr lang="en-US" sz="1200" b="1" dirty="0"/>
              <a:t/>
            </a:r>
            <a:br>
              <a:rPr lang="en-US" sz="1200" b="1" dirty="0"/>
            </a:br>
            <a:r>
              <a:rPr lang="en-US" dirty="0"/>
              <a:t>Concept of Interfaces and Implementation</a:t>
            </a:r>
          </a:p>
        </p:txBody>
      </p:sp>
      <p:sp>
        <p:nvSpPr>
          <p:cNvPr id="2" name="Content Placeholder 1"/>
          <p:cNvSpPr>
            <a:spLocks noGrp="1"/>
          </p:cNvSpPr>
          <p:nvPr>
            <p:ph idx="1"/>
          </p:nvPr>
        </p:nvSpPr>
        <p:spPr/>
        <p:txBody>
          <a:bodyPr/>
          <a:lstStyle/>
          <a:p>
            <a:endParaRPr lang="en-US" dirty="0"/>
          </a:p>
        </p:txBody>
      </p:sp>
      <p:pic>
        <p:nvPicPr>
          <p:cNvPr id="9220" name="Picture 4"/>
          <p:cNvPicPr>
            <a:picLocks noChangeAspect="1" noChangeArrowheads="1"/>
          </p:cNvPicPr>
          <p:nvPr/>
        </p:nvPicPr>
        <p:blipFill>
          <a:blip r:embed="rId3" cstate="print"/>
          <a:srcRect/>
          <a:stretch>
            <a:fillRect/>
          </a:stretch>
        </p:blipFill>
        <p:spPr bwMode="auto">
          <a:xfrm>
            <a:off x="514803" y="3904350"/>
            <a:ext cx="2162175" cy="19050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4401003" y="3828150"/>
            <a:ext cx="4238625" cy="1971675"/>
          </a:xfrm>
          <a:prstGeom prst="rect">
            <a:avLst/>
          </a:prstGeom>
          <a:noFill/>
          <a:ln w="9525">
            <a:noFill/>
            <a:miter lim="800000"/>
            <a:headEnd/>
            <a:tailEnd/>
          </a:ln>
        </p:spPr>
      </p:pic>
      <p:pic>
        <p:nvPicPr>
          <p:cNvPr id="9222" name="Picture 6"/>
          <p:cNvPicPr>
            <a:picLocks noChangeAspect="1" noChangeArrowheads="1"/>
          </p:cNvPicPr>
          <p:nvPr/>
        </p:nvPicPr>
        <p:blipFill>
          <a:blip r:embed="rId5" cstate="print"/>
          <a:srcRect/>
          <a:stretch>
            <a:fillRect/>
          </a:stretch>
        </p:blipFill>
        <p:spPr bwMode="auto">
          <a:xfrm>
            <a:off x="1019628" y="1524325"/>
            <a:ext cx="5767070" cy="2103120"/>
          </a:xfrm>
          <a:prstGeom prst="rect">
            <a:avLst/>
          </a:prstGeom>
          <a:noFill/>
          <a:ln w="9525">
            <a:noFill/>
            <a:miter lim="800000"/>
            <a:headEnd/>
            <a:tailEnd/>
          </a:ln>
        </p:spPr>
      </p:pic>
      <p:pic>
        <p:nvPicPr>
          <p:cNvPr id="9223" name="Picture 8"/>
          <p:cNvPicPr>
            <a:picLocks noChangeAspect="1" noChangeArrowheads="1"/>
          </p:cNvPicPr>
          <p:nvPr/>
        </p:nvPicPr>
        <p:blipFill>
          <a:blip r:embed="rId6" cstate="print"/>
          <a:srcRect/>
          <a:stretch>
            <a:fillRect/>
          </a:stretch>
        </p:blipFill>
        <p:spPr bwMode="auto">
          <a:xfrm>
            <a:off x="2648403" y="4056750"/>
            <a:ext cx="1276350" cy="428625"/>
          </a:xfrm>
          <a:prstGeom prst="rect">
            <a:avLst/>
          </a:prstGeom>
          <a:noFill/>
          <a:ln w="9525">
            <a:noFill/>
            <a:miter lim="800000"/>
            <a:headEnd/>
            <a:tailEnd/>
          </a:ln>
        </p:spPr>
      </p:pic>
      <p:pic>
        <p:nvPicPr>
          <p:cNvPr id="9224" name="Picture 9"/>
          <p:cNvPicPr>
            <a:picLocks noChangeAspect="1" noChangeArrowheads="1"/>
          </p:cNvPicPr>
          <p:nvPr/>
        </p:nvPicPr>
        <p:blipFill>
          <a:blip r:embed="rId7" cstate="print"/>
          <a:srcRect/>
          <a:stretch>
            <a:fillRect/>
          </a:stretch>
        </p:blipFill>
        <p:spPr bwMode="auto">
          <a:xfrm>
            <a:off x="2800803" y="4666350"/>
            <a:ext cx="1181100" cy="342900"/>
          </a:xfrm>
          <a:prstGeom prst="rect">
            <a:avLst/>
          </a:prstGeom>
          <a:noFill/>
          <a:ln w="9525">
            <a:noFill/>
            <a:miter lim="800000"/>
            <a:headEnd/>
            <a:tailEnd/>
          </a:ln>
        </p:spPr>
      </p:pic>
      <p:sp>
        <p:nvSpPr>
          <p:cNvPr id="9226" name="Text Box 12"/>
          <p:cNvSpPr txBox="1">
            <a:spLocks noChangeArrowheads="1"/>
          </p:cNvSpPr>
          <p:nvPr/>
        </p:nvSpPr>
        <p:spPr bwMode="auto">
          <a:xfrm>
            <a:off x="1883426" y="1622904"/>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Fig:1</a:t>
            </a:r>
          </a:p>
        </p:txBody>
      </p:sp>
      <p:sp>
        <p:nvSpPr>
          <p:cNvPr id="9227" name="Text Box 13"/>
          <p:cNvSpPr txBox="1">
            <a:spLocks noChangeArrowheads="1"/>
          </p:cNvSpPr>
          <p:nvPr/>
        </p:nvSpPr>
        <p:spPr bwMode="auto">
          <a:xfrm>
            <a:off x="2191203" y="47425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a:latin typeface="+mj-lt"/>
              </a:rPr>
              <a:t>Fig:2</a:t>
            </a:r>
          </a:p>
        </p:txBody>
      </p:sp>
      <p:sp>
        <p:nvSpPr>
          <p:cNvPr id="9228" name="Text Box 14"/>
          <p:cNvSpPr txBox="1">
            <a:spLocks noChangeArrowheads="1"/>
          </p:cNvSpPr>
          <p:nvPr/>
        </p:nvSpPr>
        <p:spPr bwMode="auto">
          <a:xfrm>
            <a:off x="4705803" y="42091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Fig:3</a:t>
            </a:r>
          </a:p>
        </p:txBody>
      </p:sp>
    </p:spTree>
    <p:extLst>
      <p:ext uri="{BB962C8B-B14F-4D97-AF65-F5344CB8AC3E}">
        <p14:creationId xmlns:p14="http://schemas.microsoft.com/office/powerpoint/2010/main" val="11695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Grp="1"/>
          </p:cNvSpPr>
          <p:nvPr>
            <p:ph type="title"/>
          </p:nvPr>
        </p:nvSpPr>
        <p:spPr>
          <a:noFill/>
        </p:spPr>
        <p:txBody>
          <a:bodyPr/>
          <a:lstStyle/>
          <a:p>
            <a:pPr>
              <a:lnSpc>
                <a:spcPct val="150000"/>
              </a:lnSpc>
            </a:pPr>
            <a:r>
              <a:rPr lang="en-US" sz="900" dirty="0"/>
              <a:t> </a:t>
            </a:r>
            <a:r>
              <a:rPr lang="en-US" sz="1200" dirty="0" smtClean="0"/>
              <a:t>14.2</a:t>
            </a:r>
            <a:r>
              <a:rPr lang="en-US" sz="1200" dirty="0"/>
              <a:t>: Collection Interfaces</a:t>
            </a:r>
            <a:r>
              <a:rPr lang="en-US" sz="1200" b="1" dirty="0"/>
              <a:t/>
            </a:r>
            <a:br>
              <a:rPr lang="en-US" sz="1200" b="1" dirty="0"/>
            </a:br>
            <a:r>
              <a:rPr lang="en-US" dirty="0"/>
              <a:t>Collection Interfaces</a:t>
            </a:r>
          </a:p>
        </p:txBody>
      </p:sp>
      <p:sp>
        <p:nvSpPr>
          <p:cNvPr id="10253" name="Rectangle 13"/>
          <p:cNvSpPr>
            <a:spLocks noGrp="1"/>
          </p:cNvSpPr>
          <p:nvPr>
            <p:ph idx="1"/>
          </p:nvPr>
        </p:nvSpPr>
        <p:spPr/>
        <p:txBody>
          <a:bodyPr/>
          <a:lstStyle/>
          <a:p>
            <a:r>
              <a:rPr lang="en-US" dirty="0">
                <a:solidFill>
                  <a:schemeClr val="tx1"/>
                </a:solidFill>
              </a:rPr>
              <a:t>Let us discuss some of the collection interfaces:</a:t>
            </a:r>
          </a:p>
        </p:txBody>
      </p:sp>
      <p:pic>
        <p:nvPicPr>
          <p:cNvPr id="10245" name="Picture 7"/>
          <p:cNvPicPr>
            <a:picLocks noChangeAspect="1" noChangeArrowheads="1"/>
          </p:cNvPicPr>
          <p:nvPr/>
        </p:nvPicPr>
        <p:blipFill>
          <a:blip r:embed="rId3" cstate="print"/>
          <a:srcRect/>
          <a:stretch>
            <a:fillRect/>
          </a:stretch>
        </p:blipFill>
        <p:spPr bwMode="auto">
          <a:xfrm>
            <a:off x="609600" y="2037600"/>
            <a:ext cx="7584565" cy="4006940"/>
          </a:xfrm>
          <a:prstGeom prst="rect">
            <a:avLst/>
          </a:prstGeom>
          <a:noFill/>
          <a:ln w="9525">
            <a:noFill/>
            <a:miter lim="800000"/>
            <a:headEnd/>
            <a:tailEnd/>
          </a:ln>
        </p:spPr>
      </p:pic>
    </p:spTree>
    <p:extLst>
      <p:ext uri="{BB962C8B-B14F-4D97-AF65-F5344CB8AC3E}">
        <p14:creationId xmlns:p14="http://schemas.microsoft.com/office/powerpoint/2010/main" val="2750856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14.2</a:t>
            </a:r>
            <a:r>
              <a:rPr lang="en-US" sz="1200" dirty="0"/>
              <a:t>: Collection Interfaces</a:t>
            </a:r>
            <a:r>
              <a:rPr lang="en-US" b="1" dirty="0"/>
              <a:t/>
            </a:r>
            <a:br>
              <a:rPr lang="en-US" b="1" dirty="0"/>
            </a:br>
            <a:r>
              <a:rPr lang="en-US" dirty="0"/>
              <a:t>Collection Implementations</a:t>
            </a:r>
          </a:p>
        </p:txBody>
      </p:sp>
      <p:sp>
        <p:nvSpPr>
          <p:cNvPr id="12297" name="Rectangle 9"/>
          <p:cNvSpPr>
            <a:spLocks noGrp="1"/>
          </p:cNvSpPr>
          <p:nvPr>
            <p:ph idx="1"/>
          </p:nvPr>
        </p:nvSpPr>
        <p:spPr>
          <a:noFill/>
        </p:spPr>
        <p:txBody>
          <a:bodyPr/>
          <a:lstStyle/>
          <a:p>
            <a:r>
              <a:rPr lang="en-US" dirty="0">
                <a:solidFill>
                  <a:schemeClr val="tx1"/>
                </a:solidFill>
              </a:rPr>
              <a:t>Collection Implementations:</a:t>
            </a:r>
          </a:p>
        </p:txBody>
      </p:sp>
      <p:pic>
        <p:nvPicPr>
          <p:cNvPr id="12293" name="Picture 7"/>
          <p:cNvPicPr>
            <a:picLocks noChangeAspect="1" noChangeArrowheads="1"/>
          </p:cNvPicPr>
          <p:nvPr/>
        </p:nvPicPr>
        <p:blipFill>
          <a:blip r:embed="rId3" cstate="print"/>
          <a:srcRect/>
          <a:stretch>
            <a:fillRect/>
          </a:stretch>
        </p:blipFill>
        <p:spPr bwMode="auto">
          <a:xfrm>
            <a:off x="395288" y="2057742"/>
            <a:ext cx="8142515" cy="3276600"/>
          </a:xfrm>
          <a:prstGeom prst="rect">
            <a:avLst/>
          </a:prstGeom>
          <a:noFill/>
          <a:ln w="9525">
            <a:noFill/>
            <a:miter lim="800000"/>
            <a:headEnd/>
            <a:tailEnd/>
          </a:ln>
        </p:spPr>
      </p:pic>
    </p:spTree>
    <p:extLst>
      <p:ext uri="{BB962C8B-B14F-4D97-AF65-F5344CB8AC3E}">
        <p14:creationId xmlns:p14="http://schemas.microsoft.com/office/powerpoint/2010/main" val="216631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fr-FR" sz="1200" dirty="0" smtClean="0"/>
              <a:t>14.2</a:t>
            </a:r>
            <a:r>
              <a:rPr lang="fr-FR" sz="1200" dirty="0"/>
              <a:t>: Collection Interfaces</a:t>
            </a:r>
            <a:br>
              <a:rPr lang="fr-FR" sz="1200" dirty="0"/>
            </a:br>
            <a:r>
              <a:rPr lang="fr-FR" dirty="0"/>
              <a:t>Collection </a:t>
            </a:r>
            <a:r>
              <a:rPr lang="fr-FR" dirty="0" err="1"/>
              <a:t>Implementations</a:t>
            </a:r>
            <a:endParaRPr lang="en-US"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7767383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2"/>
          <p:cNvSpPr>
            <a:spLocks noGrp="1"/>
          </p:cNvSpPr>
          <p:nvPr>
            <p:ph type="title"/>
          </p:nvPr>
        </p:nvSpPr>
        <p:spPr/>
        <p:txBody>
          <a:bodyPr/>
          <a:lstStyle/>
          <a:p>
            <a:pPr>
              <a:lnSpc>
                <a:spcPct val="150000"/>
              </a:lnSpc>
            </a:pPr>
            <a:r>
              <a:rPr lang="en-US" sz="1200" dirty="0" smtClean="0"/>
              <a:t>14.2</a:t>
            </a:r>
            <a:r>
              <a:rPr lang="en-US" sz="1200" dirty="0"/>
              <a:t>: Collection Interfaces</a:t>
            </a:r>
            <a:r>
              <a:rPr lang="en-US" sz="1200" b="1" dirty="0"/>
              <a:t/>
            </a:r>
            <a:br>
              <a:rPr lang="en-US" sz="1200" b="1" dirty="0"/>
            </a:br>
            <a:r>
              <a:rPr lang="en-US" dirty="0"/>
              <a:t>Collection Interface methods</a:t>
            </a:r>
          </a:p>
        </p:txBody>
      </p:sp>
      <p:sp>
        <p:nvSpPr>
          <p:cNvPr id="2" name="Content Placeholder 1"/>
          <p:cNvSpPr>
            <a:spLocks noGrp="1"/>
          </p:cNvSpPr>
          <p:nvPr>
            <p:ph idx="1"/>
          </p:nvPr>
        </p:nvSpPr>
        <p:spPr/>
        <p:txBody>
          <a:bodyPr/>
          <a:lstStyle/>
          <a:p>
            <a:endParaRPr lang="en-US"/>
          </a:p>
        </p:txBody>
      </p:sp>
      <p:pic>
        <p:nvPicPr>
          <p:cNvPr id="14341" name="Picture 7"/>
          <p:cNvPicPr>
            <a:picLocks noChangeAspect="1" noChangeArrowheads="1"/>
          </p:cNvPicPr>
          <p:nvPr/>
        </p:nvPicPr>
        <p:blipFill>
          <a:blip r:embed="rId3" cstate="print"/>
          <a:srcRect/>
          <a:stretch>
            <a:fillRect/>
          </a:stretch>
        </p:blipFill>
        <p:spPr bwMode="auto">
          <a:xfrm>
            <a:off x="427535" y="1514060"/>
            <a:ext cx="8170200" cy="4637358"/>
          </a:xfrm>
          <a:prstGeom prst="rect">
            <a:avLst/>
          </a:prstGeom>
          <a:noFill/>
          <a:ln w="9525">
            <a:noFill/>
            <a:miter lim="800000"/>
            <a:headEnd/>
            <a:tailEnd/>
          </a:ln>
        </p:spPr>
      </p:pic>
    </p:spTree>
    <p:extLst>
      <p:ext uri="{BB962C8B-B14F-4D97-AF65-F5344CB8AC3E}">
        <p14:creationId xmlns:p14="http://schemas.microsoft.com/office/powerpoint/2010/main" val="26591243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04B4510D-B9C9-4BF1-8898-7C294539FA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3285</TotalTime>
  <Words>6422</Words>
  <Application>Microsoft Office PowerPoint</Application>
  <PresentationFormat>On-screen Show (4:3)</PresentationFormat>
  <Paragraphs>745</Paragraphs>
  <Slides>40</Slides>
  <Notes>39</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Candara</vt:lpstr>
      <vt:lpstr>Times New Roman</vt:lpstr>
      <vt:lpstr>Verdana</vt:lpstr>
      <vt:lpstr>Wingdings</vt:lpstr>
      <vt:lpstr>Section slides</vt:lpstr>
      <vt:lpstr>think-cell Slide</vt:lpstr>
      <vt:lpstr>Core Java 8 </vt:lpstr>
      <vt:lpstr>Lesson Objectives</vt:lpstr>
      <vt:lpstr>14.1: Collections Framework Collections Framework</vt:lpstr>
      <vt:lpstr>14.1: Collections Framework  Advantages of Collections</vt:lpstr>
      <vt:lpstr>14.1: Collections Framework  Concept of Interfaces and Implementation</vt:lpstr>
      <vt:lpstr> 14.2: Collection Interfaces Collection Interfaces</vt:lpstr>
      <vt:lpstr>14.2: Collection Interfaces Collection Implementations</vt:lpstr>
      <vt:lpstr>14.2: Collection Interfaces Collection Implementations</vt:lpstr>
      <vt:lpstr>14.2: Collection Interfaces Collection Interface methods</vt:lpstr>
      <vt:lpstr>14.3: AutoBoxing with Collections AutoBoxing with Collections</vt:lpstr>
      <vt:lpstr>14.3: Iterating Collection   Iterating through a collection</vt:lpstr>
      <vt:lpstr>14.3: Iterating Collection  Enhanced for loop</vt:lpstr>
      <vt:lpstr>14.3: Iterating Collection  Demo :Concept of Iterators</vt:lpstr>
      <vt:lpstr>14.4: Implementing Classes  ArrayList Class</vt:lpstr>
      <vt:lpstr>14.4: Implementing Classes  Vector Class</vt:lpstr>
      <vt:lpstr>14.4: Implementing Classes Demo: Vector Class</vt:lpstr>
      <vt:lpstr>14.4: Implementing Classes HashSet Class</vt:lpstr>
      <vt:lpstr>14.4: Implementing Classes Demo: Hash Set Class</vt:lpstr>
      <vt:lpstr>14.4: Implementing Classes TreeSet class</vt:lpstr>
      <vt:lpstr>14.4: Implementing Classes Demo: Tree Set class</vt:lpstr>
      <vt:lpstr>14.5: Comparable and Comparator Comparator Interface</vt:lpstr>
      <vt:lpstr>14.5: Comparable and Comparator Comparable Interface</vt:lpstr>
      <vt:lpstr>14.5: Comparable and Comparator Comparable Interface Example</vt:lpstr>
      <vt:lpstr>14.5: Comparable and Comparator Comparable Interface Example (ctnd…)</vt:lpstr>
      <vt:lpstr>14.5: Comparable and Comparator Demo : Concept of Comparator &amp; Comparable Interface</vt:lpstr>
      <vt:lpstr>14.6: Map implementation HashMap Class</vt:lpstr>
      <vt:lpstr>14.6: Map implementation Internal Working of  HashMap</vt:lpstr>
      <vt:lpstr>14.6: Map implementation Internal Working of  HashMap</vt:lpstr>
      <vt:lpstr>14.6: Map implementation Demo: HashMap Class</vt:lpstr>
      <vt:lpstr>14.6: Map Implementation  Hashtable Class</vt:lpstr>
      <vt:lpstr>14.7: The Legacy Classes  Demo: Hash table Class</vt:lpstr>
      <vt:lpstr>14.6: Map implementation TreeMap Class</vt:lpstr>
      <vt:lpstr>14.6: Map implementation Demo: TreeMap Class</vt:lpstr>
      <vt:lpstr>Lab</vt:lpstr>
      <vt:lpstr>14.8: Common Best Practices on Collections Best Practices</vt:lpstr>
      <vt:lpstr>14.8: Common Best Practices on Collections Best Practices</vt:lpstr>
      <vt:lpstr>14.8: Common Best Practices on Collections Best Practices</vt:lpstr>
      <vt:lpstr>Summary</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213</cp:revision>
  <cp:lastPrinted>2016-07-13T08:39:47Z</cp:lastPrinted>
  <dcterms:created xsi:type="dcterms:W3CDTF">2012-05-18T02:59:15Z</dcterms:created>
  <dcterms:modified xsi:type="dcterms:W3CDTF">2018-06-14T06:03:06Z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