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4" r:id="rId5"/>
  </p:sldMasterIdLst>
  <p:notesMasterIdLst>
    <p:notesMasterId r:id="rId54"/>
  </p:notesMasterIdLst>
  <p:handoutMasterIdLst>
    <p:handoutMasterId r:id="rId55"/>
  </p:handoutMasterIdLst>
  <p:sldIdLst>
    <p:sldId id="265" r:id="rId6"/>
    <p:sldId id="259" r:id="rId7"/>
    <p:sldId id="266" r:id="rId8"/>
    <p:sldId id="279" r:id="rId9"/>
    <p:sldId id="287" r:id="rId10"/>
    <p:sldId id="288" r:id="rId11"/>
    <p:sldId id="285" r:id="rId12"/>
    <p:sldId id="278" r:id="rId13"/>
    <p:sldId id="286" r:id="rId14"/>
    <p:sldId id="267" r:id="rId15"/>
    <p:sldId id="282" r:id="rId16"/>
    <p:sldId id="283" r:id="rId17"/>
    <p:sldId id="296" r:id="rId18"/>
    <p:sldId id="280" r:id="rId19"/>
    <p:sldId id="284" r:id="rId20"/>
    <p:sldId id="281" r:id="rId21"/>
    <p:sldId id="273" r:id="rId22"/>
    <p:sldId id="299" r:id="rId23"/>
    <p:sldId id="297" r:id="rId24"/>
    <p:sldId id="290" r:id="rId25"/>
    <p:sldId id="291" r:id="rId26"/>
    <p:sldId id="304" r:id="rId27"/>
    <p:sldId id="298" r:id="rId28"/>
    <p:sldId id="319" r:id="rId29"/>
    <p:sldId id="300" r:id="rId30"/>
    <p:sldId id="301" r:id="rId31"/>
    <p:sldId id="302" r:id="rId32"/>
    <p:sldId id="289" r:id="rId33"/>
    <p:sldId id="305" r:id="rId34"/>
    <p:sldId id="292" r:id="rId35"/>
    <p:sldId id="29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21" r:id="rId50"/>
    <p:sldId id="275" r:id="rId51"/>
    <p:sldId id="276" r:id="rId52"/>
    <p:sldId id="320"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6">
          <p15:clr>
            <a:srgbClr val="A4A3A4"/>
          </p15:clr>
        </p15:guide>
        <p15:guide id="2" pos="1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6" clrIdx="0"/>
  <p:cmAuthor id="1" name="Tanmaya K Acharya" initials="TK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1502" autoAdjust="0"/>
  </p:normalViewPr>
  <p:slideViewPr>
    <p:cSldViewPr snapToGrid="0" showGuides="1">
      <p:cViewPr varScale="1">
        <p:scale>
          <a:sx n="63" d="100"/>
          <a:sy n="63" d="100"/>
        </p:scale>
        <p:origin x="1992" y="67"/>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832" y="-590"/>
      </p:cViewPr>
      <p:guideLst>
        <p:guide orient="horz" pos="2806"/>
        <p:guide pos="1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6/15/2018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907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99264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25600" y="580073"/>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Core Java 8 and Development Tools	                                                     Multithreading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56046" y="8803917"/>
            <a:ext cx="2946699" cy="33055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a:t>
            </a:r>
            <a:r>
              <a:rPr lang="en-US" sz="1100" dirty="0" smtClean="0">
                <a:latin typeface="Arial" pitchFamily="34" charset="0"/>
                <a:cs typeface="Arial" pitchFamily="34" charset="0"/>
              </a:rPr>
              <a:t>17-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5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normAutofit fontScale="92500" lnSpcReduction="20000"/>
          </a:bodyPr>
          <a:lstStyle/>
          <a:p>
            <a:pPr eaLnBrk="1" hangingPunct="1"/>
            <a:r>
              <a:rPr lang="en-US" altLang="en-US" dirty="0"/>
              <a:t>Above-mentioned stages are explained here:</a:t>
            </a:r>
          </a:p>
          <a:p>
            <a:pPr eaLnBrk="1" hangingPunct="1">
              <a:buFont typeface="Arial" charset="0"/>
              <a:buChar char="•"/>
            </a:pPr>
            <a:r>
              <a:rPr lang="en-US" altLang="en-US" b="1" dirty="0"/>
              <a:t>New:</a:t>
            </a:r>
            <a:r>
              <a:rPr lang="en-US" altLang="en-US" dirty="0"/>
              <a:t> </a:t>
            </a:r>
            <a:r>
              <a:rPr lang="en-US" altLang="en-US" sz="1100" dirty="0"/>
              <a:t>A new thread begins its life cycle in the new state. It remains in this state until the program starts the thread. It is also referred to as a born thread.</a:t>
            </a:r>
          </a:p>
          <a:p>
            <a:pPr eaLnBrk="1" hangingPunct="1">
              <a:buFont typeface="Arial" charset="0"/>
              <a:buNone/>
            </a:pPr>
            <a:endParaRPr lang="en-US" altLang="en-US" sz="1100" dirty="0"/>
          </a:p>
          <a:p>
            <a:pPr eaLnBrk="1" hangingPunct="1">
              <a:buFont typeface="Arial" charset="0"/>
              <a:buNone/>
            </a:pPr>
            <a:r>
              <a:rPr lang="en-US" altLang="en-US" sz="1100" dirty="0"/>
              <a:t>          Thread thread = new Thread(); // New Stage</a:t>
            </a:r>
          </a:p>
          <a:p>
            <a:pPr eaLnBrk="1" hangingPunct="1">
              <a:buFont typeface="Arial" charset="0"/>
              <a:buChar char="•"/>
            </a:pPr>
            <a:endParaRPr lang="en-US" altLang="en-US" sz="1100" dirty="0"/>
          </a:p>
          <a:p>
            <a:pPr eaLnBrk="1" hangingPunct="1">
              <a:buFont typeface="Arial" charset="0"/>
              <a:buChar char="•"/>
            </a:pPr>
            <a:r>
              <a:rPr lang="en-US" altLang="en-US" b="1" dirty="0"/>
              <a:t>Runnable:</a:t>
            </a:r>
            <a:r>
              <a:rPr lang="en-US" altLang="en-US" dirty="0"/>
              <a:t> </a:t>
            </a:r>
            <a:r>
              <a:rPr lang="en-US" altLang="en-US" sz="1100" dirty="0"/>
              <a:t>After a newly born thread is started, the thread becomes runnable. A thread in this state is considered to be executing its task.</a:t>
            </a:r>
          </a:p>
          <a:p>
            <a:pPr eaLnBrk="1" hangingPunct="1">
              <a:buFont typeface="Arial" charset="0"/>
              <a:buChar char="•"/>
            </a:pPr>
            <a:endParaRPr lang="en-US" altLang="en-US" sz="1100" dirty="0"/>
          </a:p>
          <a:p>
            <a:pPr eaLnBrk="1" hangingPunct="1">
              <a:buFont typeface="Arial" charset="0"/>
              <a:buNone/>
            </a:pPr>
            <a:r>
              <a:rPr lang="en-US" altLang="en-US" sz="1100" dirty="0"/>
              <a:t>        thread.start() ; // thread is runnable stage where run() is invoked .</a:t>
            </a:r>
          </a:p>
          <a:p>
            <a:pPr eaLnBrk="1" hangingPunct="1">
              <a:buFont typeface="Arial" charset="0"/>
              <a:buNone/>
            </a:pPr>
            <a:endParaRPr lang="en-US" altLang="en-US" sz="1100" dirty="0"/>
          </a:p>
          <a:p>
            <a:pPr eaLnBrk="1" hangingPunct="1">
              <a:buFont typeface="Arial" charset="0"/>
              <a:buNone/>
            </a:pPr>
            <a:endParaRPr lang="en-US" altLang="en-US" sz="1100" dirty="0"/>
          </a:p>
          <a:p>
            <a:pPr eaLnBrk="1" hangingPunct="1">
              <a:buFont typeface="Arial" charset="0"/>
              <a:buChar char="•"/>
            </a:pPr>
            <a:r>
              <a:rPr lang="en-US" altLang="en-US" b="1" dirty="0"/>
              <a:t>Waiting:</a:t>
            </a:r>
            <a:r>
              <a:rPr lang="en-US" altLang="en-US" dirty="0"/>
              <a:t> </a:t>
            </a:r>
            <a:r>
              <a:rPr lang="en-US" altLang="en-US" sz="1100" dirty="0"/>
              <a:t>Sometimes, a thread transitions to the waiting state while the thread waits for another thread to perform a task. A thread transitions back to the runnable state only when another thread signals the waiting thread to continue executing.</a:t>
            </a:r>
          </a:p>
          <a:p>
            <a:pPr eaLnBrk="1" hangingPunct="1">
              <a:buFont typeface="Arial" charset="0"/>
              <a:buNone/>
            </a:pPr>
            <a:endParaRPr lang="en-US" altLang="en-US" sz="1100" dirty="0"/>
          </a:p>
          <a:p>
            <a:pPr eaLnBrk="1" hangingPunct="1">
              <a:buFont typeface="Arial" charset="0"/>
              <a:buNone/>
            </a:pPr>
            <a:r>
              <a:rPr lang="en-US" altLang="en-US" sz="1100" dirty="0"/>
              <a:t>          </a:t>
            </a:r>
          </a:p>
          <a:p>
            <a:pPr eaLnBrk="1" hangingPunct="1">
              <a:buFont typeface="Arial" charset="0"/>
              <a:buNone/>
            </a:pPr>
            <a:r>
              <a:rPr lang="en-US" altLang="en-US" sz="1100" dirty="0"/>
              <a:t>    wait()  is used to send  thread  to waiting stage and   notify()   invoked by another thread to bring the waiting thread to runnable stage once again .Those Methods belong to Object class basically used with synchronization method in Multi threading program .</a:t>
            </a:r>
          </a:p>
          <a:p>
            <a:pPr eaLnBrk="1" hangingPunct="1">
              <a:buFont typeface="Arial" charset="0"/>
              <a:buChar char="•"/>
            </a:pPr>
            <a:endParaRPr lang="en-US" altLang="en-US" sz="1100" dirty="0"/>
          </a:p>
          <a:p>
            <a:pPr eaLnBrk="1" hangingPunct="1">
              <a:buFont typeface="Arial" charset="0"/>
              <a:buNone/>
            </a:pPr>
            <a:endParaRPr lang="en-US" altLang="en-US" sz="1100" dirty="0"/>
          </a:p>
          <a:p>
            <a:pPr eaLnBrk="1" hangingPunct="1">
              <a:buFont typeface="Arial" charset="0"/>
              <a:buChar char="•"/>
            </a:pPr>
            <a:r>
              <a:rPr lang="en-US" altLang="en-US" b="1" dirty="0"/>
              <a:t>Timed waiting:</a:t>
            </a:r>
            <a:r>
              <a:rPr lang="en-US" altLang="en-US" dirty="0"/>
              <a:t> </a:t>
            </a:r>
            <a:r>
              <a:rPr lang="en-US" altLang="en-US" sz="1100" dirty="0"/>
              <a:t>A runnable thread can enter the timed waiting state for a specified interval of time. A thread in this state transitions back to the runnable state when that time interval expires or when the event it is waiting for occurs.</a:t>
            </a:r>
          </a:p>
          <a:p>
            <a:pPr eaLnBrk="1" hangingPunct="1">
              <a:buFont typeface="Arial" charset="0"/>
              <a:buChar char="•"/>
            </a:pPr>
            <a:endParaRPr lang="en-US" altLang="en-US" sz="1100" dirty="0"/>
          </a:p>
          <a:p>
            <a:pPr eaLnBrk="1" hangingPunct="1">
              <a:buFont typeface="Arial" charset="0"/>
              <a:buNone/>
            </a:pPr>
            <a:r>
              <a:rPr lang="en-US" altLang="en-US" sz="1100" dirty="0"/>
              <a:t>        sleep()  </a:t>
            </a:r>
          </a:p>
          <a:p>
            <a:pPr eaLnBrk="1" hangingPunct="1">
              <a:buFont typeface="Arial" charset="0"/>
              <a:buChar char="•"/>
            </a:pPr>
            <a:endParaRPr lang="en-US" altLang="en-US" sz="1100" dirty="0"/>
          </a:p>
          <a:p>
            <a:pPr eaLnBrk="1" hangingPunct="1">
              <a:buFont typeface="Arial" charset="0"/>
              <a:buChar char="•"/>
            </a:pPr>
            <a:r>
              <a:rPr lang="en-US" altLang="en-US" b="1" dirty="0"/>
              <a:t>Terminated: </a:t>
            </a:r>
            <a:r>
              <a:rPr lang="en-US" altLang="en-US" sz="1100" dirty="0"/>
              <a:t>A runnable thread enters the terminated state when it completes its task or otherwise terminates. </a:t>
            </a:r>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98696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a:xfrm>
            <a:off x="1992641" y="4447617"/>
            <a:ext cx="4892673" cy="4833543"/>
          </a:xfrm>
        </p:spPr>
        <p:txBody>
          <a:bodyPr>
            <a:noAutofit/>
          </a:bodyPr>
          <a:lstStyle/>
          <a:p>
            <a:pPr defTabSz="966612">
              <a:defRPr/>
            </a:pPr>
            <a:r>
              <a:rPr lang="en-US" b="0" i="0" kern="1200" dirty="0">
                <a:solidFill>
                  <a:schemeClr val="tx1"/>
                </a:solidFill>
                <a:effectLst/>
                <a:latin typeface="Arial (Body)"/>
              </a:rPr>
              <a:t>One can modify the thread priority using the </a:t>
            </a:r>
            <a:r>
              <a:rPr lang="en-US" b="1" i="0" kern="1200" dirty="0">
                <a:solidFill>
                  <a:schemeClr val="tx1"/>
                </a:solidFill>
                <a:effectLst/>
                <a:latin typeface="Arial (Body)"/>
              </a:rPr>
              <a:t>setPriority(</a:t>
            </a:r>
            <a:r>
              <a:rPr lang="en-US" dirty="0">
                <a:latin typeface="Arial (Body)"/>
              </a:rPr>
              <a:t>PRIORITY_LEVEL</a:t>
            </a:r>
            <a:r>
              <a:rPr lang="en-US" b="1" i="0" kern="1200" dirty="0">
                <a:solidFill>
                  <a:schemeClr val="tx1"/>
                </a:solidFill>
                <a:effectLst/>
                <a:latin typeface="Arial (Body)"/>
              </a:rPr>
              <a:t>)</a:t>
            </a:r>
            <a:r>
              <a:rPr lang="en-US" b="0" i="0" kern="1200" dirty="0">
                <a:solidFill>
                  <a:schemeClr val="tx1"/>
                </a:solidFill>
                <a:effectLst/>
                <a:latin typeface="Arial (Body)"/>
              </a:rPr>
              <a:t> method.</a:t>
            </a:r>
          </a:p>
          <a:p>
            <a:pPr defTabSz="966612">
              <a:defRPr/>
            </a:pPr>
            <a:r>
              <a:rPr lang="en-US" b="0" i="0" kern="1200" dirty="0">
                <a:solidFill>
                  <a:schemeClr val="tx1"/>
                </a:solidFill>
                <a:effectLst/>
                <a:latin typeface="Arial (Body)"/>
              </a:rPr>
              <a:t>Thread Priority</a:t>
            </a:r>
            <a:r>
              <a:rPr lang="en-US" b="0" i="0" kern="1200" baseline="0" dirty="0">
                <a:solidFill>
                  <a:schemeClr val="tx1"/>
                </a:solidFill>
                <a:effectLst/>
                <a:latin typeface="Arial (Body)"/>
              </a:rPr>
              <a:t> level and their constant Values:</a:t>
            </a:r>
          </a:p>
          <a:p>
            <a:pPr defTabSz="966612">
              <a:defRPr/>
            </a:pPr>
            <a:r>
              <a:rPr lang="en-US" b="0" i="0" kern="1200" baseline="0" dirty="0">
                <a:solidFill>
                  <a:schemeClr val="tx1"/>
                </a:solidFill>
                <a:effectLst/>
                <a:latin typeface="Arial (Body)"/>
              </a:rPr>
              <a:t>MIN_PRIORITY -  1</a:t>
            </a:r>
          </a:p>
          <a:p>
            <a:pPr defTabSz="966612">
              <a:defRPr/>
            </a:pPr>
            <a:r>
              <a:rPr lang="en-US" b="0" i="0" kern="1200" baseline="0" dirty="0">
                <a:solidFill>
                  <a:schemeClr val="tx1"/>
                </a:solidFill>
                <a:effectLst/>
                <a:latin typeface="Arial (Body)"/>
              </a:rPr>
              <a:t>NORM_PRIORITY  -  5</a:t>
            </a:r>
          </a:p>
          <a:p>
            <a:pPr defTabSz="966612">
              <a:defRPr/>
            </a:pPr>
            <a:r>
              <a:rPr lang="en-US" b="0" i="0" kern="1200" baseline="0" dirty="0">
                <a:solidFill>
                  <a:schemeClr val="tx1"/>
                </a:solidFill>
                <a:effectLst/>
                <a:latin typeface="Arial (Body)"/>
              </a:rPr>
              <a:t>MAX_PRIORITY  -    10</a:t>
            </a:r>
          </a:p>
          <a:p>
            <a:pPr defTabSz="966612">
              <a:defRPr/>
            </a:pPr>
            <a:r>
              <a:rPr lang="en-US" b="0" i="0" kern="1200" baseline="0" dirty="0">
                <a:solidFill>
                  <a:schemeClr val="tx1"/>
                </a:solidFill>
                <a:effectLst/>
                <a:latin typeface="Arial (Body)"/>
              </a:rPr>
              <a:t>Default priority of a thread is always  5 . </a:t>
            </a:r>
          </a:p>
          <a:p>
            <a:pPr>
              <a:lnSpc>
                <a:spcPct val="90000"/>
              </a:lnSpc>
            </a:pPr>
            <a:r>
              <a:rPr lang="en-US" altLang="en-US" b="1" dirty="0">
                <a:latin typeface="Arial (Body)"/>
                <a:cs typeface="Arial" charset="0"/>
              </a:rPr>
              <a:t>Note:</a:t>
            </a:r>
            <a:r>
              <a:rPr lang="en-US" altLang="en-US" dirty="0">
                <a:latin typeface="Arial (Body)"/>
                <a:cs typeface="Arial" charset="0"/>
              </a:rPr>
              <a:t> Do not rely on thread priorities when designing your multithreaded application. Because thread-scheduling priority behavior is not guaranteed, use thread priorities as a way to improve the efficiency of your program, but just be sure your program doesn't depend on that behavior for correctness. </a:t>
            </a:r>
          </a:p>
          <a:p>
            <a:r>
              <a:rPr lang="en-US" altLang="en-US" dirty="0">
                <a:latin typeface="Arial (Body)"/>
                <a:cs typeface="Arial" charset="0"/>
              </a:rPr>
              <a:t>The thread scheduler is the part of the JVM (although most JVMs map Java threads directly to native threads on the underlying OS) that decides which thread should run at any given moment, and also takes threads </a:t>
            </a:r>
            <a:r>
              <a:rPr lang="en-US" altLang="en-US" i="1" dirty="0">
                <a:latin typeface="Arial (Body)"/>
                <a:cs typeface="Arial" charset="0"/>
              </a:rPr>
              <a:t>out </a:t>
            </a:r>
            <a:r>
              <a:rPr lang="en-US" altLang="en-US" dirty="0">
                <a:latin typeface="Arial (Body)"/>
                <a:cs typeface="Arial" charset="0"/>
              </a:rPr>
              <a:t>of the run state. Assuming a single processor machine, only one thread can actually </a:t>
            </a:r>
            <a:r>
              <a:rPr lang="en-US" altLang="en-US" i="1" dirty="0">
                <a:latin typeface="Arial (Body)"/>
                <a:cs typeface="Arial" charset="0"/>
              </a:rPr>
              <a:t>run </a:t>
            </a:r>
            <a:r>
              <a:rPr lang="en-US" altLang="en-US" dirty="0">
                <a:latin typeface="Arial (Body)"/>
                <a:cs typeface="Arial" charset="0"/>
              </a:rPr>
              <a:t>at a time. Only one stack can ever be executing at one time. And it's the thread scheduler that decides </a:t>
            </a:r>
            <a:r>
              <a:rPr lang="en-US" altLang="en-US" i="1" dirty="0">
                <a:latin typeface="Arial (Body)"/>
                <a:cs typeface="Arial" charset="0"/>
              </a:rPr>
              <a:t>which </a:t>
            </a:r>
            <a:r>
              <a:rPr lang="en-US" altLang="en-US" dirty="0">
                <a:latin typeface="Arial (Body)"/>
                <a:cs typeface="Arial" charset="0"/>
              </a:rPr>
              <a:t>of the thread is eligible for the next execution. </a:t>
            </a:r>
          </a:p>
          <a:p>
            <a:r>
              <a:rPr lang="en-US" altLang="en-US" dirty="0">
                <a:latin typeface="Arial (Body)"/>
                <a:cs typeface="Arial" charset="0"/>
              </a:rPr>
              <a:t>Any thread in the </a:t>
            </a:r>
            <a:r>
              <a:rPr lang="en-US" altLang="en-US" i="1" dirty="0">
                <a:latin typeface="Arial (Body)"/>
                <a:cs typeface="Arial" charset="0"/>
              </a:rPr>
              <a:t>runnable </a:t>
            </a:r>
            <a:r>
              <a:rPr lang="en-US" altLang="en-US" dirty="0">
                <a:latin typeface="Arial (Body)"/>
                <a:cs typeface="Arial" charset="0"/>
              </a:rPr>
              <a:t>state can be chosen by the scheduler to be the one and only running thread. If a thread is not in a runnable state, then it cannot be chosen to be the </a:t>
            </a:r>
            <a:r>
              <a:rPr lang="en-US" altLang="en-US" i="1" dirty="0">
                <a:latin typeface="Arial (Body)"/>
                <a:cs typeface="Arial" charset="0"/>
              </a:rPr>
              <a:t>currently running </a:t>
            </a:r>
            <a:r>
              <a:rPr lang="en-US" altLang="en-US" dirty="0">
                <a:latin typeface="Arial (Body)"/>
                <a:cs typeface="Arial" charset="0"/>
              </a:rPr>
              <a:t>thread.</a:t>
            </a:r>
          </a:p>
          <a:p>
            <a:r>
              <a:rPr lang="en-US" altLang="en-US" i="1" dirty="0">
                <a:latin typeface="Arial (Body)"/>
                <a:cs typeface="Arial" charset="0"/>
              </a:rPr>
              <a:t>The order in which runnable threads are chosen to run is not guaranteed. </a:t>
            </a:r>
            <a:r>
              <a:rPr lang="en-US" altLang="en-US" dirty="0">
                <a:latin typeface="Arial (Body)"/>
                <a:cs typeface="Arial" charset="0"/>
              </a:rPr>
              <a:t>Although </a:t>
            </a:r>
            <a:r>
              <a:rPr lang="en-US" altLang="en-US" i="1" dirty="0">
                <a:latin typeface="Arial (Body)"/>
                <a:cs typeface="Arial" charset="0"/>
              </a:rPr>
              <a:t>queue </a:t>
            </a:r>
            <a:r>
              <a:rPr lang="en-US" altLang="en-US" dirty="0">
                <a:latin typeface="Arial (Body)"/>
                <a:cs typeface="Arial" charset="0"/>
              </a:rPr>
              <a:t>behavior is typical, it isn't guaranteed. Queue behavior means that when a thread has finished with its "turn," it moves to the end of the line of the runnable pool and waits until it eventually gets to the front of the line, where it can be chosen again. In fact, you call it a runnable </a:t>
            </a:r>
            <a:r>
              <a:rPr lang="en-US" altLang="en-US" i="1" dirty="0">
                <a:latin typeface="Arial (Body)"/>
                <a:cs typeface="Arial" charset="0"/>
              </a:rPr>
              <a:t>pool</a:t>
            </a:r>
            <a:r>
              <a:rPr lang="en-US" altLang="en-US" dirty="0">
                <a:latin typeface="Arial (Body)"/>
                <a:cs typeface="Arial" charset="0"/>
              </a:rPr>
              <a:t>, rather than a runnable </a:t>
            </a:r>
            <a:r>
              <a:rPr lang="en-US" altLang="en-US" i="1" dirty="0">
                <a:latin typeface="Arial (Body)"/>
                <a:cs typeface="Arial" charset="0"/>
              </a:rPr>
              <a:t>queue</a:t>
            </a:r>
            <a:r>
              <a:rPr lang="en-US" altLang="en-US" dirty="0">
                <a:latin typeface="Arial (Body)"/>
                <a:cs typeface="Arial" charset="0"/>
              </a:rPr>
              <a:t>, to</a:t>
            </a:r>
          </a:p>
          <a:p>
            <a:r>
              <a:rPr lang="en-US" altLang="en-US" dirty="0">
                <a:latin typeface="Arial (Body)"/>
                <a:cs typeface="Arial" charset="0"/>
              </a:rPr>
              <a:t>help reinforce the fact that threads aren't all lined up in some guaranteed order. Although you do not </a:t>
            </a:r>
            <a:r>
              <a:rPr lang="en-US" altLang="en-US" i="1" dirty="0">
                <a:latin typeface="Arial (Body)"/>
                <a:cs typeface="Arial" charset="0"/>
              </a:rPr>
              <a:t> </a:t>
            </a:r>
            <a:r>
              <a:rPr lang="en-US" altLang="en-US" dirty="0">
                <a:latin typeface="Arial (Body)"/>
                <a:cs typeface="Arial" charset="0"/>
              </a:rPr>
              <a:t>control the thread scheduler .</a:t>
            </a:r>
            <a:endParaRPr lang="en-US" b="0" i="0" kern="1200" baseline="0" dirty="0">
              <a:solidFill>
                <a:schemeClr val="tx1"/>
              </a:solidFill>
              <a:effectLst/>
              <a:latin typeface="Arial (Body)"/>
            </a:endParaRPr>
          </a:p>
        </p:txBody>
      </p:sp>
    </p:spTree>
    <p:extLst>
      <p:ext uri="{BB962C8B-B14F-4D97-AF65-F5344CB8AC3E}">
        <p14:creationId xmlns:p14="http://schemas.microsoft.com/office/powerpoint/2010/main" val="3289153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342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noAutofit/>
          </a:bodyPr>
          <a:lstStyle/>
          <a:p>
            <a:pPr eaLnBrk="1" fontAlgn="auto" hangingPunct="1">
              <a:lnSpc>
                <a:spcPct val="150000"/>
              </a:lnSpc>
              <a:spcBef>
                <a:spcPts val="0"/>
              </a:spcBef>
              <a:spcAft>
                <a:spcPts val="800"/>
              </a:spcAft>
              <a:defRPr/>
            </a:pPr>
            <a:r>
              <a:rPr lang="en-US" b="1" dirty="0" smtClean="0">
                <a:latin typeface="Century" panose="02040604050505020304" pitchFamily="18" charset="0"/>
                <a:ea typeface="Times New Roman" panose="02020603050405020304" pitchFamily="18" charset="0"/>
                <a:cs typeface="Times New Roman" panose="02020603050405020304" pitchFamily="18" charset="0"/>
              </a:rPr>
              <a:t>Number of ways a thread can be brought to blocked state</a:t>
            </a:r>
            <a:r>
              <a:rPr lang="en-US" dirty="0" smtClean="0">
                <a:latin typeface="Century" panose="02040604050505020304" pitchFamily="18" charset="0"/>
                <a:ea typeface="Times New Roman" panose="02020603050405020304" pitchFamily="18" charset="0"/>
                <a:cs typeface="Times New Roman" panose="02020603050405020304" pitchFamily="18" charset="0"/>
              </a:rPr>
              <a:t> </a:t>
            </a:r>
            <a:endParaRPr lang="en-US" sz="1600" kern="1200" dirty="0" smtClean="0">
              <a:solidFill>
                <a:schemeClr val="tx1"/>
              </a:solidFill>
              <a:latin typeface="Arial" pitchFamily="34" charset="0"/>
              <a:ea typeface="Calibri" panose="020F0502020204030204" pitchFamily="34" charset="0"/>
              <a:cs typeface="Times New Roman" panose="02020603050405020304" pitchFamily="18" charset="0"/>
            </a:endParaRPr>
          </a:p>
          <a:p>
            <a:pPr eaLnBrk="1" fontAlgn="auto" hangingPunct="1">
              <a:lnSpc>
                <a:spcPct val="150000"/>
              </a:lnSpc>
              <a:spcBef>
                <a:spcPts val="0"/>
              </a:spcBef>
              <a:spcAft>
                <a:spcPts val="800"/>
              </a:spcAft>
              <a:defRPr/>
            </a:pPr>
            <a:r>
              <a:rPr lang="en-US" dirty="0" smtClean="0">
                <a:latin typeface="Century" panose="02040604050505020304" pitchFamily="18" charset="0"/>
                <a:ea typeface="Times New Roman" panose="02020603050405020304" pitchFamily="18" charset="0"/>
                <a:cs typeface="Times New Roman" panose="02020603050405020304" pitchFamily="18" charset="0"/>
              </a:rPr>
              <a:t>A normal running thread can be brought, a number of ways, into blocked state, listed hereunder.</a:t>
            </a:r>
            <a:endParaRPr lang="en-US" sz="1600" kern="1200" dirty="0" smtClean="0">
              <a:solidFill>
                <a:schemeClr val="tx1"/>
              </a:solidFill>
              <a:latin typeface="Arial" pitchFamily="34" charset="0"/>
              <a:ea typeface="Calibri" panose="020F0502020204030204" pitchFamily="34" charset="0"/>
              <a:cs typeface="Times New Roman" panose="02020603050405020304" pitchFamily="18" charset="0"/>
            </a:endParaRPr>
          </a:p>
          <a:p>
            <a:pPr marL="342900" indent="-342900" eaLnBrk="1" fontAlgn="auto" hangingPunct="1">
              <a:lnSpc>
                <a:spcPct val="150000"/>
              </a:lnSpc>
              <a:spcBef>
                <a:spcPts val="0"/>
              </a:spcBef>
              <a:spcAft>
                <a:spcPts val="800"/>
              </a:spcAft>
              <a:buFont typeface="+mj-lt"/>
              <a:buAutoNum type="arabicPeriod"/>
              <a:tabLst>
                <a:tab pos="457200" algn="l"/>
              </a:tabLst>
              <a:defRPr/>
            </a:pPr>
            <a:r>
              <a:rPr lang="en-US" dirty="0" smtClean="0">
                <a:latin typeface="Century" panose="02040604050505020304" pitchFamily="18" charset="0"/>
                <a:ea typeface="Times New Roman" panose="02020603050405020304" pitchFamily="18" charset="0"/>
                <a:cs typeface="Times New Roman" panose="02020603050405020304" pitchFamily="18" charset="0"/>
              </a:rPr>
              <a:t>By calling sleep ( ) method.</a:t>
            </a:r>
            <a:endParaRPr lang="en-US" sz="1600" kern="1200" dirty="0" smtClean="0">
              <a:solidFill>
                <a:schemeClr val="tx1"/>
              </a:solidFill>
              <a:latin typeface="Arial" pitchFamily="34" charset="0"/>
              <a:ea typeface="Calibri" panose="020F0502020204030204" pitchFamily="34" charset="0"/>
              <a:cs typeface="Times New Roman" panose="02020603050405020304" pitchFamily="18" charset="0"/>
            </a:endParaRPr>
          </a:p>
          <a:p>
            <a:pPr marL="342900" indent="-342900" eaLnBrk="1" fontAlgn="auto" hangingPunct="1">
              <a:lnSpc>
                <a:spcPct val="150000"/>
              </a:lnSpc>
              <a:spcBef>
                <a:spcPts val="0"/>
              </a:spcBef>
              <a:spcAft>
                <a:spcPts val="800"/>
              </a:spcAft>
              <a:buFont typeface="+mj-lt"/>
              <a:buAutoNum type="arabicPeriod"/>
              <a:tabLst>
                <a:tab pos="457200" algn="l"/>
              </a:tabLst>
              <a:defRPr/>
            </a:pPr>
            <a:r>
              <a:rPr lang="en-US" dirty="0" smtClean="0">
                <a:latin typeface="Century" panose="02040604050505020304" pitchFamily="18" charset="0"/>
                <a:ea typeface="Times New Roman" panose="02020603050405020304" pitchFamily="18" charset="0"/>
                <a:cs typeface="Times New Roman" panose="02020603050405020304" pitchFamily="18" charset="0"/>
              </a:rPr>
              <a:t>By calling suspend ( ) method.</a:t>
            </a:r>
            <a:endParaRPr lang="en-US" sz="1600" kern="1200" dirty="0" smtClean="0">
              <a:solidFill>
                <a:schemeClr val="tx1"/>
              </a:solidFill>
              <a:latin typeface="Arial" pitchFamily="34" charset="0"/>
              <a:ea typeface="Calibri" panose="020F0502020204030204" pitchFamily="34" charset="0"/>
              <a:cs typeface="Times New Roman" panose="02020603050405020304" pitchFamily="18" charset="0"/>
            </a:endParaRPr>
          </a:p>
          <a:p>
            <a:pPr marL="342900" indent="-342900" eaLnBrk="1" fontAlgn="auto" hangingPunct="1">
              <a:lnSpc>
                <a:spcPct val="150000"/>
              </a:lnSpc>
              <a:spcBef>
                <a:spcPts val="0"/>
              </a:spcBef>
              <a:spcAft>
                <a:spcPts val="800"/>
              </a:spcAft>
              <a:buFont typeface="+mj-lt"/>
              <a:buAutoNum type="arabicPeriod"/>
              <a:tabLst>
                <a:tab pos="457200" algn="l"/>
              </a:tabLst>
              <a:defRPr/>
            </a:pPr>
            <a:r>
              <a:rPr lang="en-US" dirty="0" smtClean="0">
                <a:latin typeface="Century" panose="02040604050505020304" pitchFamily="18" charset="0"/>
                <a:ea typeface="Times New Roman" panose="02020603050405020304" pitchFamily="18" charset="0"/>
                <a:cs typeface="Times New Roman" panose="02020603050405020304" pitchFamily="18" charset="0"/>
              </a:rPr>
              <a:t>When wait() method is called as in synchronization</a:t>
            </a:r>
            <a:endParaRPr lang="en-US" sz="1600" kern="1200" dirty="0" smtClean="0">
              <a:solidFill>
                <a:schemeClr val="tx1"/>
              </a:solidFill>
              <a:latin typeface="Arial" pitchFamily="34" charset="0"/>
              <a:ea typeface="Calibri" panose="020F0502020204030204" pitchFamily="34" charset="0"/>
              <a:cs typeface="Times New Roman" panose="02020603050405020304" pitchFamily="18" charset="0"/>
            </a:endParaRPr>
          </a:p>
          <a:p>
            <a:pPr marL="342900" indent="-342900" eaLnBrk="1" fontAlgn="auto" hangingPunct="1">
              <a:lnSpc>
                <a:spcPct val="150000"/>
              </a:lnSpc>
              <a:spcBef>
                <a:spcPts val="0"/>
              </a:spcBef>
              <a:spcAft>
                <a:spcPts val="800"/>
              </a:spcAft>
              <a:buFont typeface="+mj-lt"/>
              <a:buAutoNum type="arabicPeriod"/>
              <a:tabLst>
                <a:tab pos="457200" algn="l"/>
              </a:tabLst>
              <a:defRPr/>
            </a:pPr>
            <a:r>
              <a:rPr lang="en-US" dirty="0" smtClean="0">
                <a:latin typeface="Century" panose="02040604050505020304" pitchFamily="18" charset="0"/>
                <a:ea typeface="Times New Roman" panose="02020603050405020304" pitchFamily="18" charset="0"/>
                <a:cs typeface="Times New Roman" panose="02020603050405020304" pitchFamily="18" charset="0"/>
              </a:rPr>
              <a:t>When an I/O operation is performed, the thread is implicitly blocked by JVM.</a:t>
            </a:r>
            <a:endParaRPr lang="en-US" sz="1600" kern="1200" dirty="0" smtClean="0">
              <a:solidFill>
                <a:schemeClr val="tx1"/>
              </a:solidFill>
              <a:latin typeface="Arial" pitchFamily="34" charset="0"/>
              <a:ea typeface="Calibri" panose="020F0502020204030204" pitchFamily="34" charset="0"/>
              <a:cs typeface="Times New Roman" panose="02020603050405020304" pitchFamily="18" charset="0"/>
            </a:endParaRPr>
          </a:p>
          <a:p>
            <a:pPr marL="0" lvl="1" defTabSz="966612">
              <a:defRPr/>
            </a:pPr>
            <a:endParaRPr lang="en-US" sz="600" dirty="0">
              <a:latin typeface="Arial (Body)"/>
            </a:endParaRPr>
          </a:p>
        </p:txBody>
      </p:sp>
    </p:spTree>
    <p:extLst>
      <p:ext uri="{BB962C8B-B14F-4D97-AF65-F5344CB8AC3E}">
        <p14:creationId xmlns:p14="http://schemas.microsoft.com/office/powerpoint/2010/main" val="207948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noAutofit/>
          </a:bodyPr>
          <a:lstStyle/>
          <a:p>
            <a:pPr marL="0" lvl="1" defTabSz="966612">
              <a:defRPr/>
            </a:pPr>
            <a:r>
              <a:rPr lang="en-US" sz="600" b="1" dirty="0">
                <a:solidFill>
                  <a:srgbClr val="000000"/>
                </a:solidFill>
                <a:latin typeface="Arial (Body)"/>
                <a:ea typeface="Times New Roman" panose="02020603050405020304" pitchFamily="18" charset="0"/>
                <a:cs typeface="Times New Roman" panose="02020603050405020304" pitchFamily="18" charset="0"/>
              </a:rPr>
              <a:t>public static void sleep(long milliseconds)throws InterruptedException   </a:t>
            </a:r>
            <a:r>
              <a:rPr lang="en-US" sz="600" dirty="0">
                <a:solidFill>
                  <a:srgbClr val="000000"/>
                </a:solidFill>
                <a:latin typeface="Arial (Body)"/>
                <a:ea typeface="Times New Roman" panose="02020603050405020304" pitchFamily="18" charset="0"/>
                <a:cs typeface="Times New Roman" panose="02020603050405020304" pitchFamily="18" charset="0"/>
              </a:rPr>
              <a:t>:</a:t>
            </a:r>
          </a:p>
          <a:p>
            <a:r>
              <a:rPr lang="en-US" sz="600" dirty="0">
                <a:latin typeface="Arial (Body)"/>
              </a:rPr>
              <a:t>The sleep(long millis)</a:t>
            </a:r>
            <a:r>
              <a:rPr lang="en-US" sz="600" b="1" dirty="0">
                <a:latin typeface="Arial (Body)"/>
              </a:rPr>
              <a:t> </a:t>
            </a:r>
            <a:r>
              <a:rPr lang="en-US" sz="600" dirty="0">
                <a:latin typeface="Arial (Body)"/>
              </a:rPr>
              <a:t>method of Thread class causes the currently executing thread to sleep for the specified number of milliseconds, subject to the precision and accuracy of system timers and schedulers. if any thread has interrupted the current thread. The current thread interrupted status is cleared when this exception is thrown.</a:t>
            </a:r>
          </a:p>
          <a:p>
            <a:pPr marL="0" lvl="1" defTabSz="966612">
              <a:defRPr/>
            </a:pPr>
            <a:r>
              <a:rPr lang="en-US" sz="600" b="1" dirty="0">
                <a:solidFill>
                  <a:srgbClr val="000000"/>
                </a:solidFill>
                <a:latin typeface="Arial (Body)"/>
                <a:ea typeface="Calibri" panose="020F0502020204030204" pitchFamily="34" charset="0"/>
                <a:cs typeface="Times New Roman" panose="02020603050405020304" pitchFamily="18" charset="0"/>
              </a:rPr>
              <a:t>public static void sleep(long milliseconds, int nanos)throws InterruptedException :</a:t>
            </a:r>
            <a:endParaRPr lang="en-US" sz="600" b="1" dirty="0">
              <a:latin typeface="Arial (Body)"/>
              <a:ea typeface="Calibri" panose="020F0502020204030204" pitchFamily="34" charset="0"/>
              <a:cs typeface="Times New Roman" panose="02020603050405020304" pitchFamily="18" charset="0"/>
            </a:endParaRPr>
          </a:p>
          <a:p>
            <a:endParaRPr lang="en-US" sz="600" dirty="0">
              <a:latin typeface="Arial (Body)"/>
            </a:endParaRPr>
          </a:p>
          <a:p>
            <a:r>
              <a:rPr lang="en-US" sz="600" dirty="0">
                <a:latin typeface="Arial (Body)"/>
              </a:rPr>
              <a:t>The above method implementation causes the currently executing thread to sleep (temporarily pause execution) for the specified number of milliseconds plus the specified number of nanoseconds, subject to the precision and accuracy of system timers and schedulers</a:t>
            </a:r>
          </a:p>
          <a:p>
            <a:endParaRPr lang="en-US" sz="600" dirty="0">
              <a:latin typeface="Arial (Body)"/>
            </a:endParaRPr>
          </a:p>
          <a:p>
            <a:r>
              <a:rPr lang="en-US" sz="600" b="1" dirty="0">
                <a:latin typeface="Arial (Body)"/>
              </a:rPr>
              <a:t>Example given below :---</a:t>
            </a:r>
          </a:p>
          <a:p>
            <a:endParaRPr lang="en-US" sz="600" dirty="0">
              <a:latin typeface="Arial (Body)"/>
            </a:endParaRPr>
          </a:p>
          <a:p>
            <a:r>
              <a:rPr lang="en-US" sz="600" dirty="0">
                <a:latin typeface="Arial (Body)"/>
              </a:rPr>
              <a:t>package </a:t>
            </a:r>
            <a:r>
              <a:rPr lang="en-US" sz="600" dirty="0" smtClean="0">
                <a:latin typeface="Arial (Body)"/>
              </a:rPr>
              <a:t>com.capgemini.lesson16;</a:t>
            </a:r>
            <a:endParaRPr lang="en-US" sz="600" dirty="0">
              <a:latin typeface="Arial (Body)"/>
            </a:endParaRPr>
          </a:p>
          <a:p>
            <a:endParaRPr lang="en-US" sz="600" dirty="0">
              <a:latin typeface="Arial (Body)"/>
            </a:endParaRPr>
          </a:p>
          <a:p>
            <a:r>
              <a:rPr lang="en-US" sz="600" dirty="0">
                <a:latin typeface="Arial (Body)"/>
              </a:rPr>
              <a:t>import java.util.ArrayList;</a:t>
            </a:r>
          </a:p>
          <a:p>
            <a:r>
              <a:rPr lang="en-US" sz="600" dirty="0">
                <a:latin typeface="Arial (Body)"/>
              </a:rPr>
              <a:t>import java.util.Arrays;</a:t>
            </a:r>
          </a:p>
          <a:p>
            <a:r>
              <a:rPr lang="en-US" sz="600" dirty="0">
                <a:latin typeface="Arial (Body)"/>
              </a:rPr>
              <a:t>import java.util.List;</a:t>
            </a:r>
          </a:p>
          <a:p>
            <a:endParaRPr lang="en-US" sz="600" dirty="0">
              <a:latin typeface="Arial (Body)"/>
            </a:endParaRPr>
          </a:p>
          <a:p>
            <a:r>
              <a:rPr lang="en-US" sz="600" dirty="0">
                <a:latin typeface="Arial (Body)"/>
              </a:rPr>
              <a:t>public class SleepDemo {</a:t>
            </a:r>
          </a:p>
          <a:p>
            <a:endParaRPr lang="en-US" sz="600" dirty="0">
              <a:latin typeface="Arial (Body)"/>
            </a:endParaRPr>
          </a:p>
          <a:p>
            <a:r>
              <a:rPr lang="en-US" sz="600" dirty="0">
                <a:latin typeface="Arial (Body)"/>
              </a:rPr>
              <a:t> public static void main(String args[]) {</a:t>
            </a:r>
          </a:p>
          <a:p>
            <a:r>
              <a:rPr lang="en-US" sz="600" dirty="0">
                <a:latin typeface="Arial (Body)"/>
              </a:rPr>
              <a:t>        List&lt;String&gt; seasonList = new ArrayList&lt;&gt;();</a:t>
            </a:r>
          </a:p>
          <a:p>
            <a:r>
              <a:rPr lang="en-US" sz="600" dirty="0">
                <a:latin typeface="Arial (Body)"/>
              </a:rPr>
              <a:t>        seasonList = Arrays.</a:t>
            </a:r>
            <a:r>
              <a:rPr lang="en-US" sz="600" i="1" dirty="0">
                <a:latin typeface="Arial (Body)"/>
              </a:rPr>
              <a:t>asList(new String[]{</a:t>
            </a:r>
          </a:p>
          <a:p>
            <a:r>
              <a:rPr lang="en-US" sz="600" dirty="0">
                <a:latin typeface="Arial (Body)"/>
              </a:rPr>
              <a:t>            "Winter",</a:t>
            </a:r>
          </a:p>
          <a:p>
            <a:r>
              <a:rPr lang="en-US" sz="600" dirty="0">
                <a:latin typeface="Arial (Body)"/>
              </a:rPr>
              <a:t>            "Summer",</a:t>
            </a:r>
          </a:p>
          <a:p>
            <a:r>
              <a:rPr lang="en-US" sz="600" dirty="0">
                <a:latin typeface="Arial (Body)"/>
              </a:rPr>
              <a:t>            "Spring",</a:t>
            </a:r>
          </a:p>
          <a:p>
            <a:r>
              <a:rPr lang="en-US" sz="600" dirty="0">
                <a:latin typeface="Arial (Body)"/>
              </a:rPr>
              <a:t>            "Autumn"</a:t>
            </a:r>
          </a:p>
          <a:p>
            <a:r>
              <a:rPr lang="en-US" sz="600" dirty="0">
                <a:latin typeface="Arial (Body)"/>
              </a:rPr>
              <a:t>        });</a:t>
            </a:r>
          </a:p>
          <a:p>
            <a:endParaRPr lang="en-US" sz="600" dirty="0">
              <a:latin typeface="Arial (Body)"/>
            </a:endParaRPr>
          </a:p>
          <a:p>
            <a:r>
              <a:rPr lang="en-US" sz="600" dirty="0">
                <a:latin typeface="Arial (Body)"/>
              </a:rPr>
              <a:t>        for (String value : seasonList) {</a:t>
            </a:r>
          </a:p>
          <a:p>
            <a:r>
              <a:rPr lang="en-US" sz="600" dirty="0">
                <a:latin typeface="Arial (Body)"/>
              </a:rPr>
              <a:t>            //Pause for 4 seconds</a:t>
            </a:r>
          </a:p>
          <a:p>
            <a:r>
              <a:rPr lang="en-US" sz="600" dirty="0">
                <a:latin typeface="Arial (Body)"/>
              </a:rPr>
              <a:t>            try {</a:t>
            </a:r>
          </a:p>
          <a:p>
            <a:r>
              <a:rPr lang="en-US" sz="600" dirty="0">
                <a:latin typeface="Arial (Body)"/>
              </a:rPr>
              <a:t>Thread.</a:t>
            </a:r>
            <a:r>
              <a:rPr lang="en-US" sz="600" i="1" dirty="0">
                <a:latin typeface="Arial (Body)"/>
              </a:rPr>
              <a:t>sleep(4000);</a:t>
            </a:r>
          </a:p>
          <a:p>
            <a:r>
              <a:rPr lang="en-US" sz="600" dirty="0">
                <a:latin typeface="Arial (Body)"/>
              </a:rPr>
              <a:t>} catch (InterruptedException exp) {</a:t>
            </a:r>
          </a:p>
          <a:p>
            <a:endParaRPr lang="en-US" sz="600" dirty="0">
              <a:latin typeface="Arial (Body)"/>
            </a:endParaRPr>
          </a:p>
          <a:p>
            <a:r>
              <a:rPr lang="en-US" sz="600" dirty="0">
                <a:latin typeface="Arial (Body)"/>
              </a:rPr>
              <a:t>System.</a:t>
            </a:r>
            <a:r>
              <a:rPr lang="en-US" sz="600" i="1" dirty="0">
                <a:latin typeface="Arial (Body)"/>
              </a:rPr>
              <a:t>err.println(exp.getMessage());</a:t>
            </a:r>
          </a:p>
          <a:p>
            <a:endParaRPr lang="en-US" sz="600" dirty="0">
              <a:latin typeface="Arial (Body)"/>
            </a:endParaRPr>
          </a:p>
          <a:p>
            <a:r>
              <a:rPr lang="en-US" sz="600" dirty="0">
                <a:latin typeface="Arial (Body)"/>
              </a:rPr>
              <a:t>}</a:t>
            </a:r>
          </a:p>
          <a:p>
            <a:r>
              <a:rPr lang="en-US" sz="600" dirty="0">
                <a:latin typeface="Arial (Body)"/>
              </a:rPr>
              <a:t>            //Print a message</a:t>
            </a:r>
          </a:p>
          <a:p>
            <a:r>
              <a:rPr lang="en-US" sz="600" dirty="0">
                <a:latin typeface="Arial (Body)"/>
              </a:rPr>
              <a:t>            System.</a:t>
            </a:r>
            <a:r>
              <a:rPr lang="en-US" sz="600" i="1" dirty="0">
                <a:latin typeface="Arial (Body)"/>
              </a:rPr>
              <a:t>out.println(value);</a:t>
            </a:r>
          </a:p>
          <a:p>
            <a:r>
              <a:rPr lang="en-US" sz="600" dirty="0">
                <a:latin typeface="Arial (Body)"/>
              </a:rPr>
              <a:t>        }</a:t>
            </a:r>
          </a:p>
          <a:p>
            <a:r>
              <a:rPr lang="en-US" sz="600" dirty="0">
                <a:latin typeface="Arial (Body)"/>
              </a:rPr>
              <a:t>    }</a:t>
            </a:r>
          </a:p>
          <a:p>
            <a:endParaRPr lang="en-US" sz="600" dirty="0">
              <a:latin typeface="Arial (Body)"/>
            </a:endParaRPr>
          </a:p>
          <a:p>
            <a:endParaRPr lang="en-US" sz="600" dirty="0">
              <a:latin typeface="Arial (Body)"/>
            </a:endParaRPr>
          </a:p>
          <a:p>
            <a:r>
              <a:rPr lang="en-US" sz="600" dirty="0">
                <a:latin typeface="Arial (Body)"/>
              </a:rPr>
              <a:t>}</a:t>
            </a:r>
          </a:p>
        </p:txBody>
      </p:sp>
    </p:spTree>
    <p:extLst>
      <p:ext uri="{BB962C8B-B14F-4D97-AF65-F5344CB8AC3E}">
        <p14:creationId xmlns:p14="http://schemas.microsoft.com/office/powerpoint/2010/main" val="288974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a:xfrm>
            <a:off x="1992641" y="4447617"/>
            <a:ext cx="4892673" cy="4993563"/>
          </a:xfrm>
        </p:spPr>
        <p:txBody>
          <a:bodyPr>
            <a:normAutofit fontScale="85000" lnSpcReduction="20000"/>
          </a:bodyPr>
          <a:lstStyle/>
          <a:p>
            <a:r>
              <a:rPr lang="en-US" sz="1100" dirty="0">
                <a:latin typeface="Candara" panose="020E0502030303020204" pitchFamily="34" charset="0"/>
              </a:rPr>
              <a:t>public class ThreadLifeCycleDemo extends Thread {</a:t>
            </a:r>
          </a:p>
          <a:p>
            <a:r>
              <a:rPr lang="en-US" sz="1100" dirty="0">
                <a:latin typeface="Candara" panose="020E0502030303020204" pitchFamily="34" charset="0"/>
              </a:rPr>
              <a:t>public void run(){</a:t>
            </a:r>
          </a:p>
          <a:p>
            <a:r>
              <a:rPr lang="en-US" sz="1100" dirty="0">
                <a:latin typeface="Candara" panose="020E0502030303020204" pitchFamily="34" charset="0"/>
              </a:rPr>
              <a:t>System.</a:t>
            </a:r>
            <a:r>
              <a:rPr lang="en-US" sz="1100" i="1" dirty="0">
                <a:latin typeface="Candara" panose="020E0502030303020204" pitchFamily="34" charset="0"/>
              </a:rPr>
              <a:t>out.println("In side run() Thread is alive or not "+this.isAlive());</a:t>
            </a:r>
          </a:p>
          <a:p>
            <a:r>
              <a:rPr lang="en-US" sz="1100" dirty="0">
                <a:latin typeface="Candara" panose="020E0502030303020204" pitchFamily="34" charset="0"/>
              </a:rPr>
              <a:t> int num = 0;</a:t>
            </a:r>
          </a:p>
          <a:p>
            <a:r>
              <a:rPr lang="en-US" sz="1100" dirty="0">
                <a:latin typeface="Candara" panose="020E0502030303020204" pitchFamily="34" charset="0"/>
              </a:rPr>
              <a:t>  </a:t>
            </a:r>
          </a:p>
          <a:p>
            <a:r>
              <a:rPr lang="en-US" sz="1100" dirty="0">
                <a:latin typeface="Candara" panose="020E0502030303020204" pitchFamily="34" charset="0"/>
              </a:rPr>
              <a:t> while (num &lt; 4) {</a:t>
            </a:r>
          </a:p>
          <a:p>
            <a:endParaRPr lang="en-US" sz="1100" dirty="0">
              <a:latin typeface="Candara" panose="020E0502030303020204" pitchFamily="34" charset="0"/>
            </a:endParaRPr>
          </a:p>
          <a:p>
            <a:r>
              <a:rPr lang="en-US" sz="1100" dirty="0">
                <a:latin typeface="Candara" panose="020E0502030303020204" pitchFamily="34" charset="0"/>
              </a:rPr>
              <a:t> num++;</a:t>
            </a:r>
          </a:p>
          <a:p>
            <a:endParaRPr lang="en-US" sz="1100" dirty="0">
              <a:latin typeface="Candara" panose="020E0502030303020204" pitchFamily="34" charset="0"/>
            </a:endParaRPr>
          </a:p>
          <a:p>
            <a:r>
              <a:rPr lang="en-US" sz="1100" dirty="0">
                <a:latin typeface="Candara" panose="020E0502030303020204" pitchFamily="34" charset="0"/>
              </a:rPr>
              <a:t> System.</a:t>
            </a:r>
            <a:r>
              <a:rPr lang="en-US" sz="1100" i="1" dirty="0">
                <a:latin typeface="Candara" panose="020E0502030303020204" pitchFamily="34" charset="0"/>
              </a:rPr>
              <a:t>out.println("num = " + num);</a:t>
            </a:r>
          </a:p>
          <a:p>
            <a:endParaRPr lang="en-US" sz="1100" dirty="0">
              <a:latin typeface="Candara" panose="020E0502030303020204" pitchFamily="34" charset="0"/>
            </a:endParaRPr>
          </a:p>
          <a:p>
            <a:r>
              <a:rPr lang="en-US" sz="1100" dirty="0">
                <a:latin typeface="Candara" panose="020E0502030303020204" pitchFamily="34" charset="0"/>
              </a:rPr>
              <a:t>try {</a:t>
            </a:r>
          </a:p>
          <a:p>
            <a:endParaRPr lang="en-US" sz="1100" dirty="0">
              <a:latin typeface="Candara" panose="020E0502030303020204" pitchFamily="34" charset="0"/>
            </a:endParaRPr>
          </a:p>
          <a:p>
            <a:r>
              <a:rPr lang="en-US" sz="1100" i="1" dirty="0">
                <a:latin typeface="Candara" panose="020E0502030303020204" pitchFamily="34" charset="0"/>
              </a:rPr>
              <a:t>sleep(500);</a:t>
            </a:r>
          </a:p>
          <a:p>
            <a:r>
              <a:rPr lang="en-US" sz="1100" dirty="0">
                <a:latin typeface="Candara" panose="020E0502030303020204" pitchFamily="34" charset="0"/>
              </a:rPr>
              <a:t>System.</a:t>
            </a:r>
            <a:r>
              <a:rPr lang="en-US" sz="1100" i="1" dirty="0">
                <a:latin typeface="Candara" panose="020E0502030303020204" pitchFamily="34" charset="0"/>
              </a:rPr>
              <a:t>out.println("In not runnable stage, Thread is alive or not "+this.isAlive());</a:t>
            </a:r>
          </a:p>
          <a:p>
            <a:endParaRPr lang="en-US" sz="1100" dirty="0">
              <a:latin typeface="Candara" panose="020E0502030303020204" pitchFamily="34" charset="0"/>
            </a:endParaRPr>
          </a:p>
          <a:p>
            <a:r>
              <a:rPr lang="en-US" sz="1100" dirty="0">
                <a:latin typeface="Candara" panose="020E0502030303020204" pitchFamily="34" charset="0"/>
              </a:rPr>
              <a:t>} catch (InterruptedException exp) {</a:t>
            </a:r>
          </a:p>
          <a:p>
            <a:endParaRPr lang="en-US" sz="1100" dirty="0">
              <a:latin typeface="Candara" panose="020E0502030303020204" pitchFamily="34" charset="0"/>
            </a:endParaRPr>
          </a:p>
          <a:p>
            <a:r>
              <a:rPr lang="en-US" sz="1100" dirty="0">
                <a:latin typeface="Candara" panose="020E0502030303020204" pitchFamily="34" charset="0"/>
              </a:rPr>
              <a:t>System.</a:t>
            </a:r>
            <a:r>
              <a:rPr lang="en-US" sz="1100" i="1" dirty="0">
                <a:latin typeface="Candara" panose="020E0502030303020204" pitchFamily="34" charset="0"/>
              </a:rPr>
              <a:t>err.println("Thread Interrupted ...");</a:t>
            </a:r>
          </a:p>
          <a:p>
            <a:r>
              <a:rPr lang="en-US" sz="1100" dirty="0">
                <a:latin typeface="Candara" panose="020E0502030303020204" pitchFamily="34" charset="0"/>
              </a:rPr>
              <a:t>}</a:t>
            </a:r>
          </a:p>
          <a:p>
            <a:r>
              <a:rPr lang="en-US" sz="1100" dirty="0">
                <a:latin typeface="Candara" panose="020E0502030303020204" pitchFamily="34" charset="0"/>
              </a:rPr>
              <a:t>    }</a:t>
            </a:r>
          </a:p>
          <a:p>
            <a:r>
              <a:rPr lang="en-US" sz="1100" dirty="0">
                <a:latin typeface="Candara" panose="020E0502030303020204" pitchFamily="34" charset="0"/>
              </a:rPr>
              <a:t>}</a:t>
            </a:r>
          </a:p>
          <a:p>
            <a:endParaRPr lang="en-US" sz="1100" dirty="0">
              <a:latin typeface="Candara" panose="020E0502030303020204" pitchFamily="34" charset="0"/>
            </a:endParaRPr>
          </a:p>
          <a:p>
            <a:r>
              <a:rPr lang="en-US" sz="1100" dirty="0">
                <a:latin typeface="Candara" panose="020E0502030303020204" pitchFamily="34" charset="0"/>
              </a:rPr>
              <a:t>public static void main(String[] args) {</a:t>
            </a:r>
          </a:p>
          <a:p>
            <a:r>
              <a:rPr lang="en-US" sz="1100" dirty="0">
                <a:latin typeface="Candara" panose="020E0502030303020204" pitchFamily="34" charset="0"/>
              </a:rPr>
              <a:t>Thread myThread = new ThreadLifeCycleDemo();</a:t>
            </a:r>
          </a:p>
          <a:p>
            <a:endParaRPr lang="en-US" sz="1100" dirty="0">
              <a:latin typeface="Candara" panose="020E0502030303020204" pitchFamily="34" charset="0"/>
            </a:endParaRPr>
          </a:p>
          <a:p>
            <a:r>
              <a:rPr lang="en-US" sz="1100" dirty="0">
                <a:latin typeface="Candara" panose="020E0502030303020204" pitchFamily="34" charset="0"/>
              </a:rPr>
              <a:t>System.</a:t>
            </a:r>
            <a:r>
              <a:rPr lang="en-US" sz="1100" i="1" dirty="0">
                <a:latin typeface="Candara" panose="020E0502030303020204" pitchFamily="34" charset="0"/>
              </a:rPr>
              <a:t>out.println("Before Runnable stage  Thread is alive or not : "+myThread.isAlive());</a:t>
            </a:r>
          </a:p>
          <a:p>
            <a:r>
              <a:rPr lang="en-US" sz="1100" dirty="0">
                <a:latin typeface="Candara" panose="020E0502030303020204" pitchFamily="34" charset="0"/>
              </a:rPr>
              <a:t>myThread.start();</a:t>
            </a:r>
          </a:p>
          <a:p>
            <a:endParaRPr lang="en-US" sz="1100" dirty="0">
              <a:latin typeface="Candara" panose="020E0502030303020204" pitchFamily="34" charset="0"/>
            </a:endParaRPr>
          </a:p>
          <a:p>
            <a:r>
              <a:rPr lang="en-US" sz="1100" dirty="0">
                <a:latin typeface="Candara" panose="020E0502030303020204" pitchFamily="34" charset="0"/>
              </a:rPr>
              <a:t>try{</a:t>
            </a:r>
          </a:p>
          <a:p>
            <a:r>
              <a:rPr lang="en-US" sz="1100" u="sng" dirty="0">
                <a:latin typeface="Candara" panose="020E0502030303020204" pitchFamily="34" charset="0"/>
              </a:rPr>
              <a:t>myThread.</a:t>
            </a:r>
            <a:r>
              <a:rPr lang="en-US" sz="1100" i="1" u="sng" dirty="0">
                <a:latin typeface="Candara" panose="020E0502030303020204" pitchFamily="34" charset="0"/>
              </a:rPr>
              <a:t>sleep(4000);</a:t>
            </a:r>
          </a:p>
          <a:p>
            <a:r>
              <a:rPr lang="en-US" sz="1100" dirty="0">
                <a:latin typeface="Candara" panose="020E0502030303020204" pitchFamily="34" charset="0"/>
              </a:rPr>
              <a:t>}</a:t>
            </a:r>
          </a:p>
          <a:p>
            <a:r>
              <a:rPr lang="en-US" sz="1100" dirty="0">
                <a:latin typeface="Candara" panose="020E0502030303020204" pitchFamily="34" charset="0"/>
              </a:rPr>
              <a:t>catch(InterruptedException exp){</a:t>
            </a:r>
          </a:p>
          <a:p>
            <a:r>
              <a:rPr lang="en-US" sz="1100" dirty="0">
                <a:latin typeface="Candara" panose="020E0502030303020204" pitchFamily="34" charset="0"/>
              </a:rPr>
              <a:t>System.</a:t>
            </a:r>
            <a:r>
              <a:rPr lang="en-US" sz="1100" i="1" dirty="0">
                <a:latin typeface="Candara" panose="020E0502030303020204" pitchFamily="34" charset="0"/>
              </a:rPr>
              <a:t>err.println("Thread is interrupted !");</a:t>
            </a:r>
          </a:p>
          <a:p>
            <a:r>
              <a:rPr lang="en-US" sz="1100" dirty="0">
                <a:latin typeface="Candara" panose="020E0502030303020204" pitchFamily="34" charset="0"/>
              </a:rPr>
              <a:t>}</a:t>
            </a:r>
          </a:p>
          <a:p>
            <a:endParaRPr lang="en-US" sz="1100" dirty="0">
              <a:latin typeface="Candara" panose="020E0502030303020204" pitchFamily="34" charset="0"/>
            </a:endParaRPr>
          </a:p>
          <a:p>
            <a:r>
              <a:rPr lang="en-US" sz="1100" dirty="0">
                <a:latin typeface="Candara" panose="020E0502030303020204" pitchFamily="34" charset="0"/>
              </a:rPr>
              <a:t>//myThread.stop();</a:t>
            </a:r>
          </a:p>
          <a:p>
            <a:r>
              <a:rPr lang="en-US" sz="1100" dirty="0">
                <a:latin typeface="Candara" panose="020E0502030303020204" pitchFamily="34" charset="0"/>
              </a:rPr>
              <a:t>System.</a:t>
            </a:r>
            <a:r>
              <a:rPr lang="en-US" sz="1100" i="1" dirty="0">
                <a:latin typeface="Candara" panose="020E0502030303020204" pitchFamily="34" charset="0"/>
              </a:rPr>
              <a:t>out.println("After complete execution of  Thread ,it is alive or not "+myThread.isAlive());</a:t>
            </a:r>
          </a:p>
          <a:p>
            <a:r>
              <a:rPr lang="en-US" sz="1100" dirty="0">
                <a:latin typeface="Candara" panose="020E0502030303020204" pitchFamily="34" charset="0"/>
              </a:rPr>
              <a:t>}</a:t>
            </a:r>
          </a:p>
          <a:p>
            <a:endParaRPr lang="en-US" sz="1100" dirty="0">
              <a:latin typeface="Candara" panose="020E0502030303020204" pitchFamily="34" charset="0"/>
            </a:endParaRPr>
          </a:p>
          <a:p>
            <a:endParaRPr lang="en-US" sz="1100" dirty="0">
              <a:latin typeface="Candara" panose="020E0502030303020204" pitchFamily="34" charset="0"/>
            </a:endParaRPr>
          </a:p>
          <a:p>
            <a:endParaRPr lang="en-US" sz="1100" dirty="0">
              <a:latin typeface="Candara" panose="020E0502030303020204" pitchFamily="34" charset="0"/>
            </a:endParaRPr>
          </a:p>
          <a:p>
            <a:r>
              <a:rPr lang="en-US" sz="1100" dirty="0">
                <a:latin typeface="Candara" panose="020E0502030303020204" pitchFamily="34" charset="0"/>
              </a:rPr>
              <a:t>}</a:t>
            </a:r>
          </a:p>
        </p:txBody>
      </p:sp>
    </p:spTree>
    <p:extLst>
      <p:ext uri="{BB962C8B-B14F-4D97-AF65-F5344CB8AC3E}">
        <p14:creationId xmlns:p14="http://schemas.microsoft.com/office/powerpoint/2010/main" val="140596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r>
              <a:rPr lang="en-US" dirty="0">
                <a:latin typeface="Arial (Body)"/>
              </a:rPr>
              <a:t>public final void join() : </a:t>
            </a:r>
            <a:r>
              <a:rPr lang="en-US" sz="1100" dirty="0">
                <a:latin typeface="Arial (Body)"/>
              </a:rPr>
              <a:t>This method puts the current thread on wait until the thread on which it’s called is dead. If the thread is interrupted, it throws InterruptedException.</a:t>
            </a:r>
          </a:p>
          <a:p>
            <a:endParaRPr lang="en-US" sz="1100" dirty="0">
              <a:latin typeface="Arial (Body)"/>
            </a:endParaRPr>
          </a:p>
          <a:p>
            <a:pPr marL="0" lvl="1" defTabSz="966612">
              <a:defRPr/>
            </a:pPr>
            <a:r>
              <a:rPr lang="en-US" b="1" dirty="0">
                <a:latin typeface="Arial (Body)"/>
              </a:rPr>
              <a:t>public final synchronized void join(long millis)  :   </a:t>
            </a:r>
            <a:r>
              <a:rPr lang="en-US" sz="1100" dirty="0">
                <a:latin typeface="Arial (Body)"/>
              </a:rPr>
              <a:t>This method is used to wait for the thread on which it’s called to be dead or wait for a specified milliseconds. Since thread execution depends on OS implementation, one can’t guarantee that the current thread will wait only for given time .</a:t>
            </a:r>
          </a:p>
          <a:p>
            <a:pPr marL="0" lvl="1" defTabSz="966612">
              <a:defRPr/>
            </a:pPr>
            <a:endParaRPr lang="en-US" sz="1100" dirty="0">
              <a:latin typeface="Arial (Body)"/>
            </a:endParaRPr>
          </a:p>
          <a:p>
            <a:pPr marL="0" lvl="1" defTabSz="966612">
              <a:defRPr/>
            </a:pPr>
            <a:r>
              <a:rPr lang="en-US" sz="1100" b="1" dirty="0">
                <a:latin typeface="Arial (Body)"/>
              </a:rPr>
              <a:t>public final synchronized void join(long millis, int nanos)</a:t>
            </a:r>
            <a:r>
              <a:rPr lang="en-US" sz="1100" dirty="0">
                <a:latin typeface="Arial (Body)"/>
              </a:rPr>
              <a:t>:   This method is used to wait for thread to die for given milliseconds plus nanoseconds.</a:t>
            </a:r>
            <a:endParaRPr lang="en-US" b="1" dirty="0">
              <a:latin typeface="Arial (Body)"/>
            </a:endParaRPr>
          </a:p>
        </p:txBody>
      </p:sp>
    </p:spTree>
    <p:extLst>
      <p:ext uri="{BB962C8B-B14F-4D97-AF65-F5344CB8AC3E}">
        <p14:creationId xmlns:p14="http://schemas.microsoft.com/office/powerpoint/2010/main" val="1792568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normAutofit fontScale="70000" lnSpcReduction="20000"/>
          </a:bodyPr>
          <a:lstStyle/>
          <a:p>
            <a:r>
              <a:rPr lang="en-US" b="1" dirty="0"/>
              <a:t>public class ThreadJoinDemo {</a:t>
            </a:r>
          </a:p>
          <a:p>
            <a:endParaRPr lang="en-US" dirty="0"/>
          </a:p>
          <a:p>
            <a:r>
              <a:rPr lang="en-US" b="1" dirty="0"/>
              <a:t>public static void main(String[] args) {</a:t>
            </a:r>
          </a:p>
          <a:p>
            <a:r>
              <a:rPr lang="en-US" dirty="0"/>
              <a:t>// </a:t>
            </a:r>
            <a:r>
              <a:rPr lang="en-US" b="1" dirty="0"/>
              <a:t>TODO Auto-generated method stub</a:t>
            </a:r>
          </a:p>
          <a:p>
            <a:endParaRPr lang="en-US" dirty="0"/>
          </a:p>
          <a:p>
            <a:endParaRPr lang="en-US" dirty="0"/>
          </a:p>
          <a:p>
            <a:r>
              <a:rPr lang="en-US" dirty="0"/>
              <a:t>Thread thread1 = </a:t>
            </a:r>
            <a:r>
              <a:rPr lang="en-US" b="1" dirty="0"/>
              <a:t>new Thread(new MyRunnable(), "First");</a:t>
            </a:r>
          </a:p>
          <a:p>
            <a:r>
              <a:rPr lang="en-US" dirty="0"/>
              <a:t>        Thread thread2 = </a:t>
            </a:r>
            <a:r>
              <a:rPr lang="en-US" b="1" dirty="0"/>
              <a:t>new Thread(new MyRunnable(), "Second");</a:t>
            </a:r>
          </a:p>
          <a:p>
            <a:r>
              <a:rPr lang="en-US" dirty="0"/>
              <a:t>        Thread thread3 = </a:t>
            </a:r>
            <a:r>
              <a:rPr lang="en-US" b="1" dirty="0"/>
              <a:t>new Thread(new MyRunnable(), "Third");</a:t>
            </a:r>
          </a:p>
          <a:p>
            <a:r>
              <a:rPr lang="en-US" dirty="0"/>
              <a:t>         </a:t>
            </a:r>
          </a:p>
          <a:p>
            <a:r>
              <a:rPr lang="en-US" dirty="0"/>
              <a:t>        thread1.start();</a:t>
            </a:r>
          </a:p>
          <a:p>
            <a:r>
              <a:rPr lang="en-US" dirty="0"/>
              <a:t>         </a:t>
            </a:r>
          </a:p>
          <a:p>
            <a:r>
              <a:rPr lang="en-US" dirty="0"/>
              <a:t>        //start second thread after waiting for 10 seconds or if it's dead</a:t>
            </a:r>
          </a:p>
          <a:p>
            <a:r>
              <a:rPr lang="en-US" dirty="0"/>
              <a:t>        </a:t>
            </a:r>
            <a:r>
              <a:rPr lang="en-US" b="1" dirty="0"/>
              <a:t>try {</a:t>
            </a:r>
          </a:p>
          <a:p>
            <a:r>
              <a:rPr lang="en-US" dirty="0"/>
              <a:t>            thread1.join(10000);</a:t>
            </a:r>
          </a:p>
          <a:p>
            <a:r>
              <a:rPr lang="en-US" dirty="0"/>
              <a:t>        } </a:t>
            </a:r>
            <a:r>
              <a:rPr lang="en-US" b="1" dirty="0"/>
              <a:t>catch (InterruptedException exp) {</a:t>
            </a:r>
          </a:p>
          <a:p>
            <a:r>
              <a:rPr lang="en-US" dirty="0"/>
              <a:t>           System.</a:t>
            </a:r>
            <a:r>
              <a:rPr lang="en-US" b="1" i="1" dirty="0"/>
              <a:t>err.println(exp.getMessage());</a:t>
            </a:r>
          </a:p>
          <a:p>
            <a:r>
              <a:rPr lang="en-US" dirty="0"/>
              <a:t>        }</a:t>
            </a:r>
          </a:p>
          <a:p>
            <a:endParaRPr lang="en-US" dirty="0"/>
          </a:p>
          <a:p>
            <a:r>
              <a:rPr lang="en-US" baseline="0" dirty="0"/>
              <a:t>        </a:t>
            </a:r>
            <a:r>
              <a:rPr lang="en-US" dirty="0"/>
              <a:t>thread2.start();</a:t>
            </a:r>
          </a:p>
          <a:p>
            <a:r>
              <a:rPr lang="en-US" dirty="0"/>
              <a:t>         </a:t>
            </a:r>
          </a:p>
          <a:p>
            <a:r>
              <a:rPr lang="en-US" dirty="0"/>
              <a:t>        //start third thread only when first thread is dead</a:t>
            </a:r>
          </a:p>
          <a:p>
            <a:r>
              <a:rPr lang="en-US" dirty="0"/>
              <a:t>        </a:t>
            </a:r>
            <a:r>
              <a:rPr lang="en-US" b="1" dirty="0"/>
              <a:t>try {</a:t>
            </a:r>
          </a:p>
          <a:p>
            <a:r>
              <a:rPr lang="en-US" dirty="0"/>
              <a:t>            thread1.join();</a:t>
            </a:r>
          </a:p>
          <a:p>
            <a:r>
              <a:rPr lang="en-US" dirty="0"/>
              <a:t>        } </a:t>
            </a:r>
            <a:r>
              <a:rPr lang="en-US" b="1" dirty="0"/>
              <a:t>catch (InterruptedException exp) {</a:t>
            </a:r>
          </a:p>
          <a:p>
            <a:r>
              <a:rPr lang="en-US" dirty="0"/>
              <a:t>            System.</a:t>
            </a:r>
            <a:r>
              <a:rPr lang="en-US" b="1" i="1" dirty="0"/>
              <a:t>err.println(exp.getMessage());</a:t>
            </a:r>
          </a:p>
          <a:p>
            <a:r>
              <a:rPr lang="en-US" dirty="0"/>
              <a:t>        }</a:t>
            </a:r>
          </a:p>
          <a:p>
            <a:r>
              <a:rPr lang="en-US" dirty="0"/>
              <a:t>         </a:t>
            </a:r>
          </a:p>
          <a:p>
            <a:r>
              <a:rPr lang="en-US" dirty="0"/>
              <a:t>        thread3.start();</a:t>
            </a:r>
          </a:p>
          <a:p>
            <a:endParaRPr lang="en-US" dirty="0"/>
          </a:p>
          <a:p>
            <a:r>
              <a:rPr lang="en-US" dirty="0"/>
              <a:t>//let all threads finish execution before finishing main thread</a:t>
            </a:r>
          </a:p>
          <a:p>
            <a:r>
              <a:rPr lang="en-US" dirty="0"/>
              <a:t>        </a:t>
            </a:r>
            <a:r>
              <a:rPr lang="en-US" b="1" dirty="0"/>
              <a:t>try {</a:t>
            </a:r>
          </a:p>
          <a:p>
            <a:r>
              <a:rPr lang="en-US" dirty="0"/>
              <a:t>            thread1.join();</a:t>
            </a:r>
          </a:p>
          <a:p>
            <a:r>
              <a:rPr lang="en-US" dirty="0"/>
              <a:t>            thread2.join();</a:t>
            </a:r>
          </a:p>
          <a:p>
            <a:r>
              <a:rPr lang="en-US" dirty="0"/>
              <a:t>            thread3.join();</a:t>
            </a:r>
          </a:p>
          <a:p>
            <a:r>
              <a:rPr lang="en-US" dirty="0"/>
              <a:t>        } </a:t>
            </a:r>
            <a:r>
              <a:rPr lang="en-US" b="1" dirty="0"/>
              <a:t>catch (InterruptedException exp) {</a:t>
            </a:r>
          </a:p>
          <a:p>
            <a:r>
              <a:rPr lang="en-US" dirty="0"/>
              <a:t>           </a:t>
            </a:r>
          </a:p>
          <a:p>
            <a:r>
              <a:rPr lang="en-US" dirty="0"/>
              <a:t>	 System.</a:t>
            </a:r>
            <a:r>
              <a:rPr lang="en-US" b="1" i="1" dirty="0"/>
              <a:t>err.println(exp.getMessage());</a:t>
            </a:r>
          </a:p>
          <a:p>
            <a:r>
              <a:rPr lang="en-US" dirty="0"/>
              <a:t>        }</a:t>
            </a:r>
          </a:p>
          <a:p>
            <a:r>
              <a:rPr lang="en-US" dirty="0"/>
              <a:t>         </a:t>
            </a:r>
          </a:p>
          <a:p>
            <a:r>
              <a:rPr lang="en-US" dirty="0"/>
              <a:t>        System.</a:t>
            </a:r>
            <a:r>
              <a:rPr lang="en-US" b="1" i="1" dirty="0"/>
              <a:t>out.println("All threads are dead, exiting main thread");</a:t>
            </a:r>
          </a:p>
          <a:p>
            <a:endParaRPr lang="en-US" dirty="0"/>
          </a:p>
          <a:p>
            <a:endParaRPr lang="en-US" dirty="0"/>
          </a:p>
          <a:p>
            <a:r>
              <a:rPr lang="en-US" dirty="0"/>
              <a:t>   }</a:t>
            </a:r>
          </a:p>
          <a:p>
            <a:endParaRPr lang="en-US" dirty="0"/>
          </a:p>
          <a:p>
            <a:r>
              <a:rPr lang="en-US" dirty="0"/>
              <a:t>}</a:t>
            </a:r>
          </a:p>
        </p:txBody>
      </p:sp>
    </p:spTree>
    <p:extLst>
      <p:ext uri="{BB962C8B-B14F-4D97-AF65-F5344CB8AC3E}">
        <p14:creationId xmlns:p14="http://schemas.microsoft.com/office/powerpoint/2010/main" val="118614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noAutofit/>
          </a:bodyPr>
          <a:lstStyle/>
          <a:p>
            <a:r>
              <a:rPr lang="en-US" altLang="en-US" dirty="0" smtClean="0"/>
              <a:t>Nonshared Data</a:t>
            </a:r>
          </a:p>
          <a:p>
            <a:endParaRPr lang="en-US" dirty="0" smtClean="0"/>
          </a:p>
          <a:p>
            <a:pPr eaLnBrk="1" hangingPunct="1"/>
            <a:r>
              <a:rPr lang="en-US" altLang="en-US" dirty="0" smtClean="0"/>
              <a:t>Some variable types are never shared. The following types are always thread-safe:</a:t>
            </a:r>
          </a:p>
          <a:p>
            <a:pPr lvl="1" eaLnBrk="1" hangingPunct="1"/>
            <a:r>
              <a:rPr lang="en-US" altLang="en-US" dirty="0" smtClean="0"/>
              <a:t>Local variables</a:t>
            </a:r>
          </a:p>
          <a:p>
            <a:pPr lvl="1" eaLnBrk="1" hangingPunct="1"/>
            <a:r>
              <a:rPr lang="en-US" altLang="en-US" dirty="0" smtClean="0"/>
              <a:t>Method parameters</a:t>
            </a:r>
          </a:p>
          <a:p>
            <a:endParaRPr lang="en-US" dirty="0" smtClean="0"/>
          </a:p>
          <a:p>
            <a:pPr eaLnBrk="1" hangingPunct="1"/>
            <a:r>
              <a:rPr lang="en-US" altLang="en-US" dirty="0" smtClean="0"/>
              <a:t>Shared Thread-Safe Data</a:t>
            </a:r>
          </a:p>
          <a:p>
            <a:pPr lvl="1" eaLnBrk="1" hangingPunct="1"/>
            <a:r>
              <a:rPr lang="en-US" altLang="en-US" dirty="0" smtClean="0"/>
              <a:t>Any shared data that is immutable, such as </a:t>
            </a:r>
            <a:r>
              <a:rPr lang="en-US" altLang="en-US" dirty="0" smtClean="0">
                <a:latin typeface="Courier New" panose="02070309020205020404" pitchFamily="49" charset="0"/>
                <a:cs typeface="Courier New" panose="02070309020205020404" pitchFamily="49" charset="0"/>
              </a:rPr>
              <a:t>String</a:t>
            </a:r>
            <a:r>
              <a:rPr lang="en-US" altLang="en-US" dirty="0" smtClean="0"/>
              <a:t> objects or final fields, are thread-safe because they can only be read and not written.</a:t>
            </a:r>
          </a:p>
          <a:p>
            <a:endParaRPr lang="en-US" dirty="0"/>
          </a:p>
        </p:txBody>
      </p:sp>
    </p:spTree>
    <p:extLst>
      <p:ext uri="{BB962C8B-B14F-4D97-AF65-F5344CB8AC3E}">
        <p14:creationId xmlns:p14="http://schemas.microsoft.com/office/powerpoint/2010/main" val="171243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1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lesson covers the usage of Thread in application. It explains how to create Thread program and implement</a:t>
            </a:r>
            <a:r>
              <a:rPr lang="en-US" baseline="0" dirty="0"/>
              <a:t> multi threading.</a:t>
            </a:r>
            <a:endParaRPr lang="en-US" dirty="0"/>
          </a:p>
          <a:p>
            <a:endParaRPr lang="en-US" dirty="0"/>
          </a:p>
          <a:p>
            <a:r>
              <a:rPr lang="en-US" dirty="0"/>
              <a:t>Lesson outline: </a:t>
            </a:r>
          </a:p>
          <a:p>
            <a:endParaRPr lang="en-US" dirty="0"/>
          </a:p>
          <a:p>
            <a:pPr lvl="1"/>
            <a:r>
              <a:rPr lang="en-US" dirty="0" smtClean="0"/>
              <a:t>16.1</a:t>
            </a:r>
            <a:r>
              <a:rPr lang="en-US" dirty="0"/>
              <a:t>:</a:t>
            </a:r>
            <a:r>
              <a:rPr lang="en-US" baseline="0" dirty="0"/>
              <a:t> Understanding Threads.</a:t>
            </a:r>
            <a:endParaRPr lang="en-US" dirty="0"/>
          </a:p>
          <a:p>
            <a:pPr lvl="1"/>
            <a:r>
              <a:rPr lang="en-US" dirty="0" smtClean="0"/>
              <a:t>16.2</a:t>
            </a:r>
            <a:r>
              <a:rPr lang="en-US" dirty="0"/>
              <a:t>: Thread Life cycle </a:t>
            </a:r>
          </a:p>
          <a:p>
            <a:pPr lvl="1"/>
            <a:r>
              <a:rPr lang="en-US" dirty="0" smtClean="0"/>
              <a:t>16.3</a:t>
            </a:r>
            <a:r>
              <a:rPr lang="en-US" dirty="0"/>
              <a:t>: Scheduling Thread Priorities</a:t>
            </a:r>
          </a:p>
          <a:p>
            <a:pPr lvl="1"/>
            <a:r>
              <a:rPr lang="en-US" dirty="0" smtClean="0"/>
              <a:t>16.4</a:t>
            </a:r>
            <a:r>
              <a:rPr lang="en-US" dirty="0"/>
              <a:t>: Controlling thread using sleep() and join()</a:t>
            </a:r>
          </a:p>
          <a:p>
            <a:pPr lvl="1"/>
            <a:endParaRPr lang="en-US" dirty="0"/>
          </a:p>
          <a:p>
            <a:endParaRPr lang="en-US" dirty="0"/>
          </a:p>
        </p:txBody>
      </p:sp>
      <p:sp>
        <p:nvSpPr>
          <p:cNvPr id="6" name="Slide Image Placeholder 5"/>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2856625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770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Georgia" pitchFamily="18" charset="0"/>
              </a:rPr>
              <a:t>If multiple threads trying to operate simultaneously on given java object then there may be a chance of data inconsistency problem. To over come this problem one should go for SYNCHRONIZED keyword.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Georgia"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Georgia" pitchFamily="18" charset="0"/>
              </a:rPr>
              <a:t>If a method or block declared as synchronized only one thread is allowed to operate on the given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Georgia" pitchFamily="18" charset="0"/>
            </a:endParaRPr>
          </a:p>
          <a:p>
            <a:pPr eaLnBrk="1" fontAlgn="auto" hangingPunct="1">
              <a:spcBef>
                <a:spcPts val="0"/>
              </a:spcBef>
              <a:spcAft>
                <a:spcPts val="0"/>
              </a:spcAft>
              <a:defRPr/>
            </a:pPr>
            <a:endParaRPr lang="en-US" sz="1000" kern="1200" dirty="0" smtClean="0">
              <a:solidFill>
                <a:schemeClr val="tx1"/>
              </a:solidFill>
              <a:latin typeface="Arial" pitchFamily="34" charset="0"/>
              <a:ea typeface="+mn-ea"/>
              <a:cs typeface="Arial" pitchFamily="34" charset="0"/>
            </a:endParaRPr>
          </a:p>
          <a:p>
            <a:pPr eaLnBrk="1" fontAlgn="auto" hangingPunct="1">
              <a:spcBef>
                <a:spcPts val="0"/>
              </a:spcBef>
              <a:spcAft>
                <a:spcPts val="0"/>
              </a:spcAft>
              <a:defRPr/>
            </a:pPr>
            <a:endParaRPr lang="en-US" sz="1000" kern="1200" dirty="0" smtClean="0">
              <a:solidFill>
                <a:schemeClr val="tx1"/>
              </a:solidFill>
              <a:latin typeface="Arial" pitchFamily="34" charset="0"/>
              <a:ea typeface="+mn-ea"/>
              <a:cs typeface="Arial" pitchFamily="34" charset="0"/>
            </a:endParaRPr>
          </a:p>
          <a:p>
            <a:pPr eaLnBrk="1" fontAlgn="auto" hangingPunct="1">
              <a:spcBef>
                <a:spcPts val="0"/>
              </a:spcBef>
              <a:spcAft>
                <a:spcPts val="0"/>
              </a:spcAft>
              <a:defRPr/>
            </a:pPr>
            <a:r>
              <a:rPr lang="en-US" sz="1000" kern="1200" dirty="0" smtClean="0">
                <a:solidFill>
                  <a:schemeClr val="tx1"/>
                </a:solidFill>
                <a:latin typeface="Arial" pitchFamily="34" charset="0"/>
                <a:ea typeface="+mn-ea"/>
                <a:cs typeface="Arial" pitchFamily="34" charset="0"/>
              </a:rPr>
              <a:t>Synchronization can be implemented by </a:t>
            </a:r>
          </a:p>
          <a:p>
            <a:pPr eaLnBrk="1" fontAlgn="auto" hangingPunct="1">
              <a:spcBef>
                <a:spcPts val="0"/>
              </a:spcBef>
              <a:spcAft>
                <a:spcPts val="0"/>
              </a:spcAft>
              <a:defRPr/>
            </a:pPr>
            <a:endParaRPr lang="en-US" sz="1000" kern="1200" dirty="0" smtClean="0">
              <a:solidFill>
                <a:schemeClr val="tx1"/>
              </a:solidFill>
              <a:latin typeface="Arial" pitchFamily="34" charset="0"/>
              <a:ea typeface="+mn-ea"/>
              <a:cs typeface="Arial" pitchFamily="34" charset="0"/>
            </a:endParaRPr>
          </a:p>
          <a:p>
            <a:pPr marL="285750" indent="-285750" eaLnBrk="1" fontAlgn="auto" hangingPunct="1">
              <a:spcBef>
                <a:spcPts val="0"/>
              </a:spcBef>
              <a:spcAft>
                <a:spcPts val="0"/>
              </a:spcAft>
              <a:buFont typeface="Arial" panose="020B0604020202020204" pitchFamily="34" charset="0"/>
              <a:buChar char="•"/>
              <a:defRPr/>
            </a:pPr>
            <a:r>
              <a:rPr lang="en-US" sz="1000" b="1" kern="1200" dirty="0" smtClean="0">
                <a:solidFill>
                  <a:schemeClr val="tx1"/>
                </a:solidFill>
                <a:latin typeface="Arial" pitchFamily="34" charset="0"/>
                <a:ea typeface="+mn-ea"/>
                <a:cs typeface="Arial" pitchFamily="34" charset="0"/>
              </a:rPr>
              <a:t>Synchronized method</a:t>
            </a:r>
          </a:p>
          <a:p>
            <a:pPr marL="285750" indent="-285750" eaLnBrk="1" fontAlgn="auto" hangingPunct="1">
              <a:spcBef>
                <a:spcPts val="0"/>
              </a:spcBef>
              <a:spcAft>
                <a:spcPts val="0"/>
              </a:spcAft>
              <a:buFont typeface="Arial" panose="020B0604020202020204" pitchFamily="34" charset="0"/>
              <a:buChar char="•"/>
              <a:defRPr/>
            </a:pPr>
            <a:r>
              <a:rPr lang="en-US" sz="1000" b="1" kern="1200" dirty="0" smtClean="0">
                <a:solidFill>
                  <a:schemeClr val="tx1"/>
                </a:solidFill>
                <a:latin typeface="Arial" pitchFamily="34" charset="0"/>
                <a:ea typeface="+mn-ea"/>
                <a:cs typeface="Arial" pitchFamily="34" charset="0"/>
              </a:rPr>
              <a:t>Synchronized block</a:t>
            </a:r>
          </a:p>
          <a:p>
            <a:pPr marL="285750" indent="-285750" eaLnBrk="1" fontAlgn="auto" hangingPunct="1">
              <a:spcBef>
                <a:spcPts val="0"/>
              </a:spcBef>
              <a:spcAft>
                <a:spcPts val="0"/>
              </a:spcAft>
              <a:buFont typeface="Arial" panose="020B0604020202020204" pitchFamily="34" charset="0"/>
              <a:buChar char="•"/>
              <a:defRPr/>
            </a:pPr>
            <a:endParaRPr lang="en-US" sz="1000" b="1" kern="1200" dirty="0" smtClean="0">
              <a:solidFill>
                <a:schemeClr val="tx1"/>
              </a:solidFill>
              <a:latin typeface="Arial" pitchFamily="34" charset="0"/>
              <a:ea typeface="+mn-ea"/>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Arial" pitchFamily="34" charset="0"/>
                <a:ea typeface="+mn-ea"/>
                <a:cs typeface="Arial" pitchFamily="34" charset="0"/>
              </a:rPr>
              <a:t>In  synchronized method the whole object is get locked with thread   where in synchronized block , the locked occurred for a particular resource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Arial" pitchFamily="34" charset="0"/>
              <a:ea typeface="+mn-ea"/>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latin typeface="Georgia" pitchFamily="18" charset="0"/>
              </a:rPr>
              <a:t>The main advantage of synchronized keyword is we can overcome data inconsistency problem. </a:t>
            </a:r>
            <a:endParaRPr lang="en-US" sz="1000" kern="1200" dirty="0" smtClean="0">
              <a:solidFill>
                <a:schemeClr val="tx1"/>
              </a:solidFill>
              <a:latin typeface="Arial" pitchFamily="34" charset="0"/>
              <a:ea typeface="+mn-ea"/>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Arial" pitchFamily="34" charset="0"/>
              <a:ea typeface="+mn-ea"/>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Arial" pitchFamily="34" charset="0"/>
                <a:ea typeface="+mn-ea"/>
                <a:cs typeface="Arial" pitchFamily="34" charset="0"/>
              </a:rPr>
              <a:t>Synchronization makes a program to work very slow as only one thread can access the data at a time. Designers advice to synchronize only the important and critical statements of the code. Do not synchronize unnecessarily.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effectLst/>
              <a:latin typeface="Arial" pitchFamily="34" charset="0"/>
              <a:ea typeface="+mn-ea"/>
              <a:cs typeface="Arial" pitchFamily="34" charset="0"/>
            </a:endParaRPr>
          </a:p>
          <a:p>
            <a:r>
              <a:rPr lang="en-IN" dirty="0" smtClean="0">
                <a:latin typeface="Georgia" pitchFamily="18" charset="0"/>
              </a:rPr>
              <a:t>But the main disadvantage of synchronized keyword is it increases waiting time of threads and creates performance problem. Hence unless it is a specific requirement we do not use synchronization.</a:t>
            </a:r>
            <a:endParaRPr lang="en-US" dirty="0" smtClean="0"/>
          </a:p>
          <a:p>
            <a:endParaRPr lang="en-US"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effectLst/>
              <a:latin typeface="Arial" pitchFamily="34" charset="0"/>
              <a:ea typeface="+mn-ea"/>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Arial" pitchFamily="34" charset="0"/>
              <a:ea typeface="+mn-ea"/>
              <a:cs typeface="Arial" pitchFamily="34" charset="0"/>
            </a:endParaRPr>
          </a:p>
          <a:p>
            <a:pPr marL="285750" indent="-285750" eaLnBrk="1" fontAlgn="auto" hangingPunct="1">
              <a:spcBef>
                <a:spcPts val="0"/>
              </a:spcBef>
              <a:spcAft>
                <a:spcPts val="0"/>
              </a:spcAft>
              <a:buFont typeface="Arial" panose="020B0604020202020204" pitchFamily="34" charset="0"/>
              <a:buChar char="•"/>
              <a:defRPr/>
            </a:pPr>
            <a:endParaRPr lang="en-US" sz="1000" b="1" kern="1200" dirty="0" smtClean="0">
              <a:solidFill>
                <a:schemeClr val="tx1"/>
              </a:solidFill>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946402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noAutofit/>
          </a:bodyPr>
          <a:lstStyle/>
          <a:p>
            <a:pPr eaLnBrk="1" fontAlgn="auto" hangingPunct="1">
              <a:spcBef>
                <a:spcPts val="0"/>
              </a:spcBef>
              <a:spcAft>
                <a:spcPts val="0"/>
              </a:spcAft>
              <a:defRPr/>
            </a:pPr>
            <a:r>
              <a:rPr lang="en-US" sz="1000" dirty="0" smtClean="0">
                <a:latin typeface="Courier New" panose="02070309020205020404" pitchFamily="49" charset="0"/>
              </a:rPr>
              <a:t>This is one of the (happen before )mechanism  which is implemented in multithreading environment, for top control the access of multiple threads to any shared resource. If we want only one thread should access the resource at a time in parallel environment we use synchronization .</a:t>
            </a:r>
          </a:p>
          <a:p>
            <a:pPr eaLnBrk="1" fontAlgn="auto" hangingPunct="1">
              <a:spcBef>
                <a:spcPts val="0"/>
              </a:spcBef>
              <a:spcAft>
                <a:spcPts val="0"/>
              </a:spcAft>
              <a:defRPr/>
            </a:pPr>
            <a:endParaRPr lang="en-US" sz="1000" dirty="0" smtClean="0">
              <a:latin typeface="Courier New" panose="02070309020205020404" pitchFamily="49" charset="0"/>
            </a:endParaRPr>
          </a:p>
          <a:p>
            <a:pPr eaLnBrk="1" fontAlgn="auto" hangingPunct="1">
              <a:spcBef>
                <a:spcPts val="0"/>
              </a:spcBef>
              <a:spcAft>
                <a:spcPts val="0"/>
              </a:spcAft>
              <a:defRPr/>
            </a:pPr>
            <a:r>
              <a:rPr lang="en-US" sz="1000" dirty="0" smtClean="0">
                <a:latin typeface="Courier New" panose="02070309020205020404" pitchFamily="49" charset="0"/>
              </a:rPr>
              <a:t>It is used to prevent thread interference and to avoid consistency problem .</a:t>
            </a:r>
          </a:p>
          <a:p>
            <a:pPr eaLnBrk="1" fontAlgn="auto" hangingPunct="1">
              <a:spcBef>
                <a:spcPts val="0"/>
              </a:spcBef>
              <a:spcAft>
                <a:spcPts val="0"/>
              </a:spcAft>
              <a:defRPr/>
            </a:pPr>
            <a:endParaRPr lang="en-US" sz="1000" dirty="0" smtClean="0">
              <a:latin typeface="Courier New" panose="02070309020205020404" pitchFamily="49" charset="0"/>
            </a:endParaRPr>
          </a:p>
        </p:txBody>
      </p:sp>
    </p:spTree>
    <p:extLst>
      <p:ext uri="{BB962C8B-B14F-4D97-AF65-F5344CB8AC3E}">
        <p14:creationId xmlns:p14="http://schemas.microsoft.com/office/powerpoint/2010/main" val="169141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noAutofit/>
          </a:bodyPr>
          <a:lstStyle/>
          <a:p>
            <a:pPr eaLnBrk="1" fontAlgn="auto" hangingPunct="1">
              <a:spcBef>
                <a:spcPts val="0"/>
              </a:spcBef>
              <a:spcAft>
                <a:spcPts val="0"/>
              </a:spcAft>
              <a:defRPr/>
            </a:pPr>
            <a:r>
              <a:rPr lang="en-US" sz="1000" dirty="0" smtClean="0">
                <a:latin typeface="Courier New" panose="02070309020205020404" pitchFamily="49" charset="0"/>
              </a:rPr>
              <a:t>This is one of the (happen before )mechanism  which is implemented in multithreading environment, for top control the access of multiple threads to any shared resource. If we want only one thread should access the resource at a time in parallel environment we use synchronization .</a:t>
            </a:r>
          </a:p>
          <a:p>
            <a:pPr eaLnBrk="1" fontAlgn="auto" hangingPunct="1">
              <a:spcBef>
                <a:spcPts val="0"/>
              </a:spcBef>
              <a:spcAft>
                <a:spcPts val="0"/>
              </a:spcAft>
              <a:defRPr/>
            </a:pPr>
            <a:endParaRPr lang="en-US" sz="1000" dirty="0" smtClean="0">
              <a:latin typeface="Courier New" panose="02070309020205020404" pitchFamily="49" charset="0"/>
            </a:endParaRPr>
          </a:p>
          <a:p>
            <a:pPr eaLnBrk="1" fontAlgn="auto" hangingPunct="1">
              <a:spcBef>
                <a:spcPts val="0"/>
              </a:spcBef>
              <a:spcAft>
                <a:spcPts val="0"/>
              </a:spcAft>
              <a:defRPr/>
            </a:pPr>
            <a:r>
              <a:rPr lang="en-US" sz="1000" dirty="0" smtClean="0">
                <a:latin typeface="Courier New" panose="02070309020205020404" pitchFamily="49" charset="0"/>
              </a:rPr>
              <a:t>It is used to prevent thread interference and to avoid consistency problem .</a:t>
            </a:r>
          </a:p>
          <a:p>
            <a:pPr eaLnBrk="1" fontAlgn="auto" hangingPunct="1">
              <a:spcBef>
                <a:spcPts val="0"/>
              </a:spcBef>
              <a:spcAft>
                <a:spcPts val="0"/>
              </a:spcAft>
              <a:defRPr/>
            </a:pPr>
            <a:endParaRPr lang="en-US" sz="1000" dirty="0" smtClean="0">
              <a:latin typeface="Courier New" panose="02070309020205020404" pitchFamily="49" charset="0"/>
            </a:endParaRPr>
          </a:p>
          <a:p>
            <a:pPr eaLnBrk="1" hangingPunct="1"/>
            <a:r>
              <a:rPr lang="en-US" altLang="en-US" dirty="0" smtClean="0"/>
              <a:t>Nested </a:t>
            </a:r>
            <a:r>
              <a:rPr lang="en-US" altLang="en-US" dirty="0" smtClean="0">
                <a:latin typeface="Courier New" panose="02070309020205020404" pitchFamily="49" charset="0"/>
                <a:cs typeface="Courier New" panose="02070309020205020404" pitchFamily="49" charset="0"/>
              </a:rPr>
              <a:t>synchronized</a:t>
            </a:r>
            <a:r>
              <a:rPr lang="en-US" altLang="en-US" dirty="0" smtClean="0"/>
              <a:t> Blocks</a:t>
            </a:r>
          </a:p>
          <a:p>
            <a:pPr lvl="1" eaLnBrk="1" hangingPunct="1"/>
            <a:r>
              <a:rPr lang="en-US" altLang="en-US" dirty="0" smtClean="0"/>
              <a:t>A thread can lock multiple monitors simultaneously by using nested </a:t>
            </a:r>
            <a:r>
              <a:rPr lang="en-US" altLang="en-US" dirty="0" smtClean="0">
                <a:latin typeface="Courier New" panose="02070309020205020404" pitchFamily="49" charset="0"/>
                <a:cs typeface="Courier New" panose="02070309020205020404" pitchFamily="49" charset="0"/>
              </a:rPr>
              <a:t>synchronized</a:t>
            </a:r>
            <a:r>
              <a:rPr lang="en-US" altLang="en-US" dirty="0" smtClean="0"/>
              <a:t> blocks. </a:t>
            </a:r>
          </a:p>
          <a:p>
            <a:pPr eaLnBrk="1" fontAlgn="auto" hangingPunct="1">
              <a:spcBef>
                <a:spcPts val="0"/>
              </a:spcBef>
              <a:spcAft>
                <a:spcPts val="0"/>
              </a:spcAft>
              <a:defRPr/>
            </a:pPr>
            <a:endParaRPr lang="en-US" sz="1000" dirty="0" smtClean="0">
              <a:latin typeface="Courier New" panose="02070309020205020404" pitchFamily="49" charset="0"/>
            </a:endParaRPr>
          </a:p>
          <a:p>
            <a:pPr eaLnBrk="1" fontAlgn="auto" hangingPunct="1">
              <a:spcBef>
                <a:spcPts val="0"/>
              </a:spcBef>
              <a:spcAft>
                <a:spcPts val="0"/>
              </a:spcAft>
              <a:defRPr/>
            </a:pPr>
            <a:endParaRPr lang="en-US" sz="1000" dirty="0" smtClean="0">
              <a:latin typeface="Courier New" panose="02070309020205020404" pitchFamily="49" charset="0"/>
            </a:endParaRPr>
          </a:p>
        </p:txBody>
      </p:sp>
    </p:spTree>
    <p:extLst>
      <p:ext uri="{BB962C8B-B14F-4D97-AF65-F5344CB8AC3E}">
        <p14:creationId xmlns:p14="http://schemas.microsoft.com/office/powerpoint/2010/main" val="2359026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325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smtClean="0">
                <a:cs typeface="Arial" charset="0"/>
              </a:rPr>
              <a:t>Synchronized methods are an elegant variation on a time-tested model of interprocess-synchronization: the monitor</a:t>
            </a:r>
          </a:p>
          <a:p>
            <a:pPr algn="just"/>
            <a:endParaRPr lang="en-US" sz="800" dirty="0" smtClean="0">
              <a:cs typeface="Arial" charset="0"/>
            </a:endParaRPr>
          </a:p>
          <a:p>
            <a:pPr algn="just"/>
            <a:r>
              <a:rPr lang="en-US" sz="1000" dirty="0" smtClean="0">
                <a:cs typeface="Arial" charset="0"/>
              </a:rPr>
              <a:t>The monitor is a thread control mechanism</a:t>
            </a:r>
          </a:p>
          <a:p>
            <a:pPr algn="just"/>
            <a:endParaRPr lang="en-US" sz="800" dirty="0" smtClean="0">
              <a:cs typeface="Arial" charset="0"/>
            </a:endParaRPr>
          </a:p>
          <a:p>
            <a:pPr algn="just"/>
            <a:r>
              <a:rPr lang="en-US" sz="1000" dirty="0" smtClean="0">
                <a:cs typeface="Arial" charset="0"/>
              </a:rPr>
              <a:t>When a thread enters a monitor (synchronized method), all other threads, that are waiting for the monitor of same object, must wait until that thread exits the monitor</a:t>
            </a:r>
          </a:p>
          <a:p>
            <a:pPr algn="just"/>
            <a:endParaRPr lang="en-US" sz="800" dirty="0" smtClean="0">
              <a:cs typeface="Arial" charset="0"/>
            </a:endParaRPr>
          </a:p>
          <a:p>
            <a:pPr algn="just"/>
            <a:r>
              <a:rPr lang="en-US" sz="1000" dirty="0" smtClean="0">
                <a:cs typeface="Arial" charset="0"/>
              </a:rPr>
              <a:t>The monitor acts as a concurrency control mechanism</a:t>
            </a:r>
            <a:endParaRPr lang="en-US" dirty="0" smtClean="0">
              <a:cs typeface="Arial" charset="0"/>
            </a:endParaRPr>
          </a:p>
          <a:p>
            <a:endParaRPr lang="en-US" dirty="0" smtClean="0"/>
          </a:p>
          <a:p>
            <a:endParaRPr lang="en-US" dirty="0"/>
          </a:p>
        </p:txBody>
      </p:sp>
    </p:spTree>
    <p:extLst>
      <p:ext uri="{BB962C8B-B14F-4D97-AF65-F5344CB8AC3E}">
        <p14:creationId xmlns:p14="http://schemas.microsoft.com/office/powerpoint/2010/main" val="2113394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latin typeface="Georgia" pitchFamily="18" charset="0"/>
              </a:rPr>
              <a:t>If a thread wants to execute any synchronized method on a given object, once it has to get the lock. Then it is allowed  to execute any synchronized method on that object.</a:t>
            </a:r>
          </a:p>
          <a:p>
            <a:r>
              <a:rPr lang="en-IN" dirty="0" smtClean="0">
                <a:latin typeface="Georgia" pitchFamily="18" charset="0"/>
              </a:rPr>
              <a:t>Once synchronized method execution completed then lock is released automatically by thread.</a:t>
            </a:r>
          </a:p>
          <a:p>
            <a:endParaRPr lang="en-US" dirty="0"/>
          </a:p>
        </p:txBody>
      </p:sp>
    </p:spTree>
    <p:extLst>
      <p:ext uri="{BB962C8B-B14F-4D97-AF65-F5344CB8AC3E}">
        <p14:creationId xmlns:p14="http://schemas.microsoft.com/office/powerpoint/2010/main" val="1694115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2486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kern="1200" dirty="0" smtClean="0">
                <a:solidFill>
                  <a:schemeClr val="tx1"/>
                </a:solidFill>
                <a:effectLst/>
                <a:latin typeface="Arial" pitchFamily="34" charset="0"/>
                <a:ea typeface="+mn-ea"/>
                <a:cs typeface="Arial" pitchFamily="34" charset="0"/>
              </a:rPr>
              <a:t>Synchronized static methods are synchronized on the class object of the class the synchronized static method belongs to. Since only one class object exists in the Java VM per class, only one thread can execute inside a static synchronized method in the same class. </a:t>
            </a:r>
          </a:p>
          <a:p>
            <a:pPr marL="0" indent="0">
              <a:buFont typeface="Arial" panose="020B0604020202020204" pitchFamily="34" charset="0"/>
              <a:buNone/>
            </a:pPr>
            <a:endParaRPr lang="en-US" sz="1000" kern="1200" dirty="0" smtClean="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kern="1200" dirty="0" smtClean="0">
                <a:solidFill>
                  <a:schemeClr val="tx1"/>
                </a:solidFill>
                <a:effectLst/>
                <a:latin typeface="Arial" pitchFamily="34" charset="0"/>
                <a:ea typeface="+mn-ea"/>
                <a:cs typeface="Arial" pitchFamily="34" charset="0"/>
              </a:rPr>
              <a:t>If the static synchronized methods are located in different classes, then one thread can execute inside the static synchronized methods of each class. One thread per class regardless of which static synchronized method it calls. </a:t>
            </a:r>
          </a:p>
          <a:p>
            <a:endParaRPr lang="en-US" dirty="0"/>
          </a:p>
        </p:txBody>
      </p:sp>
    </p:spTree>
    <p:extLst>
      <p:ext uri="{BB962C8B-B14F-4D97-AF65-F5344CB8AC3E}">
        <p14:creationId xmlns:p14="http://schemas.microsoft.com/office/powerpoint/2010/main" val="259350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smtClean="0"/>
              <a:t>Starvation and livelock are much less common a problem than deadlock, but are still problems that every designer of concurrent software is likely to encounter.</a:t>
            </a:r>
          </a:p>
          <a:p>
            <a:pPr lvl="1"/>
            <a:r>
              <a:rPr lang="en-US" altLang="en-US" b="1" dirty="0" smtClean="0"/>
              <a:t>Starvation</a:t>
            </a:r>
          </a:p>
          <a:p>
            <a:pPr lvl="1"/>
            <a:r>
              <a:rPr lang="en-US" altLang="en-US" dirty="0" smtClean="0"/>
              <a:t>Starvation describes a situation where a thread is unable to gain regular access to shared resources and is unable to make progress. This happens when shared resources are made unavailable for long periods by “greedy” threads. For example, suppose an object provides a synchronized method that often takes a long time to return. If one thread invokes this method frequently, other threads that also need frequent synchronized access to the same object will often be blocked.</a:t>
            </a:r>
          </a:p>
          <a:p>
            <a:pPr lvl="1"/>
            <a:r>
              <a:rPr lang="en-US" altLang="en-US" b="1" dirty="0" smtClean="0"/>
              <a:t>Livelock</a:t>
            </a:r>
          </a:p>
          <a:p>
            <a:pPr lvl="1"/>
            <a:r>
              <a:rPr lang="en-US" altLang="en-US" dirty="0" smtClean="0"/>
              <a:t>A thread often acts in response to the action of another thread. If the other thread’s action is also a response to the action of another thread, </a:t>
            </a:r>
            <a:r>
              <a:rPr lang="en-US" altLang="en-US" i="1" dirty="0" smtClean="0"/>
              <a:t>livelock</a:t>
            </a:r>
            <a:r>
              <a:rPr lang="en-US" altLang="en-US" dirty="0" smtClean="0"/>
              <a:t> may result. As with deadlock, livelocked threads are unable to make further progress. However, the threads are not blocked; they are simply too busy responding to each other to resume work.</a:t>
            </a:r>
            <a:endParaRPr lang="en-US" dirty="0"/>
          </a:p>
        </p:txBody>
      </p:sp>
    </p:spTree>
    <p:extLst>
      <p:ext uri="{BB962C8B-B14F-4D97-AF65-F5344CB8AC3E}">
        <p14:creationId xmlns:p14="http://schemas.microsoft.com/office/powerpoint/2010/main" val="199778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a:xfrm>
            <a:off x="1992641" y="4447616"/>
            <a:ext cx="4892673" cy="4620183"/>
          </a:xfrm>
        </p:spPr>
        <p:txBody>
          <a:bodyPr>
            <a:normAutofit lnSpcReduction="10000"/>
          </a:bodyPr>
          <a:lstStyle/>
          <a:p>
            <a:r>
              <a:rPr lang="en-US" dirty="0">
                <a:latin typeface="Arial (Body)"/>
              </a:rPr>
              <a:t>Process  Vs   Thread :</a:t>
            </a:r>
          </a:p>
          <a:p>
            <a:endParaRPr lang="en-US" dirty="0">
              <a:latin typeface="Arial (Body)"/>
            </a:endParaRPr>
          </a:p>
          <a:p>
            <a:r>
              <a:rPr lang="en-US" b="1" dirty="0">
                <a:latin typeface="Arial (Body)"/>
              </a:rPr>
              <a:t>Understanding Process</a:t>
            </a:r>
            <a:r>
              <a:rPr lang="en-US" b="1" baseline="0" dirty="0">
                <a:latin typeface="Arial (Body)"/>
              </a:rPr>
              <a:t> </a:t>
            </a:r>
            <a:r>
              <a:rPr lang="en-US" dirty="0">
                <a:latin typeface="Arial (Body)"/>
              </a:rPr>
              <a:t>:   A process is nothing but an executing instance of a program</a:t>
            </a:r>
            <a:r>
              <a:rPr lang="en-US" baseline="0" dirty="0">
                <a:latin typeface="Arial (Body)"/>
              </a:rPr>
              <a:t> which </a:t>
            </a:r>
            <a:r>
              <a:rPr lang="en-US" sz="1100" dirty="0">
                <a:latin typeface="Arial (Body)"/>
              </a:rPr>
              <a:t>run in separate memory spaces .Processes don’t share the same address space and always stored in the main memory . Once the machine is rebooted it disappears .</a:t>
            </a:r>
            <a:r>
              <a:rPr lang="en-US" altLang="en-US" dirty="0">
                <a:latin typeface="Arial (Body)"/>
                <a:cs typeface="Times New Roman" pitchFamily="18" charset="0"/>
              </a:rPr>
              <a:t>The execution shifts between the tasks of different processes</a:t>
            </a:r>
            <a:r>
              <a:rPr lang="en-US" altLang="en-US" baseline="0" dirty="0">
                <a:latin typeface="Arial (Body)"/>
                <a:cs typeface="Times New Roman" pitchFamily="18" charset="0"/>
              </a:rPr>
              <a:t> </a:t>
            </a:r>
            <a:r>
              <a:rPr lang="en-US" altLang="en-US" dirty="0">
                <a:latin typeface="Arial (Body)"/>
                <a:cs typeface="Times New Roman" pitchFamily="18" charset="0"/>
              </a:rPr>
              <a:t>is known as </a:t>
            </a:r>
            <a:r>
              <a:rPr lang="en-US" altLang="en-US" b="1" dirty="0">
                <a:latin typeface="Arial (Body)"/>
                <a:cs typeface="Times New Roman" pitchFamily="18" charset="0"/>
              </a:rPr>
              <a:t>heavyweight process .Therefore , </a:t>
            </a:r>
            <a:r>
              <a:rPr lang="en-US" sz="1100" dirty="0">
                <a:latin typeface="Arial (Body)"/>
              </a:rPr>
              <a:t>Inter process communication is always slower </a:t>
            </a:r>
            <a:endParaRPr lang="en-US" altLang="en-US" b="1" dirty="0">
              <a:latin typeface="Arial (Body)"/>
              <a:cs typeface="Times New Roman" pitchFamily="18" charset="0"/>
            </a:endParaRPr>
          </a:p>
          <a:p>
            <a:endParaRPr lang="en-US" b="1" dirty="0">
              <a:latin typeface="Arial (Body)"/>
              <a:cs typeface="Times New Roman" pitchFamily="18" charset="0"/>
            </a:endParaRPr>
          </a:p>
          <a:p>
            <a:r>
              <a:rPr lang="en-US" b="0" dirty="0">
                <a:latin typeface="Arial (Body)"/>
                <a:cs typeface="Times New Roman" pitchFamily="18" charset="0"/>
              </a:rPr>
              <a:t>Exp :-  Running</a:t>
            </a:r>
            <a:r>
              <a:rPr lang="en-US" b="0" baseline="0" dirty="0">
                <a:latin typeface="Arial (Body)"/>
                <a:cs typeface="Times New Roman" pitchFamily="18" charset="0"/>
              </a:rPr>
              <a:t> MicrosoftWord , Notepad , Different instance of Calculator , all works on multiple process .</a:t>
            </a:r>
          </a:p>
          <a:p>
            <a:endParaRPr lang="en-US" b="1" baseline="0" dirty="0">
              <a:latin typeface="Arial (Body)"/>
              <a:cs typeface="Times New Roman" pitchFamily="18" charset="0"/>
            </a:endParaRPr>
          </a:p>
          <a:p>
            <a:pPr defTabSz="966612">
              <a:defRPr/>
            </a:pPr>
            <a:r>
              <a:rPr lang="en-US" b="1" dirty="0">
                <a:latin typeface="Arial (Body)"/>
              </a:rPr>
              <a:t>Understanding Thread</a:t>
            </a:r>
            <a:r>
              <a:rPr lang="en-US" b="1" baseline="0" dirty="0">
                <a:latin typeface="Arial (Body)"/>
              </a:rPr>
              <a:t> </a:t>
            </a:r>
            <a:r>
              <a:rPr lang="en-US" baseline="0" dirty="0">
                <a:latin typeface="Arial (Body)"/>
              </a:rPr>
              <a:t>:   </a:t>
            </a:r>
            <a:r>
              <a:rPr lang="en-US" altLang="en-US" dirty="0">
                <a:latin typeface="Arial (Body)"/>
                <a:cs typeface="Times New Roman" pitchFamily="18" charset="0"/>
              </a:rPr>
              <a:t>A thread is a single sequential flow of control within a process and it lives within the process . A Java process can be divided into a number of threads (or to say, modules) and each thread is given the responsibility of executing a block of statements</a:t>
            </a:r>
            <a:r>
              <a:rPr lang="en-US" baseline="0" dirty="0">
                <a:latin typeface="Arial (Body)"/>
              </a:rPr>
              <a:t>   . </a:t>
            </a:r>
            <a:r>
              <a:rPr lang="en-US" sz="1100" dirty="0">
                <a:latin typeface="Arial (Body)"/>
              </a:rPr>
              <a:t>It is termed as a </a:t>
            </a:r>
            <a:r>
              <a:rPr lang="en-US" sz="1100" b="1" dirty="0">
                <a:latin typeface="Arial (Body)"/>
              </a:rPr>
              <a:t>lightweight process</a:t>
            </a:r>
            <a:r>
              <a:rPr lang="en-US" sz="1100" dirty="0">
                <a:latin typeface="Arial (Body)"/>
              </a:rPr>
              <a:t>, since it is similar to a real process but executes within the context of a process and shares the same resources allotted to the process by the kernel. </a:t>
            </a:r>
            <a:r>
              <a:rPr lang="en-US" altLang="en-US" dirty="0">
                <a:latin typeface="Arial (Body)"/>
                <a:cs typeface="Times New Roman" pitchFamily="18" charset="0"/>
              </a:rPr>
              <a:t>Inter process Communication is always slower than intra process communication. </a:t>
            </a:r>
            <a:r>
              <a:rPr lang="en-US" sz="1100" dirty="0">
                <a:latin typeface="Arial (Body)"/>
              </a:rPr>
              <a:t>Process are not easily created where threads are easily created .</a:t>
            </a:r>
          </a:p>
          <a:p>
            <a:pPr defTabSz="966612">
              <a:defRPr/>
            </a:pPr>
            <a:endParaRPr lang="en-US" sz="1100" dirty="0">
              <a:latin typeface="Arial (Body)"/>
            </a:endParaRPr>
          </a:p>
          <a:p>
            <a:pPr defTabSz="966612">
              <a:defRPr/>
            </a:pPr>
            <a:r>
              <a:rPr lang="en-US" sz="1100" dirty="0">
                <a:latin typeface="Arial (Body)"/>
              </a:rPr>
              <a:t> Basically a process has only one thread of control – one set of machine instructions executing at one time. In some cases , a process may also be made up of multiple threads of execution that execute instructions concurrently.</a:t>
            </a:r>
          </a:p>
          <a:p>
            <a:pPr defTabSz="966612">
              <a:defRPr/>
            </a:pPr>
            <a:endParaRPr lang="en-US" sz="1100" dirty="0">
              <a:latin typeface="Arial (Body)"/>
            </a:endParaRPr>
          </a:p>
          <a:p>
            <a:pPr defTabSz="966612">
              <a:defRPr/>
            </a:pPr>
            <a:r>
              <a:rPr lang="en-US" sz="1100" dirty="0">
                <a:latin typeface="Arial (Body)"/>
              </a:rPr>
              <a:t>In a uni-processor system, a thread scheduling algorithm is applied and the processor is scheduled to run each thread one at a time.</a:t>
            </a:r>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07776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xfrm>
            <a:off x="4144293" y="9119144"/>
            <a:ext cx="3169165" cy="480521"/>
          </a:xfrm>
          <a:prstGeom prst="rect">
            <a:avLst/>
          </a:prstGeom>
          <a:noFill/>
        </p:spPr>
        <p:txBody>
          <a:bodyPr/>
          <a:lstStyle/>
          <a:p>
            <a:fld id="{4E23721D-934E-4680-B466-9C4AE3B587CD}" type="slidenum">
              <a:rPr lang="en-GB" smtClean="0"/>
              <a:pPr/>
              <a:t>33</a:t>
            </a:fld>
            <a:endParaRPr lang="en-GB" dirty="0" smtClean="0"/>
          </a:p>
        </p:txBody>
      </p:sp>
      <p:sp>
        <p:nvSpPr>
          <p:cNvPr id="388099" name="Rectangle 2"/>
          <p:cNvSpPr>
            <a:spLocks noGrp="1" noRot="1" noChangeAspect="1" noChangeArrowheads="1" noTextEdit="1"/>
          </p:cNvSpPr>
          <p:nvPr>
            <p:ph type="sldImg"/>
          </p:nvPr>
        </p:nvSpPr>
        <p:spPr>
          <a:xfrm>
            <a:off x="1260475" y="720725"/>
            <a:ext cx="4797425" cy="3598863"/>
          </a:xfrm>
          <a:ln/>
        </p:spPr>
      </p:sp>
      <p:sp>
        <p:nvSpPr>
          <p:cNvPr id="388100"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p:txBody>
      </p:sp>
    </p:spTree>
    <p:extLst>
      <p:ext uri="{BB962C8B-B14F-4D97-AF65-F5344CB8AC3E}">
        <p14:creationId xmlns:p14="http://schemas.microsoft.com/office/powerpoint/2010/main" val="259551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xfrm>
            <a:off x="4144293" y="9119144"/>
            <a:ext cx="3169165" cy="480521"/>
          </a:xfrm>
          <a:prstGeom prst="rect">
            <a:avLst/>
          </a:prstGeom>
          <a:noFill/>
        </p:spPr>
        <p:txBody>
          <a:bodyPr/>
          <a:lstStyle/>
          <a:p>
            <a:fld id="{4E23721D-934E-4680-B466-9C4AE3B587CD}" type="slidenum">
              <a:rPr lang="en-GB" smtClean="0"/>
              <a:pPr/>
              <a:t>35</a:t>
            </a:fld>
            <a:endParaRPr lang="en-GB" dirty="0" smtClean="0"/>
          </a:p>
        </p:txBody>
      </p:sp>
      <p:sp>
        <p:nvSpPr>
          <p:cNvPr id="388099" name="Rectangle 2"/>
          <p:cNvSpPr>
            <a:spLocks noGrp="1" noRot="1" noChangeAspect="1" noChangeArrowheads="1" noTextEdit="1"/>
          </p:cNvSpPr>
          <p:nvPr>
            <p:ph type="sldImg"/>
          </p:nvPr>
        </p:nvSpPr>
        <p:spPr>
          <a:xfrm>
            <a:off x="1260475" y="720725"/>
            <a:ext cx="4797425" cy="3598863"/>
          </a:xfrm>
          <a:ln/>
        </p:spPr>
      </p:sp>
      <p:sp>
        <p:nvSpPr>
          <p:cNvPr id="388100"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p:txBody>
      </p:sp>
    </p:spTree>
    <p:extLst>
      <p:ext uri="{BB962C8B-B14F-4D97-AF65-F5344CB8AC3E}">
        <p14:creationId xmlns:p14="http://schemas.microsoft.com/office/powerpoint/2010/main" val="3677455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xfrm>
            <a:off x="4144293" y="9119144"/>
            <a:ext cx="3169165" cy="480521"/>
          </a:xfrm>
          <a:prstGeom prst="rect">
            <a:avLst/>
          </a:prstGeom>
          <a:noFill/>
        </p:spPr>
        <p:txBody>
          <a:bodyPr/>
          <a:lstStyle/>
          <a:p>
            <a:fld id="{DE0C924B-D29B-42B0-B6D3-9E06C6CB124E}" type="slidenum">
              <a:rPr lang="en-GB" smtClean="0"/>
              <a:pPr/>
              <a:t>36</a:t>
            </a:fld>
            <a:endParaRPr lang="en-GB" dirty="0" smtClean="0"/>
          </a:p>
        </p:txBody>
      </p:sp>
      <p:sp>
        <p:nvSpPr>
          <p:cNvPr id="389123" name="Rectangle 2"/>
          <p:cNvSpPr>
            <a:spLocks noGrp="1" noRot="1" noChangeAspect="1" noChangeArrowheads="1" noTextEdit="1"/>
          </p:cNvSpPr>
          <p:nvPr>
            <p:ph type="sldImg"/>
          </p:nvPr>
        </p:nvSpPr>
        <p:spPr>
          <a:xfrm>
            <a:off x="1260475" y="720725"/>
            <a:ext cx="4797425" cy="3598863"/>
          </a:xfrm>
          <a:ln/>
        </p:spPr>
      </p:sp>
      <p:sp>
        <p:nvSpPr>
          <p:cNvPr id="389124"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extLst>
      <p:ext uri="{BB962C8B-B14F-4D97-AF65-F5344CB8AC3E}">
        <p14:creationId xmlns:p14="http://schemas.microsoft.com/office/powerpoint/2010/main" val="2583582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xfrm>
            <a:off x="4144293" y="9119144"/>
            <a:ext cx="3169165" cy="480521"/>
          </a:xfrm>
          <a:prstGeom prst="rect">
            <a:avLst/>
          </a:prstGeom>
          <a:noFill/>
        </p:spPr>
        <p:txBody>
          <a:bodyPr/>
          <a:lstStyle/>
          <a:p>
            <a:fld id="{DE0C924B-D29B-42B0-B6D3-9E06C6CB124E}" type="slidenum">
              <a:rPr lang="en-GB" smtClean="0"/>
              <a:pPr/>
              <a:t>37</a:t>
            </a:fld>
            <a:endParaRPr lang="en-GB" dirty="0" smtClean="0"/>
          </a:p>
        </p:txBody>
      </p:sp>
      <p:sp>
        <p:nvSpPr>
          <p:cNvPr id="389123" name="Rectangle 2"/>
          <p:cNvSpPr>
            <a:spLocks noGrp="1" noRot="1" noChangeAspect="1" noChangeArrowheads="1" noTextEdit="1"/>
          </p:cNvSpPr>
          <p:nvPr>
            <p:ph type="sldImg"/>
          </p:nvPr>
        </p:nvSpPr>
        <p:spPr>
          <a:xfrm>
            <a:off x="1260475" y="720725"/>
            <a:ext cx="4797425" cy="3598863"/>
          </a:xfrm>
          <a:ln/>
        </p:spPr>
      </p:sp>
      <p:sp>
        <p:nvSpPr>
          <p:cNvPr id="389124"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extLst>
      <p:ext uri="{BB962C8B-B14F-4D97-AF65-F5344CB8AC3E}">
        <p14:creationId xmlns:p14="http://schemas.microsoft.com/office/powerpoint/2010/main" val="3318292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xfrm>
            <a:off x="4144293" y="9119144"/>
            <a:ext cx="3169165" cy="480521"/>
          </a:xfrm>
          <a:prstGeom prst="rect">
            <a:avLst/>
          </a:prstGeom>
          <a:noFill/>
        </p:spPr>
        <p:txBody>
          <a:bodyPr/>
          <a:lstStyle/>
          <a:p>
            <a:fld id="{DE0C924B-D29B-42B0-B6D3-9E06C6CB124E}" type="slidenum">
              <a:rPr lang="en-GB" smtClean="0"/>
              <a:pPr/>
              <a:t>38</a:t>
            </a:fld>
            <a:endParaRPr lang="en-GB" dirty="0" smtClean="0"/>
          </a:p>
        </p:txBody>
      </p:sp>
      <p:sp>
        <p:nvSpPr>
          <p:cNvPr id="389123" name="Rectangle 2"/>
          <p:cNvSpPr>
            <a:spLocks noGrp="1" noRot="1" noChangeAspect="1" noChangeArrowheads="1" noTextEdit="1"/>
          </p:cNvSpPr>
          <p:nvPr>
            <p:ph type="sldImg"/>
          </p:nvPr>
        </p:nvSpPr>
        <p:spPr>
          <a:xfrm>
            <a:off x="1260475" y="720725"/>
            <a:ext cx="4797425" cy="3598863"/>
          </a:xfrm>
          <a:ln/>
        </p:spPr>
      </p:sp>
      <p:sp>
        <p:nvSpPr>
          <p:cNvPr id="389124"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extLst>
      <p:ext uri="{BB962C8B-B14F-4D97-AF65-F5344CB8AC3E}">
        <p14:creationId xmlns:p14="http://schemas.microsoft.com/office/powerpoint/2010/main" val="4063914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xfrm>
            <a:off x="4144293" y="9119144"/>
            <a:ext cx="3169165" cy="480521"/>
          </a:xfrm>
          <a:prstGeom prst="rect">
            <a:avLst/>
          </a:prstGeom>
          <a:noFill/>
        </p:spPr>
        <p:txBody>
          <a:bodyPr/>
          <a:lstStyle/>
          <a:p>
            <a:fld id="{DE0C924B-D29B-42B0-B6D3-9E06C6CB124E}" type="slidenum">
              <a:rPr lang="en-GB" smtClean="0"/>
              <a:pPr/>
              <a:t>39</a:t>
            </a:fld>
            <a:endParaRPr lang="en-GB" dirty="0" smtClean="0"/>
          </a:p>
        </p:txBody>
      </p:sp>
      <p:sp>
        <p:nvSpPr>
          <p:cNvPr id="389123" name="Rectangle 2"/>
          <p:cNvSpPr>
            <a:spLocks noGrp="1" noRot="1" noChangeAspect="1" noChangeArrowheads="1" noTextEdit="1"/>
          </p:cNvSpPr>
          <p:nvPr>
            <p:ph type="sldImg"/>
          </p:nvPr>
        </p:nvSpPr>
        <p:spPr>
          <a:xfrm>
            <a:off x="1260475" y="720725"/>
            <a:ext cx="4797425" cy="3598863"/>
          </a:xfrm>
          <a:ln/>
        </p:spPr>
      </p:sp>
      <p:sp>
        <p:nvSpPr>
          <p:cNvPr id="389124"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extLst>
      <p:ext uri="{BB962C8B-B14F-4D97-AF65-F5344CB8AC3E}">
        <p14:creationId xmlns:p14="http://schemas.microsoft.com/office/powerpoint/2010/main" val="4002093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xfrm>
            <a:off x="4144293" y="9119144"/>
            <a:ext cx="3169165" cy="480521"/>
          </a:xfrm>
          <a:prstGeom prst="rect">
            <a:avLst/>
          </a:prstGeom>
          <a:noFill/>
        </p:spPr>
        <p:txBody>
          <a:bodyPr/>
          <a:lstStyle/>
          <a:p>
            <a:fld id="{DE0C924B-D29B-42B0-B6D3-9E06C6CB124E}" type="slidenum">
              <a:rPr lang="en-GB" smtClean="0"/>
              <a:pPr/>
              <a:t>41</a:t>
            </a:fld>
            <a:endParaRPr lang="en-GB" dirty="0" smtClean="0"/>
          </a:p>
        </p:txBody>
      </p:sp>
      <p:sp>
        <p:nvSpPr>
          <p:cNvPr id="389123" name="Rectangle 2"/>
          <p:cNvSpPr>
            <a:spLocks noGrp="1" noRot="1" noChangeAspect="1" noChangeArrowheads="1" noTextEdit="1"/>
          </p:cNvSpPr>
          <p:nvPr>
            <p:ph type="sldImg"/>
          </p:nvPr>
        </p:nvSpPr>
        <p:spPr>
          <a:xfrm>
            <a:off x="1260475" y="720725"/>
            <a:ext cx="4797425" cy="3598863"/>
          </a:xfrm>
          <a:ln/>
        </p:spPr>
      </p:sp>
      <p:sp>
        <p:nvSpPr>
          <p:cNvPr id="389124" name="Rectangle 3"/>
          <p:cNvSpPr>
            <a:spLocks noGrp="1" noChangeArrowheads="1"/>
          </p:cNvSpPr>
          <p:nvPr>
            <p:ph type="body" idx="1"/>
          </p:nvPr>
        </p:nvSpPr>
        <p:spPr>
          <a:xfrm>
            <a:off x="733087" y="4561109"/>
            <a:ext cx="5850767" cy="4320079"/>
          </a:xfrm>
          <a:noFill/>
          <a:ln>
            <a:noFill/>
          </a:ln>
        </p:spPr>
        <p:txBody>
          <a:bodyPr/>
          <a:lstStyle/>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extLst>
      <p:ext uri="{BB962C8B-B14F-4D97-AF65-F5344CB8AC3E}">
        <p14:creationId xmlns:p14="http://schemas.microsoft.com/office/powerpoint/2010/main" val="226979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xfrm>
            <a:off x="4144293" y="9119144"/>
            <a:ext cx="3169165" cy="480521"/>
          </a:xfrm>
          <a:prstGeom prst="rect">
            <a:avLst/>
          </a:prstGeom>
          <a:noFill/>
        </p:spPr>
        <p:txBody>
          <a:bodyPr/>
          <a:lstStyle/>
          <a:p>
            <a:fld id="{D4E17175-AEC3-4F32-B03E-480E6F7DA606}" type="slidenum">
              <a:rPr lang="en-GB" smtClean="0"/>
              <a:pPr/>
              <a:t>43</a:t>
            </a:fld>
            <a:endParaRPr lang="en-GB" dirty="0" smtClean="0"/>
          </a:p>
        </p:txBody>
      </p:sp>
      <p:sp>
        <p:nvSpPr>
          <p:cNvPr id="390147" name="Rectangle 2"/>
          <p:cNvSpPr>
            <a:spLocks noGrp="1" noRot="1" noChangeAspect="1" noChangeArrowheads="1" noTextEdit="1"/>
          </p:cNvSpPr>
          <p:nvPr>
            <p:ph type="sldImg"/>
          </p:nvPr>
        </p:nvSpPr>
        <p:spPr>
          <a:ln/>
        </p:spPr>
      </p:sp>
      <p:sp>
        <p:nvSpPr>
          <p:cNvPr id="3901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29970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0996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693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079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dirty="0"/>
              <a:t>Add the notes here.</a:t>
            </a:r>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364689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dirty="0"/>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935521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dirty="0"/>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9149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pPr>
              <a:lnSpc>
                <a:spcPct val="90000"/>
              </a:lnSpc>
            </a:pPr>
            <a:r>
              <a:rPr lang="en-US" altLang="en-US" dirty="0">
                <a:latin typeface="Arial" charset="0"/>
                <a:cs typeface="Arial" charset="0"/>
              </a:rPr>
              <a:t>To create threads, your class must extend the Thread class and must override the run() method. Call start() method to begin execution of the thread. run() method defines the code that constitutes a new thread. run()</a:t>
            </a:r>
            <a:r>
              <a:rPr lang="en-US" altLang="en-US" b="1" dirty="0">
                <a:latin typeface="Arial" charset="0"/>
                <a:cs typeface="Arial" charset="0"/>
              </a:rPr>
              <a:t> </a:t>
            </a:r>
            <a:r>
              <a:rPr lang="en-US" altLang="en-US" dirty="0">
                <a:latin typeface="Arial" charset="0"/>
                <a:cs typeface="Arial" charset="0"/>
              </a:rPr>
              <a:t>can call other methods, use other classes, and declare variables just like the main thread.  The only difference is that run()</a:t>
            </a:r>
            <a:r>
              <a:rPr lang="en-US" altLang="en-US" b="1" dirty="0">
                <a:latin typeface="Arial" charset="0"/>
                <a:cs typeface="Arial" charset="0"/>
              </a:rPr>
              <a:t> </a:t>
            </a:r>
            <a:r>
              <a:rPr lang="en-US" altLang="en-US" dirty="0">
                <a:latin typeface="Arial" charset="0"/>
                <a:cs typeface="Arial" charset="0"/>
              </a:rPr>
              <a:t>establishes the entry point for another, concurrent thread of execution within your program.  This ends when run() returns.</a:t>
            </a:r>
          </a:p>
          <a:p>
            <a:pPr>
              <a:lnSpc>
                <a:spcPct val="90000"/>
              </a:lnSpc>
            </a:pPr>
            <a:endParaRPr lang="en-US" altLang="en-US" dirty="0">
              <a:latin typeface="Arial" charset="0"/>
              <a:cs typeface="Arial" charset="0"/>
            </a:endParaRPr>
          </a:p>
          <a:p>
            <a:endParaRPr lang="en-US" sz="1100" dirty="0">
              <a:latin typeface="Candara" panose="020E0502030303020204" pitchFamily="34" charset="0"/>
            </a:endParaRPr>
          </a:p>
          <a:p>
            <a:r>
              <a:rPr lang="en-US" sz="1100" dirty="0">
                <a:latin typeface="Candara" panose="020E0502030303020204" pitchFamily="34" charset="0"/>
              </a:rPr>
              <a:t>        </a:t>
            </a:r>
          </a:p>
          <a:p>
            <a:endParaRPr lang="en-US" sz="1100" dirty="0">
              <a:latin typeface="Candara" panose="020E0502030303020204" pitchFamily="34" charset="0"/>
            </a:endParaRPr>
          </a:p>
          <a:p>
            <a:endParaRPr lang="en-US" sz="1100" dirty="0">
              <a:latin typeface="Candara" panose="020E0502030303020204" pitchFamily="34" charset="0"/>
            </a:endParaRPr>
          </a:p>
          <a:p>
            <a:endParaRPr lang="en-US" sz="1100" dirty="0">
              <a:latin typeface="Candara" panose="020E0502030303020204" pitchFamily="34" charset="0"/>
            </a:endParaRPr>
          </a:p>
          <a:p>
            <a:endParaRPr lang="en-US" sz="1100" dirty="0">
              <a:latin typeface="Candara" panose="020E0502030303020204" pitchFamily="34" charset="0"/>
            </a:endParaRPr>
          </a:p>
          <a:p>
            <a:r>
              <a:rPr lang="en-US" sz="1100" dirty="0">
                <a:latin typeface="Candara" panose="020E0502030303020204" pitchFamily="34" charset="0"/>
              </a:rPr>
              <a:t>}</a:t>
            </a:r>
          </a:p>
          <a:p>
            <a:endParaRPr lang="en-US" dirty="0"/>
          </a:p>
        </p:txBody>
      </p:sp>
    </p:spTree>
    <p:extLst>
      <p:ext uri="{BB962C8B-B14F-4D97-AF65-F5344CB8AC3E}">
        <p14:creationId xmlns:p14="http://schemas.microsoft.com/office/powerpoint/2010/main" val="132646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r>
              <a:rPr lang="en-US" sz="1100" dirty="0">
                <a:latin typeface="Arial (Body)"/>
              </a:rPr>
              <a:t>The </a:t>
            </a:r>
            <a:r>
              <a:rPr lang="en-US" dirty="0">
                <a:latin typeface="Arial (Body)"/>
              </a:rPr>
              <a:t>Runnable</a:t>
            </a:r>
            <a:r>
              <a:rPr lang="en-US" sz="1100" dirty="0">
                <a:latin typeface="Arial (Body)"/>
              </a:rPr>
              <a:t> interface should be implemented by any class whose instances are intended to be executed by a thread. The class must define a method of no arguments called </a:t>
            </a:r>
            <a:r>
              <a:rPr lang="en-US" dirty="0">
                <a:latin typeface="Arial (Body)"/>
              </a:rPr>
              <a:t>run</a:t>
            </a:r>
            <a:r>
              <a:rPr lang="en-US" sz="1100" dirty="0">
                <a:latin typeface="Arial (Body)"/>
              </a:rPr>
              <a:t>.</a:t>
            </a:r>
          </a:p>
          <a:p>
            <a:endParaRPr lang="en-US" sz="1100" dirty="0">
              <a:latin typeface="Arial (Body)"/>
            </a:endParaRPr>
          </a:p>
          <a:p>
            <a:endParaRPr lang="en-US" sz="1100" dirty="0">
              <a:latin typeface="Arial (Body)"/>
            </a:endParaRPr>
          </a:p>
          <a:p>
            <a:r>
              <a:rPr lang="en-US" sz="1100" b="1" dirty="0">
                <a:latin typeface="Arial (Body)"/>
              </a:rPr>
              <a:t>Find below the main class to use HelloRunnable Thread</a:t>
            </a:r>
          </a:p>
          <a:p>
            <a:endParaRPr lang="en-US" sz="1100" b="1" dirty="0">
              <a:latin typeface="Arial (Body)"/>
            </a:endParaRPr>
          </a:p>
          <a:p>
            <a:r>
              <a:rPr lang="en-US" sz="1100" b="1" dirty="0">
                <a:latin typeface="Arial (Body)"/>
              </a:rPr>
              <a:t>public class HelloMain {</a:t>
            </a:r>
          </a:p>
          <a:p>
            <a:endParaRPr lang="en-US" sz="1100" dirty="0">
              <a:latin typeface="Arial (Body)"/>
            </a:endParaRPr>
          </a:p>
          <a:p>
            <a:r>
              <a:rPr lang="en-US" sz="1100" b="1" dirty="0">
                <a:latin typeface="Arial (Body)"/>
              </a:rPr>
              <a:t>public static void main(String[] args) {</a:t>
            </a:r>
          </a:p>
          <a:p>
            <a:endParaRPr lang="en-US" sz="1100" dirty="0">
              <a:latin typeface="Arial (Body)"/>
            </a:endParaRPr>
          </a:p>
          <a:p>
            <a:endParaRPr lang="en-US" sz="1100" dirty="0">
              <a:latin typeface="Arial (Body)"/>
            </a:endParaRPr>
          </a:p>
          <a:p>
            <a:r>
              <a:rPr lang="en-US" sz="1100" dirty="0">
                <a:latin typeface="Arial (Body)"/>
              </a:rPr>
              <a:t>    HelloRunnable hello = </a:t>
            </a:r>
            <a:r>
              <a:rPr lang="en-US" sz="1100" b="1" dirty="0">
                <a:latin typeface="Arial (Body)"/>
              </a:rPr>
              <a:t>new HelloRunnable();</a:t>
            </a:r>
          </a:p>
          <a:p>
            <a:r>
              <a:rPr lang="en-US" sz="1100" dirty="0">
                <a:latin typeface="Arial (Body)"/>
              </a:rPr>
              <a:t>Thread helloThread = </a:t>
            </a:r>
            <a:r>
              <a:rPr lang="en-US" sz="1100" b="1" dirty="0">
                <a:latin typeface="Arial (Body)"/>
              </a:rPr>
              <a:t>new Thread(hello);</a:t>
            </a:r>
          </a:p>
          <a:p>
            <a:endParaRPr lang="en-US" sz="1100" dirty="0">
              <a:latin typeface="Arial (Body)"/>
            </a:endParaRPr>
          </a:p>
          <a:p>
            <a:r>
              <a:rPr lang="en-US" sz="1100" dirty="0">
                <a:latin typeface="Arial (Body)"/>
              </a:rPr>
              <a:t>helloThread.start();</a:t>
            </a:r>
          </a:p>
          <a:p>
            <a:endParaRPr lang="en-US" sz="1100" dirty="0">
              <a:latin typeface="Arial (Body)"/>
            </a:endParaRPr>
          </a:p>
          <a:p>
            <a:r>
              <a:rPr lang="en-US" sz="1100" dirty="0">
                <a:latin typeface="Arial (Body)"/>
              </a:rPr>
              <a:t>}</a:t>
            </a:r>
          </a:p>
          <a:p>
            <a:endParaRPr lang="en-US" sz="1100" dirty="0">
              <a:latin typeface="Arial (Body)"/>
            </a:endParaRPr>
          </a:p>
          <a:p>
            <a:r>
              <a:rPr lang="en-US" sz="1100" dirty="0">
                <a:latin typeface="Arial (Body)"/>
              </a:rPr>
              <a:t>}</a:t>
            </a:r>
          </a:p>
        </p:txBody>
      </p:sp>
    </p:spTree>
    <p:extLst>
      <p:ext uri="{BB962C8B-B14F-4D97-AF65-F5344CB8AC3E}">
        <p14:creationId xmlns:p14="http://schemas.microsoft.com/office/powerpoint/2010/main" val="1337105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465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r>
              <a:rPr lang="en-GB" altLang="en-US" dirty="0">
                <a:latin typeface="Arial (Body)"/>
                <a:cs typeface="Times New Roman" pitchFamily="18" charset="0"/>
              </a:rPr>
              <a:t>Threads can be created either of these two ways</a:t>
            </a:r>
            <a:endParaRPr lang="en-US" dirty="0">
              <a:solidFill>
                <a:schemeClr val="tx1"/>
              </a:solidFill>
              <a:latin typeface="Arial (Body)"/>
            </a:endParaRPr>
          </a:p>
          <a:p>
            <a:pPr marL="881027" lvl="1" indent="-397721">
              <a:spcBef>
                <a:spcPts val="634"/>
              </a:spcBef>
              <a:tabLst>
                <a:tab pos="605811" algn="l"/>
                <a:tab pos="1089117" algn="l"/>
                <a:tab pos="1572424" algn="l"/>
                <a:tab pos="2055730" algn="l"/>
                <a:tab pos="2539036" algn="l"/>
                <a:tab pos="3022342" algn="l"/>
                <a:tab pos="3505648" algn="l"/>
                <a:tab pos="3988954" algn="l"/>
                <a:tab pos="4472260" algn="l"/>
                <a:tab pos="4955566" algn="l"/>
                <a:tab pos="5438873" algn="l"/>
                <a:tab pos="5922179" algn="l"/>
                <a:tab pos="6405485" algn="l"/>
                <a:tab pos="6888791" algn="l"/>
                <a:tab pos="7372097" algn="l"/>
                <a:tab pos="7855403" algn="l"/>
                <a:tab pos="8338709" algn="l"/>
                <a:tab pos="8822015" algn="l"/>
                <a:tab pos="9305321" algn="l"/>
                <a:tab pos="9788628" algn="l"/>
              </a:tabLst>
            </a:pPr>
            <a:r>
              <a:rPr lang="en-GB" altLang="en-US" dirty="0">
                <a:latin typeface="Arial (Body)"/>
                <a:cs typeface="Times New Roman" pitchFamily="18" charset="0"/>
              </a:rPr>
              <a:t>Creating a </a:t>
            </a:r>
            <a:r>
              <a:rPr lang="en-GB" altLang="en-US" b="1" dirty="0">
                <a:latin typeface="Arial (Body)"/>
                <a:cs typeface="Times New Roman" pitchFamily="18" charset="0"/>
              </a:rPr>
              <a:t>worker</a:t>
            </a:r>
            <a:r>
              <a:rPr lang="en-GB" altLang="en-US" dirty="0">
                <a:latin typeface="Arial (Body)"/>
                <a:cs typeface="Times New Roman" pitchFamily="18" charset="0"/>
              </a:rPr>
              <a:t> object of the java.lang.Thread class</a:t>
            </a:r>
          </a:p>
          <a:p>
            <a:pPr marL="881027" lvl="1" indent="-397721">
              <a:spcBef>
                <a:spcPts val="634"/>
              </a:spcBef>
              <a:tabLst>
                <a:tab pos="605811" algn="l"/>
                <a:tab pos="1089117" algn="l"/>
                <a:tab pos="1572424" algn="l"/>
                <a:tab pos="2055730" algn="l"/>
                <a:tab pos="2539036" algn="l"/>
                <a:tab pos="3022342" algn="l"/>
                <a:tab pos="3505648" algn="l"/>
                <a:tab pos="3988954" algn="l"/>
                <a:tab pos="4472260" algn="l"/>
                <a:tab pos="4955566" algn="l"/>
                <a:tab pos="5438873" algn="l"/>
                <a:tab pos="5922179" algn="l"/>
                <a:tab pos="6405485" algn="l"/>
                <a:tab pos="6888791" algn="l"/>
                <a:tab pos="7372097" algn="l"/>
                <a:tab pos="7855403" algn="l"/>
                <a:tab pos="8338709" algn="l"/>
                <a:tab pos="8822015" algn="l"/>
                <a:tab pos="9305321" algn="l"/>
                <a:tab pos="9788628" algn="l"/>
              </a:tabLst>
            </a:pPr>
            <a:endParaRPr lang="en-GB" altLang="en-US" dirty="0">
              <a:latin typeface="Arial (Body)"/>
              <a:cs typeface="Times New Roman" pitchFamily="18" charset="0"/>
            </a:endParaRPr>
          </a:p>
          <a:p>
            <a:pPr lvl="1"/>
            <a:r>
              <a:rPr lang="en-GB" altLang="en-US" dirty="0">
                <a:latin typeface="Arial (Body)"/>
                <a:cs typeface="Times New Roman" pitchFamily="18" charset="0"/>
              </a:rPr>
              <a:t>Creating the </a:t>
            </a:r>
            <a:r>
              <a:rPr lang="en-GB" altLang="en-US" b="1" dirty="0">
                <a:latin typeface="Arial (Body)"/>
                <a:cs typeface="Times New Roman" pitchFamily="18" charset="0"/>
              </a:rPr>
              <a:t>task</a:t>
            </a:r>
            <a:r>
              <a:rPr lang="en-GB" altLang="en-US" dirty="0">
                <a:latin typeface="Arial (Body)"/>
                <a:cs typeface="Times New Roman" pitchFamily="18" charset="0"/>
              </a:rPr>
              <a:t> object which is implementing the java.lang.Runnable interface</a:t>
            </a:r>
            <a:endParaRPr lang="en-US" altLang="en-US" dirty="0">
              <a:latin typeface="Arial (Body)"/>
              <a:cs typeface="Times New Roman" pitchFamily="18" charset="0"/>
            </a:endParaRPr>
          </a:p>
          <a:p>
            <a:pPr marL="483306" lvl="1"/>
            <a:endParaRPr lang="en-US" altLang="en-US" dirty="0">
              <a:latin typeface="Arial (Body)"/>
              <a:cs typeface="Times New Roman" pitchFamily="18" charset="0"/>
            </a:endParaRPr>
          </a:p>
          <a:p>
            <a:pPr lvl="1"/>
            <a:r>
              <a:rPr lang="en-GB" altLang="en-US" dirty="0">
                <a:latin typeface="Arial (Body)"/>
                <a:cs typeface="Times New Roman" pitchFamily="18" charset="0"/>
              </a:rPr>
              <a:t>Using Executor framework which </a:t>
            </a:r>
            <a:r>
              <a:rPr lang="en-GB" altLang="en-US" b="1" dirty="0">
                <a:latin typeface="Arial (Body)"/>
                <a:cs typeface="Times New Roman" pitchFamily="18" charset="0"/>
              </a:rPr>
              <a:t>decouples Task submission from policy of worker threads</a:t>
            </a:r>
          </a:p>
          <a:p>
            <a:pPr lvl="1"/>
            <a:endParaRPr lang="en-GB" altLang="en-US" b="1" dirty="0">
              <a:latin typeface="Arial (Body)"/>
              <a:cs typeface="Times New Roman" pitchFamily="18" charset="0"/>
            </a:endParaRPr>
          </a:p>
          <a:p>
            <a:pPr marL="362480" indent="-362480">
              <a:lnSpc>
                <a:spcPct val="150000"/>
              </a:lnSpc>
              <a:spcAft>
                <a:spcPts val="846"/>
              </a:spcAft>
              <a:buFont typeface="+mj-lt"/>
              <a:buAutoNum type="arabicPeriod"/>
              <a:tabLst>
                <a:tab pos="483306" algn="l"/>
              </a:tabLst>
              <a:defRPr/>
            </a:pPr>
            <a:r>
              <a:rPr lang="en-US" b="1" dirty="0">
                <a:latin typeface="Arial (Body)"/>
                <a:ea typeface="Times New Roman" panose="02020603050405020304" pitchFamily="18" charset="0"/>
                <a:cs typeface="Times New Roman" panose="02020603050405020304" pitchFamily="18" charset="0"/>
              </a:rPr>
              <a:t>InterruptedException :</a:t>
            </a:r>
            <a:r>
              <a:rPr lang="en-US" dirty="0">
                <a:latin typeface="Arial (Body)"/>
                <a:ea typeface="Times New Roman" panose="02020603050405020304" pitchFamily="18" charset="0"/>
                <a:cs typeface="Times New Roman" panose="02020603050405020304" pitchFamily="18" charset="0"/>
              </a:rPr>
              <a:t> It is thrown when the waiting or sleeping state is disrupted by another thread.</a:t>
            </a:r>
            <a:endParaRPr lang="en-US" sz="1700" dirty="0">
              <a:latin typeface="Arial (Body)"/>
              <a:ea typeface="Calibri" panose="020F0502020204030204" pitchFamily="34" charset="0"/>
              <a:cs typeface="Times New Roman" panose="02020603050405020304" pitchFamily="18" charset="0"/>
            </a:endParaRPr>
          </a:p>
          <a:p>
            <a:pPr marL="362480" indent="-362480">
              <a:lnSpc>
                <a:spcPct val="150000"/>
              </a:lnSpc>
              <a:spcAft>
                <a:spcPts val="846"/>
              </a:spcAft>
              <a:buFont typeface="+mj-lt"/>
              <a:buAutoNum type="arabicPeriod"/>
              <a:tabLst>
                <a:tab pos="483306" algn="l"/>
              </a:tabLst>
              <a:defRPr/>
            </a:pPr>
            <a:r>
              <a:rPr lang="en-US" b="1" dirty="0">
                <a:latin typeface="Arial (Body)"/>
                <a:ea typeface="Times New Roman" panose="02020603050405020304" pitchFamily="18" charset="0"/>
                <a:cs typeface="Times New Roman" panose="02020603050405020304" pitchFamily="18" charset="0"/>
              </a:rPr>
              <a:t>IllegalStateException :</a:t>
            </a:r>
            <a:r>
              <a:rPr lang="en-US" dirty="0">
                <a:latin typeface="Arial (Body)"/>
                <a:ea typeface="Times New Roman" panose="02020603050405020304" pitchFamily="18" charset="0"/>
                <a:cs typeface="Times New Roman" panose="02020603050405020304" pitchFamily="18" charset="0"/>
              </a:rPr>
              <a:t> It is thrown when a thread is tried to start that is already started.</a:t>
            </a:r>
            <a:endParaRPr lang="en-US" sz="1700" dirty="0">
              <a:latin typeface="Arial (Body)"/>
              <a:ea typeface="Calibri" panose="020F0502020204030204" pitchFamily="34" charset="0"/>
              <a:cs typeface="Times New Roman" panose="02020603050405020304" pitchFamily="18" charset="0"/>
            </a:endParaRPr>
          </a:p>
          <a:p>
            <a:pPr lvl="1"/>
            <a:endParaRPr lang="en-US" altLang="en-US" dirty="0">
              <a:latin typeface="Arial (Body)"/>
              <a:cs typeface="Times New Roman" pitchFamily="18" charset="0"/>
            </a:endParaRPr>
          </a:p>
          <a:p>
            <a:endParaRPr lang="en-US" dirty="0">
              <a:latin typeface="Arial (Body)"/>
            </a:endParaRPr>
          </a:p>
          <a:p>
            <a:endParaRPr lang="en-US" dirty="0">
              <a:latin typeface="Arial (Body)"/>
            </a:endParaRPr>
          </a:p>
        </p:txBody>
      </p:sp>
    </p:spTree>
    <p:extLst>
      <p:ext uri="{BB962C8B-B14F-4D97-AF65-F5344CB8AC3E}">
        <p14:creationId xmlns:p14="http://schemas.microsoft.com/office/powerpoint/2010/main" val="344625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4122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84656485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846671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83894730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8740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18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310377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55934791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3742310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04127762"/>
      </p:ext>
    </p:extLst>
  </p:cSld>
  <p:clrMapOvr>
    <a:masterClrMapping/>
  </p:clrMapOvr>
  <p:hf sldNum="0" hdr="0" dt="0"/>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09374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064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39336596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771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698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872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defTabSz="685800">
              <a:lnSpc>
                <a:spcPct val="85000"/>
              </a:lnSpc>
              <a:defRPr/>
            </a:pPr>
            <a:r>
              <a:rPr lang="en-US" sz="6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r>
              <a:rPr lang="en-US" sz="6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503395098"/>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defTabSz="685800">
              <a:lnSpc>
                <a:spcPct val="85000"/>
              </a:lnSpc>
              <a:defRPr/>
            </a:pPr>
            <a:r>
              <a:rPr lang="en-US" sz="600" kern="0" dirty="0">
                <a:solidFill>
                  <a:srgbClr val="00458D"/>
                </a:solidFill>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r>
              <a:rPr lang="en-US" sz="6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8896469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86667790"/>
      </p:ext>
    </p:extLst>
  </p:cSld>
  <p:clrMapOvr>
    <a:masterClrMapping/>
  </p:clrMapOvr>
  <p:timing>
    <p:tnLst>
      <p:par>
        <p:cTn id="1" dur="indefinite" restart="never" nodeType="tmRoot"/>
      </p:par>
    </p:tnLst>
  </p:timing>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538595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357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3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245787999"/>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5824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46045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7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83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9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4271527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sv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67006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1483395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14393" cy="863599"/>
          </a:xfrm>
        </p:spPr>
        <p:txBody>
          <a:bodyPr>
            <a:normAutofit/>
          </a:bodyPr>
          <a:lstStyle/>
          <a:p>
            <a:r>
              <a:rPr lang="en-US" sz="3200" dirty="0"/>
              <a:t>Core Java 8 </a:t>
            </a:r>
          </a:p>
        </p:txBody>
      </p:sp>
      <p:sp>
        <p:nvSpPr>
          <p:cNvPr id="12" name="Subtitle 11"/>
          <p:cNvSpPr>
            <a:spLocks noGrp="1"/>
          </p:cNvSpPr>
          <p:nvPr>
            <p:ph type="subTitle" idx="1"/>
          </p:nvPr>
        </p:nvSpPr>
        <p:spPr/>
        <p:txBody>
          <a:bodyPr>
            <a:normAutofit/>
          </a:bodyPr>
          <a:lstStyle/>
          <a:p>
            <a:pPr algn="l"/>
            <a:endParaRPr lang="en-US" sz="2000" dirty="0" smtClean="0">
              <a:solidFill>
                <a:srgbClr val="0070C0"/>
              </a:solidFill>
            </a:endParaRPr>
          </a:p>
          <a:p>
            <a:pPr algn="l"/>
            <a:endParaRPr lang="en-US" sz="2000" dirty="0">
              <a:solidFill>
                <a:srgbClr val="0070C0"/>
              </a:solidFill>
            </a:endParaRPr>
          </a:p>
          <a:p>
            <a:pPr algn="l"/>
            <a:r>
              <a:rPr lang="en-US" sz="2000" dirty="0" smtClean="0">
                <a:solidFill>
                  <a:srgbClr val="0070C0"/>
                </a:solidFill>
              </a:rPr>
              <a:t>Lesson 16 </a:t>
            </a:r>
            <a:r>
              <a:rPr lang="en-US" sz="2000" dirty="0">
                <a:solidFill>
                  <a:srgbClr val="0070C0"/>
                </a:solidFill>
              </a:rPr>
              <a:t>:  </a:t>
            </a:r>
            <a:r>
              <a:rPr lang="en-US" sz="2000" dirty="0" smtClean="0">
                <a:solidFill>
                  <a:srgbClr val="0070C0"/>
                </a:solidFill>
              </a:rPr>
              <a:t> </a:t>
            </a:r>
            <a:r>
              <a:rPr lang="en-US" sz="2000" dirty="0">
                <a:solidFill>
                  <a:srgbClr val="0070C0"/>
                </a:solidFill>
              </a:rPr>
              <a:t>Multithreading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p:txBody>
          <a:bodyPr/>
          <a:lstStyle/>
          <a:p>
            <a:pPr>
              <a:lnSpc>
                <a:spcPct val="150000"/>
              </a:lnSpc>
            </a:pPr>
            <a:r>
              <a:rPr lang="en-US" sz="1200" dirty="0" smtClean="0"/>
              <a:t>16.2</a:t>
            </a:r>
            <a:r>
              <a:rPr lang="en-US" sz="1200" dirty="0"/>
              <a:t>:  Thread Life cycle  </a:t>
            </a:r>
            <a:br>
              <a:rPr lang="en-US" sz="1200" dirty="0"/>
            </a:br>
            <a:r>
              <a:rPr lang="en-US" dirty="0"/>
              <a:t>Thread Life Cycle</a:t>
            </a:r>
          </a:p>
        </p:txBody>
      </p:sp>
      <p:sp>
        <p:nvSpPr>
          <p:cNvPr id="4" name="Rectangle 2"/>
          <p:cNvSpPr>
            <a:spLocks noGrp="1" noChangeArrowheads="1"/>
          </p:cNvSpPr>
          <p:nvPr>
            <p:ph idx="1"/>
          </p:nvPr>
        </p:nvSpPr>
        <p:spPr/>
        <p:txBody>
          <a:bodyPr/>
          <a:lstStyle/>
          <a:p>
            <a:pPr eaLnBrk="1" hangingPunct="1">
              <a:spcBef>
                <a:spcPts val="500"/>
              </a:spcBef>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7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descr="http://www.tutorialspoint.com/images/java_thre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714" y="1634043"/>
            <a:ext cx="6622862" cy="463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03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sz="1200" dirty="0" smtClean="0"/>
              <a:t>16.3</a:t>
            </a:r>
            <a:r>
              <a:rPr lang="en-US" sz="1200" dirty="0"/>
              <a:t>: Scheduling threads- Priorities </a:t>
            </a:r>
            <a:r>
              <a:rPr lang="en-US" dirty="0"/>
              <a:t/>
            </a:r>
            <a:br>
              <a:rPr lang="en-US" dirty="0"/>
            </a:br>
            <a:r>
              <a:rPr lang="en-US" dirty="0"/>
              <a:t>Thread  Priorities</a:t>
            </a:r>
          </a:p>
        </p:txBody>
      </p:sp>
      <p:sp>
        <p:nvSpPr>
          <p:cNvPr id="6" name="Content Placeholder 5"/>
          <p:cNvSpPr>
            <a:spLocks noGrp="1"/>
          </p:cNvSpPr>
          <p:nvPr>
            <p:ph idx="1"/>
          </p:nvPr>
        </p:nvSpPr>
        <p:spPr/>
        <p:txBody>
          <a:bodyPr>
            <a:normAutofit lnSpcReduction="10000"/>
          </a:bodyPr>
          <a:lstStyle/>
          <a:p>
            <a:pPr>
              <a:lnSpc>
                <a:spcPct val="150000"/>
              </a:lnSpc>
            </a:pPr>
            <a:r>
              <a:rPr lang="en-US" dirty="0"/>
              <a:t>Thread runs in a priority level .   Each thread has a priority which is a number starts from 1 to 10 .  </a:t>
            </a:r>
          </a:p>
          <a:p>
            <a:pPr lvl="1">
              <a:lnSpc>
                <a:spcPct val="150000"/>
              </a:lnSpc>
            </a:pPr>
            <a:r>
              <a:rPr lang="en-US" dirty="0"/>
              <a:t>Thread Scheduler   schedules the threads  according to their priority .</a:t>
            </a:r>
          </a:p>
          <a:p>
            <a:pPr>
              <a:lnSpc>
                <a:spcPct val="150000"/>
              </a:lnSpc>
            </a:pPr>
            <a:r>
              <a:rPr lang="en-US" dirty="0"/>
              <a:t>There are three constant defined in Thread class</a:t>
            </a:r>
          </a:p>
          <a:p>
            <a:pPr lvl="1">
              <a:lnSpc>
                <a:spcPct val="150000"/>
              </a:lnSpc>
            </a:pPr>
            <a:r>
              <a:rPr lang="en-US" dirty="0"/>
              <a:t>MIN_PRIORITY</a:t>
            </a:r>
          </a:p>
          <a:p>
            <a:pPr lvl="1">
              <a:lnSpc>
                <a:spcPct val="150000"/>
              </a:lnSpc>
            </a:pPr>
            <a:r>
              <a:rPr lang="en-US" dirty="0"/>
              <a:t>NORM_PRIORITY</a:t>
            </a:r>
          </a:p>
          <a:p>
            <a:pPr>
              <a:lnSpc>
                <a:spcPct val="150000"/>
              </a:lnSpc>
            </a:pPr>
            <a:r>
              <a:rPr lang="en-US" dirty="0"/>
              <a:t>MAX_PRIORITY</a:t>
            </a:r>
          </a:p>
          <a:p>
            <a:pPr lvl="1">
              <a:lnSpc>
                <a:spcPct val="150000"/>
              </a:lnSpc>
            </a:pPr>
            <a:r>
              <a:rPr lang="en-US" dirty="0"/>
              <a:t>Method which is used to set the priority</a:t>
            </a:r>
          </a:p>
          <a:p>
            <a:pPr>
              <a:lnSpc>
                <a:spcPct val="150000"/>
              </a:lnSpc>
            </a:pPr>
            <a:r>
              <a:rPr lang="en-US" dirty="0"/>
              <a:t>setPriority(PRIORITY_LEVEL);</a:t>
            </a:r>
          </a:p>
          <a:p>
            <a:pPr>
              <a:lnSpc>
                <a:spcPct val="150000"/>
              </a:lnSpc>
            </a:pPr>
            <a:r>
              <a:rPr lang="en-US" dirty="0"/>
              <a:t>Do not rely on thread priorities when you design your multithreaded application .</a:t>
            </a:r>
          </a:p>
          <a:p>
            <a:pPr>
              <a:lnSpc>
                <a:spcPct val="150000"/>
              </a:lnSpc>
            </a:pPr>
            <a:endParaRPr lang="en-US" dirty="0"/>
          </a:p>
        </p:txBody>
      </p:sp>
    </p:spTree>
    <p:extLst>
      <p:ext uri="{BB962C8B-B14F-4D97-AF65-F5344CB8AC3E}">
        <p14:creationId xmlns:p14="http://schemas.microsoft.com/office/powerpoint/2010/main" val="181504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16.3</a:t>
            </a:r>
            <a:r>
              <a:rPr lang="en-US" sz="1300" dirty="0"/>
              <a:t>: Scheduling threads- Priorities</a:t>
            </a:r>
            <a:r>
              <a:rPr lang="en-US" dirty="0"/>
              <a:t/>
            </a:r>
            <a:br>
              <a:rPr lang="en-US" dirty="0"/>
            </a:br>
            <a:r>
              <a:rPr lang="en-US" dirty="0"/>
              <a:t>Demo</a:t>
            </a:r>
          </a:p>
        </p:txBody>
      </p:sp>
      <p:sp>
        <p:nvSpPr>
          <p:cNvPr id="3" name="Content Placeholder 2"/>
          <p:cNvSpPr>
            <a:spLocks noGrp="1"/>
          </p:cNvSpPr>
          <p:nvPr>
            <p:ph idx="1"/>
          </p:nvPr>
        </p:nvSpPr>
        <p:spPr/>
        <p:txBody>
          <a:bodyPr/>
          <a:lstStyle/>
          <a:p>
            <a:r>
              <a:rPr lang="en-US" dirty="0"/>
              <a:t>ThreadPriorityDemo</a:t>
            </a:r>
          </a:p>
        </p:txBody>
      </p:sp>
    </p:spTree>
    <p:extLst>
      <p:ext uri="{BB962C8B-B14F-4D97-AF65-F5344CB8AC3E}">
        <p14:creationId xmlns:p14="http://schemas.microsoft.com/office/powerpoint/2010/main" val="324317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sz="1200" dirty="0" smtClean="0"/>
              <a:t>16.4</a:t>
            </a:r>
            <a:r>
              <a:rPr lang="en-US" sz="1200" dirty="0"/>
              <a:t>: Controlling  threads  using sleep(),join()</a:t>
            </a:r>
            <a:r>
              <a:rPr lang="en-US" dirty="0"/>
              <a:t/>
            </a:r>
            <a:br>
              <a:rPr lang="en-US" dirty="0"/>
            </a:br>
            <a:r>
              <a:rPr lang="en-US" dirty="0"/>
              <a:t>Threads in Blocked Stage</a:t>
            </a:r>
          </a:p>
        </p:txBody>
      </p:sp>
      <p:sp>
        <p:nvSpPr>
          <p:cNvPr id="3" name="Content Placeholder 2"/>
          <p:cNvSpPr>
            <a:spLocks noGrp="1"/>
          </p:cNvSpPr>
          <p:nvPr>
            <p:ph idx="1"/>
          </p:nvPr>
        </p:nvSpPr>
        <p:spPr/>
        <p:txBody>
          <a:bodyPr/>
          <a:lstStyle/>
          <a:p>
            <a:pPr>
              <a:lnSpc>
                <a:spcPct val="150000"/>
              </a:lnSpc>
            </a:pPr>
            <a:r>
              <a:rPr lang="en-US" dirty="0"/>
              <a:t>Number of ways a thread can be brought to blocked state.</a:t>
            </a:r>
          </a:p>
          <a:p>
            <a:pPr marL="532311" lvl="1" indent="-342900">
              <a:lnSpc>
                <a:spcPct val="150000"/>
              </a:lnSpc>
              <a:buFont typeface="+mj-lt"/>
              <a:buAutoNum type="arabicPeriod"/>
            </a:pPr>
            <a:r>
              <a:rPr lang="en-US" dirty="0"/>
              <a:t>By calling sleep() method</a:t>
            </a:r>
          </a:p>
          <a:p>
            <a:pPr marL="532311" lvl="1" indent="-342900">
              <a:lnSpc>
                <a:spcPct val="150000"/>
              </a:lnSpc>
              <a:buFont typeface="+mj-lt"/>
              <a:buAutoNum type="arabicPeriod"/>
            </a:pPr>
            <a:r>
              <a:rPr lang="en-US" dirty="0"/>
              <a:t>By calling suspend() method</a:t>
            </a:r>
          </a:p>
          <a:p>
            <a:pPr marL="532311" lvl="1" indent="-342900">
              <a:lnSpc>
                <a:spcPct val="150000"/>
              </a:lnSpc>
              <a:buFont typeface="+mj-lt"/>
              <a:buAutoNum type="arabicPeriod"/>
            </a:pPr>
            <a:r>
              <a:rPr lang="en-US" dirty="0"/>
              <a:t>By calling wait() method</a:t>
            </a:r>
          </a:p>
          <a:p>
            <a:pPr marL="0" indent="0">
              <a:lnSpc>
                <a:spcPct val="150000"/>
              </a:lnSpc>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645" y="3438144"/>
            <a:ext cx="8277225" cy="248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2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sz="1200" dirty="0" smtClean="0"/>
              <a:t>16.4</a:t>
            </a:r>
            <a:r>
              <a:rPr lang="en-US" sz="1200" dirty="0"/>
              <a:t>: Controlling  threads  using sleep(),join()</a:t>
            </a:r>
            <a:r>
              <a:rPr lang="en-US" dirty="0"/>
              <a:t/>
            </a:r>
            <a:br>
              <a:rPr lang="en-US" dirty="0"/>
            </a:br>
            <a:r>
              <a:rPr lang="en-US" sz="2400" dirty="0"/>
              <a:t>Controlling thread using sleep()</a:t>
            </a:r>
          </a:p>
        </p:txBody>
      </p:sp>
      <p:sp>
        <p:nvSpPr>
          <p:cNvPr id="3" name="Content Placeholder 2"/>
          <p:cNvSpPr>
            <a:spLocks noGrp="1"/>
          </p:cNvSpPr>
          <p:nvPr>
            <p:ph idx="1"/>
          </p:nvPr>
        </p:nvSpPr>
        <p:spPr/>
        <p:txBody>
          <a:bodyPr/>
          <a:lstStyle/>
          <a:p>
            <a:pPr>
              <a:lnSpc>
                <a:spcPct val="150000"/>
              </a:lnSpc>
            </a:pPr>
            <a:r>
              <a:rPr lang="en-US"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The Thread class provides two methods for sleeping a thread: </a:t>
            </a:r>
            <a:endParaRPr lang="en-US" dirty="0">
              <a:ea typeface="Calibri" panose="020F0502020204030204" pitchFamily="34" charset="0"/>
              <a:cs typeface="Times New Roman" panose="02020603050405020304" pitchFamily="18" charset="0"/>
            </a:endParaRPr>
          </a:p>
          <a:p>
            <a:pPr lvl="1">
              <a:lnSpc>
                <a:spcPct val="150000"/>
              </a:lnSpc>
            </a:pPr>
            <a:r>
              <a:rPr lang="en-US"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public static void sleep(long milliseconds)throws InterruptedException</a:t>
            </a:r>
            <a:endParaRPr lang="en-US"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pPr lvl="1">
              <a:lnSpc>
                <a:spcPct val="150000"/>
              </a:lnSpc>
            </a:pPr>
            <a:r>
              <a:rPr lang="en-US" dirty="0">
                <a:solidFill>
                  <a:srgbClr val="000000"/>
                </a:solidFill>
                <a:latin typeface="Century" panose="02040604050505020304" pitchFamily="18" charset="0"/>
                <a:ea typeface="Calibri" panose="020F0502020204030204" pitchFamily="34" charset="0"/>
                <a:cs typeface="Times New Roman" panose="02020603050405020304" pitchFamily="18" charset="0"/>
              </a:rPr>
              <a:t>public static void sleep(long milliseconds, int nanos)throws InterruptedException</a:t>
            </a:r>
            <a:endParaRPr lang="en-US" dirty="0">
              <a:ea typeface="Calibri" panose="020F0502020204030204" pitchFamily="34" charset="0"/>
              <a:cs typeface="Times New Roman" panose="02020603050405020304" pitchFamily="18" charset="0"/>
            </a:endParaRPr>
          </a:p>
          <a:p>
            <a:pPr lvl="1">
              <a:lnSpc>
                <a:spcPct val="150000"/>
              </a:lnSpc>
            </a:pPr>
            <a:endParaRPr lang="en-US" dirty="0">
              <a:solidFill>
                <a:schemeClr val="tx1"/>
              </a:solidFill>
            </a:endParaRPr>
          </a:p>
          <a:p>
            <a:pPr marL="0" indent="0">
              <a:lnSpc>
                <a:spcPct val="150000"/>
              </a:lnSpc>
              <a:buNone/>
            </a:pPr>
            <a:endParaRPr lang="en-US" dirty="0"/>
          </a:p>
        </p:txBody>
      </p:sp>
    </p:spTree>
    <p:extLst>
      <p:ext uri="{BB962C8B-B14F-4D97-AF65-F5344CB8AC3E}">
        <p14:creationId xmlns:p14="http://schemas.microsoft.com/office/powerpoint/2010/main" val="30809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16.2</a:t>
            </a:r>
            <a:r>
              <a:rPr lang="en-US" sz="1300" dirty="0"/>
              <a:t>:  Thread Life cycle  </a:t>
            </a:r>
            <a:r>
              <a:rPr lang="en-US" dirty="0"/>
              <a:t/>
            </a:r>
            <a:br>
              <a:rPr lang="en-US" dirty="0"/>
            </a:br>
            <a:r>
              <a:rPr lang="en-US" dirty="0"/>
              <a:t>Demo</a:t>
            </a:r>
          </a:p>
        </p:txBody>
      </p:sp>
      <p:sp>
        <p:nvSpPr>
          <p:cNvPr id="3" name="Content Placeholder 2"/>
          <p:cNvSpPr>
            <a:spLocks noGrp="1"/>
          </p:cNvSpPr>
          <p:nvPr>
            <p:ph idx="1"/>
          </p:nvPr>
        </p:nvSpPr>
        <p:spPr/>
        <p:txBody>
          <a:bodyPr/>
          <a:lstStyle/>
          <a:p>
            <a:r>
              <a:rPr lang="en-US" dirty="0"/>
              <a:t>ThreadLifeCycleDemo.java</a:t>
            </a:r>
          </a:p>
          <a:p>
            <a:endParaRPr lang="en-US" dirty="0"/>
          </a:p>
        </p:txBody>
      </p:sp>
    </p:spTree>
    <p:extLst>
      <p:ext uri="{BB962C8B-B14F-4D97-AF65-F5344CB8AC3E}">
        <p14:creationId xmlns:p14="http://schemas.microsoft.com/office/powerpoint/2010/main" val="45056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16.4</a:t>
            </a:r>
            <a:r>
              <a:rPr lang="en-US" sz="1300" dirty="0"/>
              <a:t>: Controlling  threads  using sleep(),join()</a:t>
            </a:r>
            <a:r>
              <a:rPr lang="en-US" dirty="0"/>
              <a:t/>
            </a:r>
            <a:br>
              <a:rPr lang="en-US" dirty="0"/>
            </a:br>
            <a:r>
              <a:rPr lang="en-US" dirty="0"/>
              <a:t>Controlling Thread using  join()</a:t>
            </a:r>
          </a:p>
        </p:txBody>
      </p:sp>
      <p:sp>
        <p:nvSpPr>
          <p:cNvPr id="3" name="Content Placeholder 2"/>
          <p:cNvSpPr>
            <a:spLocks noGrp="1"/>
          </p:cNvSpPr>
          <p:nvPr>
            <p:ph idx="1"/>
          </p:nvPr>
        </p:nvSpPr>
        <p:spPr/>
        <p:txBody>
          <a:bodyPr/>
          <a:lstStyle/>
          <a:p>
            <a:pPr>
              <a:lnSpc>
                <a:spcPct val="150000"/>
              </a:lnSpc>
            </a:pPr>
            <a:r>
              <a:rPr lang="en-US" dirty="0"/>
              <a:t>In Tread join</a:t>
            </a:r>
            <a:r>
              <a:rPr lang="en-US" b="0" dirty="0"/>
              <a:t> method can be used to pause the current thread execution</a:t>
            </a:r>
          </a:p>
          <a:p>
            <a:pPr marL="0" indent="0">
              <a:lnSpc>
                <a:spcPct val="150000"/>
              </a:lnSpc>
              <a:buNone/>
            </a:pPr>
            <a:r>
              <a:rPr lang="en-US" b="0" dirty="0"/>
              <a:t>        until unless the specified thread is dead. </a:t>
            </a:r>
          </a:p>
          <a:p>
            <a:pPr>
              <a:lnSpc>
                <a:spcPct val="150000"/>
              </a:lnSpc>
            </a:pPr>
            <a:r>
              <a:rPr lang="en-US" b="0" dirty="0"/>
              <a:t>There are three overloaded join functions.</a:t>
            </a:r>
          </a:p>
          <a:p>
            <a:pPr lvl="1">
              <a:lnSpc>
                <a:spcPct val="150000"/>
              </a:lnSpc>
            </a:pPr>
            <a:r>
              <a:rPr lang="en-US" b="1" dirty="0"/>
              <a:t>public final void join()</a:t>
            </a:r>
            <a:endParaRPr lang="en-US" dirty="0">
              <a:solidFill>
                <a:schemeClr val="tx1"/>
              </a:solidFill>
            </a:endParaRPr>
          </a:p>
          <a:p>
            <a:pPr lvl="1">
              <a:lnSpc>
                <a:spcPct val="150000"/>
              </a:lnSpc>
            </a:pPr>
            <a:r>
              <a:rPr lang="en-US" b="1" dirty="0"/>
              <a:t>public final synchronized void join(long millis)</a:t>
            </a:r>
          </a:p>
          <a:p>
            <a:pPr lvl="1">
              <a:lnSpc>
                <a:spcPct val="150000"/>
              </a:lnSpc>
            </a:pPr>
            <a:r>
              <a:rPr lang="en-US" b="1" dirty="0"/>
              <a:t>public final synchronized void join(long millis, int nanos)</a:t>
            </a:r>
            <a:endParaRPr lang="en-US" b="0" dirty="0"/>
          </a:p>
          <a:p>
            <a:pPr marL="0" indent="0">
              <a:lnSpc>
                <a:spcPct val="150000"/>
              </a:lnSpc>
              <a:buNone/>
            </a:pPr>
            <a:endParaRPr lang="en-US" dirty="0"/>
          </a:p>
        </p:txBody>
      </p:sp>
    </p:spTree>
    <p:extLst>
      <p:ext uri="{BB962C8B-B14F-4D97-AF65-F5344CB8AC3E}">
        <p14:creationId xmlns:p14="http://schemas.microsoft.com/office/powerpoint/2010/main" val="84728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16.4</a:t>
            </a:r>
            <a:r>
              <a:rPr lang="en-US" sz="1200" dirty="0"/>
              <a:t>: Controlling  threads  using sleep(),join()</a:t>
            </a:r>
            <a:r>
              <a:rPr lang="en-US" dirty="0"/>
              <a:t/>
            </a:r>
            <a:br>
              <a:rPr lang="en-US" dirty="0"/>
            </a:br>
            <a:r>
              <a:rPr lang="en-US" dirty="0"/>
              <a:t>Demo :</a:t>
            </a:r>
          </a:p>
        </p:txBody>
      </p:sp>
      <p:sp>
        <p:nvSpPr>
          <p:cNvPr id="144" name="Content Placeholder 2"/>
          <p:cNvSpPr>
            <a:spLocks noGrp="1"/>
          </p:cNvSpPr>
          <p:nvPr>
            <p:ph idx="1"/>
          </p:nvPr>
        </p:nvSpPr>
        <p:spPr/>
        <p:txBody>
          <a:bodyPr/>
          <a:lstStyle/>
          <a:p>
            <a:pPr>
              <a:lnSpc>
                <a:spcPct val="150000"/>
              </a:lnSpc>
            </a:pPr>
            <a:r>
              <a:rPr lang="en-US" dirty="0"/>
              <a:t>ThreadJoinDemo . Java</a:t>
            </a:r>
          </a:p>
          <a:p>
            <a:pPr>
              <a:lnSpc>
                <a:spcPct val="150000"/>
              </a:lnSpc>
            </a:pPr>
            <a:r>
              <a:rPr lang="en-US" b="0" dirty="0"/>
              <a:t>SleepDemo.java</a:t>
            </a:r>
          </a:p>
        </p:txBody>
      </p:sp>
    </p:spTree>
    <p:extLst>
      <p:ext uri="{BB962C8B-B14F-4D97-AF65-F5344CB8AC3E}">
        <p14:creationId xmlns:p14="http://schemas.microsoft.com/office/powerpoint/2010/main" val="217180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sz="1200" dirty="0" smtClean="0"/>
              <a:t>16.5: Synchronization concept</a:t>
            </a:r>
            <a:r>
              <a:rPr lang="en-US" dirty="0"/>
              <a:t/>
            </a:r>
            <a:br>
              <a:rPr lang="en-US" dirty="0"/>
            </a:br>
            <a:r>
              <a:rPr lang="en-US" altLang="en-US" dirty="0"/>
              <a:t>Problems with Shared Data</a:t>
            </a:r>
            <a:endParaRPr lang="en-US" dirty="0"/>
          </a:p>
        </p:txBody>
      </p:sp>
      <p:sp>
        <p:nvSpPr>
          <p:cNvPr id="3" name="Content Placeholder 2"/>
          <p:cNvSpPr>
            <a:spLocks noGrp="1"/>
          </p:cNvSpPr>
          <p:nvPr>
            <p:ph idx="1"/>
          </p:nvPr>
        </p:nvSpPr>
        <p:spPr/>
        <p:txBody>
          <a:bodyPr/>
          <a:lstStyle/>
          <a:p>
            <a:pPr>
              <a:lnSpc>
                <a:spcPct val="150000"/>
              </a:lnSpc>
              <a:defRPr/>
            </a:pPr>
            <a:r>
              <a:rPr lang="en-US" dirty="0"/>
              <a:t>Shared data must be accessed cautiously. </a:t>
            </a:r>
          </a:p>
          <a:p>
            <a:pPr>
              <a:lnSpc>
                <a:spcPct val="150000"/>
              </a:lnSpc>
              <a:defRPr/>
            </a:pPr>
            <a:r>
              <a:rPr lang="en-US" dirty="0"/>
              <a:t>Instance and static fields:</a:t>
            </a:r>
          </a:p>
          <a:p>
            <a:pPr lvl="1">
              <a:lnSpc>
                <a:spcPct val="150000"/>
              </a:lnSpc>
              <a:defRPr/>
            </a:pPr>
            <a:r>
              <a:rPr lang="en-US" dirty="0"/>
              <a:t>Are created in an area of memory known as heap space</a:t>
            </a:r>
          </a:p>
          <a:p>
            <a:pPr lvl="1">
              <a:lnSpc>
                <a:spcPct val="150000"/>
              </a:lnSpc>
              <a:defRPr/>
            </a:pPr>
            <a:r>
              <a:rPr lang="en-US" dirty="0"/>
              <a:t>Can potentially be shared by any thread</a:t>
            </a:r>
          </a:p>
          <a:p>
            <a:pPr lvl="1">
              <a:lnSpc>
                <a:spcPct val="150000"/>
              </a:lnSpc>
              <a:defRPr/>
            </a:pPr>
            <a:r>
              <a:rPr lang="en-US" dirty="0"/>
              <a:t>Might be changed concurrently by multiple threads</a:t>
            </a:r>
          </a:p>
          <a:p>
            <a:pPr lvl="2">
              <a:lnSpc>
                <a:spcPct val="150000"/>
              </a:lnSpc>
              <a:defRPr/>
            </a:pPr>
            <a:r>
              <a:rPr lang="en-US" dirty="0"/>
              <a:t>There are no compiler or IDE warnings.</a:t>
            </a:r>
          </a:p>
          <a:p>
            <a:pPr lvl="2">
              <a:lnSpc>
                <a:spcPct val="150000"/>
              </a:lnSpc>
              <a:defRPr/>
            </a:pPr>
            <a:r>
              <a:rPr lang="en-US" dirty="0"/>
              <a:t>“Safely” accessing shared fields is developer’s responsibility.</a:t>
            </a:r>
          </a:p>
          <a:p>
            <a:pPr>
              <a:lnSpc>
                <a:spcPct val="150000"/>
              </a:lnSpc>
            </a:pPr>
            <a:endParaRPr lang="en-US" dirty="0"/>
          </a:p>
        </p:txBody>
      </p:sp>
    </p:spTree>
    <p:extLst>
      <p:ext uri="{BB962C8B-B14F-4D97-AF65-F5344CB8AC3E}">
        <p14:creationId xmlns:p14="http://schemas.microsoft.com/office/powerpoint/2010/main" val="25863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smtClean="0"/>
              <a:t/>
            </a:r>
            <a:br>
              <a:rPr lang="en-US" dirty="0" smtClean="0"/>
            </a:br>
            <a:r>
              <a:rPr lang="en-US" dirty="0" smtClean="0"/>
              <a:t>Multithreading without Synchronization</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334256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3" name="Content Placeholder 2"/>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Understanding threads</a:t>
            </a:r>
          </a:p>
          <a:p>
            <a:pPr lvl="1">
              <a:lnSpc>
                <a:spcPct val="150000"/>
              </a:lnSpc>
            </a:pPr>
            <a:r>
              <a:rPr lang="en-US" dirty="0"/>
              <a:t>Thread life cycle </a:t>
            </a:r>
          </a:p>
          <a:p>
            <a:pPr lvl="1">
              <a:lnSpc>
                <a:spcPct val="150000"/>
              </a:lnSpc>
            </a:pPr>
            <a:r>
              <a:rPr lang="en-US" dirty="0"/>
              <a:t>Scheduling threads- Priorities </a:t>
            </a:r>
          </a:p>
          <a:p>
            <a:pPr lvl="1">
              <a:lnSpc>
                <a:spcPct val="150000"/>
              </a:lnSpc>
            </a:pPr>
            <a:r>
              <a:rPr lang="en-US" dirty="0"/>
              <a:t>Controlling  threads  using sleep(),join()</a:t>
            </a:r>
          </a:p>
          <a:p>
            <a:pPr lvl="1">
              <a:lnSpc>
                <a:spcPct val="150000"/>
              </a:lnSpc>
            </a:pPr>
            <a:r>
              <a:rPr lang="en-US" dirty="0"/>
              <a:t>Synchronization concept</a:t>
            </a:r>
          </a:p>
          <a:p>
            <a:pPr lvl="1">
              <a:lnSpc>
                <a:spcPct val="150000"/>
              </a:lnSpc>
            </a:pPr>
            <a:r>
              <a:rPr lang="en-US" dirty="0"/>
              <a:t>Inter Thread Communications </a:t>
            </a:r>
          </a:p>
          <a:p>
            <a:pPr lvl="1">
              <a:lnSpc>
                <a:spcPct val="150000"/>
              </a:lnSpc>
            </a:pPr>
            <a:r>
              <a:rPr lang="en-US" dirty="0"/>
              <a:t>Implementations of wait(),notify(),notifyAll</a:t>
            </a:r>
            <a:r>
              <a:rPr lang="en-US" dirty="0" smtClean="0"/>
              <a:t>() in Producer Consumer problem</a:t>
            </a:r>
            <a:endParaRPr lang="en-US" dirty="0"/>
          </a:p>
          <a:p>
            <a:pPr>
              <a:lnSpc>
                <a:spcPct val="15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67638A-B87E-4827-B0C1-CC8512A177C4}"/>
              </a:ext>
            </a:extLst>
          </p:cNvPr>
          <p:cNvSpPr>
            <a:spLocks noGrp="1"/>
          </p:cNvSpPr>
          <p:nvPr>
            <p:ph type="title"/>
          </p:nvPr>
        </p:nvSpPr>
        <p:spPr/>
        <p:txBody>
          <a:bodyPr/>
          <a:lstStyle/>
          <a:p>
            <a:r>
              <a:rPr lang="en-US" dirty="0"/>
              <a:t>Without Synchronization Demo</a:t>
            </a:r>
          </a:p>
        </p:txBody>
      </p:sp>
      <p:pic>
        <p:nvPicPr>
          <p:cNvPr id="4" name="Content Placeholder 3" descr="1.PNG">
            <a:extLst>
              <a:ext uri="{FF2B5EF4-FFF2-40B4-BE49-F238E27FC236}">
                <a16:creationId xmlns="" xmlns:a16="http://schemas.microsoft.com/office/drawing/2014/main" id="{4AD3587F-1F8C-4E20-BBEE-90A75DC5D90B}"/>
              </a:ext>
            </a:extLst>
          </p:cNvPr>
          <p:cNvPicPr>
            <a:picLocks noGrp="1" noChangeAspect="1"/>
          </p:cNvPicPr>
          <p:nvPr>
            <p:ph idx="1"/>
          </p:nvPr>
        </p:nvPicPr>
        <p:blipFill>
          <a:blip r:embed="rId3"/>
          <a:stretch>
            <a:fillRect/>
          </a:stretch>
        </p:blipFill>
        <p:spPr>
          <a:xfrm>
            <a:off x="442651" y="1542768"/>
            <a:ext cx="3153215" cy="2904123"/>
          </a:xfrm>
          <a:prstGeom prst="rect">
            <a:avLst/>
          </a:prstGeom>
        </p:spPr>
      </p:pic>
      <p:pic>
        <p:nvPicPr>
          <p:cNvPr id="5" name="Picture 4" descr="2.PNG">
            <a:extLst>
              <a:ext uri="{FF2B5EF4-FFF2-40B4-BE49-F238E27FC236}">
                <a16:creationId xmlns="" xmlns:a16="http://schemas.microsoft.com/office/drawing/2014/main" id="{A30D2242-A997-4860-9585-E1BDE545854C}"/>
              </a:ext>
            </a:extLst>
          </p:cNvPr>
          <p:cNvPicPr>
            <a:picLocks noChangeAspect="1"/>
          </p:cNvPicPr>
          <p:nvPr/>
        </p:nvPicPr>
        <p:blipFill>
          <a:blip r:embed="rId4"/>
          <a:stretch>
            <a:fillRect/>
          </a:stretch>
        </p:blipFill>
        <p:spPr>
          <a:xfrm>
            <a:off x="3371276" y="1406415"/>
            <a:ext cx="3620005" cy="2636196"/>
          </a:xfrm>
          <a:prstGeom prst="rect">
            <a:avLst/>
          </a:prstGeom>
        </p:spPr>
      </p:pic>
      <p:pic>
        <p:nvPicPr>
          <p:cNvPr id="6" name="Picture 5" descr="3.PNG">
            <a:extLst>
              <a:ext uri="{FF2B5EF4-FFF2-40B4-BE49-F238E27FC236}">
                <a16:creationId xmlns="" xmlns:a16="http://schemas.microsoft.com/office/drawing/2014/main" id="{83B03587-0642-46D2-8468-B4B8CB4700FE}"/>
              </a:ext>
            </a:extLst>
          </p:cNvPr>
          <p:cNvPicPr>
            <a:picLocks noChangeAspect="1"/>
          </p:cNvPicPr>
          <p:nvPr/>
        </p:nvPicPr>
        <p:blipFill>
          <a:blip r:embed="rId5"/>
          <a:stretch>
            <a:fillRect/>
          </a:stretch>
        </p:blipFill>
        <p:spPr>
          <a:xfrm>
            <a:off x="1142976" y="4446891"/>
            <a:ext cx="6715172" cy="1625315"/>
          </a:xfrm>
          <a:prstGeom prst="rect">
            <a:avLst/>
          </a:prstGeom>
        </p:spPr>
      </p:pic>
    </p:spTree>
    <p:extLst>
      <p:ext uri="{BB962C8B-B14F-4D97-AF65-F5344CB8AC3E}">
        <p14:creationId xmlns:p14="http://schemas.microsoft.com/office/powerpoint/2010/main" val="403523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CB1DF8-653A-42E4-83BB-47F843070536}"/>
              </a:ext>
            </a:extLst>
          </p:cNvPr>
          <p:cNvSpPr>
            <a:spLocks noGrp="1"/>
          </p:cNvSpPr>
          <p:nvPr>
            <p:ph type="title"/>
          </p:nvPr>
        </p:nvSpPr>
        <p:spPr/>
        <p:txBody>
          <a:bodyPr/>
          <a:lstStyle/>
          <a:p>
            <a:r>
              <a:rPr lang="en-US" dirty="0"/>
              <a:t>Without Synchronization Demo output</a:t>
            </a:r>
          </a:p>
        </p:txBody>
      </p:sp>
      <p:pic>
        <p:nvPicPr>
          <p:cNvPr id="4" name="Content Placeholder 3" descr="output1.PNG">
            <a:extLst>
              <a:ext uri="{FF2B5EF4-FFF2-40B4-BE49-F238E27FC236}">
                <a16:creationId xmlns="" xmlns:a16="http://schemas.microsoft.com/office/drawing/2014/main" id="{260FE129-EE03-4E76-B230-DBFEA51E08D7}"/>
              </a:ext>
            </a:extLst>
          </p:cNvPr>
          <p:cNvPicPr>
            <a:picLocks noGrp="1" noChangeAspect="1"/>
          </p:cNvPicPr>
          <p:nvPr>
            <p:ph idx="1"/>
          </p:nvPr>
        </p:nvPicPr>
        <p:blipFill>
          <a:blip r:embed="rId2"/>
          <a:stretch>
            <a:fillRect/>
          </a:stretch>
        </p:blipFill>
        <p:spPr>
          <a:xfrm>
            <a:off x="1150341" y="1894352"/>
            <a:ext cx="2427048" cy="3524742"/>
          </a:xfrm>
          <a:prstGeom prst="rect">
            <a:avLst/>
          </a:prstGeom>
        </p:spPr>
      </p:pic>
    </p:spTree>
    <p:extLst>
      <p:ext uri="{BB962C8B-B14F-4D97-AF65-F5344CB8AC3E}">
        <p14:creationId xmlns:p14="http://schemas.microsoft.com/office/powerpoint/2010/main" val="333991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smtClean="0"/>
              <a:t/>
            </a:r>
            <a:br>
              <a:rPr lang="en-US" dirty="0" smtClean="0"/>
            </a:br>
            <a:r>
              <a:rPr lang="en-US" dirty="0" smtClean="0"/>
              <a:t>Synchronization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IN" dirty="0">
                <a:latin typeface="Arial (Body)"/>
              </a:rPr>
              <a:t>If multiple threads trying to operate simultaneously on given java object then there may be a chance of data inconsistency problem</a:t>
            </a:r>
            <a:r>
              <a:rPr lang="en-IN" dirty="0" smtClean="0">
                <a:latin typeface="Arial (Body)"/>
              </a:rPr>
              <a:t>.</a:t>
            </a:r>
          </a:p>
          <a:p>
            <a:pPr marL="0" indent="0">
              <a:lnSpc>
                <a:spcPct val="150000"/>
              </a:lnSpc>
              <a:buNone/>
            </a:pPr>
            <a:r>
              <a:rPr lang="en-IN" dirty="0" smtClean="0">
                <a:latin typeface="Arial (Body)"/>
              </a:rPr>
              <a:t> </a:t>
            </a:r>
          </a:p>
          <a:p>
            <a:pPr>
              <a:lnSpc>
                <a:spcPct val="150000"/>
              </a:lnSpc>
            </a:pPr>
            <a:r>
              <a:rPr lang="en-IN" dirty="0" smtClean="0">
                <a:latin typeface="Arial (Body)"/>
              </a:rPr>
              <a:t>To </a:t>
            </a:r>
            <a:r>
              <a:rPr lang="en-IN" dirty="0">
                <a:latin typeface="Arial (Body)"/>
              </a:rPr>
              <a:t>over come this problem one should go for SYNCHRONIZED keyword</a:t>
            </a:r>
            <a:r>
              <a:rPr lang="en-IN" dirty="0" smtClean="0">
                <a:latin typeface="Arial (Body)"/>
              </a:rPr>
              <a:t>. </a:t>
            </a:r>
            <a:r>
              <a:rPr lang="en-US" dirty="0">
                <a:latin typeface="Arial (Body)"/>
              </a:rPr>
              <a:t>The</a:t>
            </a:r>
            <a:r>
              <a:rPr lang="en-IN" dirty="0">
                <a:latin typeface="Arial (Body)"/>
              </a:rPr>
              <a:t> main advantage of synchronized keyword is we can overcome data inconsistency problem</a:t>
            </a:r>
          </a:p>
          <a:p>
            <a:pPr>
              <a:lnSpc>
                <a:spcPct val="150000"/>
              </a:lnSpc>
            </a:pPr>
            <a:endParaRPr lang="en-US" dirty="0" smtClean="0">
              <a:latin typeface="Arial (Body)"/>
            </a:endParaRPr>
          </a:p>
          <a:p>
            <a:pPr>
              <a:lnSpc>
                <a:spcPct val="150000"/>
              </a:lnSpc>
            </a:pPr>
            <a:r>
              <a:rPr lang="en-US" dirty="0" smtClean="0">
                <a:latin typeface="Arial (Body)"/>
              </a:rPr>
              <a:t>In  </a:t>
            </a:r>
            <a:r>
              <a:rPr lang="en-US" dirty="0">
                <a:latin typeface="Arial (Body)"/>
              </a:rPr>
              <a:t>synchronized method the whole object is get locked with thread .</a:t>
            </a:r>
          </a:p>
          <a:p>
            <a:pPr>
              <a:lnSpc>
                <a:spcPct val="150000"/>
              </a:lnSpc>
            </a:pPr>
            <a:r>
              <a:rPr lang="en-US" dirty="0">
                <a:latin typeface="Arial (Body)"/>
              </a:rPr>
              <a:t>in synchronized block , the locked occurred for a particular </a:t>
            </a:r>
            <a:r>
              <a:rPr lang="en-US" dirty="0" smtClean="0">
                <a:latin typeface="Arial (Body)"/>
              </a:rPr>
              <a:t>resource</a:t>
            </a:r>
          </a:p>
          <a:p>
            <a:pPr marL="0" indent="0">
              <a:lnSpc>
                <a:spcPct val="150000"/>
              </a:lnSpc>
              <a:buNone/>
            </a:pPr>
            <a:endParaRPr lang="en-US" dirty="0">
              <a:latin typeface="Arial (Body)"/>
            </a:endParaRPr>
          </a:p>
          <a:p>
            <a:pPr>
              <a:lnSpc>
                <a:spcPct val="150000"/>
              </a:lnSpc>
            </a:pPr>
            <a:r>
              <a:rPr lang="en-US" dirty="0">
                <a:latin typeface="Arial (Body)"/>
              </a:rPr>
              <a:t>Synchronization makes a program to work very slow as only one thread can access the data at a time</a:t>
            </a:r>
          </a:p>
          <a:p>
            <a:pPr>
              <a:lnSpc>
                <a:spcPct val="150000"/>
              </a:lnSpc>
            </a:pPr>
            <a:endParaRPr lang="en-US" dirty="0">
              <a:latin typeface="Arial (Body)"/>
            </a:endParaRPr>
          </a:p>
          <a:p>
            <a:pPr>
              <a:lnSpc>
                <a:spcPct val="150000"/>
              </a:lnSpc>
            </a:pPr>
            <a:endParaRPr lang="en-US" sz="2400" dirty="0" smtClean="0">
              <a:solidFill>
                <a:schemeClr val="tx1"/>
              </a:solidFill>
              <a:latin typeface="Arial" pitchFamily="34" charset="0"/>
              <a:cs typeface="Arial" pitchFamily="34" charset="0"/>
            </a:endParaRPr>
          </a:p>
          <a:p>
            <a:pPr>
              <a:lnSpc>
                <a:spcPct val="150000"/>
              </a:lnSpc>
            </a:pPr>
            <a:endParaRPr lang="en-US" dirty="0">
              <a:latin typeface="Arial (Body)"/>
            </a:endParaRPr>
          </a:p>
          <a:p>
            <a:pPr>
              <a:lnSpc>
                <a:spcPct val="150000"/>
              </a:lnSpc>
              <a:spcAft>
                <a:spcPts val="0"/>
              </a:spcAft>
              <a:defRPr/>
            </a:pPr>
            <a:endParaRPr lang="en-US" dirty="0">
              <a:latin typeface="Arial (Body)"/>
            </a:endParaRPr>
          </a:p>
          <a:p>
            <a:pPr marL="0" indent="0">
              <a:lnSpc>
                <a:spcPct val="150000"/>
              </a:lnSpc>
              <a:spcAft>
                <a:spcPts val="0"/>
              </a:spcAft>
              <a:buNone/>
              <a:defRPr/>
            </a:pPr>
            <a:endParaRPr lang="en-US" sz="2400" dirty="0"/>
          </a:p>
          <a:p>
            <a:pPr marL="0" indent="0">
              <a:lnSpc>
                <a:spcPct val="150000"/>
              </a:lnSpc>
              <a:buNone/>
            </a:pPr>
            <a:endParaRPr lang="en-US" dirty="0">
              <a:latin typeface="Arial (Body)"/>
            </a:endParaRPr>
          </a:p>
        </p:txBody>
      </p:sp>
    </p:spTree>
    <p:extLst>
      <p:ext uri="{BB962C8B-B14F-4D97-AF65-F5344CB8AC3E}">
        <p14:creationId xmlns:p14="http://schemas.microsoft.com/office/powerpoint/2010/main" val="4153269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a:t/>
            </a:r>
            <a:br>
              <a:rPr lang="en-US" dirty="0"/>
            </a:br>
            <a:r>
              <a:rPr lang="en-US" altLang="en-US" dirty="0"/>
              <a:t>Object Monitor Locking</a:t>
            </a:r>
            <a:endParaRPr lang="en-US" dirty="0"/>
          </a:p>
        </p:txBody>
      </p:sp>
      <p:sp>
        <p:nvSpPr>
          <p:cNvPr id="3" name="Content Placeholder 2"/>
          <p:cNvSpPr>
            <a:spLocks noGrp="1"/>
          </p:cNvSpPr>
          <p:nvPr>
            <p:ph idx="1"/>
          </p:nvPr>
        </p:nvSpPr>
        <p:spPr/>
        <p:txBody>
          <a:bodyPr/>
          <a:lstStyle/>
          <a:p>
            <a:pPr>
              <a:lnSpc>
                <a:spcPct val="150000"/>
              </a:lnSpc>
            </a:pPr>
            <a:r>
              <a:rPr lang="en-US" sz="2400" dirty="0" smtClean="0"/>
              <a:t>Every </a:t>
            </a:r>
            <a:r>
              <a:rPr lang="en-US" sz="2400" dirty="0"/>
              <a:t>object in Java has a lock</a:t>
            </a:r>
          </a:p>
          <a:p>
            <a:pPr>
              <a:lnSpc>
                <a:spcPct val="150000"/>
              </a:lnSpc>
            </a:pPr>
            <a:r>
              <a:rPr lang="en-US" dirty="0">
                <a:latin typeface="Arial (Body)"/>
              </a:rPr>
              <a:t>Using synchronization enables the lock and </a:t>
            </a:r>
            <a:r>
              <a:rPr lang="en-US" dirty="0" smtClean="0">
                <a:latin typeface="Arial (Body)"/>
              </a:rPr>
              <a:t/>
            </a:r>
            <a:br>
              <a:rPr lang="en-US" dirty="0" smtClean="0">
                <a:latin typeface="Arial (Body)"/>
              </a:rPr>
            </a:br>
            <a:r>
              <a:rPr lang="en-US" dirty="0" smtClean="0">
                <a:latin typeface="Arial (Body)"/>
              </a:rPr>
              <a:t>allows </a:t>
            </a:r>
            <a:r>
              <a:rPr lang="en-US" dirty="0">
                <a:latin typeface="Arial (Body)"/>
              </a:rPr>
              <a:t>only one thread to access that part of </a:t>
            </a:r>
            <a:r>
              <a:rPr lang="en-US" dirty="0" smtClean="0">
                <a:latin typeface="Arial (Body)"/>
              </a:rPr>
              <a:t>code.</a:t>
            </a:r>
          </a:p>
          <a:p>
            <a:pPr>
              <a:lnSpc>
                <a:spcPct val="150000"/>
              </a:lnSpc>
            </a:pPr>
            <a:r>
              <a:rPr lang="en-US" altLang="en-US" dirty="0"/>
              <a:t>Each object in Java is associated with a monitor</a:t>
            </a:r>
            <a:r>
              <a:rPr lang="en-US" altLang="en-US" dirty="0" smtClean="0"/>
              <a:t>,</a:t>
            </a:r>
          </a:p>
          <a:p>
            <a:pPr marL="0" indent="0">
              <a:lnSpc>
                <a:spcPct val="150000"/>
              </a:lnSpc>
              <a:buNone/>
            </a:pPr>
            <a:r>
              <a:rPr lang="en-US" altLang="en-US" dirty="0"/>
              <a:t> </a:t>
            </a:r>
            <a:r>
              <a:rPr lang="en-US" altLang="en-US" dirty="0" smtClean="0"/>
              <a:t>  </a:t>
            </a:r>
            <a:r>
              <a:rPr lang="en-US" altLang="en-US" dirty="0"/>
              <a:t>which a thread can lock or unlock.</a:t>
            </a:r>
          </a:p>
          <a:p>
            <a:pPr>
              <a:lnSpc>
                <a:spcPct val="150000"/>
              </a:lnSpc>
            </a:pPr>
            <a:endParaRPr lang="en-US" dirty="0"/>
          </a:p>
        </p:txBody>
      </p:sp>
      <p:pic>
        <p:nvPicPr>
          <p:cNvPr id="6" name="Picture 2" descr="Image result for interesting pictures on lo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450" y="1296778"/>
            <a:ext cx="1695450" cy="229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a:t/>
            </a:r>
            <a:br>
              <a:rPr lang="en-US" dirty="0"/>
            </a:br>
            <a:r>
              <a:rPr lang="en-US" altLang="en-US" dirty="0"/>
              <a:t>Object Monitor Locking</a:t>
            </a:r>
            <a:endParaRPr lang="en-US" dirty="0"/>
          </a:p>
        </p:txBody>
      </p:sp>
      <p:sp>
        <p:nvSpPr>
          <p:cNvPr id="3" name="Content Placeholder 2"/>
          <p:cNvSpPr>
            <a:spLocks noGrp="1"/>
          </p:cNvSpPr>
          <p:nvPr>
            <p:ph idx="1"/>
          </p:nvPr>
        </p:nvSpPr>
        <p:spPr/>
        <p:txBody>
          <a:bodyPr/>
          <a:lstStyle/>
          <a:p>
            <a:pPr>
              <a:lnSpc>
                <a:spcPct val="150000"/>
              </a:lnSpc>
            </a:pPr>
            <a:r>
              <a:rPr lang="en-US" altLang="en-US" dirty="0"/>
              <a:t>Each object in Java is associated with a monitor, which a thread can lock or unlock.</a:t>
            </a:r>
          </a:p>
          <a:p>
            <a:pPr lvl="1">
              <a:lnSpc>
                <a:spcPct val="150000"/>
              </a:lnSpc>
            </a:pPr>
            <a:r>
              <a:rPr lang="en-US" altLang="en-US" dirty="0">
                <a:latin typeface="Courier New" panose="02070309020205020404" pitchFamily="49" charset="0"/>
                <a:cs typeface="Courier New" panose="02070309020205020404" pitchFamily="49" charset="0"/>
              </a:rPr>
              <a:t>synchronized</a:t>
            </a:r>
            <a:r>
              <a:rPr lang="en-US" altLang="en-US" dirty="0"/>
              <a:t> methods use the monitor for the </a:t>
            </a:r>
            <a:r>
              <a:rPr lang="en-US" altLang="en-US" dirty="0">
                <a:latin typeface="Courier New" panose="02070309020205020404" pitchFamily="49" charset="0"/>
                <a:cs typeface="Courier New" panose="02070309020205020404" pitchFamily="49" charset="0"/>
              </a:rPr>
              <a:t>this</a:t>
            </a:r>
            <a:r>
              <a:rPr lang="en-US" altLang="en-US" dirty="0"/>
              <a:t> object.</a:t>
            </a:r>
          </a:p>
          <a:p>
            <a:pPr lvl="1">
              <a:lnSpc>
                <a:spcPct val="150000"/>
              </a:lnSpc>
            </a:pPr>
            <a:r>
              <a:rPr lang="en-US" altLang="en-US" dirty="0">
                <a:latin typeface="Courier New" panose="02070309020205020404" pitchFamily="49" charset="0"/>
                <a:cs typeface="Courier New" panose="02070309020205020404" pitchFamily="49" charset="0"/>
              </a:rPr>
              <a:t>static synchronized</a:t>
            </a:r>
            <a:r>
              <a:rPr lang="en-US" altLang="en-US" dirty="0"/>
              <a:t> methods use the classes’ monitor.</a:t>
            </a:r>
          </a:p>
          <a:p>
            <a:pPr lvl="1">
              <a:lnSpc>
                <a:spcPct val="150000"/>
              </a:lnSpc>
            </a:pPr>
            <a:r>
              <a:rPr lang="en-US" altLang="en-US" dirty="0">
                <a:latin typeface="Courier New" panose="02070309020205020404" pitchFamily="49" charset="0"/>
                <a:cs typeface="Courier New" panose="02070309020205020404" pitchFamily="49" charset="0"/>
              </a:rPr>
              <a:t>synchronized</a:t>
            </a:r>
            <a:r>
              <a:rPr lang="en-US" altLang="en-US" dirty="0"/>
              <a:t> blocks must specify which object’s monitor to lock or </a:t>
            </a:r>
            <a:r>
              <a:rPr lang="en-US" altLang="en-US" dirty="0" smtClean="0"/>
              <a:t>unlock and it can be nested .</a:t>
            </a:r>
            <a:endParaRPr lang="en-US" altLang="en-US" dirty="0"/>
          </a:p>
          <a:p>
            <a:pPr>
              <a:lnSpc>
                <a:spcPct val="150000"/>
              </a:lnSpc>
            </a:pPr>
            <a:endParaRPr lang="en-US" dirty="0"/>
          </a:p>
        </p:txBody>
      </p:sp>
      <p:sp>
        <p:nvSpPr>
          <p:cNvPr id="7" name="AutoShape 4"/>
          <p:cNvSpPr>
            <a:spLocks noChangeArrowheads="1"/>
          </p:cNvSpPr>
          <p:nvPr/>
        </p:nvSpPr>
        <p:spPr bwMode="auto">
          <a:xfrm>
            <a:off x="714190" y="4341795"/>
            <a:ext cx="7272262" cy="16023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altLang="en-US" sz="2000" dirty="0">
                <a:latin typeface="Arial (Body)"/>
                <a:cs typeface="Courier New" panose="02070309020205020404" pitchFamily="49" charset="0"/>
              </a:rPr>
              <a:t>synchronized ( this ) { </a:t>
            </a:r>
            <a:endParaRPr lang="en-US" altLang="en-US" sz="2000" dirty="0" smtClean="0">
              <a:latin typeface="Arial (Body)"/>
              <a:cs typeface="Courier New" panose="02070309020205020404" pitchFamily="49" charset="0"/>
            </a:endParaRPr>
          </a:p>
          <a:p>
            <a:endParaRPr lang="en-US" altLang="en-US" sz="2000" dirty="0">
              <a:latin typeface="Arial (Body)"/>
              <a:cs typeface="Courier New" panose="02070309020205020404" pitchFamily="49" charset="0"/>
            </a:endParaRPr>
          </a:p>
          <a:p>
            <a:r>
              <a:rPr lang="en-US" altLang="en-US" sz="2000" dirty="0" smtClean="0">
                <a:latin typeface="Arial (Body)"/>
                <a:cs typeface="Courier New" panose="02070309020205020404" pitchFamily="49" charset="0"/>
              </a:rPr>
              <a:t>}</a:t>
            </a:r>
            <a:endParaRPr lang="en-US" altLang="en-US" sz="2000" dirty="0">
              <a:latin typeface="Arial (Body)"/>
              <a:cs typeface="Courier New" panose="02070309020205020404" pitchFamily="49" charset="0"/>
            </a:endParaRPr>
          </a:p>
          <a:p>
            <a:endParaRPr lang="en-US" sz="2000" dirty="0">
              <a:solidFill>
                <a:schemeClr val="tx1"/>
              </a:solidFill>
              <a:latin typeface="Arial (Body)"/>
              <a:cs typeface="Arial" pitchFamily="34" charset="0"/>
            </a:endParaRPr>
          </a:p>
        </p:txBody>
      </p:sp>
    </p:spTree>
    <p:extLst>
      <p:ext uri="{BB962C8B-B14F-4D97-AF65-F5344CB8AC3E}">
        <p14:creationId xmlns:p14="http://schemas.microsoft.com/office/powerpoint/2010/main" val="191587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smtClean="0"/>
              <a:t/>
            </a:r>
            <a:br>
              <a:rPr lang="en-US" dirty="0" smtClean="0"/>
            </a:br>
            <a:r>
              <a:rPr lang="en-US" dirty="0" smtClean="0"/>
              <a:t>Synchronization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227153" y="1495425"/>
            <a:ext cx="6988144"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50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sz="2400" dirty="0"/>
              <a:t>The synchronized keyword in the method declaration. This tells Java that the method is synchronized. </a:t>
            </a:r>
            <a:endParaRPr lang="en-US" sz="2400" dirty="0" smtClean="0"/>
          </a:p>
          <a:p>
            <a:pPr algn="just">
              <a:lnSpc>
                <a:spcPct val="150000"/>
              </a:lnSpc>
            </a:pPr>
            <a:r>
              <a:rPr lang="en-US" sz="2400" dirty="0"/>
              <a:t>A synchronized instance method in Java is synchronized on the instance (object) owning the </a:t>
            </a:r>
            <a:r>
              <a:rPr lang="en-US" sz="2400" dirty="0" smtClean="0"/>
              <a:t>method.</a:t>
            </a:r>
            <a:endParaRPr lang="en-US" sz="2400" dirty="0"/>
          </a:p>
        </p:txBody>
      </p:sp>
      <p:sp>
        <p:nvSpPr>
          <p:cNvPr id="5" name="AutoShape 4"/>
          <p:cNvSpPr>
            <a:spLocks noChangeArrowheads="1"/>
          </p:cNvSpPr>
          <p:nvPr/>
        </p:nvSpPr>
        <p:spPr bwMode="auto">
          <a:xfrm>
            <a:off x="738574" y="4244259"/>
            <a:ext cx="7272262" cy="16023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dirty="0"/>
              <a:t>public </a:t>
            </a:r>
            <a:r>
              <a:rPr lang="en-US" b="1" dirty="0"/>
              <a:t>synchronized</a:t>
            </a:r>
            <a:r>
              <a:rPr lang="en-US" dirty="0"/>
              <a:t> void add(int value){</a:t>
            </a:r>
          </a:p>
          <a:p>
            <a:r>
              <a:rPr lang="en-US" dirty="0"/>
              <a:t>      this.count += value;</a:t>
            </a:r>
          </a:p>
          <a:p>
            <a:r>
              <a:rPr lang="en-US" dirty="0"/>
              <a:t>  }</a:t>
            </a:r>
          </a:p>
          <a:p>
            <a:endParaRPr lang="en-US" sz="1400" dirty="0">
              <a:solidFill>
                <a:schemeClr val="tx1"/>
              </a:solidFill>
              <a:latin typeface="+mj-lt"/>
              <a:cs typeface="Arial" pitchFamily="34" charset="0"/>
            </a:endParaRPr>
          </a:p>
        </p:txBody>
      </p:sp>
      <p:sp>
        <p:nvSpPr>
          <p:cNvPr id="6" name="Title 1"/>
          <p:cNvSpPr txBox="1">
            <a:spLocks/>
          </p:cNvSpPr>
          <p:nvPr/>
        </p:nvSpPr>
        <p:spPr>
          <a:xfrm>
            <a:off x="298516" y="343285"/>
            <a:ext cx="8312649" cy="859536"/>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nSpc>
                <a:spcPct val="150000"/>
              </a:lnSpc>
            </a:pPr>
            <a:r>
              <a:rPr lang="en-US" sz="1200" dirty="0" smtClean="0"/>
              <a:t>16.5: Synchronization concept</a:t>
            </a:r>
            <a:r>
              <a:rPr lang="en-US" dirty="0" smtClean="0"/>
              <a:t/>
            </a:r>
            <a:br>
              <a:rPr lang="en-US" dirty="0" smtClean="0"/>
            </a:br>
            <a:r>
              <a:rPr lang="en-US" dirty="0" smtClean="0"/>
              <a:t>Synchronization</a:t>
            </a:r>
            <a:endParaRPr lang="en-US" dirty="0"/>
          </a:p>
        </p:txBody>
      </p:sp>
    </p:spTree>
    <p:extLst>
      <p:ext uri="{BB962C8B-B14F-4D97-AF65-F5344CB8AC3E}">
        <p14:creationId xmlns:p14="http://schemas.microsoft.com/office/powerpoint/2010/main" val="1195500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smtClean="0"/>
              <a:t/>
            </a:r>
            <a:br>
              <a:rPr lang="en-US" dirty="0" smtClean="0"/>
            </a:br>
            <a:r>
              <a:rPr lang="en-US" dirty="0" smtClean="0"/>
              <a:t>Synchronized </a:t>
            </a:r>
            <a:r>
              <a:rPr lang="en-US" dirty="0"/>
              <a:t>Method</a:t>
            </a:r>
          </a:p>
        </p:txBody>
      </p:sp>
      <p:sp>
        <p:nvSpPr>
          <p:cNvPr id="3" name="Content Placeholder 2"/>
          <p:cNvSpPr>
            <a:spLocks noGrp="1"/>
          </p:cNvSpPr>
          <p:nvPr>
            <p:ph idx="1"/>
          </p:nvPr>
        </p:nvSpPr>
        <p:spPr/>
        <p:txBody>
          <a:bodyPr/>
          <a:lstStyle/>
          <a:p>
            <a:pPr algn="just">
              <a:lnSpc>
                <a:spcPct val="150000"/>
              </a:lnSpc>
            </a:pPr>
            <a:r>
              <a:rPr lang="en-US" dirty="0">
                <a:cs typeface="Arial" charset="0"/>
              </a:rPr>
              <a:t>Implementation of concurrency control mechanism is very simple because every Java object has its own implicit monitor associated with </a:t>
            </a:r>
            <a:r>
              <a:rPr lang="en-US" dirty="0" smtClean="0">
                <a:cs typeface="Arial" charset="0"/>
              </a:rPr>
              <a:t>it.</a:t>
            </a:r>
          </a:p>
          <a:p>
            <a:pPr algn="just">
              <a:lnSpc>
                <a:spcPct val="150000"/>
              </a:lnSpc>
            </a:pPr>
            <a:r>
              <a:rPr lang="en-US" dirty="0">
                <a:cs typeface="Arial" charset="0"/>
              </a:rPr>
              <a:t>If a thread wants to enter an object’s monitor, it has to just call the synchronized method of that </a:t>
            </a:r>
            <a:r>
              <a:rPr lang="en-US" dirty="0" smtClean="0">
                <a:cs typeface="Arial" charset="0"/>
              </a:rPr>
              <a:t>object</a:t>
            </a:r>
          </a:p>
          <a:p>
            <a:pPr algn="just">
              <a:lnSpc>
                <a:spcPct val="150000"/>
              </a:lnSpc>
            </a:pPr>
            <a:r>
              <a:rPr lang="en-US" dirty="0">
                <a:cs typeface="Arial" charset="0"/>
              </a:rPr>
              <a:t>While a thread is executing a synchronized method, all other threads </a:t>
            </a:r>
            <a:r>
              <a:rPr lang="en-US" dirty="0"/>
              <a:t>that are trying to invoke that particular synchronized method or any other synchronized method of the same object, will have to wait</a:t>
            </a:r>
            <a:endParaRPr lang="en-US" dirty="0">
              <a:cs typeface="Arial" charset="0"/>
            </a:endParaRPr>
          </a:p>
          <a:p>
            <a:pPr algn="just">
              <a:lnSpc>
                <a:spcPct val="150000"/>
              </a:lnSpc>
            </a:pPr>
            <a:endParaRPr lang="en-US" dirty="0">
              <a:cs typeface="Arial" charset="0"/>
            </a:endParaRPr>
          </a:p>
          <a:p>
            <a:pPr algn="just">
              <a:lnSpc>
                <a:spcPct val="150000"/>
              </a:lnSpc>
            </a:pPr>
            <a:endParaRPr lang="en-US" sz="1000" dirty="0">
              <a:cs typeface="Arial" charset="0"/>
            </a:endParaRPr>
          </a:p>
          <a:p>
            <a:pPr algn="just">
              <a:lnSpc>
                <a:spcPct val="150000"/>
              </a:lnSpc>
            </a:pPr>
            <a:endParaRPr lang="en-US" dirty="0">
              <a:cs typeface="Arial" charset="0"/>
            </a:endParaRPr>
          </a:p>
        </p:txBody>
      </p:sp>
    </p:spTree>
    <p:extLst>
      <p:ext uri="{BB962C8B-B14F-4D97-AF65-F5344CB8AC3E}">
        <p14:creationId xmlns:p14="http://schemas.microsoft.com/office/powerpoint/2010/main" val="135525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0D5C-C3B9-4972-8584-FF9AA61EF9EB}"/>
              </a:ext>
            </a:extLst>
          </p:cNvPr>
          <p:cNvSpPr>
            <a:spLocks noGrp="1"/>
          </p:cNvSpPr>
          <p:nvPr>
            <p:ph type="title"/>
          </p:nvPr>
        </p:nvSpPr>
        <p:spPr/>
        <p:txBody>
          <a:bodyPr/>
          <a:lstStyle/>
          <a:p>
            <a:pPr>
              <a:lnSpc>
                <a:spcPct val="150000"/>
              </a:lnSpc>
            </a:pPr>
            <a:r>
              <a:rPr lang="en-US" sz="1200" dirty="0" smtClean="0"/>
              <a:t>16.5:synchronization concept</a:t>
            </a:r>
            <a:r>
              <a:rPr lang="en-US" dirty="0" smtClean="0"/>
              <a:t/>
            </a:r>
            <a:br>
              <a:rPr lang="en-US" dirty="0" smtClean="0"/>
            </a:br>
            <a:r>
              <a:rPr lang="en-US" dirty="0" smtClean="0"/>
              <a:t>Multithreading </a:t>
            </a:r>
            <a:r>
              <a:rPr lang="en-US" dirty="0"/>
              <a:t>without Synchronization</a:t>
            </a:r>
            <a:endParaRPr lang="en-US" dirty="0"/>
          </a:p>
        </p:txBody>
      </p:sp>
      <p:sp>
        <p:nvSpPr>
          <p:cNvPr id="3" name="Content Placeholder 2">
            <a:extLst>
              <a:ext uri="{FF2B5EF4-FFF2-40B4-BE49-F238E27FC236}">
                <a16:creationId xmlns="" xmlns:a16="http://schemas.microsoft.com/office/drawing/2014/main" id="{EDBACA6B-8CB9-42BB-BF46-53304A2ED7F8}"/>
              </a:ext>
            </a:extLst>
          </p:cNvPr>
          <p:cNvSpPr>
            <a:spLocks noGrp="1"/>
          </p:cNvSpPr>
          <p:nvPr>
            <p:ph idx="1"/>
          </p:nvPr>
        </p:nvSpPr>
        <p:spPr/>
        <p:txBody>
          <a:bodyPr/>
          <a:lstStyle/>
          <a:p>
            <a:r>
              <a:rPr lang="en-US" sz="2400" b="1" dirty="0" smtClean="0">
                <a:latin typeface="Courier New" panose="02070309020205020404" pitchFamily="49" charset="0"/>
              </a:rPr>
              <a:t>Demo</a:t>
            </a:r>
          </a:p>
          <a:p>
            <a:endParaRPr lang="en-US" b="1" dirty="0"/>
          </a:p>
        </p:txBody>
      </p:sp>
    </p:spTree>
    <p:extLst>
      <p:ext uri="{BB962C8B-B14F-4D97-AF65-F5344CB8AC3E}">
        <p14:creationId xmlns:p14="http://schemas.microsoft.com/office/powerpoint/2010/main" val="2401809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16.5</a:t>
            </a:r>
            <a:r>
              <a:rPr lang="en-US" sz="1200" dirty="0"/>
              <a:t>: Synchronization concept</a:t>
            </a:r>
            <a:r>
              <a:rPr lang="en-US" dirty="0" smtClean="0"/>
              <a:t/>
            </a:r>
            <a:br>
              <a:rPr lang="en-US" dirty="0" smtClean="0"/>
            </a:br>
            <a:r>
              <a:rPr lang="en-US" dirty="0" smtClean="0"/>
              <a:t>With </a:t>
            </a:r>
            <a:r>
              <a:rPr lang="en-US" dirty="0"/>
              <a:t>Synchronization – Static Method Level</a:t>
            </a:r>
          </a:p>
        </p:txBody>
      </p:sp>
      <p:sp>
        <p:nvSpPr>
          <p:cNvPr id="3" name="Content Placeholder 2"/>
          <p:cNvSpPr>
            <a:spLocks noGrp="1"/>
          </p:cNvSpPr>
          <p:nvPr>
            <p:ph idx="1"/>
          </p:nvPr>
        </p:nvSpPr>
        <p:spPr/>
        <p:txBody>
          <a:bodyPr/>
          <a:lstStyle/>
          <a:p>
            <a:pPr algn="just">
              <a:lnSpc>
                <a:spcPct val="150000"/>
              </a:lnSpc>
            </a:pPr>
            <a:r>
              <a:rPr lang="en-US" sz="2000" dirty="0"/>
              <a:t>The synchronized keyword in the method declaration. This tells Java that the method is synchronized. </a:t>
            </a:r>
          </a:p>
          <a:p>
            <a:pPr algn="just">
              <a:lnSpc>
                <a:spcPct val="150000"/>
              </a:lnSpc>
            </a:pPr>
            <a:r>
              <a:rPr lang="en-US" sz="2000" dirty="0"/>
              <a:t>Synchronized static methods are synchronized on the class object of the class </a:t>
            </a:r>
            <a:r>
              <a:rPr lang="en-US" sz="2000" dirty="0" smtClean="0"/>
              <a:t>where the </a:t>
            </a:r>
            <a:r>
              <a:rPr lang="en-US" sz="2000" dirty="0"/>
              <a:t>synchronized static method </a:t>
            </a:r>
            <a:r>
              <a:rPr lang="en-US" sz="2000" dirty="0" smtClean="0"/>
              <a:t>present. </a:t>
            </a:r>
            <a:endParaRPr lang="en-US" sz="2000" dirty="0"/>
          </a:p>
          <a:p>
            <a:pPr algn="just">
              <a:lnSpc>
                <a:spcPct val="150000"/>
              </a:lnSpc>
            </a:pPr>
            <a:endParaRPr lang="en-US" sz="2000" dirty="0"/>
          </a:p>
          <a:p>
            <a:pPr algn="just">
              <a:lnSpc>
                <a:spcPct val="150000"/>
              </a:lnSpc>
            </a:pPr>
            <a:endParaRPr lang="en-US" dirty="0">
              <a:cs typeface="Arial" charset="0"/>
            </a:endParaRPr>
          </a:p>
        </p:txBody>
      </p:sp>
      <p:sp>
        <p:nvSpPr>
          <p:cNvPr id="4" name="AutoShape 4"/>
          <p:cNvSpPr>
            <a:spLocks noChangeArrowheads="1"/>
          </p:cNvSpPr>
          <p:nvPr/>
        </p:nvSpPr>
        <p:spPr bwMode="auto">
          <a:xfrm>
            <a:off x="701998" y="3744387"/>
            <a:ext cx="7272262" cy="16023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dirty="0"/>
              <a:t>public </a:t>
            </a:r>
            <a:r>
              <a:rPr lang="en-US" b="1" dirty="0"/>
              <a:t>static synchronized</a:t>
            </a:r>
            <a:r>
              <a:rPr lang="en-US" dirty="0"/>
              <a:t> void add(int value){</a:t>
            </a:r>
          </a:p>
          <a:p>
            <a:r>
              <a:rPr lang="en-US" dirty="0"/>
              <a:t>      count += value;</a:t>
            </a:r>
          </a:p>
          <a:p>
            <a:r>
              <a:rPr lang="en-US" dirty="0"/>
              <a:t>  }</a:t>
            </a:r>
          </a:p>
          <a:p>
            <a:endParaRPr lang="en-US" sz="1400" dirty="0">
              <a:solidFill>
                <a:schemeClr val="tx1"/>
              </a:solidFill>
              <a:latin typeface="+mj-lt"/>
              <a:cs typeface="Arial" pitchFamily="34" charset="0"/>
            </a:endParaRPr>
          </a:p>
        </p:txBody>
      </p:sp>
    </p:spTree>
    <p:extLst>
      <p:ext uri="{BB962C8B-B14F-4D97-AF65-F5344CB8AC3E}">
        <p14:creationId xmlns:p14="http://schemas.microsoft.com/office/powerpoint/2010/main" val="23576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pPr>
              <a:lnSpc>
                <a:spcPct val="150000"/>
              </a:lnSpc>
            </a:pPr>
            <a:r>
              <a:rPr lang="en-US" sz="1200" dirty="0" smtClean="0"/>
              <a:t>16.1</a:t>
            </a:r>
            <a:r>
              <a:rPr lang="en-US" sz="1200" dirty="0"/>
              <a:t>:  Understanding  Threads?  </a:t>
            </a:r>
            <a:br>
              <a:rPr lang="en-US" sz="1200" dirty="0"/>
            </a:br>
            <a:r>
              <a:rPr lang="en-US" dirty="0"/>
              <a:t>Thread and Process</a:t>
            </a:r>
          </a:p>
        </p:txBody>
      </p:sp>
      <p:sp>
        <p:nvSpPr>
          <p:cNvPr id="183299" name="Rectangle 3"/>
          <p:cNvSpPr>
            <a:spLocks noGrp="1"/>
          </p:cNvSpPr>
          <p:nvPr>
            <p:ph idx="1"/>
          </p:nvPr>
        </p:nvSpPr>
        <p:spPr/>
        <p:txBody>
          <a:bodyPr>
            <a:normAutofit/>
          </a:bodyPr>
          <a:lstStyle/>
          <a:p>
            <a:pPr>
              <a:lnSpc>
                <a:spcPct val="150000"/>
              </a:lnSpc>
            </a:pPr>
            <a:r>
              <a:rPr lang="en-US" dirty="0">
                <a:solidFill>
                  <a:schemeClr val="tx1"/>
                </a:solidFill>
                <a:latin typeface="Arial (Body)"/>
              </a:rPr>
              <a:t>Thread</a:t>
            </a:r>
          </a:p>
          <a:p>
            <a:pPr lvl="1">
              <a:lnSpc>
                <a:spcPct val="150000"/>
              </a:lnSpc>
            </a:pPr>
            <a:r>
              <a:rPr lang="en-US" altLang="en-US" dirty="0">
                <a:latin typeface="Arial (Body)"/>
                <a:cs typeface="Times New Roman" pitchFamily="18" charset="0"/>
              </a:rPr>
              <a:t>A thread is a single sequential flow of control within a process and it </a:t>
            </a:r>
          </a:p>
          <a:p>
            <a:pPr marL="457200" lvl="1" indent="0">
              <a:lnSpc>
                <a:spcPct val="150000"/>
              </a:lnSpc>
              <a:buNone/>
            </a:pPr>
            <a:r>
              <a:rPr lang="en-US" altLang="en-US" dirty="0">
                <a:latin typeface="Arial (Body)"/>
                <a:cs typeface="Times New Roman" pitchFamily="18" charset="0"/>
              </a:rPr>
              <a:t>      lives within the process</a:t>
            </a:r>
          </a:p>
          <a:p>
            <a:pPr lvl="1">
              <a:lnSpc>
                <a:spcPct val="150000"/>
              </a:lnSpc>
            </a:pPr>
            <a:r>
              <a:rPr lang="en-US" altLang="en-US" dirty="0">
                <a:latin typeface="Arial (Body)"/>
                <a:cs typeface="Times New Roman" pitchFamily="18" charset="0"/>
              </a:rPr>
              <a:t>A light weight process which runs under resources of main process</a:t>
            </a:r>
          </a:p>
          <a:p>
            <a:pPr lvl="1">
              <a:lnSpc>
                <a:spcPct val="150000"/>
              </a:lnSpc>
            </a:pPr>
            <a:r>
              <a:rPr lang="en-US" altLang="en-US" dirty="0">
                <a:latin typeface="Arial (Body)"/>
                <a:cs typeface="Times New Roman" pitchFamily="18" charset="0"/>
              </a:rPr>
              <a:t>Inter process Communication is always slower than intra process communication</a:t>
            </a:r>
          </a:p>
          <a:p>
            <a:pPr lvl="1">
              <a:lnSpc>
                <a:spcPct val="150000"/>
              </a:lnSpc>
            </a:pPr>
            <a:r>
              <a:rPr lang="en-US" altLang="en-US" dirty="0">
                <a:latin typeface="Arial (Body)"/>
                <a:cs typeface="Times New Roman" pitchFamily="18" charset="0"/>
              </a:rPr>
              <a:t>Actual thread execution highly depends on OS and hardware support.</a:t>
            </a:r>
          </a:p>
          <a:p>
            <a:pPr lvl="1">
              <a:lnSpc>
                <a:spcPct val="150000"/>
              </a:lnSpc>
            </a:pPr>
            <a:r>
              <a:rPr lang="en-US" altLang="en-US" dirty="0">
                <a:latin typeface="Arial (Body)"/>
                <a:cs typeface="Times New Roman" pitchFamily="18" charset="0"/>
              </a:rPr>
              <a:t>The JVM of Thread-non-supportive OS takes care of thread execution.</a:t>
            </a:r>
          </a:p>
          <a:p>
            <a:pPr lvl="1">
              <a:lnSpc>
                <a:spcPct val="150000"/>
              </a:lnSpc>
            </a:pPr>
            <a:r>
              <a:rPr lang="en-US" altLang="en-US" dirty="0">
                <a:latin typeface="Arial (Body)"/>
                <a:cs typeface="Times New Roman" pitchFamily="18" charset="0"/>
              </a:rPr>
              <a:t>On single processor, threads may be executed in time sharing manner</a:t>
            </a:r>
          </a:p>
        </p:txBody>
      </p:sp>
    </p:spTree>
    <p:extLst>
      <p:ext uri="{BB962C8B-B14F-4D97-AF65-F5344CB8AC3E}">
        <p14:creationId xmlns:p14="http://schemas.microsoft.com/office/powerpoint/2010/main" val="329421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1C22FA-F41A-49EE-A293-9319D5E0F40F}"/>
              </a:ext>
            </a:extLst>
          </p:cNvPr>
          <p:cNvSpPr>
            <a:spLocks noGrp="1"/>
          </p:cNvSpPr>
          <p:nvPr>
            <p:ph type="title"/>
          </p:nvPr>
        </p:nvSpPr>
        <p:spPr/>
        <p:txBody>
          <a:bodyPr/>
          <a:lstStyle/>
          <a:p>
            <a:r>
              <a:rPr lang="en-US" dirty="0"/>
              <a:t>With Synchronization – Method Level Demo</a:t>
            </a:r>
          </a:p>
        </p:txBody>
      </p:sp>
      <p:pic>
        <p:nvPicPr>
          <p:cNvPr id="4" name="Content Placeholder 3" descr="4.PNG">
            <a:extLst>
              <a:ext uri="{FF2B5EF4-FFF2-40B4-BE49-F238E27FC236}">
                <a16:creationId xmlns="" xmlns:a16="http://schemas.microsoft.com/office/drawing/2014/main" id="{1AA652F9-22A5-44D7-BCE1-BCE1A76F7F46}"/>
              </a:ext>
            </a:extLst>
          </p:cNvPr>
          <p:cNvPicPr>
            <a:picLocks noGrp="1" noChangeAspect="1"/>
          </p:cNvPicPr>
          <p:nvPr>
            <p:ph idx="1"/>
          </p:nvPr>
        </p:nvPicPr>
        <p:blipFill>
          <a:blip r:embed="rId2"/>
          <a:stretch>
            <a:fillRect/>
          </a:stretch>
        </p:blipFill>
        <p:spPr>
          <a:xfrm>
            <a:off x="422297" y="1589636"/>
            <a:ext cx="3435077" cy="3046531"/>
          </a:xfrm>
          <a:prstGeom prst="rect">
            <a:avLst/>
          </a:prstGeom>
        </p:spPr>
      </p:pic>
      <p:pic>
        <p:nvPicPr>
          <p:cNvPr id="5" name="Picture 4" descr="2.PNG">
            <a:extLst>
              <a:ext uri="{FF2B5EF4-FFF2-40B4-BE49-F238E27FC236}">
                <a16:creationId xmlns="" xmlns:a16="http://schemas.microsoft.com/office/drawing/2014/main" id="{DBFC1C8C-D497-4CE1-BAD9-7E62FA2053AA}"/>
              </a:ext>
            </a:extLst>
          </p:cNvPr>
          <p:cNvPicPr>
            <a:picLocks noChangeAspect="1"/>
          </p:cNvPicPr>
          <p:nvPr/>
        </p:nvPicPr>
        <p:blipFill>
          <a:blip r:embed="rId3"/>
          <a:stretch>
            <a:fillRect/>
          </a:stretch>
        </p:blipFill>
        <p:spPr>
          <a:xfrm>
            <a:off x="3857374" y="1585625"/>
            <a:ext cx="3120942" cy="3046531"/>
          </a:xfrm>
          <a:prstGeom prst="rect">
            <a:avLst/>
          </a:prstGeom>
        </p:spPr>
      </p:pic>
      <p:pic>
        <p:nvPicPr>
          <p:cNvPr id="6" name="Picture 5" descr="3.PNG">
            <a:extLst>
              <a:ext uri="{FF2B5EF4-FFF2-40B4-BE49-F238E27FC236}">
                <a16:creationId xmlns="" xmlns:a16="http://schemas.microsoft.com/office/drawing/2014/main" id="{B965F816-F47B-4222-8DCF-14C372FEEB26}"/>
              </a:ext>
            </a:extLst>
          </p:cNvPr>
          <p:cNvPicPr>
            <a:picLocks noChangeAspect="1"/>
          </p:cNvPicPr>
          <p:nvPr/>
        </p:nvPicPr>
        <p:blipFill>
          <a:blip r:embed="rId4"/>
          <a:stretch>
            <a:fillRect/>
          </a:stretch>
        </p:blipFill>
        <p:spPr>
          <a:xfrm>
            <a:off x="1062765" y="4454092"/>
            <a:ext cx="6715172" cy="1628543"/>
          </a:xfrm>
          <a:prstGeom prst="rect">
            <a:avLst/>
          </a:prstGeom>
        </p:spPr>
      </p:pic>
    </p:spTree>
    <p:extLst>
      <p:ext uri="{BB962C8B-B14F-4D97-AF65-F5344CB8AC3E}">
        <p14:creationId xmlns:p14="http://schemas.microsoft.com/office/powerpoint/2010/main" val="104891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FD7B5-CB4F-482F-A3C0-FAAF4652A764}"/>
              </a:ext>
            </a:extLst>
          </p:cNvPr>
          <p:cNvSpPr>
            <a:spLocks noGrp="1"/>
          </p:cNvSpPr>
          <p:nvPr>
            <p:ph type="title"/>
          </p:nvPr>
        </p:nvSpPr>
        <p:spPr/>
        <p:txBody>
          <a:bodyPr/>
          <a:lstStyle/>
          <a:p>
            <a:r>
              <a:rPr lang="en-US" dirty="0"/>
              <a:t>With Synchronization – Method Level Demo output</a:t>
            </a:r>
          </a:p>
        </p:txBody>
      </p:sp>
      <p:pic>
        <p:nvPicPr>
          <p:cNvPr id="4" name="Content Placeholder 3" descr="output2.PNG">
            <a:extLst>
              <a:ext uri="{FF2B5EF4-FFF2-40B4-BE49-F238E27FC236}">
                <a16:creationId xmlns="" xmlns:a16="http://schemas.microsoft.com/office/drawing/2014/main" id="{6CEB2C59-FB62-456B-BD4F-16E1963C2820}"/>
              </a:ext>
            </a:extLst>
          </p:cNvPr>
          <p:cNvPicPr>
            <a:picLocks noGrp="1" noChangeAspect="1"/>
          </p:cNvPicPr>
          <p:nvPr>
            <p:ph idx="1"/>
          </p:nvPr>
        </p:nvPicPr>
        <p:blipFill>
          <a:blip r:embed="rId2"/>
          <a:stretch>
            <a:fillRect/>
          </a:stretch>
        </p:blipFill>
        <p:spPr>
          <a:xfrm>
            <a:off x="839068" y="1652339"/>
            <a:ext cx="2305186" cy="3962398"/>
          </a:xfrm>
          <a:prstGeom prst="rect">
            <a:avLst/>
          </a:prstGeom>
        </p:spPr>
      </p:pic>
    </p:spTree>
    <p:extLst>
      <p:ext uri="{BB962C8B-B14F-4D97-AF65-F5344CB8AC3E}">
        <p14:creationId xmlns:p14="http://schemas.microsoft.com/office/powerpoint/2010/main" val="2095042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16.6: Inter thread communication</a:t>
            </a:r>
            <a:r>
              <a:rPr lang="en-US" dirty="0" smtClean="0"/>
              <a:t/>
            </a:r>
            <a:br>
              <a:rPr lang="en-US" dirty="0" smtClean="0"/>
            </a:br>
            <a:r>
              <a:rPr lang="en-US" dirty="0" smtClean="0"/>
              <a:t>Deadlock</a:t>
            </a:r>
            <a:endParaRPr lang="en-US" dirty="0"/>
          </a:p>
        </p:txBody>
      </p:sp>
      <p:sp>
        <p:nvSpPr>
          <p:cNvPr id="3" name="Content Placeholder 2"/>
          <p:cNvSpPr>
            <a:spLocks noGrp="1"/>
          </p:cNvSpPr>
          <p:nvPr>
            <p:ph idx="1"/>
          </p:nvPr>
        </p:nvSpPr>
        <p:spPr>
          <a:xfrm>
            <a:off x="298516" y="1533954"/>
            <a:ext cx="6534084" cy="4643751"/>
          </a:xfrm>
        </p:spPr>
        <p:txBody>
          <a:bodyPr/>
          <a:lstStyle/>
          <a:p>
            <a:pPr>
              <a:lnSpc>
                <a:spcPct val="150000"/>
              </a:lnSpc>
            </a:pPr>
            <a:r>
              <a:rPr lang="en-US" altLang="en-US" dirty="0"/>
              <a:t>Deadlock results when two or more threads are blocked forever, waiting for each other.</a:t>
            </a:r>
          </a:p>
          <a:p>
            <a:pPr>
              <a:lnSpc>
                <a:spcPct val="150000"/>
              </a:lnSpc>
            </a:pPr>
            <a:endParaRPr lang="en-US" altLang="en-US" sz="1800" dirty="0">
              <a:latin typeface="Courier New" panose="02070309020205020404" pitchFamily="49" charset="0"/>
              <a:cs typeface="Courier New" panose="02070309020205020404" pitchFamily="49" charset="0"/>
            </a:endParaRPr>
          </a:p>
          <a:p>
            <a:pPr algn="just">
              <a:lnSpc>
                <a:spcPct val="150000"/>
              </a:lnSpc>
            </a:pPr>
            <a:r>
              <a:rPr lang="en-US" dirty="0" smtClean="0">
                <a:cs typeface="Arial" charset="0"/>
              </a:rPr>
              <a:t>A deadlock has the below characteristics</a:t>
            </a:r>
          </a:p>
          <a:p>
            <a:pPr lvl="1" algn="just">
              <a:lnSpc>
                <a:spcPct val="150000"/>
              </a:lnSpc>
            </a:pPr>
            <a:r>
              <a:rPr lang="en-US" dirty="0" smtClean="0">
                <a:cs typeface="Arial" charset="0"/>
              </a:rPr>
              <a:t>It is two threads , each waiting for a lock from the other.</a:t>
            </a:r>
          </a:p>
          <a:p>
            <a:pPr lvl="1" algn="just">
              <a:lnSpc>
                <a:spcPct val="150000"/>
              </a:lnSpc>
            </a:pPr>
            <a:r>
              <a:rPr lang="en-US" dirty="0" smtClean="0">
                <a:cs typeface="Arial" charset="0"/>
              </a:rPr>
              <a:t>It is not detected or avoided</a:t>
            </a:r>
          </a:p>
          <a:p>
            <a:pPr marL="174625" lvl="1" indent="0" algn="just">
              <a:lnSpc>
                <a:spcPct val="150000"/>
              </a:lnSpc>
              <a:buNone/>
            </a:pPr>
            <a:endParaRPr lang="en-US" dirty="0">
              <a:cs typeface="Arial" charset="0"/>
            </a:endParaRPr>
          </a:p>
        </p:txBody>
      </p:sp>
      <p:pic>
        <p:nvPicPr>
          <p:cNvPr id="15366" name="Picture 6" descr="Image result for deadlock in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6500" y="4315968"/>
            <a:ext cx="3959093" cy="1861738"/>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Image result for deadlock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16" y="4315968"/>
            <a:ext cx="3771899" cy="181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97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p:cNvSpPr>
          <p:nvPr>
            <p:ph idx="1"/>
          </p:nvPr>
        </p:nvSpPr>
        <p:spPr>
          <a:xfrm>
            <a:off x="1" y="1528548"/>
            <a:ext cx="9048466" cy="4872251"/>
          </a:xfrm>
        </p:spPr>
        <p:txBody>
          <a:bodyPr/>
          <a:lstStyle/>
          <a:p>
            <a:pPr>
              <a:lnSpc>
                <a:spcPct val="150000"/>
              </a:lnSpc>
            </a:pPr>
            <a:r>
              <a:rPr lang="en-IN" sz="2800" dirty="0" smtClean="0">
                <a:latin typeface="+mn-lt"/>
              </a:rPr>
              <a:t> </a:t>
            </a:r>
            <a:r>
              <a:rPr lang="en-IN" dirty="0">
                <a:latin typeface="+mn-lt"/>
              </a:rPr>
              <a:t>When more than one thread uses a shared resource they need to </a:t>
            </a:r>
            <a:r>
              <a:rPr lang="en-IN" dirty="0" smtClean="0">
                <a:latin typeface="+mn-lt"/>
              </a:rPr>
              <a:t>synchronize </a:t>
            </a:r>
            <a:r>
              <a:rPr lang="en-IN" dirty="0">
                <a:latin typeface="+mn-lt"/>
              </a:rPr>
              <a:t>with each other.</a:t>
            </a:r>
          </a:p>
          <a:p>
            <a:pPr marL="0" indent="0">
              <a:lnSpc>
                <a:spcPct val="150000"/>
              </a:lnSpc>
              <a:buNone/>
            </a:pPr>
            <a:endParaRPr lang="en-IN" sz="2400" dirty="0">
              <a:latin typeface="+mn-lt"/>
              <a:cs typeface="Arial" charset="0"/>
            </a:endParaRPr>
          </a:p>
          <a:p>
            <a:pPr>
              <a:lnSpc>
                <a:spcPct val="150000"/>
              </a:lnSpc>
            </a:pPr>
            <a:r>
              <a:rPr lang="en-IN" sz="2400" dirty="0" smtClean="0">
                <a:latin typeface="+mn-lt"/>
              </a:rPr>
              <a:t>  </a:t>
            </a:r>
            <a:r>
              <a:rPr lang="en-IN" dirty="0">
                <a:latin typeface="+mn-lt"/>
              </a:rPr>
              <a:t>While using a shared resource the threads need to  </a:t>
            </a:r>
            <a:r>
              <a:rPr lang="en-IN" dirty="0" smtClean="0">
                <a:latin typeface="+mn-lt"/>
              </a:rPr>
              <a:t>communicate </a:t>
            </a:r>
            <a:r>
              <a:rPr lang="en-IN" dirty="0" smtClean="0">
                <a:latin typeface="+mn-lt"/>
              </a:rPr>
              <a:t>     with</a:t>
            </a:r>
            <a:endParaRPr lang="en-IN" dirty="0" smtClean="0">
              <a:latin typeface="+mn-lt"/>
            </a:endParaRPr>
          </a:p>
          <a:p>
            <a:pPr marL="0" indent="0">
              <a:lnSpc>
                <a:spcPct val="150000"/>
              </a:lnSpc>
              <a:buNone/>
            </a:pPr>
            <a:r>
              <a:rPr lang="en-IN" dirty="0">
                <a:latin typeface="+mn-lt"/>
              </a:rPr>
              <a:t> </a:t>
            </a:r>
            <a:r>
              <a:rPr lang="en-IN" dirty="0" smtClean="0">
                <a:latin typeface="+mn-lt"/>
              </a:rPr>
              <a:t>    </a:t>
            </a:r>
            <a:r>
              <a:rPr lang="en-IN" dirty="0">
                <a:latin typeface="+mn-lt"/>
              </a:rPr>
              <a:t>each other, to get the </a:t>
            </a:r>
            <a:r>
              <a:rPr lang="en-IN" dirty="0" smtClean="0">
                <a:latin typeface="+mn-lt"/>
              </a:rPr>
              <a:t>expected behaviour </a:t>
            </a:r>
            <a:r>
              <a:rPr lang="en-IN" dirty="0">
                <a:latin typeface="+mn-lt"/>
              </a:rPr>
              <a:t>of the application.</a:t>
            </a:r>
          </a:p>
          <a:p>
            <a:pPr>
              <a:lnSpc>
                <a:spcPct val="150000"/>
              </a:lnSpc>
            </a:pPr>
            <a:endParaRPr lang="en-IN" dirty="0" smtClean="0">
              <a:latin typeface="+mn-lt"/>
            </a:endParaRPr>
          </a:p>
          <a:p>
            <a:pPr>
              <a:lnSpc>
                <a:spcPct val="150000"/>
              </a:lnSpc>
            </a:pPr>
            <a:r>
              <a:rPr lang="en-IN" dirty="0" smtClean="0">
                <a:latin typeface="+mn-lt"/>
              </a:rPr>
              <a:t>Java </a:t>
            </a:r>
            <a:r>
              <a:rPr lang="en-IN" dirty="0">
                <a:latin typeface="+mn-lt"/>
              </a:rPr>
              <a:t>provides some methods for the threads </a:t>
            </a:r>
            <a:r>
              <a:rPr lang="en-IN" dirty="0" smtClean="0">
                <a:latin typeface="+mn-lt"/>
              </a:rPr>
              <a:t>to   communicate</a:t>
            </a:r>
            <a:endParaRPr lang="en-US" dirty="0" smtClean="0">
              <a:latin typeface="+mn-lt"/>
              <a:cs typeface="Arial" charset="0"/>
            </a:endParaRPr>
          </a:p>
        </p:txBody>
      </p:sp>
      <p:sp>
        <p:nvSpPr>
          <p:cNvPr id="247811" name="Rectangle 2"/>
          <p:cNvSpPr>
            <a:spLocks noGrp="1"/>
          </p:cNvSpPr>
          <p:nvPr>
            <p:ph type="title"/>
          </p:nvPr>
        </p:nvSpPr>
        <p:spPr>
          <a:xfrm>
            <a:off x="176784" y="278084"/>
            <a:ext cx="7562850" cy="756297"/>
          </a:xfrm>
        </p:spPr>
        <p:txBody>
          <a:bodyPr>
            <a:spAutoFit/>
          </a:bodyPr>
          <a:lstStyle/>
          <a:p>
            <a:pPr>
              <a:lnSpc>
                <a:spcPct val="150000"/>
              </a:lnSpc>
            </a:pPr>
            <a:r>
              <a:rPr lang="en-US" sz="1200" dirty="0" smtClean="0">
                <a:latin typeface="+mj-lt"/>
              </a:rPr>
              <a:t>16.6</a:t>
            </a:r>
            <a:r>
              <a:rPr lang="en-US" sz="1200" dirty="0">
                <a:latin typeface="+mj-lt"/>
              </a:rPr>
              <a:t>: Inter thread communication</a:t>
            </a:r>
            <a:r>
              <a:rPr lang="en-US" sz="3400" dirty="0" smtClean="0">
                <a:latin typeface="+mj-lt"/>
              </a:rPr>
              <a:t/>
            </a:r>
            <a:br>
              <a:rPr lang="en-US" sz="3400" dirty="0" smtClean="0">
                <a:latin typeface="+mj-lt"/>
              </a:rPr>
            </a:br>
            <a:r>
              <a:rPr lang="en-US" sz="2400" dirty="0" smtClean="0">
                <a:latin typeface="+mj-lt"/>
              </a:rPr>
              <a:t>Inter-Thread Communication</a:t>
            </a:r>
          </a:p>
        </p:txBody>
      </p:sp>
    </p:spTree>
    <p:extLst>
      <p:ext uri="{BB962C8B-B14F-4D97-AF65-F5344CB8AC3E}">
        <p14:creationId xmlns:p14="http://schemas.microsoft.com/office/powerpoint/2010/main" val="3831214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9869"/>
            <a:ext cx="8229600" cy="315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341376" y="390144"/>
            <a:ext cx="7563358" cy="914400"/>
          </a:xfrm>
        </p:spPr>
        <p:txBody>
          <a:bodyPr>
            <a:normAutofit/>
          </a:bodyPr>
          <a:lstStyle/>
          <a:p>
            <a:pPr>
              <a:lnSpc>
                <a:spcPct val="150000"/>
              </a:lnSpc>
            </a:pPr>
            <a:r>
              <a:rPr lang="en-US" sz="1200" dirty="0" smtClean="0">
                <a:latin typeface="+mj-lt"/>
              </a:rPr>
              <a:t>16.7: </a:t>
            </a:r>
            <a:r>
              <a:rPr lang="en-US" sz="1200" dirty="0"/>
              <a:t>Implementations of wait(),notify(),notifyAll()</a:t>
            </a:r>
            <a:br>
              <a:rPr lang="en-US" sz="1200" dirty="0"/>
            </a:br>
            <a:r>
              <a:rPr lang="en-US" sz="2700" dirty="0" smtClean="0">
                <a:latin typeface="+mj-lt"/>
              </a:rPr>
              <a:t>Inter-Thread </a:t>
            </a:r>
            <a:r>
              <a:rPr lang="en-US" sz="2700" dirty="0">
                <a:latin typeface="+mj-lt"/>
              </a:rPr>
              <a:t>Communication</a:t>
            </a:r>
            <a:endParaRPr lang="en-IN" sz="2700" dirty="0">
              <a:latin typeface="+mj-lt"/>
            </a:endParaRPr>
          </a:p>
        </p:txBody>
      </p:sp>
    </p:spTree>
    <p:extLst>
      <p:ext uri="{BB962C8B-B14F-4D97-AF65-F5344CB8AC3E}">
        <p14:creationId xmlns:p14="http://schemas.microsoft.com/office/powerpoint/2010/main" val="24425596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p:cNvSpPr>
          <p:nvPr>
            <p:ph idx="1"/>
          </p:nvPr>
        </p:nvSpPr>
        <p:spPr>
          <a:xfrm>
            <a:off x="272955" y="1528548"/>
            <a:ext cx="8666329" cy="4872251"/>
          </a:xfrm>
        </p:spPr>
        <p:txBody>
          <a:bodyPr>
            <a:normAutofit fontScale="92500" lnSpcReduction="20000"/>
          </a:bodyPr>
          <a:lstStyle/>
          <a:p>
            <a:pPr algn="just">
              <a:lnSpc>
                <a:spcPct val="150000"/>
              </a:lnSpc>
            </a:pPr>
            <a:r>
              <a:rPr lang="en-US" sz="2200" dirty="0" smtClean="0">
                <a:latin typeface="+mn-lt"/>
                <a:cs typeface="Arial" charset="0"/>
              </a:rPr>
              <a:t>Threads are often interdependent - one thread depends on another thread to complete an operation, or to service a request.</a:t>
            </a:r>
          </a:p>
          <a:p>
            <a:pPr algn="just">
              <a:lnSpc>
                <a:spcPct val="150000"/>
              </a:lnSpc>
            </a:pPr>
            <a:endParaRPr lang="en-US" sz="1100" dirty="0" smtClean="0">
              <a:latin typeface="+mn-lt"/>
              <a:cs typeface="Arial" charset="0"/>
            </a:endParaRPr>
          </a:p>
          <a:p>
            <a:pPr algn="just">
              <a:lnSpc>
                <a:spcPct val="150000"/>
              </a:lnSpc>
            </a:pPr>
            <a:r>
              <a:rPr lang="en-US" sz="2200" dirty="0" smtClean="0">
                <a:latin typeface="+mn-lt"/>
                <a:cs typeface="Arial" charset="0"/>
              </a:rPr>
              <a:t>The words wait and notify encapsulate the two central concepts to thread communication </a:t>
            </a:r>
          </a:p>
          <a:p>
            <a:pPr lvl="1" algn="just">
              <a:lnSpc>
                <a:spcPct val="150000"/>
              </a:lnSpc>
            </a:pPr>
            <a:r>
              <a:rPr lang="en-US" sz="2200" dirty="0" smtClean="0">
                <a:latin typeface="+mn-lt"/>
              </a:rPr>
              <a:t>A thread waits for some condition or event to occur.</a:t>
            </a:r>
          </a:p>
          <a:p>
            <a:pPr lvl="1" algn="just">
              <a:lnSpc>
                <a:spcPct val="150000"/>
              </a:lnSpc>
            </a:pPr>
            <a:r>
              <a:rPr lang="en-US" sz="2200" dirty="0" smtClean="0">
                <a:latin typeface="+mn-lt"/>
              </a:rPr>
              <a:t>You notify a waiting thread that a condition or event has occurred.</a:t>
            </a:r>
          </a:p>
          <a:p>
            <a:pPr algn="just">
              <a:lnSpc>
                <a:spcPct val="150000"/>
              </a:lnSpc>
            </a:pPr>
            <a:endParaRPr lang="en-US" sz="1100" dirty="0" smtClean="0">
              <a:latin typeface="+mn-lt"/>
              <a:cs typeface="Arial" charset="0"/>
            </a:endParaRPr>
          </a:p>
          <a:p>
            <a:pPr algn="just">
              <a:lnSpc>
                <a:spcPct val="150000"/>
              </a:lnSpc>
            </a:pPr>
            <a:r>
              <a:rPr lang="en-US" sz="2200" dirty="0" smtClean="0">
                <a:latin typeface="+mn-lt"/>
                <a:cs typeface="Arial" charset="0"/>
              </a:rPr>
              <a:t>To avoid polling, Java’s elegant inter-thread communication mechanism uses:</a:t>
            </a:r>
          </a:p>
          <a:p>
            <a:pPr lvl="1" algn="just">
              <a:lnSpc>
                <a:spcPct val="150000"/>
              </a:lnSpc>
            </a:pPr>
            <a:r>
              <a:rPr lang="en-US" sz="2200" dirty="0" smtClean="0">
                <a:latin typeface="+mn-lt"/>
              </a:rPr>
              <a:t>wait( )</a:t>
            </a:r>
          </a:p>
          <a:p>
            <a:pPr lvl="1">
              <a:lnSpc>
                <a:spcPct val="150000"/>
              </a:lnSpc>
            </a:pPr>
            <a:r>
              <a:rPr lang="en-US" sz="2200" dirty="0" smtClean="0">
                <a:latin typeface="+mn-lt"/>
              </a:rPr>
              <a:t>notify( ), and notifyAll( )</a:t>
            </a:r>
          </a:p>
        </p:txBody>
      </p:sp>
      <p:sp>
        <p:nvSpPr>
          <p:cNvPr id="247811" name="Rectangle 2"/>
          <p:cNvSpPr>
            <a:spLocks noGrp="1"/>
          </p:cNvSpPr>
          <p:nvPr>
            <p:ph type="title"/>
          </p:nvPr>
        </p:nvSpPr>
        <p:spPr>
          <a:xfrm>
            <a:off x="152400" y="-7663"/>
            <a:ext cx="7562850" cy="1033296"/>
          </a:xfrm>
        </p:spPr>
        <p:txBody>
          <a:bodyPr>
            <a:spAutoFit/>
          </a:bodyPr>
          <a:lstStyle/>
          <a:p>
            <a:pPr>
              <a:lnSpc>
                <a:spcPct val="150000"/>
              </a:lnSpc>
            </a:pPr>
            <a:r>
              <a:rPr lang="en-US" sz="1200" dirty="0" smtClean="0"/>
              <a:t/>
            </a:r>
            <a:br>
              <a:rPr lang="en-US" sz="1200" dirty="0" smtClean="0"/>
            </a:br>
            <a:r>
              <a:rPr lang="en-US" sz="1200" dirty="0" smtClean="0"/>
              <a:t>16.7</a:t>
            </a:r>
            <a:r>
              <a:rPr lang="en-US" sz="1200" dirty="0"/>
              <a:t>: Implementations of wait(),notify(),notifyAll</a:t>
            </a:r>
            <a:r>
              <a:rPr lang="en-US" sz="1200" dirty="0" smtClean="0"/>
              <a:t>()</a:t>
            </a:r>
            <a:br>
              <a:rPr lang="en-US" sz="1200" dirty="0" smtClean="0"/>
            </a:br>
            <a:r>
              <a:rPr lang="en-US" sz="2400" dirty="0" smtClean="0">
                <a:latin typeface="+mj-lt"/>
              </a:rPr>
              <a:t>Inter-Thread Communication</a:t>
            </a:r>
          </a:p>
        </p:txBody>
      </p:sp>
    </p:spTree>
    <p:extLst>
      <p:ext uri="{BB962C8B-B14F-4D97-AF65-F5344CB8AC3E}">
        <p14:creationId xmlns:p14="http://schemas.microsoft.com/office/powerpoint/2010/main" val="2903898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259307" y="1419367"/>
            <a:ext cx="8666329" cy="4503762"/>
          </a:xfrm>
        </p:spPr>
        <p:txBody>
          <a:bodyPr>
            <a:normAutofit fontScale="77500" lnSpcReduction="20000"/>
          </a:bodyPr>
          <a:lstStyle/>
          <a:p>
            <a:pPr algn="just">
              <a:lnSpc>
                <a:spcPct val="150000"/>
              </a:lnSpc>
            </a:pPr>
            <a:r>
              <a:rPr lang="en-US" sz="2200" dirty="0" smtClean="0">
                <a:latin typeface="+mn-lt"/>
                <a:cs typeface="Arial" charset="0"/>
              </a:rPr>
              <a:t>wait( ), notify( ) and notifyAll( ) are:</a:t>
            </a:r>
          </a:p>
          <a:p>
            <a:pPr lvl="1" algn="just">
              <a:lnSpc>
                <a:spcPct val="150000"/>
              </a:lnSpc>
            </a:pPr>
            <a:r>
              <a:rPr lang="en-US" sz="2200" dirty="0" smtClean="0">
                <a:latin typeface="+mn-lt"/>
              </a:rPr>
              <a:t>Declared as final in Object </a:t>
            </a:r>
          </a:p>
          <a:p>
            <a:pPr lvl="1" algn="just">
              <a:lnSpc>
                <a:spcPct val="150000"/>
              </a:lnSpc>
            </a:pPr>
            <a:r>
              <a:rPr lang="en-US" sz="2200" dirty="0" smtClean="0">
                <a:latin typeface="+mn-lt"/>
              </a:rPr>
              <a:t>Hence, these methods are available to all classes </a:t>
            </a:r>
          </a:p>
          <a:p>
            <a:pPr lvl="1" algn="just">
              <a:lnSpc>
                <a:spcPct val="150000"/>
              </a:lnSpc>
            </a:pPr>
            <a:r>
              <a:rPr lang="en-US" sz="2200" dirty="0" smtClean="0">
                <a:latin typeface="+mn-lt"/>
              </a:rPr>
              <a:t>These methods can only be called from a synchronized context</a:t>
            </a:r>
          </a:p>
          <a:p>
            <a:pPr algn="just">
              <a:lnSpc>
                <a:spcPct val="150000"/>
              </a:lnSpc>
            </a:pPr>
            <a:endParaRPr lang="en-US" sz="2200" dirty="0" smtClean="0">
              <a:latin typeface="+mn-lt"/>
              <a:cs typeface="Arial" charset="0"/>
            </a:endParaRPr>
          </a:p>
          <a:p>
            <a:pPr algn="just">
              <a:lnSpc>
                <a:spcPct val="150000"/>
              </a:lnSpc>
            </a:pPr>
            <a:r>
              <a:rPr lang="en-US" sz="2200" dirty="0" smtClean="0">
                <a:latin typeface="+mn-lt"/>
                <a:cs typeface="Arial" charset="0"/>
              </a:rPr>
              <a:t>wait( ) directs the calling thread to surrender the monitor, and go to sleep until some other thread enters the monitor of the same object, and calls notify( )</a:t>
            </a:r>
          </a:p>
          <a:p>
            <a:pPr algn="just">
              <a:lnSpc>
                <a:spcPct val="150000"/>
              </a:lnSpc>
            </a:pPr>
            <a:endParaRPr lang="en-US" sz="2200" dirty="0" smtClean="0">
              <a:latin typeface="+mn-lt"/>
              <a:cs typeface="Arial" charset="0"/>
            </a:endParaRPr>
          </a:p>
          <a:p>
            <a:pPr algn="just">
              <a:lnSpc>
                <a:spcPct val="150000"/>
              </a:lnSpc>
            </a:pPr>
            <a:r>
              <a:rPr lang="en-US" sz="2200" dirty="0" smtClean="0">
                <a:latin typeface="+mn-lt"/>
                <a:cs typeface="Arial" charset="0"/>
              </a:rPr>
              <a:t>notify( ) wakes up the other thread which was waiting on the same object(</a:t>
            </a:r>
            <a:r>
              <a:rPr lang="en-US" sz="2200" i="1" dirty="0" smtClean="0">
                <a:latin typeface="+mn-lt"/>
                <a:cs typeface="Arial" charset="0"/>
              </a:rPr>
              <a:t>that had called wait() previously on the same object</a:t>
            </a:r>
            <a:r>
              <a:rPr lang="en-US" sz="2200" dirty="0" smtClean="0">
                <a:latin typeface="+mn-lt"/>
                <a:cs typeface="Arial" charset="0"/>
              </a:rPr>
              <a:t>)</a:t>
            </a:r>
          </a:p>
        </p:txBody>
      </p:sp>
      <p:sp>
        <p:nvSpPr>
          <p:cNvPr id="254979" name="Rectangle 2"/>
          <p:cNvSpPr>
            <a:spLocks noGrp="1"/>
          </p:cNvSpPr>
          <p:nvPr>
            <p:ph type="title"/>
          </p:nvPr>
        </p:nvSpPr>
        <p:spPr>
          <a:xfrm>
            <a:off x="259307" y="251103"/>
            <a:ext cx="8198893" cy="933045"/>
          </a:xfrm>
        </p:spPr>
        <p:txBody>
          <a:bodyPr rtlCol="0">
            <a:noAutofit/>
          </a:bodyPr>
          <a:lstStyle/>
          <a:p>
            <a:pPr>
              <a:lnSpc>
                <a:spcPct val="150000"/>
              </a:lnSpc>
              <a:defRPr/>
            </a:pPr>
            <a:r>
              <a:rPr lang="en-US" sz="1200" dirty="0" smtClean="0">
                <a:latin typeface="+mj-lt"/>
              </a:rPr>
              <a:t>16.7</a:t>
            </a:r>
            <a:r>
              <a:rPr lang="en-US" sz="1200" dirty="0">
                <a:latin typeface="+mj-lt"/>
              </a:rPr>
              <a:t>: Implementations of wait(),notify(),notifyAll()</a:t>
            </a:r>
            <a:r>
              <a:rPr lang="en-US" sz="3400" dirty="0" smtClean="0">
                <a:latin typeface="+mj-lt"/>
              </a:rPr>
              <a:t/>
            </a:r>
            <a:br>
              <a:rPr lang="en-US" sz="3400" dirty="0" smtClean="0">
                <a:latin typeface="+mj-lt"/>
              </a:rPr>
            </a:br>
            <a:r>
              <a:rPr lang="en-US" sz="2400" dirty="0" smtClean="0">
                <a:latin typeface="+mj-lt"/>
              </a:rPr>
              <a:t>Inter-Thread Communication (Contd.).</a:t>
            </a:r>
          </a:p>
        </p:txBody>
      </p:sp>
    </p:spTree>
    <p:extLst>
      <p:ext uri="{BB962C8B-B14F-4D97-AF65-F5344CB8AC3E}">
        <p14:creationId xmlns:p14="http://schemas.microsoft.com/office/powerpoint/2010/main" val="2396537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259307" y="1419367"/>
            <a:ext cx="8666329" cy="4503762"/>
          </a:xfrm>
        </p:spPr>
        <p:txBody>
          <a:bodyPr/>
          <a:lstStyle/>
          <a:p>
            <a:pPr>
              <a:lnSpc>
                <a:spcPct val="150000"/>
              </a:lnSpc>
            </a:pPr>
            <a:r>
              <a:rPr lang="en-IN" sz="2200" dirty="0" smtClean="0">
                <a:latin typeface="Arial (Body)"/>
              </a:rPr>
              <a:t>Producing </a:t>
            </a:r>
            <a:r>
              <a:rPr lang="en-IN" sz="2200" dirty="0">
                <a:latin typeface="Arial (Body)"/>
              </a:rPr>
              <a:t>thread may write to buffer (</a:t>
            </a:r>
            <a:r>
              <a:rPr lang="en-IN" sz="2200" dirty="0" smtClean="0">
                <a:latin typeface="Arial (Body)"/>
              </a:rPr>
              <a:t>shared memory)</a:t>
            </a:r>
          </a:p>
          <a:p>
            <a:pPr>
              <a:lnSpc>
                <a:spcPct val="150000"/>
              </a:lnSpc>
            </a:pPr>
            <a:r>
              <a:rPr lang="en-IN" sz="2200" dirty="0">
                <a:latin typeface="Arial (Body)"/>
              </a:rPr>
              <a:t>Consuming thread reads from </a:t>
            </a:r>
            <a:r>
              <a:rPr lang="en-IN" sz="2200" dirty="0" smtClean="0">
                <a:latin typeface="Arial (Body)"/>
              </a:rPr>
              <a:t>buffer</a:t>
            </a:r>
          </a:p>
          <a:p>
            <a:pPr>
              <a:lnSpc>
                <a:spcPct val="150000"/>
              </a:lnSpc>
            </a:pPr>
            <a:r>
              <a:rPr lang="en-IN" sz="2200" dirty="0">
                <a:latin typeface="Arial (Body)"/>
              </a:rPr>
              <a:t>If not synchronized, data can become corrupted</a:t>
            </a:r>
          </a:p>
          <a:p>
            <a:pPr marL="189411" lvl="1" indent="0">
              <a:lnSpc>
                <a:spcPct val="150000"/>
              </a:lnSpc>
              <a:buNone/>
            </a:pPr>
            <a:r>
              <a:rPr lang="en-IN" dirty="0"/>
              <a:t>• </a:t>
            </a:r>
            <a:r>
              <a:rPr lang="en-IN" dirty="0">
                <a:latin typeface="Arial (Body)"/>
              </a:rPr>
              <a:t>Producer may write before consumer read last data</a:t>
            </a:r>
          </a:p>
          <a:p>
            <a:pPr marL="355600" lvl="2" indent="0">
              <a:lnSpc>
                <a:spcPct val="150000"/>
              </a:lnSpc>
              <a:buNone/>
            </a:pPr>
            <a:r>
              <a:rPr lang="en-IN" sz="1800" dirty="0">
                <a:latin typeface="Arial (Body)"/>
              </a:rPr>
              <a:t>• Data lost</a:t>
            </a:r>
          </a:p>
          <a:p>
            <a:pPr marL="189411" lvl="1" indent="0">
              <a:lnSpc>
                <a:spcPct val="150000"/>
              </a:lnSpc>
              <a:buNone/>
            </a:pPr>
            <a:r>
              <a:rPr lang="en-IN" dirty="0">
                <a:latin typeface="Arial (Body)"/>
              </a:rPr>
              <a:t>• Consumer may read before producer writes new data</a:t>
            </a:r>
          </a:p>
          <a:p>
            <a:pPr marL="355600" lvl="2" indent="0">
              <a:lnSpc>
                <a:spcPct val="150000"/>
              </a:lnSpc>
              <a:buNone/>
            </a:pPr>
            <a:r>
              <a:rPr lang="en-IN" sz="1800" dirty="0">
                <a:latin typeface="Arial (Body)"/>
              </a:rPr>
              <a:t>• Data "doubled"</a:t>
            </a:r>
            <a:endParaRPr lang="en-US" sz="1800" dirty="0" smtClean="0">
              <a:latin typeface="Arial (Body)"/>
              <a:cs typeface="Arial" charset="0"/>
            </a:endParaRPr>
          </a:p>
        </p:txBody>
      </p:sp>
      <p:sp>
        <p:nvSpPr>
          <p:cNvPr id="254979" name="Rectangle 2"/>
          <p:cNvSpPr>
            <a:spLocks noGrp="1"/>
          </p:cNvSpPr>
          <p:nvPr>
            <p:ph type="title"/>
          </p:nvPr>
        </p:nvSpPr>
        <p:spPr>
          <a:xfrm>
            <a:off x="164592" y="324255"/>
            <a:ext cx="8305800" cy="742545"/>
          </a:xfrm>
        </p:spPr>
        <p:txBody>
          <a:bodyPr rtlCol="0">
            <a:noAutofit/>
          </a:bodyPr>
          <a:lstStyle/>
          <a:p>
            <a:pPr>
              <a:lnSpc>
                <a:spcPct val="150000"/>
              </a:lnSpc>
            </a:pPr>
            <a:r>
              <a:rPr lang="en-US" sz="1200" dirty="0" smtClean="0">
                <a:latin typeface="+mj-lt"/>
              </a:rPr>
              <a:t>16.7</a:t>
            </a:r>
            <a:r>
              <a:rPr lang="en-US" sz="1200" dirty="0">
                <a:latin typeface="+mj-lt"/>
              </a:rPr>
              <a:t>: Implementations of wait(),notify(),notifyAll()</a:t>
            </a:r>
            <a:r>
              <a:rPr lang="en-IN" sz="3600" dirty="0" smtClean="0"/>
              <a:t/>
            </a:r>
            <a:br>
              <a:rPr lang="en-IN" sz="3600" dirty="0" smtClean="0"/>
            </a:br>
            <a:r>
              <a:rPr lang="en-IN" sz="2400" dirty="0" smtClean="0">
                <a:latin typeface="+mj-lt"/>
              </a:rPr>
              <a:t>Producer-Consumer </a:t>
            </a:r>
            <a:r>
              <a:rPr lang="en-IN" sz="2400" dirty="0">
                <a:latin typeface="+mj-lt"/>
              </a:rPr>
              <a:t>Problem</a:t>
            </a:r>
          </a:p>
        </p:txBody>
      </p:sp>
    </p:spTree>
    <p:extLst>
      <p:ext uri="{BB962C8B-B14F-4D97-AF65-F5344CB8AC3E}">
        <p14:creationId xmlns:p14="http://schemas.microsoft.com/office/powerpoint/2010/main" val="3305422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259307" y="1419367"/>
            <a:ext cx="8666329" cy="4503762"/>
          </a:xfrm>
        </p:spPr>
        <p:txBody>
          <a:bodyPr/>
          <a:lstStyle/>
          <a:p>
            <a:pPr>
              <a:lnSpc>
                <a:spcPct val="150000"/>
              </a:lnSpc>
            </a:pPr>
            <a:r>
              <a:rPr lang="en-IN" sz="2200" b="1" dirty="0">
                <a:latin typeface="Arial (Body)"/>
              </a:rPr>
              <a:t>Using synchronization</a:t>
            </a:r>
          </a:p>
          <a:p>
            <a:pPr lvl="1">
              <a:lnSpc>
                <a:spcPct val="150000"/>
              </a:lnSpc>
            </a:pPr>
            <a:r>
              <a:rPr lang="en-IN" sz="2000" dirty="0" smtClean="0">
                <a:latin typeface="Arial (Body)"/>
              </a:rPr>
              <a:t>If </a:t>
            </a:r>
            <a:r>
              <a:rPr lang="en-IN" sz="2000" dirty="0">
                <a:latin typeface="Arial (Body)"/>
              </a:rPr>
              <a:t>producer knows that consumer has not read </a:t>
            </a:r>
            <a:r>
              <a:rPr lang="en-IN" sz="2000" dirty="0" smtClean="0">
                <a:latin typeface="Arial (Body)"/>
              </a:rPr>
              <a:t>last data</a:t>
            </a:r>
            <a:r>
              <a:rPr lang="en-IN" sz="2000" dirty="0">
                <a:latin typeface="Arial (Body)"/>
              </a:rPr>
              <a:t>, calls wait (awaits a notify command </a:t>
            </a:r>
            <a:r>
              <a:rPr lang="en-IN" sz="2000" dirty="0" smtClean="0">
                <a:latin typeface="Arial (Body)"/>
              </a:rPr>
              <a:t>from consumer</a:t>
            </a:r>
            <a:r>
              <a:rPr lang="en-IN" sz="2000" dirty="0">
                <a:latin typeface="Arial (Body)"/>
              </a:rPr>
              <a:t>)</a:t>
            </a:r>
          </a:p>
          <a:p>
            <a:pPr lvl="1">
              <a:lnSpc>
                <a:spcPct val="150000"/>
              </a:lnSpc>
            </a:pPr>
            <a:r>
              <a:rPr lang="en-IN" sz="2000" dirty="0" smtClean="0">
                <a:latin typeface="Arial (Body)"/>
              </a:rPr>
              <a:t>If </a:t>
            </a:r>
            <a:r>
              <a:rPr lang="en-IN" sz="2000" dirty="0">
                <a:latin typeface="Arial (Body)"/>
              </a:rPr>
              <a:t>consumer knows producer has not updated </a:t>
            </a:r>
            <a:r>
              <a:rPr lang="en-IN" sz="2000" dirty="0" smtClean="0">
                <a:latin typeface="Arial (Body)"/>
              </a:rPr>
              <a:t>data, calls </a:t>
            </a:r>
            <a:r>
              <a:rPr lang="en-IN" sz="2000" dirty="0">
                <a:latin typeface="Arial (Body)"/>
              </a:rPr>
              <a:t>wait (awaits notify command from producer)</a:t>
            </a:r>
            <a:endParaRPr lang="en-US" sz="2000" dirty="0" smtClean="0">
              <a:latin typeface="Arial (Body)"/>
              <a:cs typeface="Arial" charset="0"/>
            </a:endParaRPr>
          </a:p>
        </p:txBody>
      </p:sp>
      <p:sp>
        <p:nvSpPr>
          <p:cNvPr id="254979" name="Rectangle 2"/>
          <p:cNvSpPr>
            <a:spLocks noGrp="1"/>
          </p:cNvSpPr>
          <p:nvPr>
            <p:ph type="title"/>
          </p:nvPr>
        </p:nvSpPr>
        <p:spPr>
          <a:xfrm>
            <a:off x="128016" y="226719"/>
            <a:ext cx="8305800" cy="742545"/>
          </a:xfrm>
        </p:spPr>
        <p:txBody>
          <a:bodyPr rtlCol="0">
            <a:noAutofit/>
          </a:bodyPr>
          <a:lstStyle/>
          <a:p>
            <a:pPr>
              <a:lnSpc>
                <a:spcPct val="150000"/>
              </a:lnSpc>
              <a:defRPr/>
            </a:pPr>
            <a:r>
              <a:rPr lang="en-US" sz="1200" dirty="0" smtClean="0">
                <a:latin typeface="+mj-lt"/>
              </a:rPr>
              <a:t>16.7</a:t>
            </a:r>
            <a:r>
              <a:rPr lang="en-US" sz="1200" dirty="0">
                <a:latin typeface="+mj-lt"/>
              </a:rPr>
              <a:t>: Implementations of wait(),notify(),notifyAll()</a:t>
            </a:r>
            <a:r>
              <a:rPr lang="en-IN" sz="3600" dirty="0" smtClean="0"/>
              <a:t/>
            </a:r>
            <a:br>
              <a:rPr lang="en-IN" sz="3600" dirty="0" smtClean="0"/>
            </a:br>
            <a:r>
              <a:rPr lang="en-IN" sz="2400" dirty="0" smtClean="0"/>
              <a:t>Producer-Consumer Problem </a:t>
            </a:r>
            <a:r>
              <a:rPr lang="en-US" sz="2400" dirty="0" smtClean="0">
                <a:latin typeface="+mj-lt"/>
              </a:rPr>
              <a:t>(Contd.).</a:t>
            </a:r>
          </a:p>
        </p:txBody>
      </p:sp>
    </p:spTree>
    <p:extLst>
      <p:ext uri="{BB962C8B-B14F-4D97-AF65-F5344CB8AC3E}">
        <p14:creationId xmlns:p14="http://schemas.microsoft.com/office/powerpoint/2010/main" val="123839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259307" y="1146413"/>
            <a:ext cx="8666329" cy="4776716"/>
          </a:xfrm>
        </p:spPr>
        <p:txBody>
          <a:bodyPr>
            <a:normAutofit fontScale="70000" lnSpcReduction="20000"/>
          </a:bodyPr>
          <a:lstStyle/>
          <a:p>
            <a:pPr marL="0" indent="0">
              <a:lnSpc>
                <a:spcPct val="150000"/>
              </a:lnSpc>
              <a:buNone/>
            </a:pPr>
            <a:r>
              <a:rPr lang="en-IN" sz="3200" dirty="0" smtClean="0"/>
              <a:t>                 Incorrect </a:t>
            </a:r>
            <a:r>
              <a:rPr lang="en-IN" sz="3200" dirty="0"/>
              <a:t>Implementation</a:t>
            </a:r>
            <a:endParaRPr lang="en-IN" sz="3200" dirty="0" smtClean="0"/>
          </a:p>
          <a:p>
            <a:pPr marL="0" indent="0">
              <a:lnSpc>
                <a:spcPct val="150000"/>
              </a:lnSpc>
              <a:buNone/>
            </a:pPr>
            <a:r>
              <a:rPr lang="en-IN" sz="3200" dirty="0" smtClean="0"/>
              <a:t>synchronized </a:t>
            </a:r>
            <a:r>
              <a:rPr lang="en-IN" sz="3200" dirty="0"/>
              <a:t>int get() </a:t>
            </a:r>
            <a:r>
              <a:rPr lang="en-IN" sz="3200" dirty="0" smtClean="0"/>
              <a:t>{</a:t>
            </a:r>
          </a:p>
          <a:p>
            <a:pPr marL="0" indent="0">
              <a:lnSpc>
                <a:spcPct val="150000"/>
              </a:lnSpc>
              <a:buNone/>
            </a:pPr>
            <a:r>
              <a:rPr lang="en-IN" sz="3200" dirty="0" smtClean="0"/>
              <a:t>	System.out.println</a:t>
            </a:r>
            <a:r>
              <a:rPr lang="en-IN" sz="3200" dirty="0"/>
              <a:t>("Got: " + n);</a:t>
            </a:r>
          </a:p>
          <a:p>
            <a:pPr marL="0" indent="0">
              <a:lnSpc>
                <a:spcPct val="150000"/>
              </a:lnSpc>
              <a:buNone/>
            </a:pPr>
            <a:r>
              <a:rPr lang="en-IN" sz="3200" dirty="0" smtClean="0"/>
              <a:t>	return </a:t>
            </a:r>
            <a:r>
              <a:rPr lang="en-IN" sz="3200" dirty="0"/>
              <a:t>n;</a:t>
            </a:r>
          </a:p>
          <a:p>
            <a:pPr marL="0" indent="0">
              <a:lnSpc>
                <a:spcPct val="150000"/>
              </a:lnSpc>
              <a:buNone/>
            </a:pPr>
            <a:r>
              <a:rPr lang="en-IN" sz="3200" dirty="0" smtClean="0"/>
              <a:t>}</a:t>
            </a:r>
          </a:p>
          <a:p>
            <a:pPr marL="0" indent="0">
              <a:lnSpc>
                <a:spcPct val="150000"/>
              </a:lnSpc>
              <a:buNone/>
            </a:pPr>
            <a:r>
              <a:rPr lang="en-IN" sz="3200" dirty="0" smtClean="0"/>
              <a:t>synchronized </a:t>
            </a:r>
            <a:r>
              <a:rPr lang="en-IN" sz="3200" dirty="0"/>
              <a:t>void put(int n) {</a:t>
            </a:r>
          </a:p>
          <a:p>
            <a:pPr marL="0" indent="0">
              <a:lnSpc>
                <a:spcPct val="150000"/>
              </a:lnSpc>
              <a:buNone/>
            </a:pPr>
            <a:r>
              <a:rPr lang="en-IN" sz="3200" dirty="0" smtClean="0"/>
              <a:t>	</a:t>
            </a:r>
            <a:r>
              <a:rPr lang="en-IN" sz="3200" dirty="0" err="1" smtClean="0"/>
              <a:t>this.n</a:t>
            </a:r>
            <a:r>
              <a:rPr lang="en-IN" sz="3200" dirty="0" smtClean="0"/>
              <a:t> </a:t>
            </a:r>
            <a:r>
              <a:rPr lang="en-IN" sz="3200" dirty="0"/>
              <a:t>= n;</a:t>
            </a:r>
          </a:p>
          <a:p>
            <a:pPr marL="0" indent="0">
              <a:lnSpc>
                <a:spcPct val="150000"/>
              </a:lnSpc>
              <a:buNone/>
            </a:pPr>
            <a:r>
              <a:rPr lang="en-IN" sz="3200" dirty="0" smtClean="0"/>
              <a:t>	System.out.println</a:t>
            </a:r>
            <a:r>
              <a:rPr lang="en-IN" sz="3200" dirty="0"/>
              <a:t>("Put: " + n);</a:t>
            </a:r>
          </a:p>
          <a:p>
            <a:pPr marL="0" indent="0">
              <a:lnSpc>
                <a:spcPct val="150000"/>
              </a:lnSpc>
              <a:buNone/>
            </a:pPr>
            <a:r>
              <a:rPr lang="en-IN" sz="3200" dirty="0"/>
              <a:t>}</a:t>
            </a:r>
            <a:endParaRPr lang="en-US" sz="3200" dirty="0" smtClean="0">
              <a:latin typeface="+mn-lt"/>
              <a:cs typeface="Arial" charset="0"/>
            </a:endParaRPr>
          </a:p>
        </p:txBody>
      </p:sp>
      <p:sp>
        <p:nvSpPr>
          <p:cNvPr id="254979" name="Rectangle 2"/>
          <p:cNvSpPr>
            <a:spLocks noGrp="1"/>
          </p:cNvSpPr>
          <p:nvPr>
            <p:ph type="title"/>
          </p:nvPr>
        </p:nvSpPr>
        <p:spPr>
          <a:xfrm>
            <a:off x="140208" y="263295"/>
            <a:ext cx="8305800" cy="742545"/>
          </a:xfrm>
        </p:spPr>
        <p:txBody>
          <a:bodyPr rtlCol="0">
            <a:noAutofit/>
          </a:bodyPr>
          <a:lstStyle/>
          <a:p>
            <a:pPr>
              <a:lnSpc>
                <a:spcPct val="150000"/>
              </a:lnSpc>
              <a:defRPr/>
            </a:pPr>
            <a:r>
              <a:rPr lang="en-US" sz="1200" dirty="0" smtClean="0">
                <a:latin typeface="+mj-lt"/>
              </a:rPr>
              <a:t>16.7</a:t>
            </a:r>
            <a:r>
              <a:rPr lang="en-US" sz="1200" dirty="0">
                <a:latin typeface="+mj-lt"/>
              </a:rPr>
              <a:t>: Implementations of wait(),notify(),notifyAll()</a:t>
            </a:r>
            <a:r>
              <a:rPr lang="en-IN" sz="3600" dirty="0" smtClean="0"/>
              <a:t/>
            </a:r>
            <a:br>
              <a:rPr lang="en-IN" sz="3600" dirty="0" smtClean="0"/>
            </a:br>
            <a:r>
              <a:rPr lang="en-IN" sz="2400" dirty="0" smtClean="0"/>
              <a:t>Producer-Consumer Problem </a:t>
            </a:r>
            <a:r>
              <a:rPr lang="en-US" sz="2400" dirty="0" smtClean="0">
                <a:latin typeface="+mj-lt"/>
              </a:rPr>
              <a:t>(Contd.).</a:t>
            </a:r>
          </a:p>
        </p:txBody>
      </p:sp>
    </p:spTree>
    <p:extLst>
      <p:ext uri="{BB962C8B-B14F-4D97-AF65-F5344CB8AC3E}">
        <p14:creationId xmlns:p14="http://schemas.microsoft.com/office/powerpoint/2010/main" val="2985846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200" dirty="0" smtClean="0"/>
              <a:t>16.1</a:t>
            </a:r>
            <a:r>
              <a:rPr lang="en-US" sz="1200" dirty="0"/>
              <a:t>:  Understanding  Threads?  </a:t>
            </a:r>
            <a:r>
              <a:rPr lang="en-US" dirty="0"/>
              <a:t/>
            </a:r>
            <a:br>
              <a:rPr lang="en-US" dirty="0"/>
            </a:br>
            <a:r>
              <a:rPr lang="en-US" dirty="0"/>
              <a:t>Thread Application</a:t>
            </a:r>
          </a:p>
        </p:txBody>
      </p:sp>
      <p:sp>
        <p:nvSpPr>
          <p:cNvPr id="3" name="Content Placeholder 2"/>
          <p:cNvSpPr>
            <a:spLocks noGrp="1"/>
          </p:cNvSpPr>
          <p:nvPr>
            <p:ph idx="1"/>
          </p:nvPr>
        </p:nvSpPr>
        <p:spPr/>
        <p:txBody>
          <a:bodyPr/>
          <a:lstStyle/>
          <a:p>
            <a:pPr>
              <a:lnSpc>
                <a:spcPct val="150000"/>
              </a:lnSpc>
            </a:pPr>
            <a:r>
              <a:rPr lang="en-US" altLang="en-US" dirty="0">
                <a:solidFill>
                  <a:schemeClr val="tx1"/>
                </a:solidFill>
                <a:latin typeface="Arial (Body)"/>
                <a:cs typeface="Times New Roman" pitchFamily="18" charset="0"/>
              </a:rPr>
              <a:t>Applications of Multithreading</a:t>
            </a:r>
          </a:p>
          <a:p>
            <a:pPr marL="0" indent="0">
              <a:lnSpc>
                <a:spcPct val="150000"/>
              </a:lnSpc>
              <a:buNone/>
            </a:pPr>
            <a:endParaRPr lang="en-US" dirty="0">
              <a:solidFill>
                <a:schemeClr val="tx1"/>
              </a:solidFill>
              <a:latin typeface="Arial (Body)"/>
              <a:cs typeface="Times New Roman" pitchFamily="18" charset="0"/>
            </a:endParaRPr>
          </a:p>
          <a:p>
            <a:pPr lvl="1">
              <a:lnSpc>
                <a:spcPct val="150000"/>
              </a:lnSpc>
            </a:pPr>
            <a:r>
              <a:rPr lang="en-US" altLang="en-US" dirty="0">
                <a:solidFill>
                  <a:schemeClr val="tx1"/>
                </a:solidFill>
                <a:latin typeface="Arial (Body)"/>
                <a:cs typeface="Times New Roman" pitchFamily="18" charset="0"/>
              </a:rPr>
              <a:t>Playing media player while doing some activity on the system like typing a document.</a:t>
            </a:r>
          </a:p>
          <a:p>
            <a:pPr lvl="1">
              <a:lnSpc>
                <a:spcPct val="150000"/>
              </a:lnSpc>
            </a:pPr>
            <a:r>
              <a:rPr lang="en-US" altLang="en-US" dirty="0">
                <a:solidFill>
                  <a:schemeClr val="tx1"/>
                </a:solidFill>
                <a:latin typeface="Arial (Body)"/>
                <a:cs typeface="Times New Roman" pitchFamily="18" charset="0"/>
              </a:rPr>
              <a:t>Transferring data to the printer while typing some file. </a:t>
            </a:r>
          </a:p>
          <a:p>
            <a:pPr lvl="1">
              <a:lnSpc>
                <a:spcPct val="150000"/>
              </a:lnSpc>
            </a:pPr>
            <a:r>
              <a:rPr lang="en-US" altLang="en-US" dirty="0">
                <a:solidFill>
                  <a:schemeClr val="tx1"/>
                </a:solidFill>
                <a:latin typeface="Arial (Body)"/>
                <a:cs typeface="Times New Roman" pitchFamily="18" charset="0"/>
              </a:rPr>
              <a:t>Running animation while system is busy on some other work</a:t>
            </a:r>
          </a:p>
          <a:p>
            <a:pPr lvl="1">
              <a:lnSpc>
                <a:spcPct val="150000"/>
              </a:lnSpc>
            </a:pPr>
            <a:r>
              <a:rPr lang="en-US" altLang="en-US" dirty="0">
                <a:solidFill>
                  <a:schemeClr val="tx1"/>
                </a:solidFill>
                <a:latin typeface="Arial (Body)"/>
                <a:cs typeface="Times New Roman" pitchFamily="18" charset="0"/>
              </a:rPr>
              <a:t>Honoring requests from multiple clients by an application/web server. </a:t>
            </a:r>
            <a:endParaRPr lang="en-US" altLang="en-US" dirty="0">
              <a:solidFill>
                <a:schemeClr val="tx1"/>
              </a:solidFill>
              <a:latin typeface="Arial (Body)"/>
              <a:ea typeface="Calibri" pitchFamily="34" charset="0"/>
              <a:cs typeface="Calibri" pitchFamily="34" charset="0"/>
            </a:endParaRPr>
          </a:p>
        </p:txBody>
      </p:sp>
      <p:pic>
        <p:nvPicPr>
          <p:cNvPr id="4" name="Picture 3" descr="http://way2java.com/wp-content/uploads/2011/01/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974" y="4459820"/>
            <a:ext cx="31623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714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0024"/>
            <a:ext cx="8229600" cy="3352351"/>
          </a:xfrm>
        </p:spPr>
      </p:pic>
      <p:sp>
        <p:nvSpPr>
          <p:cNvPr id="7" name="Rectangle 2"/>
          <p:cNvSpPr>
            <a:spLocks noGrp="1"/>
          </p:cNvSpPr>
          <p:nvPr>
            <p:ph type="title"/>
          </p:nvPr>
        </p:nvSpPr>
        <p:spPr>
          <a:xfrm>
            <a:off x="0" y="195263"/>
            <a:ext cx="7562850" cy="914400"/>
          </a:xfrm>
        </p:spPr>
        <p:txBody>
          <a:bodyPr rtlCol="0">
            <a:noAutofit/>
          </a:bodyPr>
          <a:lstStyle/>
          <a:p>
            <a:pPr>
              <a:lnSpc>
                <a:spcPct val="150000"/>
              </a:lnSpc>
              <a:defRPr/>
            </a:pPr>
            <a:r>
              <a:rPr lang="en-US" sz="1200" dirty="0" smtClean="0">
                <a:latin typeface="+mj-lt"/>
              </a:rPr>
              <a:t>16.7</a:t>
            </a:r>
            <a:r>
              <a:rPr lang="en-US" sz="1200" dirty="0">
                <a:latin typeface="+mj-lt"/>
              </a:rPr>
              <a:t>: Implementations of wait(),notify(),notifyAll()</a:t>
            </a:r>
            <a:r>
              <a:rPr lang="en-IN" sz="3600" dirty="0" smtClean="0"/>
              <a:t/>
            </a:r>
            <a:br>
              <a:rPr lang="en-IN" sz="3600" dirty="0" smtClean="0"/>
            </a:br>
            <a:r>
              <a:rPr lang="en-IN" sz="2400" dirty="0" smtClean="0"/>
              <a:t>Producer-Consumer Problem </a:t>
            </a:r>
            <a:r>
              <a:rPr lang="en-US" sz="2400" dirty="0" smtClean="0">
                <a:latin typeface="+mj-lt"/>
              </a:rPr>
              <a:t>(Contd.).</a:t>
            </a:r>
          </a:p>
        </p:txBody>
      </p:sp>
    </p:spTree>
    <p:extLst>
      <p:ext uri="{BB962C8B-B14F-4D97-AF65-F5344CB8AC3E}">
        <p14:creationId xmlns:p14="http://schemas.microsoft.com/office/powerpoint/2010/main" val="1517316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167868" y="1037594"/>
            <a:ext cx="8775510" cy="5728966"/>
          </a:xfrm>
        </p:spPr>
        <p:txBody>
          <a:bodyPr>
            <a:normAutofit fontScale="85000" lnSpcReduction="10000"/>
          </a:bodyPr>
          <a:lstStyle/>
          <a:p>
            <a:pPr marL="0" indent="0">
              <a:lnSpc>
                <a:spcPct val="150000"/>
              </a:lnSpc>
              <a:buNone/>
            </a:pPr>
            <a:r>
              <a:rPr lang="en-IN" sz="3200" dirty="0" smtClean="0"/>
              <a:t>                 Correct Implementation</a:t>
            </a:r>
          </a:p>
          <a:p>
            <a:pPr marL="0" indent="0">
              <a:lnSpc>
                <a:spcPct val="150000"/>
              </a:lnSpc>
              <a:buNone/>
            </a:pPr>
            <a:r>
              <a:rPr lang="en-IN" sz="1800" dirty="0">
                <a:latin typeface="+mn-lt"/>
              </a:rPr>
              <a:t>synchronized int get() {</a:t>
            </a:r>
          </a:p>
          <a:p>
            <a:pPr marL="0" indent="0">
              <a:lnSpc>
                <a:spcPct val="150000"/>
              </a:lnSpc>
              <a:buNone/>
            </a:pPr>
            <a:r>
              <a:rPr lang="en-IN" sz="1800" dirty="0">
                <a:latin typeface="+mn-lt"/>
              </a:rPr>
              <a:t>if(!valueSet)</a:t>
            </a:r>
          </a:p>
          <a:p>
            <a:pPr marL="0" indent="0">
              <a:lnSpc>
                <a:spcPct val="150000"/>
              </a:lnSpc>
              <a:buNone/>
            </a:pPr>
            <a:r>
              <a:rPr lang="en-IN" sz="1800" dirty="0">
                <a:latin typeface="+mn-lt"/>
              </a:rPr>
              <a:t>try {</a:t>
            </a:r>
          </a:p>
          <a:p>
            <a:pPr marL="0" indent="0">
              <a:lnSpc>
                <a:spcPct val="150000"/>
              </a:lnSpc>
              <a:buNone/>
            </a:pPr>
            <a:r>
              <a:rPr lang="en-IN" sz="1800" dirty="0">
                <a:latin typeface="+mn-lt"/>
              </a:rPr>
              <a:t>wait();</a:t>
            </a:r>
          </a:p>
          <a:p>
            <a:pPr marL="0" indent="0">
              <a:lnSpc>
                <a:spcPct val="150000"/>
              </a:lnSpc>
              <a:buNone/>
            </a:pPr>
            <a:r>
              <a:rPr lang="en-IN" sz="1800" dirty="0">
                <a:latin typeface="+mn-lt"/>
              </a:rPr>
              <a:t>} catch(InterruptedException e)</a:t>
            </a:r>
          </a:p>
          <a:p>
            <a:pPr marL="0" indent="0">
              <a:lnSpc>
                <a:spcPct val="150000"/>
              </a:lnSpc>
              <a:buNone/>
            </a:pPr>
            <a:r>
              <a:rPr lang="en-IN" sz="1800" dirty="0">
                <a:latin typeface="+mn-lt"/>
              </a:rPr>
              <a:t>{ System.out.println("InterruptedExce</a:t>
            </a:r>
          </a:p>
          <a:p>
            <a:pPr marL="0" indent="0">
              <a:lnSpc>
                <a:spcPct val="150000"/>
              </a:lnSpc>
              <a:buNone/>
            </a:pPr>
            <a:r>
              <a:rPr lang="en-IN" sz="1800" dirty="0">
                <a:latin typeface="+mn-lt"/>
              </a:rPr>
              <a:t>ption caught");</a:t>
            </a:r>
          </a:p>
          <a:p>
            <a:pPr marL="0" indent="0">
              <a:lnSpc>
                <a:spcPct val="150000"/>
              </a:lnSpc>
              <a:buNone/>
            </a:pPr>
            <a:r>
              <a:rPr lang="en-IN" sz="1800" dirty="0">
                <a:latin typeface="+mn-lt"/>
              </a:rPr>
              <a:t>}</a:t>
            </a:r>
          </a:p>
          <a:p>
            <a:pPr marL="0" indent="0">
              <a:lnSpc>
                <a:spcPct val="150000"/>
              </a:lnSpc>
              <a:buNone/>
            </a:pPr>
            <a:r>
              <a:rPr lang="en-IN" sz="1800" dirty="0">
                <a:latin typeface="+mn-lt"/>
              </a:rPr>
              <a:t>System.out.println("Got: " + n);</a:t>
            </a:r>
          </a:p>
          <a:p>
            <a:pPr marL="0" indent="0">
              <a:lnSpc>
                <a:spcPct val="150000"/>
              </a:lnSpc>
              <a:buNone/>
            </a:pPr>
            <a:r>
              <a:rPr lang="en-IN" sz="1800" dirty="0">
                <a:latin typeface="+mn-lt"/>
              </a:rPr>
              <a:t>valueSet = false;</a:t>
            </a:r>
          </a:p>
          <a:p>
            <a:pPr marL="0" indent="0">
              <a:lnSpc>
                <a:spcPct val="150000"/>
              </a:lnSpc>
              <a:buNone/>
            </a:pPr>
            <a:r>
              <a:rPr lang="en-IN" sz="1800" dirty="0">
                <a:latin typeface="+mn-lt"/>
              </a:rPr>
              <a:t>notify();</a:t>
            </a:r>
          </a:p>
          <a:p>
            <a:pPr marL="0" indent="0">
              <a:lnSpc>
                <a:spcPct val="150000"/>
              </a:lnSpc>
              <a:buNone/>
            </a:pPr>
            <a:r>
              <a:rPr lang="en-IN" sz="1800" dirty="0">
                <a:latin typeface="+mn-lt"/>
              </a:rPr>
              <a:t>return n</a:t>
            </a:r>
            <a:r>
              <a:rPr lang="en-IN" sz="1800" dirty="0" smtClean="0">
                <a:latin typeface="+mn-lt"/>
              </a:rPr>
              <a:t>;</a:t>
            </a:r>
          </a:p>
          <a:p>
            <a:pPr marL="0" indent="0">
              <a:lnSpc>
                <a:spcPct val="150000"/>
              </a:lnSpc>
              <a:buNone/>
            </a:pPr>
            <a:r>
              <a:rPr lang="en-IN" sz="1800" dirty="0">
                <a:latin typeface="+mn-lt"/>
              </a:rPr>
              <a:t>}</a:t>
            </a:r>
            <a:endParaRPr lang="en-IN" sz="1800" dirty="0" smtClean="0">
              <a:latin typeface="+mn-lt"/>
            </a:endParaRPr>
          </a:p>
        </p:txBody>
      </p:sp>
      <p:sp>
        <p:nvSpPr>
          <p:cNvPr id="254979" name="Rectangle 2"/>
          <p:cNvSpPr>
            <a:spLocks noGrp="1"/>
          </p:cNvSpPr>
          <p:nvPr>
            <p:ph type="title"/>
          </p:nvPr>
        </p:nvSpPr>
        <p:spPr>
          <a:xfrm>
            <a:off x="152400" y="19455"/>
            <a:ext cx="8305800" cy="742545"/>
          </a:xfrm>
        </p:spPr>
        <p:txBody>
          <a:bodyPr rtlCol="0">
            <a:noAutofit/>
          </a:bodyPr>
          <a:lstStyle/>
          <a:p>
            <a:pPr>
              <a:lnSpc>
                <a:spcPct val="150000"/>
              </a:lnSpc>
              <a:defRPr/>
            </a:pPr>
            <a:r>
              <a:rPr lang="en-US" sz="1200" dirty="0" smtClean="0">
                <a:latin typeface="+mj-lt"/>
              </a:rPr>
              <a:t>16.7</a:t>
            </a:r>
            <a:r>
              <a:rPr lang="en-US" sz="1200" dirty="0">
                <a:latin typeface="+mj-lt"/>
              </a:rPr>
              <a:t>: Implementations of wait(),notify(),notifyAll()</a:t>
            </a:r>
            <a:r>
              <a:rPr lang="en-IN" sz="3600" dirty="0" smtClean="0"/>
              <a:t/>
            </a:r>
            <a:br>
              <a:rPr lang="en-IN" sz="3600" dirty="0" smtClean="0"/>
            </a:br>
            <a:r>
              <a:rPr lang="en-IN" sz="2400" dirty="0" smtClean="0"/>
              <a:t>Producer-Consumer Problem </a:t>
            </a:r>
            <a:r>
              <a:rPr lang="en-US" sz="2400" dirty="0" smtClean="0">
                <a:latin typeface="+mj-lt"/>
              </a:rPr>
              <a:t>(Contd.).</a:t>
            </a:r>
          </a:p>
        </p:txBody>
      </p:sp>
    </p:spTree>
    <p:extLst>
      <p:ext uri="{BB962C8B-B14F-4D97-AF65-F5344CB8AC3E}">
        <p14:creationId xmlns:p14="http://schemas.microsoft.com/office/powerpoint/2010/main" val="3720362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0024"/>
            <a:ext cx="8229600" cy="3352351"/>
          </a:xfrm>
        </p:spPr>
      </p:pic>
      <p:sp>
        <p:nvSpPr>
          <p:cNvPr id="3" name="Title 2"/>
          <p:cNvSpPr>
            <a:spLocks noGrp="1"/>
          </p:cNvSpPr>
          <p:nvPr>
            <p:ph type="title"/>
          </p:nvPr>
        </p:nvSpPr>
        <p:spPr>
          <a:xfrm>
            <a:off x="0" y="243840"/>
            <a:ext cx="7563358" cy="914400"/>
          </a:xfrm>
        </p:spPr>
        <p:txBody>
          <a:bodyPr>
            <a:normAutofit/>
          </a:bodyPr>
          <a:lstStyle/>
          <a:p>
            <a:pPr>
              <a:lnSpc>
                <a:spcPct val="150000"/>
              </a:lnSpc>
            </a:pPr>
            <a:r>
              <a:rPr lang="en-US" sz="1300" dirty="0" smtClean="0">
                <a:latin typeface="+mj-lt"/>
              </a:rPr>
              <a:t>16.7</a:t>
            </a:r>
            <a:r>
              <a:rPr lang="en-US" sz="1300" dirty="0">
                <a:latin typeface="+mj-lt"/>
              </a:rPr>
              <a:t>: Implementations of wait(),notify(),notifyAll()</a:t>
            </a:r>
            <a:r>
              <a:rPr lang="en-IN" dirty="0" smtClean="0"/>
              <a:t/>
            </a:r>
            <a:br>
              <a:rPr lang="en-IN" dirty="0" smtClean="0"/>
            </a:br>
            <a:r>
              <a:rPr lang="en-IN" sz="2700" dirty="0" smtClean="0"/>
              <a:t>Producer-Consumer </a:t>
            </a:r>
            <a:r>
              <a:rPr lang="en-IN" sz="2700" dirty="0"/>
              <a:t>Problem </a:t>
            </a:r>
            <a:r>
              <a:rPr lang="en-US" sz="2700" dirty="0"/>
              <a:t>(Contd.).</a:t>
            </a:r>
            <a:endParaRPr lang="en-IN" sz="2700" dirty="0"/>
          </a:p>
        </p:txBody>
      </p:sp>
    </p:spTree>
    <p:extLst>
      <p:ext uri="{BB962C8B-B14F-4D97-AF65-F5344CB8AC3E}">
        <p14:creationId xmlns:p14="http://schemas.microsoft.com/office/powerpoint/2010/main" val="4001828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p:cNvSpPr>
          <p:nvPr>
            <p:ph idx="1"/>
          </p:nvPr>
        </p:nvSpPr>
        <p:spPr>
          <a:xfrm>
            <a:off x="152400" y="1176982"/>
            <a:ext cx="8229600" cy="4662985"/>
          </a:xfrm>
        </p:spPr>
        <p:txBody>
          <a:bodyPr>
            <a:normAutofit fontScale="62500" lnSpcReduction="20000"/>
          </a:bodyPr>
          <a:lstStyle/>
          <a:p>
            <a:pPr algn="just">
              <a:lnSpc>
                <a:spcPct val="150000"/>
              </a:lnSpc>
            </a:pPr>
            <a:r>
              <a:rPr lang="en-US" sz="2400" dirty="0" smtClean="0">
                <a:latin typeface="+mn-lt"/>
                <a:cs typeface="Arial" charset="0"/>
              </a:rPr>
              <a:t>The following sample program  implements a simple form of the Producer/Consumer problem</a:t>
            </a:r>
          </a:p>
          <a:p>
            <a:pPr>
              <a:lnSpc>
                <a:spcPct val="150000"/>
              </a:lnSpc>
            </a:pPr>
            <a:endParaRPr lang="en-US" sz="2400" dirty="0" smtClean="0">
              <a:latin typeface="+mn-lt"/>
              <a:cs typeface="Arial" charset="0"/>
            </a:endParaRPr>
          </a:p>
          <a:p>
            <a:pPr>
              <a:lnSpc>
                <a:spcPct val="150000"/>
              </a:lnSpc>
            </a:pPr>
            <a:r>
              <a:rPr lang="en-US" sz="2400" dirty="0" smtClean="0">
                <a:latin typeface="+mn-lt"/>
                <a:cs typeface="Arial" charset="0"/>
              </a:rPr>
              <a:t>It consists of four classes namely:</a:t>
            </a:r>
          </a:p>
          <a:p>
            <a:pPr lvl="1" algn="just">
              <a:lnSpc>
                <a:spcPct val="150000"/>
              </a:lnSpc>
            </a:pPr>
            <a:r>
              <a:rPr lang="en-US" sz="2400" dirty="0" smtClean="0">
                <a:latin typeface="+mn-lt"/>
              </a:rPr>
              <a:t>Factory ,  that you are trying to synchronize</a:t>
            </a:r>
          </a:p>
          <a:p>
            <a:pPr lvl="1" algn="just">
              <a:lnSpc>
                <a:spcPct val="150000"/>
              </a:lnSpc>
            </a:pPr>
            <a:endParaRPr lang="en-US" sz="2400" dirty="0" smtClean="0">
              <a:latin typeface="+mn-lt"/>
            </a:endParaRPr>
          </a:p>
          <a:p>
            <a:pPr lvl="1" algn="just">
              <a:lnSpc>
                <a:spcPct val="150000"/>
              </a:lnSpc>
            </a:pPr>
            <a:r>
              <a:rPr lang="en-US" sz="2400" dirty="0" smtClean="0">
                <a:latin typeface="+mn-lt"/>
              </a:rPr>
              <a:t>Producer, the threaded object that is producing data </a:t>
            </a:r>
          </a:p>
          <a:p>
            <a:pPr lvl="1" algn="just">
              <a:lnSpc>
                <a:spcPct val="150000"/>
              </a:lnSpc>
            </a:pPr>
            <a:endParaRPr lang="en-US" sz="2400" dirty="0" smtClean="0">
              <a:latin typeface="+mn-lt"/>
            </a:endParaRPr>
          </a:p>
          <a:p>
            <a:pPr lvl="1" algn="just">
              <a:lnSpc>
                <a:spcPct val="150000"/>
              </a:lnSpc>
            </a:pPr>
            <a:r>
              <a:rPr lang="en-US" sz="2400" dirty="0" smtClean="0">
                <a:latin typeface="+mn-lt"/>
              </a:rPr>
              <a:t>Consumer, the threaded object that is consuming </a:t>
            </a:r>
          </a:p>
          <a:p>
            <a:pPr marL="3572" lvl="1" indent="0" algn="just">
              <a:lnSpc>
                <a:spcPct val="150000"/>
              </a:lnSpc>
              <a:buNone/>
            </a:pPr>
            <a:r>
              <a:rPr lang="en-US" sz="2400" dirty="0">
                <a:latin typeface="+mn-lt"/>
              </a:rPr>
              <a:t> </a:t>
            </a:r>
            <a:r>
              <a:rPr lang="en-US" sz="2400" dirty="0" smtClean="0">
                <a:latin typeface="+mn-lt"/>
              </a:rPr>
              <a:t> data </a:t>
            </a:r>
          </a:p>
          <a:p>
            <a:pPr lvl="1" algn="just">
              <a:lnSpc>
                <a:spcPct val="150000"/>
              </a:lnSpc>
            </a:pPr>
            <a:endParaRPr lang="en-US" sz="2400" dirty="0" smtClean="0">
              <a:latin typeface="+mn-lt"/>
            </a:endParaRPr>
          </a:p>
          <a:p>
            <a:pPr lvl="1" algn="just">
              <a:lnSpc>
                <a:spcPct val="150000"/>
              </a:lnSpc>
            </a:pPr>
            <a:r>
              <a:rPr lang="en-US" sz="2400" dirty="0" smtClean="0">
                <a:latin typeface="+mn-lt"/>
              </a:rPr>
              <a:t>Main, the class that creates the single Factory, </a:t>
            </a:r>
          </a:p>
          <a:p>
            <a:pPr marL="3572" lvl="1" indent="0" algn="just">
              <a:lnSpc>
                <a:spcPct val="150000"/>
              </a:lnSpc>
              <a:buNone/>
            </a:pPr>
            <a:r>
              <a:rPr lang="en-US" sz="2400" dirty="0" smtClean="0">
                <a:latin typeface="+mn-lt"/>
              </a:rPr>
              <a:t>  Producer, and Consumer </a:t>
            </a:r>
          </a:p>
        </p:txBody>
      </p:sp>
      <p:sp>
        <p:nvSpPr>
          <p:cNvPr id="256003" name="Rectangle 4"/>
          <p:cNvSpPr>
            <a:spLocks noGrp="1"/>
          </p:cNvSpPr>
          <p:nvPr>
            <p:ph type="title"/>
          </p:nvPr>
        </p:nvSpPr>
        <p:spPr>
          <a:xfrm>
            <a:off x="152400" y="221791"/>
            <a:ext cx="8839200" cy="838913"/>
          </a:xfrm>
        </p:spPr>
        <p:txBody>
          <a:bodyPr rtlCol="0">
            <a:noAutofit/>
          </a:bodyPr>
          <a:lstStyle/>
          <a:p>
            <a:pPr fontAlgn="auto">
              <a:lnSpc>
                <a:spcPct val="150000"/>
              </a:lnSpc>
              <a:spcAft>
                <a:spcPts val="0"/>
              </a:spcAft>
              <a:defRPr/>
            </a:pPr>
            <a:r>
              <a:rPr lang="en-US" sz="1200" dirty="0" smtClean="0">
                <a:latin typeface="+mj-lt"/>
              </a:rPr>
              <a:t>16.7</a:t>
            </a:r>
            <a:r>
              <a:rPr lang="en-US" sz="1200" dirty="0">
                <a:latin typeface="+mj-lt"/>
              </a:rPr>
              <a:t>: Implementations of wait(),notify(),</a:t>
            </a:r>
            <a:r>
              <a:rPr lang="en-US" sz="1200" dirty="0" err="1">
                <a:latin typeface="+mj-lt"/>
              </a:rPr>
              <a:t>notifyAll</a:t>
            </a:r>
            <a:r>
              <a:rPr lang="en-US" sz="1200" dirty="0" smtClean="0">
                <a:latin typeface="+mj-lt"/>
              </a:rPr>
              <a:t>()</a:t>
            </a:r>
            <a:r>
              <a:rPr lang="en-US" sz="3400" dirty="0" smtClean="0">
                <a:latin typeface="+mj-lt"/>
              </a:rPr>
              <a:t/>
            </a:r>
            <a:br>
              <a:rPr lang="en-US" sz="3400" dirty="0" smtClean="0">
                <a:latin typeface="+mj-lt"/>
              </a:rPr>
            </a:br>
            <a:r>
              <a:rPr lang="en-US" sz="2400" dirty="0" smtClean="0">
                <a:latin typeface="+mj-lt"/>
              </a:rPr>
              <a:t>Inter-Thread Communication (Contd.).</a:t>
            </a:r>
            <a:endParaRPr lang="en-GB" sz="2400" dirty="0" smtClean="0">
              <a:latin typeface="+mj-lt"/>
            </a:endParaRPr>
          </a:p>
        </p:txBody>
      </p:sp>
    </p:spTree>
    <p:extLst>
      <p:ext uri="{BB962C8B-B14F-4D97-AF65-F5344CB8AC3E}">
        <p14:creationId xmlns:p14="http://schemas.microsoft.com/office/powerpoint/2010/main" val="3842724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16.1</a:t>
            </a:r>
            <a:r>
              <a:rPr lang="en-US" sz="1300" dirty="0"/>
              <a:t>:  Understanding  Threads?</a:t>
            </a:r>
            <a:r>
              <a:rPr lang="en-US" dirty="0" smtClean="0"/>
              <a:t/>
            </a:r>
            <a:br>
              <a:rPr lang="en-US" dirty="0" smtClean="0"/>
            </a:br>
            <a:r>
              <a:rPr lang="en-US" dirty="0" smtClean="0"/>
              <a:t>Demo</a:t>
            </a:r>
            <a:endParaRPr lang="en-US" dirty="0"/>
          </a:p>
        </p:txBody>
      </p:sp>
      <p:sp>
        <p:nvSpPr>
          <p:cNvPr id="3" name="Content Placeholder 2"/>
          <p:cNvSpPr>
            <a:spLocks noGrp="1"/>
          </p:cNvSpPr>
          <p:nvPr>
            <p:ph idx="1"/>
          </p:nvPr>
        </p:nvSpPr>
        <p:spPr/>
        <p:txBody>
          <a:bodyPr/>
          <a:lstStyle/>
          <a:p>
            <a:pPr>
              <a:lnSpc>
                <a:spcPct val="150000"/>
              </a:lnSpc>
            </a:pPr>
            <a:r>
              <a:rPr lang="en-US" dirty="0" smtClean="0"/>
              <a:t>Factory.java</a:t>
            </a:r>
          </a:p>
          <a:p>
            <a:pPr>
              <a:lnSpc>
                <a:spcPct val="150000"/>
              </a:lnSpc>
            </a:pPr>
            <a:r>
              <a:rPr lang="en-US" dirty="0" smtClean="0"/>
              <a:t>Producer.java</a:t>
            </a:r>
          </a:p>
          <a:p>
            <a:pPr>
              <a:lnSpc>
                <a:spcPct val="150000"/>
              </a:lnSpc>
            </a:pPr>
            <a:r>
              <a:rPr lang="en-US" dirty="0" smtClean="0"/>
              <a:t>Consumer.java</a:t>
            </a:r>
          </a:p>
          <a:p>
            <a:pPr>
              <a:lnSpc>
                <a:spcPct val="150000"/>
              </a:lnSpc>
            </a:pPr>
            <a:r>
              <a:rPr lang="en-US" dirty="0" smtClean="0"/>
              <a:t>Main.java</a:t>
            </a:r>
            <a:endParaRPr lang="en-US" dirty="0"/>
          </a:p>
        </p:txBody>
      </p:sp>
    </p:spTree>
    <p:extLst>
      <p:ext uri="{BB962C8B-B14F-4D97-AF65-F5344CB8AC3E}">
        <p14:creationId xmlns:p14="http://schemas.microsoft.com/office/powerpoint/2010/main" val="1946580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r>
              <a:rPr lang="en-US" dirty="0">
                <a:solidFill>
                  <a:schemeClr val="tx1"/>
                </a:solidFill>
              </a:rPr>
              <a:t>Lab </a:t>
            </a:r>
            <a:r>
              <a:rPr lang="en-US" dirty="0" smtClean="0">
                <a:solidFill>
                  <a:schemeClr val="tx1"/>
                </a:solidFill>
              </a:rPr>
              <a:t>8</a:t>
            </a:r>
            <a:r>
              <a:rPr lang="en-US" smtClean="0">
                <a:solidFill>
                  <a:schemeClr val="tx1"/>
                </a:solidFill>
              </a:rPr>
              <a:t>: Multithreading</a:t>
            </a:r>
            <a:endParaRPr lang="en-US" dirty="0">
              <a:solidFill>
                <a:schemeClr val="tx1"/>
              </a:solidFill>
            </a:endParaRPr>
          </a:p>
        </p:txBody>
      </p:sp>
    </p:spTree>
    <p:extLst>
      <p:ext uri="{BB962C8B-B14F-4D97-AF65-F5344CB8AC3E}">
        <p14:creationId xmlns:p14="http://schemas.microsoft.com/office/powerpoint/2010/main" val="3708720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pPr>
              <a:lnSpc>
                <a:spcPct val="150000"/>
              </a:lnSpc>
            </a:pPr>
            <a:r>
              <a:rPr lang="en-US" dirty="0">
                <a:solidFill>
                  <a:schemeClr val="tx1"/>
                </a:solidFill>
              </a:rPr>
              <a:t>In this lesson, you have learnt the following:</a:t>
            </a:r>
          </a:p>
          <a:p>
            <a:pPr lvl="1">
              <a:lnSpc>
                <a:spcPct val="150000"/>
              </a:lnSpc>
            </a:pPr>
            <a:r>
              <a:rPr lang="en-US" dirty="0">
                <a:solidFill>
                  <a:schemeClr val="tx1"/>
                </a:solidFill>
              </a:rPr>
              <a:t>What is Thread and  use of Multithread </a:t>
            </a:r>
          </a:p>
          <a:p>
            <a:pPr lvl="1">
              <a:lnSpc>
                <a:spcPct val="150000"/>
              </a:lnSpc>
            </a:pPr>
            <a:r>
              <a:rPr lang="en-US" dirty="0">
                <a:solidFill>
                  <a:schemeClr val="tx1"/>
                </a:solidFill>
              </a:rPr>
              <a:t>how to create a Thread program and Lifecycle?</a:t>
            </a:r>
          </a:p>
          <a:p>
            <a:pPr lvl="1">
              <a:lnSpc>
                <a:spcPct val="150000"/>
              </a:lnSpc>
            </a:pPr>
            <a:r>
              <a:rPr lang="en-US" dirty="0">
                <a:solidFill>
                  <a:schemeClr val="tx1"/>
                </a:solidFill>
              </a:rPr>
              <a:t>Thread Priorities Implementation in Multi Threading </a:t>
            </a:r>
          </a:p>
          <a:p>
            <a:pPr marL="457200" lvl="1" indent="0">
              <a:lnSpc>
                <a:spcPct val="150000"/>
              </a:lnSpc>
              <a:buNone/>
            </a:pPr>
            <a:r>
              <a:rPr lang="en-US" dirty="0">
                <a:solidFill>
                  <a:schemeClr val="tx1"/>
                </a:solidFill>
              </a:rPr>
              <a:t>      environment .</a:t>
            </a:r>
          </a:p>
          <a:p>
            <a:pPr lvl="1">
              <a:lnSpc>
                <a:spcPct val="150000"/>
              </a:lnSpc>
            </a:pPr>
            <a:r>
              <a:rPr lang="en-US" dirty="0">
                <a:solidFill>
                  <a:schemeClr val="tx1"/>
                </a:solidFill>
              </a:rPr>
              <a:t>Use of sleep() , join</a:t>
            </a:r>
            <a:r>
              <a:rPr lang="en-US" dirty="0" smtClean="0">
                <a:solidFill>
                  <a:schemeClr val="tx1"/>
                </a:solidFill>
              </a:rPr>
              <a:t>()</a:t>
            </a:r>
          </a:p>
          <a:p>
            <a:pPr lvl="1">
              <a:lnSpc>
                <a:spcPct val="150000"/>
              </a:lnSpc>
            </a:pPr>
            <a:r>
              <a:rPr lang="en-US" dirty="0" smtClean="0">
                <a:solidFill>
                  <a:schemeClr val="tx1"/>
                </a:solidFill>
              </a:rPr>
              <a:t>Synchronization concept</a:t>
            </a:r>
          </a:p>
          <a:p>
            <a:pPr lvl="1">
              <a:lnSpc>
                <a:spcPct val="150000"/>
              </a:lnSpc>
            </a:pPr>
            <a:r>
              <a:rPr lang="en-US" dirty="0" smtClean="0">
                <a:solidFill>
                  <a:schemeClr val="tx1"/>
                </a:solidFill>
              </a:rPr>
              <a:t>Different types of Synchronization</a:t>
            </a:r>
          </a:p>
          <a:p>
            <a:pPr lvl="1">
              <a:lnSpc>
                <a:spcPct val="150000"/>
              </a:lnSpc>
            </a:pPr>
            <a:r>
              <a:rPr lang="en-US" dirty="0" smtClean="0">
                <a:solidFill>
                  <a:schemeClr val="tx1"/>
                </a:solidFill>
              </a:rPr>
              <a:t>Inter thread communication</a:t>
            </a:r>
          </a:p>
          <a:p>
            <a:pPr lvl="1">
              <a:lnSpc>
                <a:spcPct val="150000"/>
              </a:lnSpc>
            </a:pPr>
            <a:r>
              <a:rPr lang="en-US" dirty="0" smtClean="0">
                <a:solidFill>
                  <a:schemeClr val="tx1"/>
                </a:solidFill>
              </a:rPr>
              <a:t>Producer – consumer problem by using wait(),notify(), notifyAll()</a:t>
            </a:r>
          </a:p>
          <a:p>
            <a:pPr lvl="1">
              <a:lnSpc>
                <a:spcPct val="150000"/>
              </a:lnSpc>
            </a:pP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860175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r>
              <a:rPr lang="en-US" dirty="0">
                <a:solidFill>
                  <a:schemeClr val="tx1"/>
                </a:solidFill>
              </a:rPr>
              <a:t>Question 1 which method is invoked to send thread </a:t>
            </a:r>
          </a:p>
          <a:p>
            <a:pPr marL="0" indent="0">
              <a:buNone/>
            </a:pPr>
            <a:r>
              <a:rPr lang="en-US" dirty="0">
                <a:solidFill>
                  <a:schemeClr val="tx1"/>
                </a:solidFill>
              </a:rPr>
              <a:t>       object to runnable stage.</a:t>
            </a:r>
          </a:p>
          <a:p>
            <a:pPr lvl="1"/>
            <a:r>
              <a:rPr lang="en-US" b="1" dirty="0">
                <a:solidFill>
                  <a:schemeClr val="tx1"/>
                </a:solidFill>
              </a:rPr>
              <a:t>Option 1 :</a:t>
            </a:r>
            <a:r>
              <a:rPr lang="en-US" dirty="0">
                <a:solidFill>
                  <a:schemeClr val="tx1"/>
                </a:solidFill>
              </a:rPr>
              <a:t> start()</a:t>
            </a:r>
          </a:p>
          <a:p>
            <a:pPr lvl="1"/>
            <a:r>
              <a:rPr lang="en-US" b="1" dirty="0">
                <a:solidFill>
                  <a:schemeClr val="tx1"/>
                </a:solidFill>
              </a:rPr>
              <a:t>Option 2 :</a:t>
            </a:r>
            <a:r>
              <a:rPr lang="en-US" dirty="0">
                <a:solidFill>
                  <a:schemeClr val="tx1"/>
                </a:solidFill>
              </a:rPr>
              <a:t> stop()</a:t>
            </a:r>
          </a:p>
          <a:p>
            <a:r>
              <a:rPr lang="en-US" dirty="0">
                <a:solidFill>
                  <a:schemeClr val="tx1"/>
                </a:solidFill>
              </a:rPr>
              <a:t>Question 2: Does sleep() belongs to Thread class ?</a:t>
            </a:r>
          </a:p>
          <a:p>
            <a:pPr lvl="1"/>
            <a:r>
              <a:rPr lang="en-US" b="1" dirty="0">
                <a:solidFill>
                  <a:schemeClr val="tx1"/>
                </a:solidFill>
              </a:rPr>
              <a:t>True/False.</a:t>
            </a:r>
          </a:p>
        </p:txBody>
      </p:sp>
    </p:spTree>
    <p:extLst>
      <p:ext uri="{BB962C8B-B14F-4D97-AF65-F5344CB8AC3E}">
        <p14:creationId xmlns:p14="http://schemas.microsoft.com/office/powerpoint/2010/main" val="692215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r>
              <a:rPr lang="en-US" dirty="0">
                <a:solidFill>
                  <a:schemeClr val="tx1"/>
                </a:solidFill>
              </a:rPr>
              <a:t>Question </a:t>
            </a:r>
            <a:r>
              <a:rPr lang="en-US" dirty="0" smtClean="0">
                <a:solidFill>
                  <a:schemeClr val="tx1"/>
                </a:solidFill>
              </a:rPr>
              <a:t>3 </a:t>
            </a:r>
            <a:r>
              <a:rPr lang="en-US" dirty="0">
                <a:solidFill>
                  <a:schemeClr val="tx1"/>
                </a:solidFill>
              </a:rPr>
              <a:t>which </a:t>
            </a:r>
            <a:r>
              <a:rPr lang="en-US" dirty="0" smtClean="0">
                <a:solidFill>
                  <a:schemeClr val="tx1"/>
                </a:solidFill>
              </a:rPr>
              <a:t>of the following is not a type of synchronization.</a:t>
            </a:r>
            <a:endParaRPr lang="en-US" dirty="0">
              <a:solidFill>
                <a:schemeClr val="tx1"/>
              </a:solidFill>
            </a:endParaRPr>
          </a:p>
          <a:p>
            <a:pPr lvl="1"/>
            <a:r>
              <a:rPr lang="en-US" b="1" dirty="0">
                <a:solidFill>
                  <a:schemeClr val="tx1"/>
                </a:solidFill>
              </a:rPr>
              <a:t>Option 1 :</a:t>
            </a:r>
            <a:r>
              <a:rPr lang="en-US" dirty="0">
                <a:solidFill>
                  <a:schemeClr val="tx1"/>
                </a:solidFill>
              </a:rPr>
              <a:t> </a:t>
            </a:r>
            <a:r>
              <a:rPr lang="en-US" dirty="0" smtClean="0">
                <a:solidFill>
                  <a:schemeClr val="tx1"/>
                </a:solidFill>
              </a:rPr>
              <a:t>by block</a:t>
            </a:r>
            <a:endParaRPr lang="en-US" dirty="0">
              <a:solidFill>
                <a:schemeClr val="tx1"/>
              </a:solidFill>
            </a:endParaRPr>
          </a:p>
          <a:p>
            <a:pPr lvl="1"/>
            <a:r>
              <a:rPr lang="en-US" b="1" dirty="0">
                <a:solidFill>
                  <a:schemeClr val="tx1"/>
                </a:solidFill>
              </a:rPr>
              <a:t>Option 2 :</a:t>
            </a:r>
            <a:r>
              <a:rPr lang="en-US" dirty="0">
                <a:solidFill>
                  <a:schemeClr val="tx1"/>
                </a:solidFill>
              </a:rPr>
              <a:t> </a:t>
            </a:r>
            <a:r>
              <a:rPr lang="en-US" dirty="0" smtClean="0">
                <a:solidFill>
                  <a:schemeClr val="tx1"/>
                </a:solidFill>
              </a:rPr>
              <a:t>by method()</a:t>
            </a:r>
          </a:p>
          <a:p>
            <a:pPr lvl="1"/>
            <a:r>
              <a:rPr lang="en-US" b="1" dirty="0">
                <a:solidFill>
                  <a:schemeClr val="tx1"/>
                </a:solidFill>
              </a:rPr>
              <a:t>Option </a:t>
            </a:r>
            <a:r>
              <a:rPr lang="en-US" b="1" dirty="0" smtClean="0">
                <a:solidFill>
                  <a:schemeClr val="tx1"/>
                </a:solidFill>
              </a:rPr>
              <a:t>3 </a:t>
            </a:r>
            <a:r>
              <a:rPr lang="en-US" b="1" dirty="0">
                <a:solidFill>
                  <a:schemeClr val="tx1"/>
                </a:solidFill>
              </a:rPr>
              <a:t>:</a:t>
            </a:r>
            <a:r>
              <a:rPr lang="en-US" dirty="0">
                <a:solidFill>
                  <a:schemeClr val="tx1"/>
                </a:solidFill>
              </a:rPr>
              <a:t> by </a:t>
            </a:r>
            <a:r>
              <a:rPr lang="en-US" dirty="0" smtClean="0">
                <a:solidFill>
                  <a:schemeClr val="tx1"/>
                </a:solidFill>
              </a:rPr>
              <a:t>variable</a:t>
            </a:r>
            <a:endParaRPr lang="en-US" dirty="0">
              <a:solidFill>
                <a:schemeClr val="tx1"/>
              </a:solidFill>
            </a:endParaRPr>
          </a:p>
          <a:p>
            <a:pPr lvl="1"/>
            <a:endParaRPr lang="en-US" dirty="0">
              <a:solidFill>
                <a:schemeClr val="tx1"/>
              </a:solidFill>
            </a:endParaRPr>
          </a:p>
          <a:p>
            <a:r>
              <a:rPr lang="en-US" dirty="0">
                <a:solidFill>
                  <a:schemeClr val="tx1"/>
                </a:solidFill>
              </a:rPr>
              <a:t>Question </a:t>
            </a:r>
            <a:r>
              <a:rPr lang="en-US" dirty="0" smtClean="0">
                <a:solidFill>
                  <a:schemeClr val="tx1"/>
                </a:solidFill>
              </a:rPr>
              <a:t>4: Which of the following </a:t>
            </a:r>
            <a:r>
              <a:rPr lang="en-US" altLang="en-US" dirty="0"/>
              <a:t>Some variable types are never </a:t>
            </a:r>
            <a:r>
              <a:rPr lang="en-US" altLang="en-US" dirty="0" smtClean="0"/>
              <a:t>shared.</a:t>
            </a:r>
            <a:endParaRPr lang="en-US" dirty="0">
              <a:solidFill>
                <a:schemeClr val="tx1"/>
              </a:solidFill>
            </a:endParaRPr>
          </a:p>
          <a:p>
            <a:pPr lvl="1"/>
            <a:r>
              <a:rPr lang="en-US" b="1" dirty="0" smtClean="0">
                <a:solidFill>
                  <a:schemeClr val="tx1"/>
                </a:solidFill>
              </a:rPr>
              <a:t>Option 1:  </a:t>
            </a:r>
            <a:r>
              <a:rPr lang="en-US" dirty="0">
                <a:solidFill>
                  <a:schemeClr val="tx1"/>
                </a:solidFill>
              </a:rPr>
              <a:t>Local variables</a:t>
            </a:r>
            <a:r>
              <a:rPr lang="en-US" b="1" dirty="0" smtClean="0">
                <a:solidFill>
                  <a:schemeClr val="tx1"/>
                </a:solidFill>
              </a:rPr>
              <a:t>.</a:t>
            </a:r>
          </a:p>
          <a:p>
            <a:pPr lvl="1"/>
            <a:r>
              <a:rPr lang="en-US" b="1" dirty="0" smtClean="0">
                <a:solidFill>
                  <a:schemeClr val="tx1"/>
                </a:solidFill>
              </a:rPr>
              <a:t>Option 2 : </a:t>
            </a:r>
            <a:r>
              <a:rPr lang="en-US" dirty="0">
                <a:solidFill>
                  <a:schemeClr val="tx1"/>
                </a:solidFill>
              </a:rPr>
              <a:t>Instance variables</a:t>
            </a:r>
          </a:p>
          <a:p>
            <a:pPr lvl="1"/>
            <a:r>
              <a:rPr lang="en-US" b="1" dirty="0">
                <a:solidFill>
                  <a:schemeClr val="tx1"/>
                </a:solidFill>
              </a:rPr>
              <a:t>Option </a:t>
            </a:r>
            <a:r>
              <a:rPr lang="en-US" b="1" dirty="0" smtClean="0">
                <a:solidFill>
                  <a:schemeClr val="tx1"/>
                </a:solidFill>
              </a:rPr>
              <a:t>3 </a:t>
            </a:r>
            <a:r>
              <a:rPr lang="en-US" b="1" dirty="0">
                <a:solidFill>
                  <a:schemeClr val="tx1"/>
                </a:solidFill>
              </a:rPr>
              <a:t>: </a:t>
            </a:r>
            <a:r>
              <a:rPr lang="en-US" altLang="en-US" dirty="0"/>
              <a:t>Method parameters</a:t>
            </a:r>
          </a:p>
          <a:p>
            <a:pPr lvl="1"/>
            <a:endParaRPr lang="en-US" b="1" dirty="0" smtClean="0">
              <a:solidFill>
                <a:schemeClr val="tx1"/>
              </a:solidFill>
            </a:endParaRPr>
          </a:p>
          <a:p>
            <a:pPr lvl="1"/>
            <a:endParaRPr lang="en-US" b="1" dirty="0">
              <a:solidFill>
                <a:schemeClr val="tx1"/>
              </a:solidFill>
            </a:endParaRPr>
          </a:p>
        </p:txBody>
      </p:sp>
    </p:spTree>
    <p:extLst>
      <p:ext uri="{BB962C8B-B14F-4D97-AF65-F5344CB8AC3E}">
        <p14:creationId xmlns:p14="http://schemas.microsoft.com/office/powerpoint/2010/main" val="407916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16.1</a:t>
            </a:r>
            <a:r>
              <a:rPr lang="en-US" sz="1300" dirty="0"/>
              <a:t>:  Understanding  Threads?</a:t>
            </a:r>
            <a:r>
              <a:rPr lang="en-US" dirty="0"/>
              <a:t/>
            </a:r>
            <a:br>
              <a:rPr lang="en-US" dirty="0"/>
            </a:br>
            <a:r>
              <a:rPr lang="en-US" dirty="0"/>
              <a:t>Create Thread using Extending Thread</a:t>
            </a:r>
          </a:p>
        </p:txBody>
      </p:sp>
      <p:sp>
        <p:nvSpPr>
          <p:cNvPr id="3" name="Content Placeholder 2"/>
          <p:cNvSpPr>
            <a:spLocks noGrp="1"/>
          </p:cNvSpPr>
          <p:nvPr>
            <p:ph idx="1"/>
          </p:nvPr>
        </p:nvSpPr>
        <p:spPr/>
        <p:txBody>
          <a:bodyPr/>
          <a:lstStyle/>
          <a:p>
            <a:pPr>
              <a:lnSpc>
                <a:spcPct val="150000"/>
              </a:lnSpc>
            </a:pPr>
            <a:r>
              <a:rPr lang="en-US" altLang="en-US" dirty="0">
                <a:solidFill>
                  <a:schemeClr val="tx1"/>
                </a:solidFill>
                <a:latin typeface="Arial (Body)"/>
                <a:cs typeface="Arial" charset="0"/>
              </a:rPr>
              <a:t>Extending Thread class to create threads :</a:t>
            </a:r>
          </a:p>
          <a:p>
            <a:pPr lvl="1">
              <a:lnSpc>
                <a:spcPct val="150000"/>
              </a:lnSpc>
            </a:pPr>
            <a:r>
              <a:rPr lang="en-US" altLang="en-US" dirty="0">
                <a:solidFill>
                  <a:schemeClr val="tx1"/>
                </a:solidFill>
                <a:latin typeface="Arial (Body)"/>
                <a:cs typeface="Arial" charset="0"/>
              </a:rPr>
              <a:t>Inherited class should:</a:t>
            </a:r>
          </a:p>
          <a:p>
            <a:pPr lvl="2">
              <a:lnSpc>
                <a:spcPct val="150000"/>
              </a:lnSpc>
              <a:buFont typeface="Arial" charset="0"/>
              <a:buChar char="•"/>
            </a:pPr>
            <a:r>
              <a:rPr lang="en-US" altLang="en-US" dirty="0">
                <a:solidFill>
                  <a:schemeClr val="tx1"/>
                </a:solidFill>
                <a:latin typeface="Arial (Body)"/>
                <a:cs typeface="Arial" charset="0"/>
              </a:rPr>
              <a:t>Override the </a:t>
            </a:r>
            <a:r>
              <a:rPr lang="en-US" altLang="en-US" i="1" dirty="0">
                <a:solidFill>
                  <a:schemeClr val="tx1"/>
                </a:solidFill>
                <a:latin typeface="Arial (Body)"/>
                <a:cs typeface="Arial" charset="0"/>
              </a:rPr>
              <a:t>run() </a:t>
            </a:r>
            <a:r>
              <a:rPr lang="en-US" altLang="en-US" dirty="0">
                <a:solidFill>
                  <a:schemeClr val="tx1"/>
                </a:solidFill>
                <a:latin typeface="Arial (Body)"/>
                <a:cs typeface="Arial" charset="0"/>
              </a:rPr>
              <a:t>method.</a:t>
            </a:r>
          </a:p>
          <a:p>
            <a:pPr lvl="2">
              <a:lnSpc>
                <a:spcPct val="150000"/>
              </a:lnSpc>
              <a:buFont typeface="Arial" charset="0"/>
              <a:buChar char="•"/>
            </a:pPr>
            <a:r>
              <a:rPr lang="en-US" altLang="en-US" dirty="0">
                <a:solidFill>
                  <a:schemeClr val="tx1"/>
                </a:solidFill>
                <a:latin typeface="Arial (Body)"/>
                <a:cs typeface="Arial" charset="0"/>
              </a:rPr>
              <a:t>Invoke the </a:t>
            </a:r>
            <a:r>
              <a:rPr lang="en-US" altLang="en-US" i="1" dirty="0">
                <a:solidFill>
                  <a:schemeClr val="tx1"/>
                </a:solidFill>
                <a:latin typeface="Arial (Body)"/>
                <a:cs typeface="Arial" charset="0"/>
              </a:rPr>
              <a:t>start() </a:t>
            </a:r>
            <a:r>
              <a:rPr lang="en-US" altLang="en-US" dirty="0">
                <a:solidFill>
                  <a:schemeClr val="tx1"/>
                </a:solidFill>
                <a:latin typeface="Arial (Body)"/>
                <a:cs typeface="Arial" charset="0"/>
              </a:rPr>
              <a:t>method to start the thread.</a:t>
            </a:r>
          </a:p>
        </p:txBody>
      </p:sp>
      <p:sp>
        <p:nvSpPr>
          <p:cNvPr id="4" name="AutoShape 4"/>
          <p:cNvSpPr>
            <a:spLocks noChangeArrowheads="1"/>
          </p:cNvSpPr>
          <p:nvPr/>
        </p:nvSpPr>
        <p:spPr bwMode="auto">
          <a:xfrm>
            <a:off x="1547888" y="3279648"/>
            <a:ext cx="7157962" cy="280725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400" dirty="0">
                <a:solidFill>
                  <a:schemeClr val="tx1"/>
                </a:solidFill>
                <a:latin typeface="+mj-lt"/>
                <a:cs typeface="Arial" pitchFamily="34" charset="0"/>
              </a:rPr>
              <a:t>public class HelloThread extends Thread     {</a:t>
            </a:r>
          </a:p>
          <a:p>
            <a:r>
              <a:rPr lang="en-US" sz="1400" b="1" dirty="0">
                <a:latin typeface="+mj-lt"/>
              </a:rPr>
              <a:t>                </a:t>
            </a:r>
          </a:p>
          <a:p>
            <a:r>
              <a:rPr lang="en-US" sz="1400" b="1" dirty="0">
                <a:latin typeface="+mj-lt"/>
              </a:rPr>
              <a:t>                      p</a:t>
            </a:r>
            <a:r>
              <a:rPr lang="en-US" sz="1400" dirty="0">
                <a:solidFill>
                  <a:schemeClr val="tx1"/>
                </a:solidFill>
                <a:latin typeface="+mj-lt"/>
                <a:cs typeface="Arial" pitchFamily="34" charset="0"/>
              </a:rPr>
              <a:t>ublic void run(){</a:t>
            </a:r>
          </a:p>
          <a:p>
            <a:endParaRPr lang="en-US" sz="1400" dirty="0">
              <a:solidFill>
                <a:schemeClr val="tx1"/>
              </a:solidFill>
              <a:latin typeface="+mj-lt"/>
              <a:cs typeface="Arial" pitchFamily="34" charset="0"/>
            </a:endParaRPr>
          </a:p>
          <a:p>
            <a:r>
              <a:rPr lang="en-US" sz="1400" dirty="0">
                <a:solidFill>
                  <a:schemeClr val="tx1"/>
                </a:solidFill>
                <a:latin typeface="+mj-lt"/>
                <a:cs typeface="Arial" pitchFamily="34" charset="0"/>
              </a:rPr>
              <a:t>	         System.out.println("Hello ..  Welcome to Capgemini.");</a:t>
            </a:r>
          </a:p>
          <a:p>
            <a:endParaRPr lang="en-US" sz="1400" dirty="0">
              <a:solidFill>
                <a:schemeClr val="tx1"/>
              </a:solidFill>
              <a:latin typeface="+mj-lt"/>
              <a:cs typeface="Arial" pitchFamily="34" charset="0"/>
            </a:endParaRPr>
          </a:p>
          <a:p>
            <a:r>
              <a:rPr lang="en-US" sz="1400" dirty="0">
                <a:solidFill>
                  <a:schemeClr val="tx1"/>
                </a:solidFill>
                <a:latin typeface="+mj-lt"/>
                <a:cs typeface="Arial" pitchFamily="34" charset="0"/>
              </a:rPr>
              <a:t>	       }</a:t>
            </a:r>
          </a:p>
          <a:p>
            <a:pPr lvl="1">
              <a:lnSpc>
                <a:spcPct val="135000"/>
              </a:lnSpc>
            </a:pPr>
            <a:r>
              <a:rPr lang="en-US" sz="1400" dirty="0">
                <a:solidFill>
                  <a:schemeClr val="tx1"/>
                </a:solidFill>
                <a:latin typeface="+mj-lt"/>
                <a:cs typeface="Arial" pitchFamily="34" charset="0"/>
              </a:rPr>
              <a:t>           public static void main(String… args)  {</a:t>
            </a:r>
          </a:p>
          <a:p>
            <a:pPr lvl="1">
              <a:lnSpc>
                <a:spcPct val="135000"/>
              </a:lnSpc>
            </a:pPr>
            <a:r>
              <a:rPr lang="en-US" sz="1400" dirty="0">
                <a:solidFill>
                  <a:schemeClr val="tx1"/>
                </a:solidFill>
                <a:latin typeface="+mj-lt"/>
                <a:cs typeface="Arial" pitchFamily="34" charset="0"/>
              </a:rPr>
              <a:t>                 new HelloThread().start();</a:t>
            </a:r>
          </a:p>
          <a:p>
            <a:pPr lvl="1">
              <a:lnSpc>
                <a:spcPct val="135000"/>
              </a:lnSpc>
            </a:pPr>
            <a:r>
              <a:rPr lang="en-US" sz="1400" dirty="0">
                <a:solidFill>
                  <a:schemeClr val="tx1"/>
                </a:solidFill>
                <a:latin typeface="+mj-lt"/>
                <a:cs typeface="Arial" pitchFamily="34" charset="0"/>
              </a:rPr>
              <a:t>             }</a:t>
            </a:r>
          </a:p>
          <a:p>
            <a:pPr lvl="1">
              <a:lnSpc>
                <a:spcPct val="135000"/>
              </a:lnSpc>
            </a:pPr>
            <a:r>
              <a:rPr lang="en-US" sz="1400" dirty="0">
                <a:solidFill>
                  <a:schemeClr val="tx1"/>
                </a:solidFill>
                <a:latin typeface="+mj-lt"/>
                <a:cs typeface="Arial" pitchFamily="34" charset="0"/>
              </a:rPr>
              <a:t>}</a:t>
            </a:r>
          </a:p>
        </p:txBody>
      </p:sp>
    </p:spTree>
    <p:extLst>
      <p:ext uri="{BB962C8B-B14F-4D97-AF65-F5344CB8AC3E}">
        <p14:creationId xmlns:p14="http://schemas.microsoft.com/office/powerpoint/2010/main" val="216405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16.1</a:t>
            </a:r>
            <a:r>
              <a:rPr lang="en-US" sz="1300" dirty="0"/>
              <a:t>:  Understanding  Threads?</a:t>
            </a:r>
            <a:r>
              <a:rPr lang="en-US" dirty="0"/>
              <a:t/>
            </a:r>
            <a:br>
              <a:rPr lang="en-US" dirty="0"/>
            </a:br>
            <a:r>
              <a:rPr lang="en-US" dirty="0"/>
              <a:t>Creating Thread Implementing Runnable</a:t>
            </a:r>
          </a:p>
        </p:txBody>
      </p:sp>
      <p:sp>
        <p:nvSpPr>
          <p:cNvPr id="3" name="Content Placeholder 2"/>
          <p:cNvSpPr>
            <a:spLocks noGrp="1"/>
          </p:cNvSpPr>
          <p:nvPr>
            <p:ph idx="1"/>
          </p:nvPr>
        </p:nvSpPr>
        <p:spPr/>
        <p:txBody>
          <a:bodyPr/>
          <a:lstStyle/>
          <a:p>
            <a:pPr>
              <a:lnSpc>
                <a:spcPct val="150000"/>
              </a:lnSpc>
            </a:pPr>
            <a:r>
              <a:rPr lang="en-US" dirty="0">
                <a:latin typeface="Arial (Body)"/>
                <a:cs typeface="Arial" panose="020B0604020202020204" pitchFamily="34" charset="0"/>
              </a:rPr>
              <a:t>Another way to Create Thread</a:t>
            </a:r>
            <a:r>
              <a:rPr lang="en-US" altLang="en-US" dirty="0">
                <a:latin typeface="Arial (Body)"/>
                <a:cs typeface="Arial" charset="0"/>
              </a:rPr>
              <a:t>.</a:t>
            </a:r>
          </a:p>
          <a:p>
            <a:pPr lvl="1">
              <a:lnSpc>
                <a:spcPct val="150000"/>
              </a:lnSpc>
            </a:pPr>
            <a:r>
              <a:rPr lang="en-US" altLang="en-US" dirty="0">
                <a:latin typeface="Arial (Body)"/>
                <a:cs typeface="Arial" charset="0"/>
              </a:rPr>
              <a:t>Create a class that implements the runnable interface.</a:t>
            </a:r>
          </a:p>
          <a:p>
            <a:pPr lvl="1">
              <a:lnSpc>
                <a:spcPct val="150000"/>
              </a:lnSpc>
            </a:pPr>
            <a:r>
              <a:rPr lang="en-US" altLang="en-US" dirty="0">
                <a:latin typeface="Arial (Body)"/>
                <a:cs typeface="Arial" charset="0"/>
              </a:rPr>
              <a:t>Class to implement only the run method that constitutes the new thread.</a:t>
            </a:r>
          </a:p>
        </p:txBody>
      </p:sp>
      <p:sp>
        <p:nvSpPr>
          <p:cNvPr id="4" name="AutoShape 4"/>
          <p:cNvSpPr>
            <a:spLocks noChangeArrowheads="1"/>
          </p:cNvSpPr>
          <p:nvPr/>
        </p:nvSpPr>
        <p:spPr bwMode="auto">
          <a:xfrm>
            <a:off x="575506" y="2852612"/>
            <a:ext cx="7272262" cy="25777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sz="1400" b="1" dirty="0">
                <a:latin typeface="+mj-lt"/>
              </a:rPr>
              <a:t>public class HelloRunnable implements Runnable {</a:t>
            </a:r>
          </a:p>
          <a:p>
            <a:endParaRPr lang="en-US" sz="1400" dirty="0">
              <a:latin typeface="+mj-lt"/>
            </a:endParaRPr>
          </a:p>
          <a:p>
            <a:r>
              <a:rPr lang="en-US" sz="1400" dirty="0">
                <a:latin typeface="+mj-lt"/>
              </a:rPr>
              <a:t>@Override</a:t>
            </a:r>
          </a:p>
          <a:p>
            <a:r>
              <a:rPr lang="en-US" sz="1400" b="1" dirty="0">
                <a:latin typeface="+mj-lt"/>
              </a:rPr>
              <a:t>public void run() {</a:t>
            </a:r>
          </a:p>
          <a:p>
            <a:r>
              <a:rPr lang="en-US" sz="1400" dirty="0">
                <a:latin typeface="+mj-lt"/>
              </a:rPr>
              <a:t>  	System.</a:t>
            </a:r>
            <a:r>
              <a:rPr lang="en-US" sz="1400" b="1" i="1" dirty="0">
                <a:latin typeface="+mj-lt"/>
              </a:rPr>
              <a:t>out.println("Hello .. Welcome to Capgemini ..");</a:t>
            </a:r>
          </a:p>
          <a:p>
            <a:r>
              <a:rPr lang="en-US" sz="1400" dirty="0">
                <a:latin typeface="+mj-lt"/>
              </a:rPr>
              <a:t>}</a:t>
            </a:r>
          </a:p>
          <a:p>
            <a:endParaRPr lang="en-US" sz="1400" dirty="0">
              <a:latin typeface="+mj-lt"/>
            </a:endParaRPr>
          </a:p>
          <a:p>
            <a:r>
              <a:rPr lang="en-US" sz="1400" dirty="0">
                <a:latin typeface="+mj-lt"/>
              </a:rPr>
              <a:t>}</a:t>
            </a:r>
            <a:r>
              <a:rPr lang="en-US" sz="1400" dirty="0">
                <a:solidFill>
                  <a:schemeClr val="tx1"/>
                </a:solidFill>
                <a:latin typeface="+mj-lt"/>
                <a:cs typeface="Arial" pitchFamily="34" charset="0"/>
              </a:rPr>
              <a:t>}</a:t>
            </a:r>
          </a:p>
          <a:p>
            <a:endParaRPr lang="en-US" sz="1400" dirty="0">
              <a:solidFill>
                <a:schemeClr val="tx1"/>
              </a:solidFill>
              <a:latin typeface="+mj-lt"/>
              <a:cs typeface="Arial" pitchFamily="34" charset="0"/>
            </a:endParaRPr>
          </a:p>
        </p:txBody>
      </p:sp>
      <p:sp>
        <p:nvSpPr>
          <p:cNvPr id="5" name="AutoShape 4"/>
          <p:cNvSpPr>
            <a:spLocks noChangeArrowheads="1"/>
          </p:cNvSpPr>
          <p:nvPr/>
        </p:nvSpPr>
        <p:spPr bwMode="auto">
          <a:xfrm>
            <a:off x="3179656" y="4851147"/>
            <a:ext cx="4668112" cy="150414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200" dirty="0">
              <a:solidFill>
                <a:schemeClr val="tx1"/>
              </a:solidFill>
              <a:latin typeface="+mj-lt"/>
              <a:cs typeface="Arial" pitchFamily="34" charset="0"/>
            </a:endParaRPr>
          </a:p>
          <a:p>
            <a:r>
              <a:rPr lang="en-US" sz="1200" dirty="0">
                <a:solidFill>
                  <a:schemeClr val="tx1"/>
                </a:solidFill>
                <a:latin typeface="+mj-lt"/>
                <a:cs typeface="Arial" pitchFamily="34" charset="0"/>
              </a:rPr>
              <a:t>public static void main(String… args){</a:t>
            </a:r>
          </a:p>
          <a:p>
            <a:r>
              <a:rPr lang="en-US" sz="1200" dirty="0">
                <a:solidFill>
                  <a:schemeClr val="tx1"/>
                </a:solidFill>
                <a:latin typeface="+mj-lt"/>
                <a:cs typeface="Arial" pitchFamily="34" charset="0"/>
              </a:rPr>
              <a:t>        </a:t>
            </a:r>
          </a:p>
          <a:p>
            <a:r>
              <a:rPr lang="en-US" sz="1200" dirty="0">
                <a:solidFill>
                  <a:schemeClr val="tx1"/>
                </a:solidFill>
                <a:latin typeface="+mj-lt"/>
                <a:cs typeface="Arial" pitchFamily="34" charset="0"/>
              </a:rPr>
              <a:t>           HelloRunnable   hello = </a:t>
            </a:r>
            <a:r>
              <a:rPr lang="en-US" sz="1200" b="1" dirty="0">
                <a:solidFill>
                  <a:schemeClr val="tx1"/>
                </a:solidFill>
                <a:latin typeface="+mj-lt"/>
                <a:cs typeface="Arial" pitchFamily="34" charset="0"/>
              </a:rPr>
              <a:t>new HelloRunnable();</a:t>
            </a:r>
          </a:p>
          <a:p>
            <a:r>
              <a:rPr lang="en-US" sz="1200" dirty="0">
                <a:solidFill>
                  <a:schemeClr val="tx1"/>
                </a:solidFill>
                <a:latin typeface="+mj-lt"/>
                <a:cs typeface="Arial" pitchFamily="34" charset="0"/>
              </a:rPr>
              <a:t>            Thread     helloThread = </a:t>
            </a:r>
            <a:r>
              <a:rPr lang="en-US" sz="1200" b="1" dirty="0">
                <a:solidFill>
                  <a:schemeClr val="tx1"/>
                </a:solidFill>
                <a:latin typeface="+mj-lt"/>
                <a:cs typeface="Arial" pitchFamily="34" charset="0"/>
              </a:rPr>
              <a:t>new Thread(hello);</a:t>
            </a:r>
          </a:p>
          <a:p>
            <a:r>
              <a:rPr lang="en-US" sz="1200" dirty="0">
                <a:solidFill>
                  <a:schemeClr val="tx1"/>
                </a:solidFill>
                <a:latin typeface="+mj-lt"/>
                <a:cs typeface="Arial" pitchFamily="34" charset="0"/>
              </a:rPr>
              <a:t>           </a:t>
            </a:r>
          </a:p>
          <a:p>
            <a:r>
              <a:rPr lang="en-US" sz="1200" dirty="0">
                <a:solidFill>
                  <a:schemeClr val="tx1"/>
                </a:solidFill>
                <a:latin typeface="+mj-lt"/>
                <a:cs typeface="Arial" pitchFamily="34" charset="0"/>
              </a:rPr>
              <a:t>             helloThread . start();</a:t>
            </a:r>
          </a:p>
          <a:p>
            <a:r>
              <a:rPr lang="en-US" sz="1200" dirty="0">
                <a:solidFill>
                  <a:schemeClr val="tx1"/>
                </a:solidFill>
                <a:latin typeface="+mj-lt"/>
                <a:cs typeface="Arial" pitchFamily="34" charset="0"/>
              </a:rPr>
              <a:t>}</a:t>
            </a:r>
          </a:p>
          <a:p>
            <a:endParaRPr lang="en-US" sz="1200" dirty="0">
              <a:solidFill>
                <a:schemeClr val="tx1"/>
              </a:solidFill>
              <a:latin typeface="+mj-lt"/>
              <a:cs typeface="Arial" pitchFamily="34" charset="0"/>
            </a:endParaRPr>
          </a:p>
        </p:txBody>
      </p:sp>
    </p:spTree>
    <p:extLst>
      <p:ext uri="{BB962C8B-B14F-4D97-AF65-F5344CB8AC3E}">
        <p14:creationId xmlns:p14="http://schemas.microsoft.com/office/powerpoint/2010/main" val="47768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16.1</a:t>
            </a:r>
            <a:r>
              <a:rPr lang="en-US" sz="1300" dirty="0"/>
              <a:t>:  Understanding  Threads?</a:t>
            </a:r>
            <a:r>
              <a:rPr lang="en-US" dirty="0"/>
              <a:t/>
            </a:r>
            <a:br>
              <a:rPr lang="en-US" dirty="0"/>
            </a:br>
            <a:r>
              <a:rPr lang="en-US" dirty="0"/>
              <a:t>Thread Extending Vs. Implementing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1441220"/>
              </p:ext>
            </p:extLst>
          </p:nvPr>
        </p:nvGraphicFramePr>
        <p:xfrm>
          <a:off x="503170" y="1659201"/>
          <a:ext cx="7276057" cy="4441353"/>
        </p:xfrm>
        <a:graphic>
          <a:graphicData uri="http://schemas.openxmlformats.org/drawingml/2006/table">
            <a:tbl>
              <a:tblPr firstRow="1" bandRow="1">
                <a:tableStyleId>{00A15C55-8517-42AA-B614-E9B94910E393}</a:tableStyleId>
              </a:tblPr>
              <a:tblGrid>
                <a:gridCol w="3276273">
                  <a:extLst>
                    <a:ext uri="{9D8B030D-6E8A-4147-A177-3AD203B41FA5}">
                      <a16:colId xmlns="" xmlns:a16="http://schemas.microsoft.com/office/drawing/2014/main" val="20000"/>
                    </a:ext>
                  </a:extLst>
                </a:gridCol>
                <a:gridCol w="3999784">
                  <a:extLst>
                    <a:ext uri="{9D8B030D-6E8A-4147-A177-3AD203B41FA5}">
                      <a16:colId xmlns="" xmlns:a16="http://schemas.microsoft.com/office/drawing/2014/main" val="20001"/>
                    </a:ext>
                  </a:extLst>
                </a:gridCol>
              </a:tblGrid>
              <a:tr h="586594">
                <a:tc>
                  <a:txBody>
                    <a:bodyPr/>
                    <a:lstStyle/>
                    <a:p>
                      <a:pPr algn="ctr"/>
                      <a:r>
                        <a:rPr lang="en-US" sz="1400" dirty="0">
                          <a:latin typeface="+mj-lt"/>
                          <a:cs typeface="Times New Roman" pitchFamily="18" charset="0"/>
                        </a:rPr>
                        <a:t> Extending Thread</a:t>
                      </a:r>
                    </a:p>
                  </a:txBody>
                  <a:tcPr marL="106213" marR="106213" marT="45723" marB="45723">
                    <a:solidFill>
                      <a:schemeClr val="bg1">
                        <a:lumMod val="50000"/>
                      </a:schemeClr>
                    </a:solidFill>
                  </a:tcPr>
                </a:tc>
                <a:tc>
                  <a:txBody>
                    <a:bodyPr/>
                    <a:lstStyle/>
                    <a:p>
                      <a:pPr algn="ctr"/>
                      <a:r>
                        <a:rPr lang="en-US" sz="1400" dirty="0">
                          <a:latin typeface="+mj-lt"/>
                          <a:cs typeface="Times New Roman" pitchFamily="18" charset="0"/>
                        </a:rPr>
                        <a:t>Implementing Runnable</a:t>
                      </a:r>
                    </a:p>
                  </a:txBody>
                  <a:tcPr marL="106213" marR="106213" marT="45723" marB="45723">
                    <a:solidFill>
                      <a:schemeClr val="bg1">
                        <a:lumMod val="50000"/>
                      </a:schemeClr>
                    </a:solidFill>
                  </a:tcPr>
                </a:tc>
                <a:extLst>
                  <a:ext uri="{0D108BD9-81ED-4DB2-BD59-A6C34878D82A}">
                    <a16:rowId xmlns="" xmlns:a16="http://schemas.microsoft.com/office/drawing/2014/main" val="10000"/>
                  </a:ext>
                </a:extLst>
              </a:tr>
              <a:tr h="642460">
                <a:tc>
                  <a:txBody>
                    <a:bodyPr/>
                    <a:lstStyle/>
                    <a:p>
                      <a:pPr algn="just"/>
                      <a:r>
                        <a:rPr lang="en-US" sz="1400" dirty="0">
                          <a:latin typeface="+mj-lt"/>
                          <a:cs typeface="Times New Roman" pitchFamily="18" charset="0"/>
                        </a:rPr>
                        <a:t>Basically for creating worker thread.</a:t>
                      </a:r>
                    </a:p>
                  </a:txBody>
                  <a:tcPr marL="106213" marR="106213" marT="45723" marB="45723"/>
                </a:tc>
                <a:tc>
                  <a:txBody>
                    <a:bodyPr/>
                    <a:lstStyle/>
                    <a:p>
                      <a:pPr algn="just"/>
                      <a:r>
                        <a:rPr lang="en-US" sz="1400" dirty="0">
                          <a:latin typeface="+mj-lt"/>
                          <a:cs typeface="Times New Roman" pitchFamily="18" charset="0"/>
                        </a:rPr>
                        <a:t>Basically for defining task.</a:t>
                      </a:r>
                    </a:p>
                  </a:txBody>
                  <a:tcPr marL="106213" marR="106213" marT="45723" marB="45723"/>
                </a:tc>
                <a:extLst>
                  <a:ext uri="{0D108BD9-81ED-4DB2-BD59-A6C34878D82A}">
                    <a16:rowId xmlns="" xmlns:a16="http://schemas.microsoft.com/office/drawing/2014/main" val="10001"/>
                  </a:ext>
                </a:extLst>
              </a:tr>
              <a:tr h="642460">
                <a:tc>
                  <a:txBody>
                    <a:bodyPr/>
                    <a:lstStyle/>
                    <a:p>
                      <a:pPr algn="just"/>
                      <a:r>
                        <a:rPr lang="en-US" sz="1400" dirty="0">
                          <a:latin typeface="+mj-lt"/>
                          <a:cs typeface="Times New Roman" pitchFamily="18" charset="0"/>
                        </a:rPr>
                        <a:t>It</a:t>
                      </a:r>
                      <a:r>
                        <a:rPr lang="en-US" sz="1400" baseline="0" dirty="0">
                          <a:latin typeface="+mj-lt"/>
                          <a:cs typeface="Times New Roman" pitchFamily="18" charset="0"/>
                        </a:rPr>
                        <a:t> itself is a Thread. </a:t>
                      </a:r>
                      <a:r>
                        <a:rPr lang="en-US" sz="1400" dirty="0">
                          <a:latin typeface="+mj-lt"/>
                          <a:cs typeface="Times New Roman" pitchFamily="18" charset="0"/>
                        </a:rPr>
                        <a:t>Simple syntax</a:t>
                      </a:r>
                    </a:p>
                  </a:txBody>
                  <a:tcPr marL="106213" marR="106213" marT="45723" marB="45723"/>
                </a:tc>
                <a:tc>
                  <a:txBody>
                    <a:bodyPr/>
                    <a:lstStyle/>
                    <a:p>
                      <a:pPr algn="just"/>
                      <a:r>
                        <a:rPr lang="en-US" sz="1400" dirty="0">
                          <a:latin typeface="+mj-lt"/>
                          <a:cs typeface="Times New Roman" pitchFamily="18" charset="0"/>
                        </a:rPr>
                        <a:t>Thread object wraps Runnable object</a:t>
                      </a:r>
                    </a:p>
                  </a:txBody>
                  <a:tcPr marL="106213" marR="106213" marT="45723" marB="45723"/>
                </a:tc>
                <a:extLst>
                  <a:ext uri="{0D108BD9-81ED-4DB2-BD59-A6C34878D82A}">
                    <a16:rowId xmlns="" xmlns:a16="http://schemas.microsoft.com/office/drawing/2014/main" val="10002"/>
                  </a:ext>
                </a:extLst>
              </a:tr>
              <a:tr h="363129">
                <a:tc>
                  <a:txBody>
                    <a:bodyPr/>
                    <a:lstStyle/>
                    <a:p>
                      <a:pPr algn="just"/>
                      <a:r>
                        <a:rPr lang="en-US" sz="1400" dirty="0">
                          <a:latin typeface="+mj-lt"/>
                          <a:cs typeface="Times New Roman" pitchFamily="18" charset="0"/>
                        </a:rPr>
                        <a:t>Can not extend any other class</a:t>
                      </a:r>
                    </a:p>
                  </a:txBody>
                  <a:tcPr marL="106213" marR="106213" marT="45723" marB="45723"/>
                </a:tc>
                <a:tc>
                  <a:txBody>
                    <a:bodyPr/>
                    <a:lstStyle/>
                    <a:p>
                      <a:pPr algn="just"/>
                      <a:r>
                        <a:rPr lang="en-US" sz="1400" dirty="0">
                          <a:latin typeface="+mj-lt"/>
                          <a:cs typeface="Times New Roman" pitchFamily="18" charset="0"/>
                        </a:rPr>
                        <a:t>Can extend any other class</a:t>
                      </a:r>
                    </a:p>
                  </a:txBody>
                  <a:tcPr marL="106213" marR="106213" marT="45723" marB="45723"/>
                </a:tc>
                <a:extLst>
                  <a:ext uri="{0D108BD9-81ED-4DB2-BD59-A6C34878D82A}">
                    <a16:rowId xmlns="" xmlns:a16="http://schemas.microsoft.com/office/drawing/2014/main" val="10003"/>
                  </a:ext>
                </a:extLst>
              </a:tr>
              <a:tr h="642460">
                <a:tc>
                  <a:txBody>
                    <a:bodyPr/>
                    <a:lstStyle/>
                    <a:p>
                      <a:pPr algn="just"/>
                      <a:r>
                        <a:rPr lang="en-US" sz="1400" dirty="0">
                          <a:latin typeface="+mj-lt"/>
                          <a:cs typeface="Times New Roman" pitchFamily="18" charset="0"/>
                        </a:rPr>
                        <a:t>A functionality</a:t>
                      </a:r>
                      <a:r>
                        <a:rPr lang="en-US" sz="1400" baseline="0" dirty="0">
                          <a:latin typeface="+mj-lt"/>
                          <a:cs typeface="Times New Roman" pitchFamily="18" charset="0"/>
                        </a:rPr>
                        <a:t> is executed only once on a thread instance.</a:t>
                      </a:r>
                      <a:endParaRPr lang="en-US" sz="1400" dirty="0">
                        <a:latin typeface="+mj-lt"/>
                        <a:cs typeface="Times New Roman" pitchFamily="18" charset="0"/>
                      </a:endParaRPr>
                    </a:p>
                  </a:txBody>
                  <a:tcPr marL="106213" marR="106213" marT="45723" marB="45723"/>
                </a:tc>
                <a:tc>
                  <a:txBody>
                    <a:bodyPr/>
                    <a:lstStyle/>
                    <a:p>
                      <a:pPr algn="just"/>
                      <a:r>
                        <a:rPr lang="en-US" sz="1400" dirty="0">
                          <a:latin typeface="+mj-lt"/>
                          <a:cs typeface="Times New Roman" pitchFamily="18" charset="0"/>
                        </a:rPr>
                        <a:t>A functionality</a:t>
                      </a:r>
                      <a:r>
                        <a:rPr lang="en-US" sz="1400" baseline="0" dirty="0">
                          <a:latin typeface="+mj-lt"/>
                          <a:cs typeface="Times New Roman" pitchFamily="18" charset="0"/>
                        </a:rPr>
                        <a:t> can be executed more than once by multiple worker threads.  </a:t>
                      </a:r>
                      <a:endParaRPr lang="en-US" sz="1400" dirty="0">
                        <a:latin typeface="+mj-lt"/>
                        <a:cs typeface="Times New Roman" pitchFamily="18" charset="0"/>
                      </a:endParaRPr>
                    </a:p>
                  </a:txBody>
                  <a:tcPr marL="106213" marR="106213" marT="45723" marB="45723"/>
                </a:tc>
                <a:extLst>
                  <a:ext uri="{0D108BD9-81ED-4DB2-BD59-A6C34878D82A}">
                    <a16:rowId xmlns="" xmlns:a16="http://schemas.microsoft.com/office/drawing/2014/main" val="10004"/>
                  </a:ext>
                </a:extLst>
              </a:tr>
              <a:tr h="642460">
                <a:tc>
                  <a:txBody>
                    <a:bodyPr/>
                    <a:lstStyle/>
                    <a:p>
                      <a:pPr algn="just"/>
                      <a:r>
                        <a:rPr lang="en-US" sz="1400" dirty="0">
                          <a:latin typeface="+mj-lt"/>
                          <a:cs typeface="Times New Roman" pitchFamily="18" charset="0"/>
                        </a:rPr>
                        <a:t>Concurrent framework does have limited support.</a:t>
                      </a:r>
                    </a:p>
                  </a:txBody>
                  <a:tcPr marL="106213" marR="106213" marT="45723" marB="45723"/>
                </a:tc>
                <a:tc>
                  <a:txBody>
                    <a:bodyPr/>
                    <a:lstStyle/>
                    <a:p>
                      <a:pPr algn="just"/>
                      <a:r>
                        <a:rPr lang="en-US" sz="1400" dirty="0">
                          <a:latin typeface="+mj-lt"/>
                          <a:cs typeface="Times New Roman" pitchFamily="18" charset="0"/>
                        </a:rPr>
                        <a:t>Concurrent</a:t>
                      </a:r>
                      <a:r>
                        <a:rPr lang="en-US" sz="1400" baseline="0" dirty="0">
                          <a:latin typeface="+mj-lt"/>
                          <a:cs typeface="Times New Roman" pitchFamily="18" charset="0"/>
                        </a:rPr>
                        <a:t> framework provide extensive support.</a:t>
                      </a:r>
                      <a:endParaRPr lang="en-US" sz="1400" dirty="0">
                        <a:latin typeface="+mj-lt"/>
                        <a:cs typeface="Times New Roman" pitchFamily="18" charset="0"/>
                      </a:endParaRPr>
                    </a:p>
                  </a:txBody>
                  <a:tcPr marL="106213" marR="106213" marT="45723" marB="45723"/>
                </a:tc>
                <a:extLst>
                  <a:ext uri="{0D108BD9-81ED-4DB2-BD59-A6C34878D82A}">
                    <a16:rowId xmlns="" xmlns:a16="http://schemas.microsoft.com/office/drawing/2014/main" val="10005"/>
                  </a:ext>
                </a:extLst>
              </a:tr>
              <a:tr h="921790">
                <a:tc>
                  <a:txBody>
                    <a:bodyPr/>
                    <a:lstStyle/>
                    <a:p>
                      <a:pPr algn="just"/>
                      <a:r>
                        <a:rPr lang="en-US" sz="1400" dirty="0">
                          <a:latin typeface="+mj-lt"/>
                          <a:cs typeface="Times New Roman" pitchFamily="18" charset="0"/>
                        </a:rPr>
                        <a:t>Thread’s life cycle methods like interrupt() can be overridden.</a:t>
                      </a:r>
                    </a:p>
                  </a:txBody>
                  <a:tcPr marL="106213" marR="106213" marT="45723" marB="45723"/>
                </a:tc>
                <a:tc>
                  <a:txBody>
                    <a:bodyPr/>
                    <a:lstStyle/>
                    <a:p>
                      <a:pPr algn="just"/>
                      <a:r>
                        <a:rPr lang="en-US" sz="1400" dirty="0">
                          <a:latin typeface="+mj-lt"/>
                          <a:cs typeface="Times New Roman" pitchFamily="18" charset="0"/>
                        </a:rPr>
                        <a:t>Only run() method can be overridden.</a:t>
                      </a:r>
                    </a:p>
                  </a:txBody>
                  <a:tcPr marL="106213" marR="106213" marT="45723" marB="45723"/>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924364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16.1</a:t>
            </a:r>
            <a:r>
              <a:rPr lang="en-US" sz="1300" dirty="0"/>
              <a:t>:  Understanding  Threads?</a:t>
            </a:r>
            <a:r>
              <a:rPr lang="en-US" dirty="0"/>
              <a:t/>
            </a:r>
            <a:br>
              <a:rPr lang="en-US" dirty="0"/>
            </a:br>
            <a:r>
              <a:rPr lang="en-US" dirty="0"/>
              <a:t>Thread</a:t>
            </a:r>
          </a:p>
        </p:txBody>
      </p:sp>
      <p:sp>
        <p:nvSpPr>
          <p:cNvPr id="5" name="Content Placeholder 4"/>
          <p:cNvSpPr>
            <a:spLocks noGrp="1"/>
          </p:cNvSpPr>
          <p:nvPr>
            <p:ph idx="1"/>
          </p:nvPr>
        </p:nvSpPr>
        <p:spPr>
          <a:xfrm>
            <a:off x="298516" y="1170432"/>
            <a:ext cx="8845484" cy="5175777"/>
          </a:xfrm>
        </p:spPr>
        <p:txBody>
          <a:bodyPr>
            <a:normAutofit fontScale="85000" lnSpcReduction="20000"/>
          </a:bodyPr>
          <a:lstStyle/>
          <a:p>
            <a:pPr>
              <a:lnSpc>
                <a:spcPct val="150000"/>
              </a:lnSpc>
            </a:pPr>
            <a:r>
              <a:rPr lang="en-US" sz="2000" dirty="0"/>
              <a:t>Thread API :</a:t>
            </a:r>
          </a:p>
          <a:p>
            <a:pPr lvl="1">
              <a:lnSpc>
                <a:spcPct val="150000"/>
              </a:lnSpc>
            </a:pPr>
            <a:r>
              <a:rPr lang="en-US" sz="1600" dirty="0"/>
              <a:t>Thread Class</a:t>
            </a:r>
          </a:p>
          <a:p>
            <a:pPr lvl="2">
              <a:lnSpc>
                <a:spcPct val="150000"/>
              </a:lnSpc>
            </a:pPr>
            <a:r>
              <a:rPr lang="en-US" dirty="0"/>
              <a:t>run() </a:t>
            </a:r>
          </a:p>
          <a:p>
            <a:pPr lvl="2">
              <a:lnSpc>
                <a:spcPct val="150000"/>
              </a:lnSpc>
            </a:pPr>
            <a:r>
              <a:rPr lang="en-US" dirty="0"/>
              <a:t>start()  ---    It causes this thread to begin execution; the JVM  calls the run method of this thread.</a:t>
            </a:r>
          </a:p>
          <a:p>
            <a:pPr lvl="2">
              <a:lnSpc>
                <a:spcPct val="150000"/>
              </a:lnSpc>
            </a:pPr>
            <a:r>
              <a:rPr lang="en-US" dirty="0"/>
              <a:t>sleep()</a:t>
            </a:r>
          </a:p>
          <a:p>
            <a:pPr lvl="2">
              <a:lnSpc>
                <a:spcPct val="150000"/>
              </a:lnSpc>
            </a:pPr>
            <a:r>
              <a:rPr lang="en-US" dirty="0"/>
              <a:t>join()</a:t>
            </a:r>
          </a:p>
          <a:p>
            <a:pPr lvl="2">
              <a:lnSpc>
                <a:spcPct val="150000"/>
              </a:lnSpc>
            </a:pPr>
            <a:r>
              <a:rPr lang="en-US" dirty="0"/>
              <a:t>stop() ( It is a Deprecated method . ). </a:t>
            </a:r>
          </a:p>
          <a:p>
            <a:pPr lvl="2">
              <a:lnSpc>
                <a:spcPct val="150000"/>
              </a:lnSpc>
            </a:pPr>
            <a:r>
              <a:rPr lang="en-US" dirty="0"/>
              <a:t>getName() -   It returns the Thread name in string format.</a:t>
            </a:r>
          </a:p>
          <a:p>
            <a:pPr lvl="2">
              <a:lnSpc>
                <a:spcPct val="150000"/>
              </a:lnSpc>
            </a:pPr>
            <a:r>
              <a:rPr lang="en-US" dirty="0"/>
              <a:t>isAlive()  -- It returns thread is alive or not .</a:t>
            </a:r>
          </a:p>
          <a:p>
            <a:pPr lvl="2">
              <a:lnSpc>
                <a:spcPct val="150000"/>
              </a:lnSpc>
            </a:pPr>
            <a:r>
              <a:rPr lang="en-US" dirty="0"/>
              <a:t>currentThread()  -  It returns the current Thread object.</a:t>
            </a:r>
          </a:p>
          <a:p>
            <a:pPr>
              <a:lnSpc>
                <a:spcPct val="150000"/>
              </a:lnSpc>
            </a:pPr>
            <a:r>
              <a:rPr lang="en-US" sz="2000" dirty="0"/>
              <a:t>Runnable  Interface</a:t>
            </a:r>
          </a:p>
          <a:p>
            <a:pPr lvl="1">
              <a:lnSpc>
                <a:spcPct val="150000"/>
              </a:lnSpc>
            </a:pPr>
            <a:r>
              <a:rPr lang="en-US" sz="1600" dirty="0"/>
              <a:t>run()   -     This is the only one method available in this interface .</a:t>
            </a:r>
          </a:p>
          <a:p>
            <a:pPr lvl="1">
              <a:lnSpc>
                <a:spcPct val="150000"/>
              </a:lnSpc>
            </a:pPr>
            <a:r>
              <a:rPr lang="en-US" sz="1600" dirty="0"/>
              <a:t>Common Exceptions in Threads:</a:t>
            </a:r>
          </a:p>
          <a:p>
            <a:pPr lvl="1">
              <a:lnSpc>
                <a:spcPct val="150000"/>
              </a:lnSpc>
            </a:pPr>
            <a:r>
              <a:rPr lang="en-US" sz="1600" dirty="0"/>
              <a:t>InterruptedException . </a:t>
            </a:r>
          </a:p>
          <a:p>
            <a:pPr lvl="1">
              <a:lnSpc>
                <a:spcPct val="150000"/>
              </a:lnSpc>
            </a:pPr>
            <a:r>
              <a:rPr lang="en-US" sz="1600" dirty="0"/>
              <a:t>IllegalStateException </a:t>
            </a:r>
          </a:p>
          <a:p>
            <a:pPr>
              <a:lnSpc>
                <a:spcPct val="150000"/>
              </a:lnSpc>
            </a:pPr>
            <a:endParaRPr lang="en-US" dirty="0"/>
          </a:p>
        </p:txBody>
      </p:sp>
    </p:spTree>
    <p:extLst>
      <p:ext uri="{BB962C8B-B14F-4D97-AF65-F5344CB8AC3E}">
        <p14:creationId xmlns:p14="http://schemas.microsoft.com/office/powerpoint/2010/main" val="4009557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300" dirty="0" smtClean="0"/>
              <a:t>16.1</a:t>
            </a:r>
            <a:r>
              <a:rPr lang="en-US" sz="1300" dirty="0"/>
              <a:t>:  Understanding  Threads?</a:t>
            </a:r>
            <a:r>
              <a:rPr lang="en-US" dirty="0"/>
              <a:t/>
            </a:r>
            <a:br>
              <a:rPr lang="en-US" dirty="0"/>
            </a:br>
            <a:r>
              <a:rPr lang="en-US" dirty="0"/>
              <a:t>Demo</a:t>
            </a:r>
          </a:p>
        </p:txBody>
      </p:sp>
      <p:sp>
        <p:nvSpPr>
          <p:cNvPr id="3" name="Content Placeholder 2"/>
          <p:cNvSpPr>
            <a:spLocks noGrp="1"/>
          </p:cNvSpPr>
          <p:nvPr>
            <p:ph idx="1"/>
          </p:nvPr>
        </p:nvSpPr>
        <p:spPr/>
        <p:txBody>
          <a:bodyPr/>
          <a:lstStyle/>
          <a:p>
            <a:pPr>
              <a:lnSpc>
                <a:spcPct val="150000"/>
              </a:lnSpc>
            </a:pPr>
            <a:r>
              <a:rPr lang="en-US" dirty="0"/>
              <a:t>HelloThread.java</a:t>
            </a:r>
          </a:p>
          <a:p>
            <a:pPr>
              <a:lnSpc>
                <a:spcPct val="150000"/>
              </a:lnSpc>
            </a:pPr>
            <a:r>
              <a:rPr lang="en-US" dirty="0"/>
              <a:t>HelloRunnable.java</a:t>
            </a:r>
          </a:p>
        </p:txBody>
      </p:sp>
    </p:spTree>
    <p:extLst>
      <p:ext uri="{BB962C8B-B14F-4D97-AF65-F5344CB8AC3E}">
        <p14:creationId xmlns:p14="http://schemas.microsoft.com/office/powerpoint/2010/main" val="8166679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dcmitype/"/>
    <ds:schemaRef ds:uri="http://schemas.microsoft.com/office/2006/documentManagement/types"/>
    <ds:schemaRef ds:uri="http://purl.org/dc/elements/1.1/"/>
    <ds:schemaRef ds:uri="f9b258c7-9c72-463b-80f6-91d061ebb25d"/>
    <ds:schemaRef ds:uri="http://schemas.microsoft.com/office/infopath/2007/PartnerControls"/>
    <ds:schemaRef ds:uri="http://purl.org/dc/term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95CFE5E5-76DF-4E0E-A41D-0044305F31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11572</TotalTime>
  <Words>3755</Words>
  <Application>Microsoft Office PowerPoint</Application>
  <PresentationFormat>On-screen Show (4:3)</PresentationFormat>
  <Paragraphs>612</Paragraphs>
  <Slides>48</Slides>
  <Notes>42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63" baseType="lpstr">
      <vt:lpstr>Arial Unicode MS</vt:lpstr>
      <vt:lpstr>Arial</vt:lpstr>
      <vt:lpstr>Arial (Body)</vt:lpstr>
      <vt:lpstr>Calibri</vt:lpstr>
      <vt:lpstr>Candara</vt:lpstr>
      <vt:lpstr>Century</vt:lpstr>
      <vt:lpstr>Courier New</vt:lpstr>
      <vt:lpstr>Georgia</vt:lpstr>
      <vt:lpstr>Gill Sans MT</vt:lpstr>
      <vt:lpstr>Times New Roman</vt:lpstr>
      <vt:lpstr>Verdana</vt:lpstr>
      <vt:lpstr>Wingdings</vt:lpstr>
      <vt:lpstr>Section slides</vt:lpstr>
      <vt:lpstr>1_Section slides</vt:lpstr>
      <vt:lpstr>think-cell Slide</vt:lpstr>
      <vt:lpstr>Core Java 8 </vt:lpstr>
      <vt:lpstr>Lesson Objectives</vt:lpstr>
      <vt:lpstr>16.1:  Understanding  Threads?   Thread and Process</vt:lpstr>
      <vt:lpstr>16.1:  Understanding  Threads?   Thread Application</vt:lpstr>
      <vt:lpstr>16.1:  Understanding  Threads? Create Thread using Extending Thread</vt:lpstr>
      <vt:lpstr>16.1:  Understanding  Threads? Creating Thread Implementing Runnable</vt:lpstr>
      <vt:lpstr>16.1:  Understanding  Threads? Thread Extending Vs. Implementing</vt:lpstr>
      <vt:lpstr>16.1:  Understanding  Threads? Thread</vt:lpstr>
      <vt:lpstr>16.1:  Understanding  Threads? Demo</vt:lpstr>
      <vt:lpstr>16.2:  Thread Life cycle   Thread Life Cycle</vt:lpstr>
      <vt:lpstr>16.3: Scheduling threads- Priorities  Thread  Priorities</vt:lpstr>
      <vt:lpstr>16.3: Scheduling threads- Priorities Demo</vt:lpstr>
      <vt:lpstr>16.4: Controlling  threads  using sleep(),join() Threads in Blocked Stage</vt:lpstr>
      <vt:lpstr>16.4: Controlling  threads  using sleep(),join() Controlling thread using sleep()</vt:lpstr>
      <vt:lpstr>16.2:  Thread Life cycle   Demo</vt:lpstr>
      <vt:lpstr>16.4: Controlling  threads  using sleep(),join() Controlling Thread using  join()</vt:lpstr>
      <vt:lpstr>16.4: Controlling  threads  using sleep(),join() Demo :</vt:lpstr>
      <vt:lpstr>16.5: Synchronization concept Problems with Shared Data</vt:lpstr>
      <vt:lpstr>16.5: Synchronization concept Multithreading without Synchronization</vt:lpstr>
      <vt:lpstr>Without Synchronization Demo</vt:lpstr>
      <vt:lpstr>Without Synchronization Demo output</vt:lpstr>
      <vt:lpstr>16.5: Synchronization concept Synchronization</vt:lpstr>
      <vt:lpstr>16.5: Synchronization concept Object Monitor Locking</vt:lpstr>
      <vt:lpstr>16.5: Synchronization concept Object Monitor Locking</vt:lpstr>
      <vt:lpstr>16.5: Synchronization concept Synchronization</vt:lpstr>
      <vt:lpstr>PowerPoint Presentation</vt:lpstr>
      <vt:lpstr>16.5: Synchronization concept Synchronized Method</vt:lpstr>
      <vt:lpstr>16.5:synchronization concept Multithreading without Synchronization</vt:lpstr>
      <vt:lpstr>16.5: Synchronization concept With Synchronization – Static Method Level</vt:lpstr>
      <vt:lpstr>With Synchronization – Method Level Demo</vt:lpstr>
      <vt:lpstr>With Synchronization – Method Level Demo output</vt:lpstr>
      <vt:lpstr>16.6: Inter thread communication Deadlock</vt:lpstr>
      <vt:lpstr>16.6: Inter thread communication Inter-Thread Communication</vt:lpstr>
      <vt:lpstr>16.7: Implementations of wait(),notify(),notifyAll() Inter-Thread Communication</vt:lpstr>
      <vt:lpstr> 16.7: Implementations of wait(),notify(),notifyAll() Inter-Thread Communication</vt:lpstr>
      <vt:lpstr>16.7: Implementations of wait(),notify(),notifyAll() Inter-Thread Communication (Contd.).</vt:lpstr>
      <vt:lpstr>16.7: Implementations of wait(),notify(),notifyAll() Producer-Consumer Problem</vt:lpstr>
      <vt:lpstr>16.7: Implementations of wait(),notify(),notifyAll() Producer-Consumer Problem (Contd.).</vt:lpstr>
      <vt:lpstr>16.7: Implementations of wait(),notify(),notifyAll() Producer-Consumer Problem (Contd.).</vt:lpstr>
      <vt:lpstr>16.7: Implementations of wait(),notify(),notifyAll() Producer-Consumer Problem (Contd.).</vt:lpstr>
      <vt:lpstr>16.7: Implementations of wait(),notify(),notifyAll() Producer-Consumer Problem (Contd.).</vt:lpstr>
      <vt:lpstr>16.7: Implementations of wait(),notify(),notifyAll() Producer-Consumer Problem (Contd.).</vt:lpstr>
      <vt:lpstr>16.7: Implementations of wait(),notify(),notifyAll() Inter-Thread Communication (Contd.).</vt:lpstr>
      <vt:lpstr>16.1:  Understanding  Threads? Demo</vt:lpstr>
      <vt:lpstr>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368</cp:revision>
  <cp:lastPrinted>2016-07-14T02:57:04Z</cp:lastPrinted>
  <dcterms:created xsi:type="dcterms:W3CDTF">2012-05-18T02:59:15Z</dcterms:created>
  <dcterms:modified xsi:type="dcterms:W3CDTF">2018-06-15T09:01:56Z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