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49"/>
  </p:notesMasterIdLst>
  <p:handoutMasterIdLst>
    <p:handoutMasterId r:id="rId50"/>
  </p:handoutMasterIdLst>
  <p:sldIdLst>
    <p:sldId id="303" r:id="rId5"/>
    <p:sldId id="259" r:id="rId6"/>
    <p:sldId id="271" r:id="rId7"/>
    <p:sldId id="272" r:id="rId8"/>
    <p:sldId id="273" r:id="rId9"/>
    <p:sldId id="274" r:id="rId10"/>
    <p:sldId id="275" r:id="rId11"/>
    <p:sldId id="276" r:id="rId12"/>
    <p:sldId id="277" r:id="rId13"/>
    <p:sldId id="266" r:id="rId14"/>
    <p:sldId id="267" r:id="rId15"/>
    <p:sldId id="268" r:id="rId16"/>
    <p:sldId id="269" r:id="rId17"/>
    <p:sldId id="270" r:id="rId18"/>
    <p:sldId id="281" r:id="rId19"/>
    <p:sldId id="280" r:id="rId20"/>
    <p:sldId id="282" r:id="rId21"/>
    <p:sldId id="283" r:id="rId22"/>
    <p:sldId id="284" r:id="rId23"/>
    <p:sldId id="285" r:id="rId24"/>
    <p:sldId id="286" r:id="rId25"/>
    <p:sldId id="293" r:id="rId26"/>
    <p:sldId id="294" r:id="rId27"/>
    <p:sldId id="295" r:id="rId28"/>
    <p:sldId id="296" r:id="rId29"/>
    <p:sldId id="297" r:id="rId30"/>
    <p:sldId id="298" r:id="rId31"/>
    <p:sldId id="299" r:id="rId32"/>
    <p:sldId id="300" r:id="rId33"/>
    <p:sldId id="304" r:id="rId34"/>
    <p:sldId id="305" r:id="rId35"/>
    <p:sldId id="306" r:id="rId36"/>
    <p:sldId id="307" r:id="rId37"/>
    <p:sldId id="308" r:id="rId38"/>
    <p:sldId id="309" r:id="rId39"/>
    <p:sldId id="310" r:id="rId40"/>
    <p:sldId id="311" r:id="rId41"/>
    <p:sldId id="289" r:id="rId42"/>
    <p:sldId id="290" r:id="rId43"/>
    <p:sldId id="291" r:id="rId44"/>
    <p:sldId id="292" r:id="rId45"/>
    <p:sldId id="302" r:id="rId46"/>
    <p:sldId id="287" r:id="rId47"/>
    <p:sldId id="288" r:id="rId4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7">
          <p15:clr>
            <a:srgbClr val="A4A3A4"/>
          </p15:clr>
        </p15:guide>
        <p15:guide id="2" pos="12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8121" autoAdjust="0"/>
  </p:normalViewPr>
  <p:slideViewPr>
    <p:cSldViewPr snapToGrid="0" showGuides="1">
      <p:cViewPr varScale="1">
        <p:scale>
          <a:sx n="78" d="100"/>
          <a:sy n="78" d="100"/>
        </p:scale>
        <p:origin x="1560"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947" y="-120"/>
      </p:cViewPr>
      <p:guideLst>
        <p:guide orient="horz" pos="2807"/>
        <p:guide pos="12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51038"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3168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6865" y="56007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Introduction to Junit 4		</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882604" y="8773718"/>
            <a:ext cx="2946699" cy="32278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14-</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0498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p:txBody>
          <a:bodyPr/>
          <a:lstStyle/>
          <a:p>
            <a:r>
              <a:rPr lang="en-US" dirty="0" smtClean="0"/>
              <a:t>Installing and Running </a:t>
            </a:r>
            <a:r>
              <a:rPr lang="en-US" dirty="0" err="1" smtClean="0"/>
              <a:t>JUnit</a:t>
            </a:r>
            <a:r>
              <a:rPr lang="en-US" dirty="0" smtClean="0"/>
              <a:t>:</a:t>
            </a:r>
          </a:p>
          <a:p>
            <a:r>
              <a:rPr lang="en-US" dirty="0" smtClean="0"/>
              <a:t>To start writing tests using </a:t>
            </a:r>
            <a:r>
              <a:rPr lang="en-US" dirty="0" err="1" smtClean="0"/>
              <a:t>JUnit</a:t>
            </a:r>
            <a:r>
              <a:rPr lang="en-US" dirty="0" smtClean="0"/>
              <a:t>, you will require the jar file for the latest version of </a:t>
            </a:r>
            <a:r>
              <a:rPr lang="en-US" dirty="0" err="1" smtClean="0"/>
              <a:t>JUnit</a:t>
            </a:r>
            <a:r>
              <a:rPr lang="en-US" dirty="0" smtClean="0"/>
              <a:t>.  You can download the jar file or the zip file from the website. The zip file contains the source code and the documentation, as well.</a:t>
            </a:r>
          </a:p>
          <a:p>
            <a:r>
              <a:rPr lang="en-US" dirty="0" smtClean="0"/>
              <a:t>Once downloaded, unzip the zip file that has downloaded. Add the jar file in the </a:t>
            </a:r>
            <a:r>
              <a:rPr lang="en-US" dirty="0" err="1" smtClean="0"/>
              <a:t>classpath</a:t>
            </a:r>
            <a:r>
              <a:rPr lang="en-US" dirty="0" smtClean="0"/>
              <a:t>. Alternatively the </a:t>
            </a:r>
            <a:r>
              <a:rPr lang="en-US" dirty="0" err="1" smtClean="0"/>
              <a:t>classpath</a:t>
            </a:r>
            <a:r>
              <a:rPr lang="en-US" dirty="0" smtClean="0"/>
              <a:t> can also be set through the Environment Variables option.</a:t>
            </a:r>
          </a:p>
          <a:p>
            <a:r>
              <a:rPr lang="en-US" dirty="0" smtClean="0"/>
              <a:t>Once done you are ready to use </a:t>
            </a:r>
            <a:r>
              <a:rPr lang="en-US" dirty="0" err="1" smtClean="0"/>
              <a:t>JUnit</a:t>
            </a:r>
            <a:r>
              <a:rPr lang="en-US" dirty="0" smtClean="0"/>
              <a:t>.</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520858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Note: The following figure depicts JUnit being added to the build path of the project.</a:t>
            </a:r>
            <a:endParaRPr lang="en-US" dirty="0"/>
          </a:p>
        </p:txBody>
      </p:sp>
      <p:pic>
        <p:nvPicPr>
          <p:cNvPr id="228357" name="Picture 5"/>
          <p:cNvPicPr>
            <a:picLocks noChangeAspect="1" noChangeArrowheads="1"/>
          </p:cNvPicPr>
          <p:nvPr/>
        </p:nvPicPr>
        <p:blipFill>
          <a:blip r:embed="rId3"/>
          <a:srcRect b="3000"/>
          <a:stretch>
            <a:fillRect/>
          </a:stretch>
        </p:blipFill>
        <p:spPr bwMode="auto">
          <a:xfrm>
            <a:off x="2044342" y="4795492"/>
            <a:ext cx="4915050" cy="3661535"/>
          </a:xfrm>
          <a:prstGeom prst="rect">
            <a:avLst/>
          </a:prstGeom>
          <a:noFill/>
          <a:ln w="9525">
            <a:solidFill>
              <a:schemeClr val="tx1"/>
            </a:solidFill>
            <a:miter lim="800000"/>
            <a:headEnd/>
            <a:tailEnd/>
          </a:ln>
          <a:effectLst/>
        </p:spPr>
      </p:pic>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049017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lstStyle/>
          <a:p>
            <a:r>
              <a:rPr lang="en-US" smtClean="0"/>
              <a:t>Note: </a:t>
            </a:r>
          </a:p>
          <a:p>
            <a:r>
              <a:rPr lang="en-US" smtClean="0"/>
              <a:t>Test method must be annotated with @Test annotation then only Junit framework  and eclipse will consider it as test method.</a:t>
            </a:r>
          </a:p>
          <a:p>
            <a:r>
              <a:rPr lang="en-US" smtClean="0"/>
              <a:t>assertEquals(expected,actual) is performing the Test .This function internally uses Java assert feature which throws AssertionError exception when assertion fails.</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006037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1897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1591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Rectangle 6"/>
          <p:cNvSpPr>
            <a:spLocks noGrp="1" noChangeArrowheads="1"/>
          </p:cNvSpPr>
          <p:nvPr>
            <p:ph type="body" idx="1"/>
          </p:nvPr>
        </p:nvSpPr>
        <p:spPr/>
        <p:txBody>
          <a:bodyPr/>
          <a:lstStyle/>
          <a:p>
            <a:r>
              <a:rPr lang="en-US" dirty="0" smtClean="0"/>
              <a:t>Testing with </a:t>
            </a:r>
            <a:r>
              <a:rPr lang="en-US" dirty="0" err="1" smtClean="0"/>
              <a:t>JUnit</a:t>
            </a:r>
            <a:r>
              <a:rPr lang="en-US" dirty="0" smtClean="0"/>
              <a:t> – Annotations:</a:t>
            </a:r>
          </a:p>
          <a:p>
            <a:r>
              <a:rPr lang="en-US" dirty="0" smtClean="0"/>
              <a:t>Annotation Types in JUnit4.x:</a:t>
            </a:r>
          </a:p>
          <a:p>
            <a:r>
              <a:rPr lang="en-US" dirty="0" smtClean="0"/>
              <a:t>JUnit4.x introduced annotations. They are as follows:</a:t>
            </a:r>
          </a:p>
          <a:p>
            <a:pPr lvl="1"/>
            <a:r>
              <a:rPr lang="en-US" dirty="0" smtClean="0"/>
              <a:t>@Test : It is used to signify a method as a test method. There are some options which can be mentioned with this annotation. For example: @Test(timeout=100) fails if the test takes longer than 100 milliseconds for execution. This can be used to test infinite loops. Earlier you would have to start every method with ‘test’ which is now not required. The method can be named whatsoever. You have to simply prefix it with @Test annotation.</a:t>
            </a:r>
          </a:p>
          <a:p>
            <a:pPr lvl="1"/>
            <a:r>
              <a:rPr lang="en-US" dirty="0" smtClean="0"/>
              <a:t>@Before : It is used to carry some task before each test is run. This can be used for initialization required before the test.</a:t>
            </a:r>
          </a:p>
          <a:p>
            <a:pPr lvl="1"/>
            <a:r>
              <a:rPr lang="en-US" dirty="0" smtClean="0"/>
              <a:t>@After : It is used to perform cleanup after each test is executed.</a:t>
            </a:r>
          </a:p>
          <a:p>
            <a:pPr lvl="1"/>
            <a:r>
              <a:rPr lang="en-US" dirty="0" smtClean="0"/>
              <a:t>@</a:t>
            </a:r>
            <a:r>
              <a:rPr lang="en-US" dirty="0" err="1" smtClean="0"/>
              <a:t>BeforeClass</a:t>
            </a:r>
            <a:r>
              <a:rPr lang="en-US" dirty="0" smtClean="0"/>
              <a:t> : It will execute the method before the start of the tests. This can be used for initialization of intensive resources like database connection.</a:t>
            </a:r>
          </a:p>
          <a:p>
            <a:pPr lvl="1"/>
            <a:r>
              <a:rPr lang="en-US" dirty="0" smtClean="0"/>
              <a:t>@</a:t>
            </a:r>
            <a:r>
              <a:rPr lang="en-US" dirty="0" err="1" smtClean="0"/>
              <a:t>AfterClass</a:t>
            </a:r>
            <a:r>
              <a:rPr lang="en-US" dirty="0" smtClean="0"/>
              <a:t> : It will execute the method after all tests have finished. Cleanup activities are carried out.</a:t>
            </a:r>
          </a:p>
          <a:p>
            <a:pPr lvl="1"/>
            <a:r>
              <a:rPr lang="en-US" dirty="0" smtClean="0"/>
              <a:t>@Ignore : It will ignore the test method. This can be useful when the base code has been changed but the test is yet to be revised. You can also used this annotation when you do not want to run a test currently because it takes too long.</a:t>
            </a:r>
          </a:p>
          <a:p>
            <a:r>
              <a:rPr lang="en-US" dirty="0" smtClean="0"/>
              <a:t>(As we go ahead, we will understand each of the annotation in detail.)</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023588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lstStyle/>
          <a:p>
            <a:r>
              <a:rPr lang="en-US" dirty="0" smtClean="0"/>
              <a:t>Understanding </a:t>
            </a:r>
            <a:r>
              <a:rPr lang="en-US" dirty="0" err="1" smtClean="0"/>
              <a:t>JUnit</a:t>
            </a:r>
            <a:r>
              <a:rPr lang="en-US" dirty="0" smtClean="0"/>
              <a:t> Framework:</a:t>
            </a:r>
          </a:p>
          <a:p>
            <a:r>
              <a:rPr lang="en-US" dirty="0" smtClean="0"/>
              <a:t>Before we move any further, let us understand a very simple test case. Notice the static import. Since JUnit4.x is closely bound to Java 5, the static imports are permitted. JUnit4.x uses org.junit.* package, which provides </a:t>
            </a:r>
            <a:r>
              <a:rPr lang="en-US" dirty="0" err="1" smtClean="0"/>
              <a:t>JUnit</a:t>
            </a:r>
            <a:r>
              <a:rPr lang="en-US" dirty="0" smtClean="0"/>
              <a:t> core classes and annotations. As mentioned earlier, the </a:t>
            </a:r>
            <a:r>
              <a:rPr lang="en-US" dirty="0" err="1" smtClean="0"/>
              <a:t>TestCase</a:t>
            </a:r>
            <a:r>
              <a:rPr lang="en-US" dirty="0" smtClean="0"/>
              <a:t> class is not required to be inherited by the test class.</a:t>
            </a:r>
          </a:p>
          <a:p>
            <a:r>
              <a:rPr lang="en-US" dirty="0" smtClean="0"/>
              <a:t>The class, which includes at least one @Test annotation, is treated as the test class. In JUnit4.x, the assert methods are static. Hence you need to do either of the following:</a:t>
            </a:r>
          </a:p>
          <a:p>
            <a:pPr lvl="1"/>
            <a:r>
              <a:rPr lang="en-US" dirty="0" smtClean="0"/>
              <a:t>Call assert methods using </a:t>
            </a:r>
            <a:r>
              <a:rPr lang="en-US" dirty="0" err="1" smtClean="0"/>
              <a:t>Assert.assertEquals</a:t>
            </a:r>
            <a:r>
              <a:rPr lang="en-US" dirty="0" smtClean="0"/>
              <a:t>().</a:t>
            </a:r>
          </a:p>
          <a:p>
            <a:pPr lvl="1"/>
            <a:r>
              <a:rPr lang="en-US" dirty="0" smtClean="0"/>
              <a:t>Do a static import as we have done in the snippet shown on the slide.</a:t>
            </a:r>
          </a:p>
          <a:p>
            <a:r>
              <a:rPr lang="en-US" dirty="0" smtClean="0"/>
              <a:t>You also need not tag test methods by starting their name with “test”. You instead only need to specify the @Test annotation.</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81491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Assertions:</a:t>
            </a:r>
          </a:p>
          <a:p>
            <a:r>
              <a:rPr lang="en-US" dirty="0" smtClean="0"/>
              <a:t>Assert Statements in </a:t>
            </a:r>
            <a:r>
              <a:rPr lang="en-US" dirty="0" err="1" smtClean="0"/>
              <a:t>JUnit</a:t>
            </a:r>
            <a:r>
              <a:rPr lang="en-US" dirty="0" smtClean="0"/>
              <a:t>:</a:t>
            </a:r>
          </a:p>
          <a:p>
            <a:r>
              <a:rPr lang="en-US" dirty="0" smtClean="0"/>
              <a:t>The </a:t>
            </a:r>
            <a:r>
              <a:rPr lang="en-US" dirty="0" err="1" smtClean="0"/>
              <a:t>org.junit.Assert</a:t>
            </a:r>
            <a:r>
              <a:rPr lang="en-US" dirty="0" smtClean="0"/>
              <a:t> class provides a set of useful assertions methods. You can call these methods by either using </a:t>
            </a:r>
            <a:r>
              <a:rPr lang="en-US" dirty="0" err="1" smtClean="0"/>
              <a:t>Assert.assertEquals</a:t>
            </a:r>
            <a:r>
              <a:rPr lang="en-US" dirty="0" smtClean="0"/>
              <a:t>() or by referencing through static import. Any failed assertions will be only recorded. Some assertion methods are as follows:</a:t>
            </a:r>
          </a:p>
          <a:p>
            <a:pPr lvl="1"/>
            <a:r>
              <a:rPr lang="en-US" dirty="0" smtClean="0"/>
              <a:t>Fail([String]) : It signals the failure of a test. This method has two formats. If the String argument is not provided, then no message is displayed. Else the String argument message is displayed.</a:t>
            </a:r>
          </a:p>
          <a:p>
            <a:pPr lvl="1"/>
            <a:r>
              <a:rPr lang="en-US" dirty="0" err="1" smtClean="0"/>
              <a:t>assertTrue</a:t>
            </a:r>
            <a:r>
              <a:rPr lang="en-US" dirty="0" smtClean="0"/>
              <a:t>(</a:t>
            </a:r>
            <a:r>
              <a:rPr lang="en-US" dirty="0" err="1" smtClean="0"/>
              <a:t>boolean</a:t>
            </a:r>
            <a:r>
              <a:rPr lang="en-US" dirty="0" smtClean="0"/>
              <a:t>) : It asserts if the condition is true. Similarly </a:t>
            </a:r>
            <a:r>
              <a:rPr lang="en-US" dirty="0" err="1" smtClean="0"/>
              <a:t>assertFalse</a:t>
            </a:r>
            <a:r>
              <a:rPr lang="en-US" dirty="0" smtClean="0"/>
              <a:t>(</a:t>
            </a:r>
            <a:r>
              <a:rPr lang="en-US" dirty="0" err="1" smtClean="0"/>
              <a:t>boolean</a:t>
            </a:r>
            <a:r>
              <a:rPr lang="en-US" dirty="0" smtClean="0"/>
              <a:t>) asserts if the condition is false.</a:t>
            </a:r>
          </a:p>
          <a:p>
            <a:pPr lvl="1"/>
            <a:r>
              <a:rPr lang="en-US" dirty="0" err="1" smtClean="0"/>
              <a:t>assertEquals</a:t>
            </a:r>
            <a:r>
              <a:rPr lang="en-US" dirty="0" smtClean="0"/>
              <a:t>([String message],</a:t>
            </a:r>
            <a:r>
              <a:rPr lang="en-US" dirty="0" err="1" smtClean="0"/>
              <a:t>expected,actual</a:t>
            </a:r>
            <a:r>
              <a:rPr lang="en-US" dirty="0" smtClean="0"/>
              <a:t>) : It asserts whether the two objects passed as arguments are equal. This method can accept any kind of values for comparison like double long, etc.. </a:t>
            </a:r>
          </a:p>
          <a:p>
            <a:pPr lvl="1"/>
            <a:r>
              <a:rPr lang="en-US" dirty="0" err="1" smtClean="0"/>
              <a:t>assertNull</a:t>
            </a:r>
            <a:r>
              <a:rPr lang="en-US" dirty="0" smtClean="0"/>
              <a:t>([message],object) : It asserts that an object is null. </a:t>
            </a:r>
          </a:p>
          <a:p>
            <a:pPr lvl="1"/>
            <a:r>
              <a:rPr lang="en-US" dirty="0" err="1" smtClean="0"/>
              <a:t>assertNotNull</a:t>
            </a:r>
            <a:r>
              <a:rPr lang="en-US" dirty="0" smtClean="0"/>
              <a:t>([message],object) : It asserts that an object is not null.</a:t>
            </a:r>
          </a:p>
          <a:p>
            <a:pPr lvl="1"/>
            <a:r>
              <a:rPr lang="en-US" dirty="0" err="1" smtClean="0"/>
              <a:t>assertSame</a:t>
            </a:r>
            <a:r>
              <a:rPr lang="en-US" dirty="0" smtClean="0"/>
              <a:t>([String],</a:t>
            </a:r>
            <a:r>
              <a:rPr lang="en-US" dirty="0" err="1" smtClean="0"/>
              <a:t>expected,actual</a:t>
            </a:r>
            <a:r>
              <a:rPr lang="en-US" dirty="0" smtClean="0"/>
              <a:t>) : It asserts that two objects refer to the same object and </a:t>
            </a:r>
            <a:r>
              <a:rPr lang="en-US" dirty="0" err="1" smtClean="0"/>
              <a:t>assertNotSame</a:t>
            </a:r>
            <a:r>
              <a:rPr lang="en-US" dirty="0" smtClean="0"/>
              <a:t>([String],</a:t>
            </a:r>
            <a:r>
              <a:rPr lang="en-US" dirty="0" err="1" smtClean="0"/>
              <a:t>expected,actual</a:t>
            </a:r>
            <a:r>
              <a:rPr lang="en-US" dirty="0" smtClean="0"/>
              <a:t>) asserts that two objects do not refer to the same object.</a:t>
            </a:r>
          </a:p>
          <a:p>
            <a:pPr lvl="1"/>
            <a:r>
              <a:rPr lang="en-US" dirty="0" err="1" smtClean="0"/>
              <a:t>assertThat</a:t>
            </a:r>
            <a:r>
              <a:rPr lang="en-US" dirty="0" smtClean="0"/>
              <a:t>(String, T actual, Matcher &lt;T&gt; matcher) : It asserts that “actual” satisfies the condition specified by the “matcher”.</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808005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lstStyle/>
          <a:p>
            <a:r>
              <a:rPr lang="en-US" dirty="0" smtClean="0"/>
              <a:t>Note:</a:t>
            </a:r>
          </a:p>
          <a:p>
            <a:r>
              <a:rPr lang="en-US" dirty="0" smtClean="0"/>
              <a:t>Refer to </a:t>
            </a:r>
            <a:r>
              <a:rPr lang="en-US" dirty="0" err="1" smtClean="0"/>
              <a:t>JUnitProject</a:t>
            </a:r>
            <a:r>
              <a:rPr lang="en-US" dirty="0" smtClean="0"/>
              <a:t>. </a:t>
            </a:r>
          </a:p>
          <a:p>
            <a:r>
              <a:rPr lang="en-US" dirty="0" smtClean="0"/>
              <a:t>Demo 1: Counter.java and testCounter.java</a:t>
            </a:r>
          </a:p>
          <a:p>
            <a:r>
              <a:rPr lang="en-US" dirty="0" smtClean="0"/>
              <a:t>Demo 2: Person.java and TestPerson.java</a:t>
            </a:r>
          </a:p>
          <a:p>
            <a:endParaRPr lang="en-US" dirty="0" smtClean="0"/>
          </a:p>
          <a:p>
            <a:r>
              <a:rPr lang="en-US" dirty="0" smtClean="0"/>
              <a:t>In both the examples, we have used the @Test annotation and the assert methods to evaluate if the methods in the underlying class are working properly.</a:t>
            </a:r>
          </a:p>
          <a:p>
            <a:endParaRPr lang="en-US" dirty="0" smtClean="0"/>
          </a:p>
          <a:p>
            <a:r>
              <a:rPr lang="en-US" dirty="0" smtClean="0"/>
              <a:t>Remove the @Test annotation from one of the Test methods, and then observe the output. That particular method is not considered as a test method.</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15944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Test Fixtures:</a:t>
            </a:r>
          </a:p>
          <a:p>
            <a:r>
              <a:rPr lang="en-US" dirty="0" smtClean="0"/>
              <a:t>Using @Before and @After:</a:t>
            </a:r>
          </a:p>
          <a:p>
            <a:r>
              <a:rPr lang="en-US" dirty="0" smtClean="0"/>
              <a:t>Many a times a set of common resources or data that you need to run one or more tests are required. To avoid the redundant code when several methods share the same initialization and cleanup code, you can use @Before and @After annotations. Prefix the methods with the respective annotations. In the previous version, you had to use setup() and teardown() methods to perform this task.</a:t>
            </a:r>
          </a:p>
          <a:p>
            <a:r>
              <a:rPr lang="en-US" dirty="0" smtClean="0"/>
              <a:t>@Before annotated methods run before every test, and @After prefixed methods run after every test.</a:t>
            </a:r>
          </a:p>
          <a:p>
            <a:r>
              <a:rPr lang="en-US" dirty="0" smtClean="0"/>
              <a:t>You can also have any number of @Before and @After prefixed methods as you need. It is possible to inherit the @Before and @After methods. The @Before methods in the superclass will be executed prior to the derived class @Before methods. The @After in the subclass are executed before the superclass @After methods. The superclass @Before and @After methods execute automatically and there is no need to call them explicitly. Also a logger can be initialized in @Before method of a Test Case.</a:t>
            </a:r>
          </a:p>
          <a:p>
            <a:r>
              <a:rPr lang="en-US" dirty="0" smtClean="0"/>
              <a:t>When inherited, the overall execution process will be as follows:</a:t>
            </a:r>
          </a:p>
          <a:p>
            <a:pPr lvl="1"/>
            <a:r>
              <a:rPr lang="en-US" dirty="0" smtClean="0"/>
              <a:t>@Before methods in the superclass</a:t>
            </a:r>
          </a:p>
          <a:p>
            <a:pPr lvl="1"/>
            <a:r>
              <a:rPr lang="en-US" dirty="0" smtClean="0"/>
              <a:t>@Before methods in the current class</a:t>
            </a:r>
          </a:p>
          <a:p>
            <a:pPr lvl="1"/>
            <a:r>
              <a:rPr lang="en-US" dirty="0" smtClean="0"/>
              <a:t>@Test methods in the current class</a:t>
            </a:r>
          </a:p>
          <a:p>
            <a:pPr lvl="1"/>
            <a:r>
              <a:rPr lang="en-US" dirty="0" smtClean="0"/>
              <a:t>@After methods in the current class</a:t>
            </a:r>
          </a:p>
          <a:p>
            <a:pPr lvl="1"/>
            <a:r>
              <a:rPr lang="en-US" dirty="0" smtClean="0"/>
              <a:t>@After methods in the superclass</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70652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the one of the important development tool called JUnit. It explains how to work with JUnit, install, configure tests, run test with use of an IDE. </a:t>
            </a:r>
          </a:p>
          <a:p>
            <a:endParaRPr lang="en-US" dirty="0" smtClean="0"/>
          </a:p>
          <a:p>
            <a:r>
              <a:rPr lang="en-US" dirty="0" smtClean="0"/>
              <a:t>Lesson outline: </a:t>
            </a:r>
          </a:p>
          <a:p>
            <a:endParaRPr lang="en-US" dirty="0" smtClean="0"/>
          </a:p>
          <a:p>
            <a:pPr lvl="1"/>
            <a:r>
              <a:rPr lang="en-US" dirty="0" smtClean="0"/>
              <a:t>19.1: Introduction</a:t>
            </a:r>
          </a:p>
          <a:p>
            <a:pPr lvl="1"/>
            <a:r>
              <a:rPr lang="en-US" dirty="0" smtClean="0"/>
              <a:t>19.2: JUnit</a:t>
            </a:r>
          </a:p>
          <a:p>
            <a:pPr lvl="1"/>
            <a:r>
              <a:rPr lang="en-US" dirty="0" smtClean="0"/>
              <a:t>19.3: Installing and Running JUnit  </a:t>
            </a:r>
          </a:p>
          <a:p>
            <a:pPr lvl="1"/>
            <a:r>
              <a:rPr lang="en-US" dirty="0" smtClean="0"/>
              <a:t>19.4: Testing with JUnit </a:t>
            </a:r>
          </a:p>
          <a:p>
            <a:pPr lvl="1"/>
            <a:r>
              <a:rPr lang="en-US" dirty="0" smtClean="0"/>
              <a:t>19.5: Testing Exceptions</a:t>
            </a:r>
          </a:p>
          <a:p>
            <a:pPr lvl="1"/>
            <a:r>
              <a:rPr lang="en-US" dirty="0" smtClean="0"/>
              <a:t>19.6: Test Fixtures </a:t>
            </a:r>
          </a:p>
          <a:p>
            <a:pPr lvl="1"/>
            <a:r>
              <a:rPr lang="en-US" dirty="0" smtClean="0"/>
              <a:t>19.7: Advanced</a:t>
            </a:r>
            <a:r>
              <a:rPr lang="en-US" baseline="0" dirty="0" smtClean="0"/>
              <a:t> Testing Concepts</a:t>
            </a:r>
          </a:p>
          <a:p>
            <a:pPr lvl="1"/>
            <a:r>
              <a:rPr lang="en-US" baseline="0" dirty="0" smtClean="0"/>
              <a:t>19.8: Test Suits</a:t>
            </a:r>
          </a:p>
          <a:p>
            <a:pPr lvl="1"/>
            <a:r>
              <a:rPr lang="en-US" baseline="0" dirty="0" smtClean="0"/>
              <a:t>19.9 :Parameterized Tests</a:t>
            </a:r>
          </a:p>
          <a:p>
            <a:pPr lvl="1"/>
            <a:r>
              <a:rPr lang="en-US" baseline="0" dirty="0" smtClean="0"/>
              <a:t>19.10: Mocking Concept with </a:t>
            </a:r>
            <a:r>
              <a:rPr lang="en-US" baseline="0" dirty="0" err="1" smtClean="0"/>
              <a:t>EasyMock</a:t>
            </a:r>
            <a:r>
              <a:rPr lang="en-US" baseline="0" dirty="0" smtClean="0"/>
              <a:t> Framework</a:t>
            </a:r>
            <a:endParaRPr lang="en-US" dirty="0"/>
          </a:p>
        </p:txBody>
      </p:sp>
      <p:sp>
        <p:nvSpPr>
          <p:cNvPr id="6" name="Slide Image Placeholder 5"/>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207030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Grp="1" noChangeArrowheads="1"/>
          </p:cNvSpPr>
          <p:nvPr>
            <p:ph type="body" idx="1"/>
          </p:nvPr>
        </p:nvSpPr>
        <p:spPr/>
        <p:txBody>
          <a:bodyPr/>
          <a:lstStyle/>
          <a:p>
            <a:r>
              <a:rPr lang="en-US" smtClean="0"/>
              <a:t>Note: The methods annotated with @Before and @After should be declared as public void.</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038677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p:txBody>
          <a:bodyPr/>
          <a:lstStyle/>
          <a:p>
            <a:r>
              <a:rPr lang="en-US" smtClean="0"/>
              <a:t>Note:</a:t>
            </a:r>
          </a:p>
          <a:p>
            <a:r>
              <a:rPr lang="en-US" smtClean="0"/>
              <a:t>Demo 5: TestPersonFixture.java</a:t>
            </a:r>
          </a:p>
          <a:p>
            <a:r>
              <a:rPr lang="en-US" smtClean="0"/>
              <a:t>Notice the output of the execution of @Before and @After methods.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043931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body" idx="1"/>
          </p:nvPr>
        </p:nvSpPr>
        <p:spPr/>
        <p:txBody>
          <a:bodyPr/>
          <a:lstStyle/>
          <a:p>
            <a:r>
              <a:rPr lang="en-US" smtClean="0"/>
              <a:t>Testing with JUnit – Testing Exceptions:</a:t>
            </a:r>
          </a:p>
          <a:p>
            <a:r>
              <a:rPr lang="en-US" smtClean="0"/>
              <a:t>Testing using the Exceptions:</a:t>
            </a:r>
          </a:p>
          <a:p>
            <a:r>
              <a:rPr lang="en-US" smtClean="0"/>
              <a:t>At times you would want to check that an exception is thrown correctly under certain circumstances. In previous versions, it was a laborious task which involved writing a try block around the code that throws the exception, then adding a fail() statement at the end of the try block. </a:t>
            </a:r>
          </a:p>
          <a:p>
            <a:r>
              <a:rPr lang="en-US" smtClean="0"/>
              <a:t>For example:</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In this case, if the exception is not thrown or a different exception is thrown, then the test will fail. </a:t>
            </a:r>
          </a:p>
          <a:p>
            <a:r>
              <a:rPr lang="en-US" smtClean="0"/>
              <a:t>Now, you can use the expected parameter in the @Test annotation to test the exception that should be thrown as shown on the slide.</a:t>
            </a:r>
          </a:p>
          <a:p>
            <a:r>
              <a:rPr lang="en-US" smtClean="0"/>
              <a:t>However, you may still need to use the traditional try-catch block if you want to test the exception’s detail message or other properties.</a:t>
            </a:r>
            <a:endParaRPr lang="en-US" dirty="0"/>
          </a:p>
        </p:txBody>
      </p:sp>
      <p:sp>
        <p:nvSpPr>
          <p:cNvPr id="234501" name="AutoShape 5"/>
          <p:cNvSpPr>
            <a:spLocks noChangeArrowheads="1"/>
          </p:cNvSpPr>
          <p:nvPr/>
        </p:nvSpPr>
        <p:spPr bwMode="auto">
          <a:xfrm>
            <a:off x="2460414" y="5632436"/>
            <a:ext cx="4253948" cy="1721526"/>
          </a:xfrm>
          <a:prstGeom prst="roundRect">
            <a:avLst>
              <a:gd name="adj" fmla="val 16667"/>
            </a:avLst>
          </a:prstGeom>
          <a:noFill/>
          <a:ln w="19050">
            <a:solidFill>
              <a:schemeClr val="tx1"/>
            </a:solidFill>
            <a:round/>
            <a:headEnd/>
            <a:tailEnd/>
          </a:ln>
          <a:effectLst/>
        </p:spPr>
        <p:txBody>
          <a:bodyPr lIns="92560" tIns="46280" rIns="92560" bIns="46280" anchor="ctr"/>
          <a:lstStyle/>
          <a:p>
            <a:pPr marL="231397" lvl="1"/>
            <a:r>
              <a:rPr lang="en-US" sz="1000" dirty="0">
                <a:latin typeface="Candara" pitchFamily="34" charset="0"/>
              </a:rPr>
              <a:t>public void </a:t>
            </a:r>
            <a:r>
              <a:rPr lang="en-US" sz="1000" dirty="0" err="1">
                <a:latin typeface="Candara" pitchFamily="34" charset="0"/>
              </a:rPr>
              <a:t>TestDivideByZero</a:t>
            </a:r>
            <a:r>
              <a:rPr lang="en-US" sz="1000" dirty="0">
                <a:latin typeface="Candara" pitchFamily="34" charset="0"/>
              </a:rPr>
              <a:t>()                                                                       {                                                                                                                  </a:t>
            </a:r>
            <a:br>
              <a:rPr lang="en-US" sz="1000" dirty="0">
                <a:latin typeface="Candara" pitchFamily="34" charset="0"/>
              </a:rPr>
            </a:br>
            <a:r>
              <a:rPr lang="en-US" sz="1000" dirty="0">
                <a:latin typeface="Candara" pitchFamily="34" charset="0"/>
              </a:rPr>
              <a:t>   try {                                                                                                        </a:t>
            </a:r>
            <a:br>
              <a:rPr lang="en-US" sz="1000" dirty="0">
                <a:latin typeface="Candara" pitchFamily="34" charset="0"/>
              </a:rPr>
            </a:br>
            <a:r>
              <a:rPr lang="en-US" sz="1000" dirty="0">
                <a:latin typeface="Candara" pitchFamily="34" charset="0"/>
              </a:rPr>
              <a:t>           </a:t>
            </a:r>
            <a:r>
              <a:rPr lang="en-US" sz="1000" dirty="0" err="1">
                <a:latin typeface="Candara" pitchFamily="34" charset="0"/>
              </a:rPr>
              <a:t>calobj.divide</a:t>
            </a:r>
            <a:r>
              <a:rPr lang="en-US" sz="1000" dirty="0">
                <a:latin typeface="Candara" pitchFamily="34" charset="0"/>
              </a:rPr>
              <a:t>( 15, 0 );    </a:t>
            </a:r>
          </a:p>
          <a:p>
            <a:pPr marL="231397" lvl="1"/>
            <a:r>
              <a:rPr lang="en-US" sz="1000" dirty="0">
                <a:latin typeface="Candara" pitchFamily="34" charset="0"/>
              </a:rPr>
              <a:t/>
            </a:r>
            <a:br>
              <a:rPr lang="en-US" sz="1000" dirty="0">
                <a:latin typeface="Candara" pitchFamily="34" charset="0"/>
              </a:rPr>
            </a:br>
            <a:r>
              <a:rPr lang="en-US" sz="1000" dirty="0">
                <a:latin typeface="Candara" pitchFamily="34" charset="0"/>
              </a:rPr>
              <a:t>   }                                                                                                           </a:t>
            </a:r>
            <a:br>
              <a:rPr lang="en-US" sz="1000" dirty="0">
                <a:latin typeface="Candara" pitchFamily="34" charset="0"/>
              </a:rPr>
            </a:br>
            <a:r>
              <a:rPr lang="en-US" sz="1000" dirty="0">
                <a:latin typeface="Candara" pitchFamily="34" charset="0"/>
              </a:rPr>
              <a:t>    catch (</a:t>
            </a:r>
            <a:r>
              <a:rPr lang="en-US" sz="1000" dirty="0" err="1">
                <a:latin typeface="Candara" pitchFamily="34" charset="0"/>
              </a:rPr>
              <a:t>ArithmeticException</a:t>
            </a:r>
            <a:r>
              <a:rPr lang="en-US" sz="1000" dirty="0">
                <a:latin typeface="Candara" pitchFamily="34" charset="0"/>
              </a:rPr>
              <a:t> e) {</a:t>
            </a:r>
          </a:p>
          <a:p>
            <a:pPr marL="231397" lvl="1"/>
            <a:r>
              <a:rPr lang="en-US" sz="1000" dirty="0">
                <a:latin typeface="Candara" pitchFamily="34" charset="0"/>
              </a:rPr>
              <a:t>       fail(</a:t>
            </a:r>
            <a:r>
              <a:rPr lang="en-US" sz="1000" dirty="0" err="1">
                <a:latin typeface="Candara" pitchFamily="34" charset="0"/>
              </a:rPr>
              <a:t>e.getMessage</a:t>
            </a:r>
            <a:r>
              <a:rPr lang="en-US" sz="1000" dirty="0">
                <a:latin typeface="Candara" pitchFamily="34" charset="0"/>
              </a:rPr>
              <a:t>);                                                                </a:t>
            </a:r>
            <a:br>
              <a:rPr lang="en-US" sz="1000" dirty="0">
                <a:latin typeface="Candara" pitchFamily="34" charset="0"/>
              </a:rPr>
            </a:br>
            <a:r>
              <a:rPr lang="en-US" sz="1000" dirty="0">
                <a:latin typeface="Candara" pitchFamily="34" charset="0"/>
              </a:rPr>
              <a:t>    } </a:t>
            </a:r>
          </a:p>
          <a:p>
            <a:pPr marL="231397" lvl="1"/>
            <a:r>
              <a:rPr lang="en-US" sz="1000" dirty="0">
                <a:latin typeface="Candara" pitchFamily="34" charset="0"/>
              </a:rPr>
              <a:t>}</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553185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p:txBody>
          <a:bodyPr/>
          <a:lstStyle/>
          <a:p>
            <a:r>
              <a:rPr lang="en-US" smtClean="0"/>
              <a:t>.</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80843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p:txBody>
          <a:bodyPr/>
          <a:lstStyle/>
          <a:p>
            <a:r>
              <a:rPr lang="en-US" smtClean="0"/>
              <a:t>Testing with JUnit – Test Fixtures:</a:t>
            </a:r>
          </a:p>
          <a:p>
            <a:r>
              <a:rPr lang="en-US" smtClean="0"/>
              <a:t>Using @BeforeClass and @AfterClass:</a:t>
            </a:r>
          </a:p>
          <a:p>
            <a:r>
              <a:rPr lang="en-US" smtClean="0"/>
              <a:t>Sometimes the requirement can be wherein the initialization code is run, and then several tests are executed. In this scenario, we need to use @BeforeClass and @AfterClass annotated methods.  This can also be termed as “one time setup and teardown”.</a:t>
            </a:r>
          </a:p>
          <a:p>
            <a:pPr lvl="1"/>
            <a:r>
              <a:rPr lang="en-US" smtClean="0"/>
              <a:t>@BeforeClass : The method annotated with this will be executed once before the tests are run. It means if you have just one test or ten tests, then this will run one time before the very first test executed. In case of inheritance, the base class @BeforeClass method will execute once.</a:t>
            </a:r>
          </a:p>
          <a:p>
            <a:pPr lvl="1"/>
            <a:r>
              <a:rPr lang="en-US" smtClean="0"/>
              <a:t>@Afterclass : The method annotated with this will run once after all the tests have finished execution. In case of inheritance, the @AfterClass in the derived class will execute first and then the method from base class will be executed.</a:t>
            </a:r>
          </a:p>
          <a:p>
            <a:endParaRPr lang="en-US" smtClean="0"/>
          </a:p>
          <a:p>
            <a:r>
              <a:rPr lang="en-US" smtClean="0"/>
              <a:t>Unlike @Before and @After, only one set of @BeforeClass and @AfterClass annotated methods are allowed.</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237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3"/>
          <p:cNvSpPr>
            <a:spLocks noGrp="1" noChangeArrowheads="1"/>
          </p:cNvSpPr>
          <p:nvPr>
            <p:ph type="body" idx="1"/>
          </p:nvPr>
        </p:nvSpPr>
        <p:spPr/>
        <p:txBody>
          <a:bodyPr/>
          <a:lstStyle/>
          <a:p>
            <a:r>
              <a:rPr lang="en-US" smtClean="0"/>
              <a:t>The methods using this annotation should be public static void. Because @BeforeClass gets called before the class is created and @Afterclass complements the @BeforeClass annotated method.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258414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3"/>
          <p:cNvSpPr>
            <a:spLocks noGrp="1" noChangeArrowheads="1"/>
          </p:cNvSpPr>
          <p:nvPr>
            <p:ph type="body" idx="1"/>
          </p:nvPr>
        </p:nvSpPr>
        <p:spPr/>
        <p:txBody>
          <a:bodyPr/>
          <a:lstStyle/>
          <a:p>
            <a:r>
              <a:rPr lang="en-US" smtClean="0"/>
              <a:t>Note:</a:t>
            </a:r>
          </a:p>
          <a:p>
            <a:r>
              <a:rPr lang="en-US" smtClean="0"/>
              <a:t>Demo 6: TestPersonFixture.java</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439921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noChangeArrowheads="1"/>
          </p:cNvSpPr>
          <p:nvPr>
            <p:ph type="body" idx="1"/>
          </p:nvPr>
        </p:nvSpPr>
        <p:spPr/>
        <p:txBody>
          <a:bodyPr/>
          <a:lstStyle/>
          <a:p>
            <a:r>
              <a:rPr lang="en-US" smtClean="0"/>
              <a:t>Testing with JUnit – Ignoring Tests:</a:t>
            </a:r>
          </a:p>
          <a:p>
            <a:r>
              <a:rPr lang="en-US" smtClean="0"/>
              <a:t>Using @Ignore:</a:t>
            </a:r>
          </a:p>
          <a:p>
            <a:r>
              <a:rPr lang="en-US" smtClean="0"/>
              <a:t>In JUnit4.x, if you need to temporarily ignore a test from being executed, then annotate them with @Ignore. </a:t>
            </a:r>
          </a:p>
          <a:p>
            <a:pPr lvl="1"/>
            <a:r>
              <a:rPr lang="en-US" smtClean="0"/>
              <a:t>The @Ignore annotation can be included either in front or after the @Test annotation. The runner then ignores these tests and reports how many tests were not run along with the pass and fail tests. </a:t>
            </a:r>
          </a:p>
          <a:p>
            <a:pPr lvl="1"/>
            <a:r>
              <a:rPr lang="en-US" smtClean="0"/>
              <a:t>Optionally, a message can be included to indicate why a test should be ignored for a particular test that is run. Though it is optional it is recommended that the message should be given because you might forget why a particular test has been ignored</a:t>
            </a:r>
          </a:p>
          <a:p>
            <a:r>
              <a:rPr lang="en-US" smtClean="0"/>
              <a:t>In addition to this, even a class can be annotated with @Ignore, and all the tests in that class will be ignored.</a:t>
            </a:r>
          </a:p>
          <a:p>
            <a:r>
              <a:rPr lang="en-US" smtClean="0"/>
              <a:t>The @Ignore annotation is should ideally be used when</a:t>
            </a:r>
          </a:p>
          <a:p>
            <a:pPr lvl="1"/>
            <a:r>
              <a:rPr lang="en-US" smtClean="0"/>
              <a:t>the method cannot be tested in some form and it is documented in the code. This should be a special case and warrant a discussion or code review to see if there is any way to test it. </a:t>
            </a:r>
          </a:p>
          <a:p>
            <a:pPr lvl="1"/>
            <a:r>
              <a:rPr lang="en-US" smtClean="0"/>
              <a:t>The test is not yet built - this should ideally happen only for legacy code. This should be also subject to code review and tasks should be put to add tests. </a:t>
            </a:r>
          </a:p>
          <a:p>
            <a:pPr lvl="1"/>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890744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18292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3"/>
          <p:cNvSpPr>
            <a:spLocks noGrp="1" noChangeArrowheads="1"/>
          </p:cNvSpPr>
          <p:nvPr>
            <p:ph type="body" idx="1"/>
          </p:nvPr>
        </p:nvSpPr>
        <p:spPr/>
        <p:txBody>
          <a:bodyPr/>
          <a:lstStyle/>
          <a:p>
            <a:r>
              <a:rPr lang="en-US" smtClean="0"/>
              <a:t>Note:</a:t>
            </a:r>
          </a:p>
          <a:p>
            <a:r>
              <a:rPr lang="en-US" smtClean="0"/>
              <a:t>Demo 7: TestStudent.java and Student.java</a:t>
            </a:r>
          </a:p>
          <a:p>
            <a:r>
              <a:rPr lang="en-US" smtClean="0"/>
              <a:t>The Ignore annotation included in the program will not allow the respective test case to execute. The JUnit panel also indicates that one test has been ignored.</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182470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p:txBody>
          <a:bodyPr/>
          <a:lstStyle/>
          <a:p>
            <a:r>
              <a:rPr lang="en-US" smtClean="0"/>
              <a:t>Why Testing?</a:t>
            </a:r>
          </a:p>
          <a:p>
            <a:r>
              <a:rPr lang="en-US" smtClean="0"/>
              <a:t>Why is Testing Necessary?</a:t>
            </a:r>
          </a:p>
          <a:p>
            <a:r>
              <a:rPr lang="en-US" smtClean="0"/>
              <a:t>In SDLC, testing plays a vital role. When one tests a program one adds value to the program, in turn raising the quality and reliability of the program. </a:t>
            </a:r>
          </a:p>
          <a:p>
            <a:pPr lvl="1"/>
            <a:r>
              <a:rPr lang="en-US" smtClean="0"/>
              <a:t>When we say “reliable”, it implies finding and removing errors. Hence one should not test a program to show that it works, but to show that program does not work. </a:t>
            </a:r>
          </a:p>
          <a:p>
            <a:pPr lvl="1"/>
            <a:r>
              <a:rPr lang="en-US" smtClean="0"/>
              <a:t>Testing cannot guarantee against software problems or even failures but it can minimize the risks of faults developing once the software is put to use.</a:t>
            </a:r>
          </a:p>
          <a:p>
            <a:r>
              <a:rPr lang="en-US" smtClean="0"/>
              <a:t>Typically when testing one should start with assumptions that the program contains errors and the test the program to find as many errors as possible.</a:t>
            </a:r>
          </a:p>
          <a:p>
            <a:r>
              <a:rPr lang="en-US" smtClean="0"/>
              <a:t>Testing is a costly activity. A test which does not find an error is a waste of time and money. “A test case that finds an error is a valuable investment”.</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591669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Test Suites:</a:t>
            </a:r>
          </a:p>
          <a:p>
            <a:r>
              <a:rPr lang="en-US" dirty="0" smtClean="0"/>
              <a:t>Composing Test into Test Suites:</a:t>
            </a:r>
          </a:p>
          <a:p>
            <a:r>
              <a:rPr lang="en-US" dirty="0" err="1" smtClean="0"/>
              <a:t>JUnit</a:t>
            </a:r>
            <a:r>
              <a:rPr lang="en-US" dirty="0" smtClean="0"/>
              <a:t> provides you with (contd.):</a:t>
            </a:r>
          </a:p>
          <a:p>
            <a:pPr lvl="1"/>
            <a:r>
              <a:rPr lang="en-US" dirty="0" smtClean="0"/>
              <a:t>@</a:t>
            </a:r>
            <a:r>
              <a:rPr lang="en-US" dirty="0" err="1" smtClean="0"/>
              <a:t>RunWith</a:t>
            </a:r>
            <a:r>
              <a:rPr lang="en-US" dirty="0" smtClean="0"/>
              <a:t> : </a:t>
            </a:r>
            <a:r>
              <a:rPr lang="en-US" dirty="0" err="1" smtClean="0"/>
              <a:t>JUnit</a:t>
            </a:r>
            <a:r>
              <a:rPr lang="en-US" dirty="0" smtClean="0"/>
              <a:t> invokes the class it references to run the tests when this annotation is used instead of the runner that is built into </a:t>
            </a:r>
            <a:r>
              <a:rPr lang="en-US" dirty="0" err="1" smtClean="0"/>
              <a:t>JUnit</a:t>
            </a:r>
            <a:r>
              <a:rPr lang="en-US" dirty="0" smtClean="0"/>
              <a:t>. In JUnit4.x, suites are built using @</a:t>
            </a:r>
            <a:r>
              <a:rPr lang="en-US" dirty="0" err="1" smtClean="0"/>
              <a:t>RunWith</a:t>
            </a:r>
            <a:r>
              <a:rPr lang="en-US" dirty="0" smtClean="0"/>
              <a:t> and a custom runner named Suite. The @</a:t>
            </a:r>
            <a:r>
              <a:rPr lang="en-US" dirty="0" err="1" smtClean="0"/>
              <a:t>RunWith</a:t>
            </a:r>
            <a:r>
              <a:rPr lang="en-US" dirty="0" smtClean="0"/>
              <a:t> is telling </a:t>
            </a:r>
            <a:r>
              <a:rPr lang="en-US" dirty="0" err="1" smtClean="0"/>
              <a:t>JUnit</a:t>
            </a:r>
            <a:r>
              <a:rPr lang="en-US" dirty="0" smtClean="0"/>
              <a:t> to use </a:t>
            </a:r>
            <a:r>
              <a:rPr lang="en-US" dirty="0" err="1" smtClean="0"/>
              <a:t>org.junit.runner.Suite</a:t>
            </a:r>
            <a:r>
              <a:rPr lang="en-US" dirty="0" smtClean="0"/>
              <a:t> class. This runner allows you to manually build suite containing tests from many classes. All classes are defined in @</a:t>
            </a:r>
            <a:r>
              <a:rPr lang="en-US" dirty="0" err="1" smtClean="0"/>
              <a:t>Suite.SuiteClasses</a:t>
            </a:r>
            <a:endParaRPr lang="en-US" dirty="0" smtClean="0"/>
          </a:p>
          <a:p>
            <a:pPr lvl="1"/>
            <a:r>
              <a:rPr lang="en-US" dirty="0" smtClean="0"/>
              <a:t>@</a:t>
            </a:r>
            <a:r>
              <a:rPr lang="en-US" dirty="0" err="1" smtClean="0"/>
              <a:t>Suite.SuiteClasses</a:t>
            </a:r>
            <a:r>
              <a:rPr lang="en-US" dirty="0" smtClean="0"/>
              <a:t> : This annotation is used to specify an array of test classes for the  runner. </a:t>
            </a:r>
          </a:p>
          <a:p>
            <a:r>
              <a:rPr lang="en-US" dirty="0" smtClean="0"/>
              <a:t>The </a:t>
            </a:r>
            <a:r>
              <a:rPr lang="en-US" dirty="0" err="1" smtClean="0"/>
              <a:t>CalSuite</a:t>
            </a:r>
            <a:r>
              <a:rPr lang="en-US" dirty="0" smtClean="0"/>
              <a:t> class is simply a place holder for the suite annotations. The @</a:t>
            </a:r>
            <a:r>
              <a:rPr lang="en-US" dirty="0" err="1" smtClean="0"/>
              <a:t>RunWith</a:t>
            </a:r>
            <a:r>
              <a:rPr lang="en-US" dirty="0" smtClean="0"/>
              <a:t> is the annotation which tells the </a:t>
            </a:r>
            <a:r>
              <a:rPr lang="en-US" dirty="0" err="1" smtClean="0"/>
              <a:t>JUnit</a:t>
            </a:r>
            <a:r>
              <a:rPr lang="en-US" dirty="0" smtClean="0"/>
              <a:t> runner to use the </a:t>
            </a:r>
            <a:r>
              <a:rPr lang="en-US" dirty="0" err="1" smtClean="0"/>
              <a:t>org.junit.runner.Suite</a:t>
            </a:r>
            <a:r>
              <a:rPr lang="en-US" dirty="0" smtClean="0"/>
              <a:t> class for running a particular class. The @Suite annotation instructs the suite runner about the test classes which have to be included in this suite and the sequence in which they should be introduced.</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554531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p:txBody>
          <a:bodyPr/>
          <a:lstStyle/>
          <a:p>
            <a:r>
              <a:rPr lang="en-US" dirty="0" smtClean="0"/>
              <a:t>Note:</a:t>
            </a:r>
          </a:p>
          <a:p>
            <a:r>
              <a:rPr lang="en-US" dirty="0" smtClean="0"/>
              <a:t>TestPersonSuite.java</a:t>
            </a:r>
          </a:p>
          <a:p>
            <a:r>
              <a:rPr lang="en-US" dirty="0" smtClean="0"/>
              <a:t>In this demo example, the three classes, namely </a:t>
            </a:r>
            <a:r>
              <a:rPr lang="en-US" dirty="0" err="1" smtClean="0"/>
              <a:t>TestPerson</a:t>
            </a:r>
            <a:r>
              <a:rPr lang="en-US" dirty="0" smtClean="0"/>
              <a:t>, TestPerson2, and </a:t>
            </a:r>
            <a:r>
              <a:rPr lang="en-US" dirty="0" err="1" smtClean="0"/>
              <a:t>TestPersonFixture</a:t>
            </a:r>
            <a:r>
              <a:rPr lang="en-US" dirty="0" smtClean="0"/>
              <a:t>, have been put together for execution. The class itself does not have any methods for testing. </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20386814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Parameterized Tests:</a:t>
            </a:r>
          </a:p>
          <a:p>
            <a:r>
              <a:rPr lang="en-US" dirty="0" smtClean="0"/>
              <a:t>Reusing Tests:</a:t>
            </a:r>
          </a:p>
          <a:p>
            <a:r>
              <a:rPr lang="en-US" dirty="0" smtClean="0"/>
              <a:t>One of the significant features in JUnit4.x is the ability to run parameterized tests. This feature allows you to run the same test with different data. Essentially it means that you create a generic test, and run it multiple times with different parameters. </a:t>
            </a:r>
          </a:p>
          <a:p>
            <a:r>
              <a:rPr lang="en-US" dirty="0" smtClean="0"/>
              <a:t>To create parameterized tests, use the specification as given on the slide.</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1990820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Parameterized Tests:</a:t>
            </a:r>
          </a:p>
          <a:p>
            <a:r>
              <a:rPr lang="en-US" dirty="0" smtClean="0"/>
              <a:t>Reusing Tests:</a:t>
            </a:r>
          </a:p>
          <a:p>
            <a:r>
              <a:rPr lang="en-US" dirty="0" smtClean="0"/>
              <a:t>As per the syntax given on the slide, to create parameterized tests annotate: </a:t>
            </a:r>
          </a:p>
          <a:p>
            <a:pPr lvl="1"/>
            <a:r>
              <a:rPr lang="en-US" dirty="0" smtClean="0"/>
              <a:t>The class with @</a:t>
            </a:r>
            <a:r>
              <a:rPr lang="en-US" dirty="0" err="1" smtClean="0"/>
              <a:t>RunWith</a:t>
            </a:r>
            <a:endParaRPr lang="en-US" dirty="0" smtClean="0"/>
          </a:p>
          <a:p>
            <a:pPr lvl="1"/>
            <a:r>
              <a:rPr lang="en-US" dirty="0" smtClean="0"/>
              <a:t>The method, which returns the collection to be annotated, with @Parameters</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29807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Isolated Testing:</a:t>
            </a:r>
          </a:p>
          <a:p>
            <a:r>
              <a:rPr lang="en-US" dirty="0" smtClean="0"/>
              <a:t>Testing in Isolation:</a:t>
            </a:r>
          </a:p>
          <a:p>
            <a:r>
              <a:rPr lang="en-US" dirty="0" smtClean="0"/>
              <a:t>Unit testing any method should ideally be done in isolation from other methods and it is certainly a nice objective. However, testing in isolation can get difficult in certain scenarios. </a:t>
            </a:r>
          </a:p>
          <a:p>
            <a:r>
              <a:rPr lang="en-US" dirty="0" smtClean="0"/>
              <a:t>	For example: The business logic of an application is built into servlet and without running the server you cannot use the functionality. </a:t>
            </a:r>
          </a:p>
          <a:p>
            <a:r>
              <a:rPr lang="en-US" dirty="0" smtClean="0"/>
              <a:t>	Hence you need an object that can be used in a test instead of an expensive resource or a difficult resource. That is instead of using a real database, we can use a mock object representing the database. The usage of mock objects allows you to unit test at a fine grained level by allowing you to write unit tests for all methods.</a:t>
            </a:r>
          </a:p>
          <a:p>
            <a:r>
              <a:rPr lang="en-US" dirty="0" smtClean="0"/>
              <a:t>Hence while defining a mock object we can say, “a mock object is created to represent an object that your code will be collaborating with”.</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1628374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Isolated Testing:</a:t>
            </a:r>
          </a:p>
          <a:p>
            <a:r>
              <a:rPr lang="en-US" dirty="0" smtClean="0"/>
              <a:t>Advantages of Using Mock Objects:</a:t>
            </a:r>
          </a:p>
          <a:p>
            <a:r>
              <a:rPr lang="en-US" dirty="0" smtClean="0"/>
              <a:t>There are some noticeable benefits of using mock objects:</a:t>
            </a:r>
          </a:p>
          <a:p>
            <a:pPr lvl="1"/>
            <a:r>
              <a:rPr lang="en-US" dirty="0" smtClean="0"/>
              <a:t>You can test the code which is not yet written but at the minimum an interface should be available to work with. </a:t>
            </a:r>
          </a:p>
          <a:p>
            <a:pPr lvl="1"/>
            <a:r>
              <a:rPr lang="en-US" dirty="0" smtClean="0"/>
              <a:t>Testing in isolation helps teams to test one part of the code independently without waiting for all other parts of the code.</a:t>
            </a:r>
          </a:p>
          <a:p>
            <a:pPr lvl="1"/>
            <a:r>
              <a:rPr lang="en-US" dirty="0" smtClean="0"/>
              <a:t>Also you can write focus tests that test only a single method without side effects resulting from other objects that are called from the method. Small focused tests are easy to understand and they do not break when other parts of the code are changed.</a:t>
            </a:r>
          </a:p>
          <a:p>
            <a:pPr lvl="1"/>
            <a:r>
              <a:rPr lang="en-US" dirty="0" smtClean="0"/>
              <a:t>Mock Objects replace the objects with which your method under test collaborates, thus offering a layer of isolation. </a:t>
            </a:r>
          </a:p>
          <a:p>
            <a:pPr lvl="1"/>
            <a:r>
              <a:rPr lang="en-US" dirty="0" smtClean="0"/>
              <a:t>Mock objects are quite helpful to write a test wherein that part of the code integrates with expensive external resources.</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23299652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Isolated Testing:</a:t>
            </a:r>
          </a:p>
          <a:p>
            <a:r>
              <a:rPr lang="en-US" dirty="0" smtClean="0"/>
              <a:t>Mock Objects in </a:t>
            </a:r>
            <a:r>
              <a:rPr lang="en-US" dirty="0" err="1" smtClean="0"/>
              <a:t>JUnit</a:t>
            </a:r>
            <a:r>
              <a:rPr lang="en-US" dirty="0" smtClean="0"/>
              <a:t>:</a:t>
            </a:r>
          </a:p>
          <a:p>
            <a:r>
              <a:rPr lang="en-US" dirty="0" smtClean="0"/>
              <a:t>Other mock frameworks available are </a:t>
            </a:r>
            <a:r>
              <a:rPr lang="en-US" dirty="0" err="1" smtClean="0"/>
              <a:t>DynaMock</a:t>
            </a:r>
            <a:r>
              <a:rPr lang="en-US" dirty="0" smtClean="0"/>
              <a:t> and </a:t>
            </a:r>
            <a:r>
              <a:rPr lang="en-US" dirty="0" err="1" smtClean="0"/>
              <a:t>JMock</a:t>
            </a:r>
            <a:r>
              <a:rPr lang="en-US" dirty="0" smtClean="0"/>
              <a:t>.</a:t>
            </a:r>
          </a:p>
          <a:p>
            <a:r>
              <a:rPr lang="en-US" dirty="0" smtClean="0"/>
              <a:t>In this course, we have a simple demo to understand representation of mock objects using </a:t>
            </a:r>
            <a:r>
              <a:rPr lang="en-US" dirty="0" err="1" smtClean="0"/>
              <a:t>EasyMock</a:t>
            </a:r>
            <a:r>
              <a:rPr lang="en-US" dirty="0" smtClean="0"/>
              <a:t>. Here we do not go into much details of </a:t>
            </a:r>
            <a:r>
              <a:rPr lang="en-US" dirty="0" err="1" smtClean="0"/>
              <a:t>EasyMock</a:t>
            </a:r>
            <a:r>
              <a:rPr lang="en-US" dirty="0" smtClean="0"/>
              <a:t>. However, you need easymock.jar in your </a:t>
            </a:r>
            <a:r>
              <a:rPr lang="en-US" dirty="0" err="1" smtClean="0"/>
              <a:t>classpath</a:t>
            </a:r>
            <a:r>
              <a:rPr lang="en-US" dirty="0" smtClean="0"/>
              <a:t>.</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159230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type="body" idx="1"/>
          </p:nvPr>
        </p:nvSpPr>
        <p:spPr/>
        <p:txBody>
          <a:bodyPr/>
          <a:lstStyle/>
          <a:p>
            <a:r>
              <a:rPr lang="en-US" dirty="0" smtClean="0"/>
              <a:t>Note:</a:t>
            </a:r>
          </a:p>
          <a:p>
            <a:r>
              <a:rPr lang="en-US" dirty="0" smtClean="0"/>
              <a:t>Refer to </a:t>
            </a:r>
            <a:r>
              <a:rPr lang="en-US" dirty="0" err="1" smtClean="0"/>
              <a:t>demo.mock</a:t>
            </a:r>
            <a:r>
              <a:rPr lang="en-US" dirty="0" smtClean="0"/>
              <a:t> package for this demo</a:t>
            </a:r>
          </a:p>
          <a:p>
            <a:r>
              <a:rPr lang="en-US" dirty="0" smtClean="0"/>
              <a:t>The </a:t>
            </a:r>
            <a:r>
              <a:rPr lang="en-US" dirty="0" err="1" smtClean="0"/>
              <a:t>UserDAO</a:t>
            </a:r>
            <a:r>
              <a:rPr lang="en-US" dirty="0" smtClean="0"/>
              <a:t> functionality has to be tested. No concrete implementation of this interface exist. We use a mock object to check the functionality of the method in </a:t>
            </a:r>
            <a:r>
              <a:rPr lang="en-US" dirty="0" err="1" smtClean="0"/>
              <a:t>UserDAO</a:t>
            </a:r>
            <a:endParaRPr lang="en-US" dirty="0" smtClean="0"/>
          </a:p>
          <a:p>
            <a:r>
              <a:rPr lang="en-US" dirty="0" smtClean="0"/>
              <a:t>The test depends on the provided methods.</a:t>
            </a:r>
          </a:p>
          <a:p>
            <a:pPr lvl="1"/>
            <a:r>
              <a:rPr lang="en-US" dirty="0" smtClean="0"/>
              <a:t>The expect method tells </a:t>
            </a:r>
            <a:r>
              <a:rPr lang="en-US" dirty="0" err="1" smtClean="0"/>
              <a:t>EasyMock</a:t>
            </a:r>
            <a:r>
              <a:rPr lang="en-US" dirty="0" smtClean="0"/>
              <a:t> to expect certain method with some arguments and return method defines the return value of this method. </a:t>
            </a:r>
          </a:p>
          <a:p>
            <a:pPr lvl="1"/>
            <a:r>
              <a:rPr lang="en-US" dirty="0" smtClean="0"/>
              <a:t>The replay method needs to be called to make mock objects available.</a:t>
            </a:r>
          </a:p>
          <a:p>
            <a:pPr lvl="1"/>
            <a:r>
              <a:rPr lang="en-US" dirty="0" smtClean="0"/>
              <a:t>The verify method tells </a:t>
            </a:r>
            <a:r>
              <a:rPr lang="en-US" dirty="0" err="1" smtClean="0"/>
              <a:t>EasyMock</a:t>
            </a:r>
            <a:r>
              <a:rPr lang="en-US" dirty="0" smtClean="0"/>
              <a:t> to validate that all expected method calls were executed and in the correct order</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33654618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p:txBody>
          <a:bodyPr>
            <a:normAutofit/>
          </a:bodyPr>
          <a:lstStyle/>
          <a:p>
            <a:r>
              <a:rPr lang="en-US" smtClean="0"/>
              <a:t>Best Practices in JUnit:</a:t>
            </a:r>
          </a:p>
          <a:p>
            <a:r>
              <a:rPr lang="en-US" smtClean="0"/>
              <a:t>Unit Testing Best Practices:</a:t>
            </a:r>
          </a:p>
          <a:p>
            <a:r>
              <a:rPr lang="en-US" smtClean="0"/>
              <a:t>Unit Testing is the execution and validation of a block of code, which is created by a developer, in isolation. Some best practices to keep in mind while doing unit testing with JUnit are elaborated as follows:</a:t>
            </a:r>
          </a:p>
          <a:p>
            <a:pPr lvl="1"/>
            <a:r>
              <a:rPr lang="en-US" smtClean="0"/>
              <a:t>Start with writing tests for methods having the fewest dependencies and then work your way up. If the testing process starts from a higher level method, then there is a probability that the test may fail since the subordinate method returns an incorrect value to the high level method. This increases the time required to find the cause of the problem, and to do this you need to test the subordinate method. Hence start with a bottom up approach</a:t>
            </a:r>
          </a:p>
          <a:p>
            <a:pPr lvl="1"/>
            <a:r>
              <a:rPr lang="en-US" smtClean="0"/>
              <a:t>Ensure that tests are simple with no decision making. Decision making in the tests add to the number of ways a test method can be executed. Normally the requirement is to change the input of the method only.</a:t>
            </a:r>
          </a:p>
          <a:p>
            <a:pPr lvl="1"/>
            <a:r>
              <a:rPr lang="en-US" smtClean="0"/>
              <a:t>Use constant expected values in the assertions instead of computed values wherever possible. Consider the following example:</a:t>
            </a:r>
          </a:p>
          <a:p>
            <a:pPr lvl="1"/>
            <a:endParaRPr lang="en-US" smtClean="0"/>
          </a:p>
          <a:p>
            <a:pPr lvl="1"/>
            <a:endParaRPr lang="en-US" smtClean="0"/>
          </a:p>
          <a:p>
            <a:pPr lvl="1"/>
            <a:r>
              <a:rPr lang="en-US" smtClean="0"/>
              <a:t>	</a:t>
            </a:r>
          </a:p>
          <a:p>
            <a:pPr lvl="1"/>
            <a:r>
              <a:rPr lang="en-US" smtClean="0"/>
              <a:t>	</a:t>
            </a:r>
          </a:p>
          <a:p>
            <a:pPr lvl="1"/>
            <a:endParaRPr lang="en-US" smtClean="0"/>
          </a:p>
          <a:p>
            <a:pPr lvl="1"/>
            <a:endParaRPr lang="en-US" smtClean="0"/>
          </a:p>
          <a:p>
            <a:pPr lvl="1"/>
            <a:r>
              <a:rPr lang="en-US" smtClean="0"/>
              <a:t>In this snippet, the computeExpected method will have to implement the similar logic as the method which is being tested. The test class will tend to grow lengthy. Moreover, the second assertion statement is easy to implement, understand, and maintain.</a:t>
            </a:r>
            <a:endParaRPr lang="en-US" dirty="0"/>
          </a:p>
        </p:txBody>
      </p:sp>
      <p:sp>
        <p:nvSpPr>
          <p:cNvPr id="194565" name="AutoShape 5"/>
          <p:cNvSpPr>
            <a:spLocks noChangeArrowheads="1"/>
          </p:cNvSpPr>
          <p:nvPr/>
        </p:nvSpPr>
        <p:spPr bwMode="auto">
          <a:xfrm>
            <a:off x="2319866" y="7210692"/>
            <a:ext cx="4277360" cy="560070"/>
          </a:xfrm>
          <a:prstGeom prst="roundRect">
            <a:avLst>
              <a:gd name="adj" fmla="val 16667"/>
            </a:avLst>
          </a:prstGeom>
          <a:noFill/>
          <a:ln w="19050">
            <a:solidFill>
              <a:schemeClr val="tx1"/>
            </a:solidFill>
            <a:round/>
            <a:headEnd/>
            <a:tailEnd/>
          </a:ln>
          <a:effectLst/>
        </p:spPr>
        <p:txBody>
          <a:bodyPr wrap="none" lIns="94323" tIns="47161" rIns="94323" bIns="47161" anchor="ctr"/>
          <a:lstStyle/>
          <a:p>
            <a:pPr marL="235807" lvl="1"/>
            <a:r>
              <a:rPr lang="en-US" sz="1000" dirty="0" err="1">
                <a:latin typeface="Arial" pitchFamily="34" charset="0"/>
                <a:cs typeface="Arial" pitchFamily="34" charset="0"/>
              </a:rPr>
              <a:t>returnVal</a:t>
            </a:r>
            <a:r>
              <a:rPr lang="en-US" sz="1000" dirty="0">
                <a:latin typeface="Arial" pitchFamily="34" charset="0"/>
                <a:cs typeface="Arial" pitchFamily="34" charset="0"/>
              </a:rPr>
              <a:t>=</a:t>
            </a:r>
            <a:r>
              <a:rPr lang="en-US" sz="1000" dirty="0" err="1">
                <a:latin typeface="Arial" pitchFamily="34" charset="0"/>
                <a:cs typeface="Arial" pitchFamily="34" charset="0"/>
              </a:rPr>
              <a:t>methodToTest</a:t>
            </a:r>
            <a:r>
              <a:rPr lang="en-US" sz="1000" dirty="0">
                <a:latin typeface="Arial" pitchFamily="34" charset="0"/>
                <a:cs typeface="Arial" pitchFamily="34" charset="0"/>
              </a:rPr>
              <a:t>(input);</a:t>
            </a:r>
          </a:p>
          <a:p>
            <a:pPr marL="235807" lvl="1"/>
            <a:r>
              <a:rPr lang="en-US" sz="1000" dirty="0" err="1">
                <a:latin typeface="Arial" pitchFamily="34" charset="0"/>
                <a:cs typeface="Arial" pitchFamily="34" charset="0"/>
              </a:rPr>
              <a:t>assertEquals</a:t>
            </a:r>
            <a:r>
              <a:rPr lang="en-US" sz="1000" dirty="0">
                <a:latin typeface="Arial" pitchFamily="34" charset="0"/>
                <a:cs typeface="Arial" pitchFamily="34" charset="0"/>
              </a:rPr>
              <a:t>(</a:t>
            </a:r>
            <a:r>
              <a:rPr lang="en-US" sz="1000" dirty="0" err="1">
                <a:latin typeface="Arial" pitchFamily="34" charset="0"/>
                <a:cs typeface="Arial" pitchFamily="34" charset="0"/>
              </a:rPr>
              <a:t>returnVal,computeExpected</a:t>
            </a:r>
            <a:r>
              <a:rPr lang="en-US" sz="1000" dirty="0">
                <a:latin typeface="Arial" pitchFamily="34" charset="0"/>
                <a:cs typeface="Arial" pitchFamily="34" charset="0"/>
              </a:rPr>
              <a:t>(input));</a:t>
            </a:r>
          </a:p>
          <a:p>
            <a:pPr marL="235807" lvl="1"/>
            <a:r>
              <a:rPr lang="en-US" sz="1000" dirty="0" err="1">
                <a:latin typeface="Arial" pitchFamily="34" charset="0"/>
                <a:cs typeface="Arial" pitchFamily="34" charset="0"/>
              </a:rPr>
              <a:t>assertEquals</a:t>
            </a:r>
            <a:r>
              <a:rPr lang="en-US" sz="1000" dirty="0">
                <a:latin typeface="Arial" pitchFamily="34" charset="0"/>
                <a:cs typeface="Arial" pitchFamily="34" charset="0"/>
              </a:rPr>
              <a:t>(returnVal,12);</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628056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dirty="0" smtClean="0"/>
              <a:t>Best Practices in </a:t>
            </a:r>
            <a:r>
              <a:rPr lang="en-US" dirty="0" err="1" smtClean="0"/>
              <a:t>JUnit</a:t>
            </a:r>
            <a:r>
              <a:rPr lang="en-US" dirty="0" smtClean="0"/>
              <a:t>:</a:t>
            </a:r>
          </a:p>
          <a:p>
            <a:r>
              <a:rPr lang="en-US" dirty="0" smtClean="0"/>
              <a:t>Unit Testing Best Practices:</a:t>
            </a:r>
          </a:p>
          <a:p>
            <a:r>
              <a:rPr lang="en-US" dirty="0" smtClean="0"/>
              <a:t>Ensure that each unit test is independent of all other tests. The test method ideally executes one specific behavior for a single method. Placing too many assertions in one test case may cause a problem. This is because even if one of the assertion fails, then the entire test fails. Strive for one assertion per test case.</a:t>
            </a:r>
          </a:p>
          <a:p>
            <a:r>
              <a:rPr lang="en-US" dirty="0" smtClean="0"/>
              <a:t>Clearly document each unit test. The name of the test method should ideally indicate which method is being tested. This helps in easy maintenance and reduced efforts in refactoring. Provide proper supporting comments to describe any special conditions.</a:t>
            </a:r>
          </a:p>
          <a:p>
            <a:r>
              <a:rPr lang="en-US" dirty="0" smtClean="0"/>
              <a:t>Test all methods whether public, protected, or private.</a:t>
            </a:r>
          </a:p>
          <a:p>
            <a:r>
              <a:rPr lang="en-US" dirty="0" smtClean="0"/>
              <a:t>Create unit tests which specifically check for exceptions. If a method throws more than one exception, then appropriate unit tests must be created to simulate those situations when the exceptions will be thrown. </a:t>
            </a:r>
          </a:p>
          <a:p>
            <a:endParaRPr lang="en-US" dirty="0" smtClean="0"/>
          </a:p>
          <a:p>
            <a:r>
              <a:rPr lang="en-US" dirty="0" smtClean="0"/>
              <a:t>Note: Testing exceptions will be discussed in Lesson 17.</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32432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dirty="0" smtClean="0"/>
              <a:t>Why Testing?</a:t>
            </a:r>
          </a:p>
          <a:p>
            <a:r>
              <a:rPr lang="en-US" dirty="0" smtClean="0"/>
              <a:t>What is Unit Testing?</a:t>
            </a:r>
          </a:p>
          <a:p>
            <a:r>
              <a:rPr lang="en-US" dirty="0" smtClean="0"/>
              <a:t>There are various phases in testing. However, in this course we are mainly concentrating on unit testing. Testing individual subprograms or procedure to compare the functions of the module to its required specifications is Unit Testing. </a:t>
            </a:r>
          </a:p>
          <a:p>
            <a:r>
              <a:rPr lang="en-US" dirty="0" smtClean="0"/>
              <a:t>This is an inexpensive activity and a very easy way to produce better code. In other words, unit test is a small piece of code that is written by the developer that will exercise a specific area of functionality of the code being tested.</a:t>
            </a:r>
          </a:p>
          <a:p>
            <a:r>
              <a:rPr lang="en-US" dirty="0" smtClean="0"/>
              <a:t>For example: You write a functionality to sort a list and then check if the sort works. You then modify the functionality to accept the sort order, as well, and then you test this newly added functionality.</a:t>
            </a:r>
          </a:p>
          <a:p>
            <a:r>
              <a:rPr lang="en-US" dirty="0" smtClean="0"/>
              <a:t>The point to note here is that while doing Unit testing, the developers are not worried about verification and validation of the program. It is just that the functionality should be running as required. </a:t>
            </a:r>
          </a:p>
          <a:p>
            <a:r>
              <a:rPr lang="en-US" dirty="0" smtClean="0"/>
              <a:t>Unit Testing is also called as Test Driven Development (TDD).  A significant advantage of TDD is that it enables you to take small steps while writing software. Most of you will be already doing some amount of unit testing in an ad hoc manner.</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5679571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body" idx="1"/>
          </p:nvPr>
        </p:nvSpPr>
        <p:spPr/>
        <p:txBody>
          <a:bodyPr/>
          <a:lstStyle/>
          <a:p>
            <a:r>
              <a:rPr lang="en-US" dirty="0" smtClean="0"/>
              <a:t>Best Practices in </a:t>
            </a:r>
            <a:r>
              <a:rPr lang="en-US" dirty="0" err="1" smtClean="0"/>
              <a:t>JUnit</a:t>
            </a:r>
            <a:r>
              <a:rPr lang="en-US" dirty="0" smtClean="0"/>
              <a:t>:</a:t>
            </a:r>
          </a:p>
          <a:p>
            <a:r>
              <a:rPr lang="en-US" dirty="0" err="1" smtClean="0"/>
              <a:t>JUnit</a:t>
            </a:r>
            <a:r>
              <a:rPr lang="en-US" dirty="0" smtClean="0"/>
              <a:t> Best Practices:</a:t>
            </a:r>
          </a:p>
          <a:p>
            <a:r>
              <a:rPr lang="en-US" dirty="0" smtClean="0"/>
              <a:t>Some more best practices to be followed while working with </a:t>
            </a:r>
            <a:r>
              <a:rPr lang="en-US" dirty="0" err="1" smtClean="0"/>
              <a:t>JUnit</a:t>
            </a:r>
            <a:r>
              <a:rPr lang="en-US" dirty="0" smtClean="0"/>
              <a:t> are elaborated as follows:</a:t>
            </a:r>
          </a:p>
          <a:p>
            <a:pPr lvl="1"/>
            <a:r>
              <a:rPr lang="en-US" dirty="0" smtClean="0"/>
              <a:t>Do not use the constructor of test case to setup a test case, instead use an @Before method to do the setup task. The reason for this is incase the constructor fails to do the setup, </a:t>
            </a:r>
            <a:r>
              <a:rPr lang="en-US" dirty="0" err="1" smtClean="0"/>
              <a:t>JUnit</a:t>
            </a:r>
            <a:r>
              <a:rPr lang="en-US" dirty="0" smtClean="0"/>
              <a:t> simply throws an “</a:t>
            </a:r>
            <a:r>
              <a:rPr lang="en-US" dirty="0" err="1" smtClean="0"/>
              <a:t>AssertionFailsError</a:t>
            </a:r>
            <a:r>
              <a:rPr lang="en-US" dirty="0" smtClean="0"/>
              <a:t>” which indicates that the test could not be instantiated. Also the error stack trace is not very informative. As a result, it makes it hard to figure out the exceptions underlying cause. Using the @Before annotated method is handy because any exception thrown within this method is reported correctly and the error stack trace is informative. Hence tracking the probable cause of error is easy.</a:t>
            </a:r>
          </a:p>
          <a:p>
            <a:pPr lvl="1"/>
            <a:r>
              <a:rPr lang="en-US" dirty="0" smtClean="0"/>
              <a:t>Never assume that tests will be called in a specific order. If the tests are dependent on each other, then it is better to compose them in test suites. In this way, it is controlled that the tests run in the order in which they were mentioned.</a:t>
            </a:r>
          </a:p>
          <a:p>
            <a:pPr lvl="1"/>
            <a:r>
              <a:rPr lang="en-US" dirty="0" smtClean="0"/>
              <a:t>Keep both the tests and source code in the same location. This will compile both test and class during a build. In this case, the tests and class are synchronized during the development.</a:t>
            </a:r>
          </a:p>
          <a:p>
            <a:pPr lvl="1"/>
            <a:r>
              <a:rPr lang="en-US" dirty="0" smtClean="0"/>
              <a:t>Put non-parameterized tests in a separate class to avoid running of that test since parameterized tests create new instance of the class every time. This leads to running the non-parameterized tests also every time.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404467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lstStyle/>
          <a:p>
            <a:r>
              <a:rPr lang="en-US" dirty="0" smtClean="0"/>
              <a:t>Best Practices in </a:t>
            </a:r>
            <a:r>
              <a:rPr lang="en-US" dirty="0" err="1" smtClean="0"/>
              <a:t>JUnit</a:t>
            </a:r>
            <a:r>
              <a:rPr lang="en-US" dirty="0" smtClean="0"/>
              <a:t>:</a:t>
            </a:r>
          </a:p>
          <a:p>
            <a:r>
              <a:rPr lang="en-US" dirty="0" err="1" smtClean="0"/>
              <a:t>JUnit</a:t>
            </a:r>
            <a:r>
              <a:rPr lang="en-US" dirty="0" smtClean="0"/>
              <a:t> Best Practices:</a:t>
            </a:r>
          </a:p>
          <a:p>
            <a:r>
              <a:rPr lang="en-US" dirty="0" smtClean="0"/>
              <a:t>While writing test cases using </a:t>
            </a:r>
            <a:r>
              <a:rPr lang="en-US" dirty="0" err="1" smtClean="0"/>
              <a:t>JUnit</a:t>
            </a:r>
            <a:r>
              <a:rPr lang="en-US" dirty="0" smtClean="0"/>
              <a:t>, you should consider certain important aspects:</a:t>
            </a:r>
          </a:p>
          <a:p>
            <a:pPr lvl="1"/>
            <a:r>
              <a:rPr lang="en-US" dirty="0" smtClean="0"/>
              <a:t>When do I write tests? </a:t>
            </a:r>
          </a:p>
          <a:p>
            <a:pPr lvl="1"/>
            <a:r>
              <a:rPr lang="en-US" dirty="0" smtClean="0"/>
              <a:t>	Tests should be ideally written before the code. Follow the test driven development approach instead of keeping the test to be written at the very end. The bugs can then be corrected immediately as they are reported.</a:t>
            </a:r>
          </a:p>
          <a:p>
            <a:pPr lvl="1"/>
            <a:r>
              <a:rPr lang="en-US" dirty="0" smtClean="0"/>
              <a:t>Do I test everything? </a:t>
            </a:r>
          </a:p>
          <a:p>
            <a:pPr lvl="1"/>
            <a:r>
              <a:rPr lang="en-US" dirty="0" smtClean="0"/>
              <a:t>  	At least test everything that can possibly break. Maximize the testing investment since it is equivalent to investing in design. If something is difficult to test, then relook at your design. Improve the design so that it is easier to test.</a:t>
            </a:r>
          </a:p>
          <a:p>
            <a:pPr lvl="1"/>
            <a:r>
              <a:rPr lang="en-US" dirty="0" smtClean="0"/>
              <a:t>How often the tests should be run?</a:t>
            </a:r>
          </a:p>
          <a:p>
            <a:pPr lvl="1"/>
            <a:r>
              <a:rPr lang="en-US" dirty="0" smtClean="0"/>
              <a:t>	Run all your unit tests as often as possible that is whenever there is a change in code. Running the test cases often gives the confidence that the changes did not cause anything to break or fail.</a:t>
            </a:r>
          </a:p>
          <a:p>
            <a:pPr lvl="1"/>
            <a:r>
              <a:rPr lang="en-US" dirty="0" smtClean="0"/>
              <a:t>Why use </a:t>
            </a:r>
            <a:r>
              <a:rPr lang="en-US" dirty="0" err="1" smtClean="0"/>
              <a:t>JUnit</a:t>
            </a:r>
            <a:r>
              <a:rPr lang="en-US" dirty="0" smtClean="0"/>
              <a:t>, instead why not use </a:t>
            </a:r>
            <a:r>
              <a:rPr lang="en-US" dirty="0" err="1" smtClean="0"/>
              <a:t>println</a:t>
            </a:r>
            <a:r>
              <a:rPr lang="en-US" dirty="0" smtClean="0"/>
              <a:t>() or a debugger?</a:t>
            </a:r>
          </a:p>
          <a:p>
            <a:pPr lvl="1"/>
            <a:r>
              <a:rPr lang="en-US" dirty="0" smtClean="0"/>
              <a:t>	Inserting </a:t>
            </a:r>
            <a:r>
              <a:rPr lang="en-US" dirty="0" err="1" smtClean="0"/>
              <a:t>println</a:t>
            </a:r>
            <a:r>
              <a:rPr lang="en-US" dirty="0" smtClean="0"/>
              <a:t> or debugging statements into the code causes the code to become lengthy. Also you need to manually scan the output every time your program runs to ensure that the program does what it is expected to do. Using debugger is a manual process that also requires visual inspections. It takes less time in the long run to codify expectations in the form of an automated </a:t>
            </a:r>
            <a:r>
              <a:rPr lang="en-US" dirty="0" err="1" smtClean="0"/>
              <a:t>JUnit</a:t>
            </a:r>
            <a:r>
              <a:rPr lang="en-US" dirty="0" smtClean="0"/>
              <a:t> test that retains its value over time.</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8877478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39143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69252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704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7" name="Rectangle 5"/>
          <p:cNvSpPr>
            <a:spLocks noGrp="1" noChangeArrowheads="1"/>
          </p:cNvSpPr>
          <p:nvPr>
            <p:ph type="body" idx="1"/>
          </p:nvPr>
        </p:nvSpPr>
        <p:spPr/>
        <p:txBody>
          <a:bodyPr/>
          <a:lstStyle/>
          <a:p>
            <a:r>
              <a:rPr lang="en-US" smtClean="0"/>
              <a:t>Test Driven Development (TDD) requires developers to create automated unit tests that define code requirements before writing the code itself.</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773900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Rectangle 6"/>
          <p:cNvSpPr>
            <a:spLocks noGrp="1" noChangeArrowheads="1"/>
          </p:cNvSpPr>
          <p:nvPr>
            <p:ph type="body" idx="1"/>
          </p:nvPr>
        </p:nvSpPr>
        <p:spPr/>
        <p:txBody>
          <a:bodyPr/>
          <a:lstStyle/>
          <a:p>
            <a:r>
              <a:rPr lang="en-US" smtClean="0"/>
              <a:t>Why Testing?</a:t>
            </a:r>
          </a:p>
          <a:p>
            <a:r>
              <a:rPr lang="en-US" smtClean="0"/>
              <a:t>Why Unit Testing?</a:t>
            </a:r>
          </a:p>
          <a:p>
            <a:r>
              <a:rPr lang="en-US" smtClean="0"/>
              <a:t>Why should a developer do unit testing? Some of the reasons that can be identified are given below:</a:t>
            </a:r>
          </a:p>
          <a:p>
            <a:pPr lvl="1"/>
            <a:r>
              <a:rPr lang="en-US" smtClean="0"/>
              <a:t>Unit Testing helps developers find errors in code: When a developer starts writing unit tests, they can actually be surprised with how many errors are encountered in a small function that is written. It makes life of the developer easy. In case errors are “not found in time”, and are delayed till the end, then the entire module may fail. </a:t>
            </a:r>
          </a:p>
          <a:p>
            <a:pPr lvl="1"/>
            <a:r>
              <a:rPr lang="en-US" smtClean="0"/>
              <a:t>Testing helps you write better code: Unit testing can help developer during the initial phase of development. Unit testing makes designs better and drastically reduce the time required while debugging.</a:t>
            </a:r>
          </a:p>
          <a:p>
            <a:pPr lvl="1"/>
            <a:r>
              <a:rPr lang="en-US" smtClean="0"/>
              <a:t>Unit testing will save time later: To understand this concept, let us consider an example. Suppose you have written a small piece of code and you start testing. You identify that it is likely to fail in one tricky situation and the test finds out the error. You fix it, and continue the development. Since you have already fixed the bug, there is a little chance that the module might fail. “Hence following the test driven development approach is beneficial”.</a:t>
            </a:r>
          </a:p>
          <a:p>
            <a:pPr lvl="1"/>
            <a:r>
              <a:rPr lang="en-US" smtClean="0"/>
              <a:t>Unit testing provides immediate feedback on the code: When a developer is writing a critical module / functionality for a user interface, testing at that point will provide immediate feedback. There is no need to wait till the code becomes part of the application and then test it to check whether it works.</a:t>
            </a:r>
          </a:p>
          <a:p>
            <a:r>
              <a:rPr lang="en-US" smtClean="0"/>
              <a:t>Overall Unit testing activity benefits the developer.</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029409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p:txBody>
          <a:bodyPr/>
          <a:lstStyle/>
          <a:p>
            <a:r>
              <a:rPr lang="en-US" smtClean="0"/>
              <a:t>Why use JUnit?</a:t>
            </a:r>
          </a:p>
          <a:p>
            <a:r>
              <a:rPr lang="en-US" smtClean="0"/>
              <a:t>Need for Testing Framework:</a:t>
            </a:r>
          </a:p>
          <a:p>
            <a:r>
              <a:rPr lang="en-US" smtClean="0"/>
              <a:t>After having understood the need for Unit testing, there is a requirement to understand how to do Unit testing. </a:t>
            </a:r>
          </a:p>
          <a:p>
            <a:r>
              <a:rPr lang="en-US" smtClean="0"/>
              <a:t>Mostly the Unit Testing done by the developers is ad hoc. The tests done in this manner are not put across in code at all. If at all they are put up, then they are written in such a manner that they cannot be reused in future. If they can be used in future, then typically they might be reproduced differently every time they are used. “Hence it is said that testing without a framework is difficult to reproduce”. </a:t>
            </a:r>
          </a:p>
          <a:p>
            <a:r>
              <a:rPr lang="en-US" smtClean="0"/>
              <a:t>With the help of a framework, the tests get documented in code and are reproduced in the same manner, whenever required.</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2200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2" name="Rectangle 6"/>
          <p:cNvSpPr>
            <a:spLocks noGrp="1" noChangeArrowheads="1"/>
          </p:cNvSpPr>
          <p:nvPr>
            <p:ph type="body" idx="1"/>
          </p:nvPr>
        </p:nvSpPr>
        <p:spPr/>
        <p:txBody>
          <a:bodyPr/>
          <a:lstStyle/>
          <a:p>
            <a:r>
              <a:rPr lang="en-US" smtClean="0"/>
              <a:t>Why use JUnit?</a:t>
            </a:r>
          </a:p>
          <a:p>
            <a:r>
              <a:rPr lang="en-US" smtClean="0"/>
              <a:t>What is JUnit?</a:t>
            </a:r>
          </a:p>
          <a:p>
            <a:r>
              <a:rPr lang="en-US" smtClean="0"/>
              <a:t>JUnit is an open source, software testing framework for Java developed by Kent Beck and Erich Gamma. JUnit allows developers to write Unit test cases for your Java code. It is library put in a jar file. </a:t>
            </a:r>
          </a:p>
          <a:p>
            <a:r>
              <a:rPr lang="en-US" smtClean="0"/>
              <a:t>JUnit is not an automated testing tool. The developer has to write the test files and execute. JUnit offers some support so that the developer can easily write test files. It includes a tool which is called test runner to run your test files. </a:t>
            </a:r>
          </a:p>
          <a:p>
            <a:r>
              <a:rPr lang="en-US" smtClean="0"/>
              <a:t>JUnit provides an easy way to state how the code should work. By expressing your intentions in code, you can use the JUnit test runners to verify that your code behaves according to your intentions.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529734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a:xfrm>
            <a:off x="1931681" y="4447616"/>
            <a:ext cx="4892673" cy="4732009"/>
          </a:xfrm>
        </p:spPr>
        <p:txBody>
          <a:bodyPr>
            <a:noAutofit/>
          </a:bodyPr>
          <a:lstStyle/>
          <a:p>
            <a:r>
              <a:rPr lang="en-US" sz="800" dirty="0" smtClean="0"/>
              <a:t>Why use </a:t>
            </a:r>
            <a:r>
              <a:rPr lang="en-US" sz="800" dirty="0" err="1" smtClean="0"/>
              <a:t>JUnit</a:t>
            </a:r>
            <a:r>
              <a:rPr lang="en-US" sz="800" dirty="0" smtClean="0"/>
              <a:t>?</a:t>
            </a:r>
          </a:p>
          <a:p>
            <a:r>
              <a:rPr lang="en-US" sz="800" dirty="0" smtClean="0"/>
              <a:t>Why </a:t>
            </a:r>
            <a:r>
              <a:rPr lang="en-US" sz="800" dirty="0" err="1" smtClean="0"/>
              <a:t>JUnit</a:t>
            </a:r>
            <a:r>
              <a:rPr lang="en-US" sz="800" dirty="0" smtClean="0"/>
              <a:t>?</a:t>
            </a:r>
          </a:p>
          <a:p>
            <a:r>
              <a:rPr lang="en-US" sz="800" dirty="0" smtClean="0"/>
              <a:t>Many developers will agree to the fact that the code should be tested before it is delivered. We have already seen the reasons why a testing framework should be used. However, it is also necessary to understand why </a:t>
            </a:r>
            <a:r>
              <a:rPr lang="en-US" sz="800" dirty="0" err="1" smtClean="0"/>
              <a:t>JUnit</a:t>
            </a:r>
            <a:r>
              <a:rPr lang="en-US" sz="800" dirty="0" smtClean="0"/>
              <a:t> should be used. Some of the reasons are defined below:</a:t>
            </a:r>
          </a:p>
          <a:p>
            <a:pPr lvl="1"/>
            <a:r>
              <a:rPr lang="en-US" sz="800" dirty="0" err="1" smtClean="0"/>
              <a:t>JUnit</a:t>
            </a:r>
            <a:r>
              <a:rPr lang="en-US" sz="800" dirty="0" smtClean="0"/>
              <a:t> allows you to write tests faster while increasing quality and stability: Using </a:t>
            </a:r>
            <a:r>
              <a:rPr lang="en-US" sz="800" dirty="0" err="1" smtClean="0"/>
              <a:t>JUnit</a:t>
            </a:r>
            <a:r>
              <a:rPr lang="en-US" sz="800" dirty="0" smtClean="0"/>
              <a:t>, a developer spends less time debugging, and confidently makes changes to the code. With constant testing, any new functionality that is added can be verified for whether it is working or not. Hence the developer can be more positive about adding new features, because the developer now knows that it is less likely to fail. If a bug is detected while running tests, then the source code is fresh in your mind, so the bug is easily found. Also tests written in </a:t>
            </a:r>
            <a:r>
              <a:rPr lang="en-US" sz="800" dirty="0" err="1" smtClean="0"/>
              <a:t>JUnit</a:t>
            </a:r>
            <a:r>
              <a:rPr lang="en-US" sz="800" dirty="0" smtClean="0"/>
              <a:t> help you write code at a fast pace, and identify defects quickly. Writing tests builds the stability of the code and ensures that any changes that are made are working. As a result of the change, there is no effect on the software.</a:t>
            </a:r>
          </a:p>
          <a:p>
            <a:pPr lvl="1"/>
            <a:r>
              <a:rPr lang="en-US" sz="800" dirty="0" err="1" smtClean="0"/>
              <a:t>JUnit</a:t>
            </a:r>
            <a:r>
              <a:rPr lang="en-US" sz="800" dirty="0" smtClean="0"/>
              <a:t> is simple, elegant, and inexpensive: “Simplicity” is the keyword while writing a test. Developers should not find it time consuming or difficult to write tests. With </a:t>
            </a:r>
            <a:r>
              <a:rPr lang="en-US" sz="800" dirty="0" err="1" smtClean="0"/>
              <a:t>JUnit</a:t>
            </a:r>
            <a:r>
              <a:rPr lang="en-US" sz="800" dirty="0" smtClean="0"/>
              <a:t>, the TDD can be followed very easily. It is simple and easy to put </a:t>
            </a:r>
            <a:r>
              <a:rPr lang="en-US" sz="800" dirty="0" err="1" smtClean="0"/>
              <a:t>JUnit</a:t>
            </a:r>
            <a:r>
              <a:rPr lang="en-US" sz="800" dirty="0" smtClean="0"/>
              <a:t> in practice. Developers can  incrementally write tests as they increment their code. </a:t>
            </a:r>
            <a:r>
              <a:rPr lang="en-US" sz="800" dirty="0" err="1" smtClean="0"/>
              <a:t>JUnit</a:t>
            </a:r>
            <a:r>
              <a:rPr lang="en-US" sz="800" dirty="0" smtClean="0"/>
              <a:t> tests are such that they can be executed easily and frequently and it does not disturb the development process. This framework offers a cheap way of testing since it is an open source and freely downloadable ware.</a:t>
            </a:r>
          </a:p>
          <a:p>
            <a:pPr lvl="1"/>
            <a:r>
              <a:rPr lang="en-US" sz="800" dirty="0" err="1" smtClean="0"/>
              <a:t>JUnit</a:t>
            </a:r>
            <a:r>
              <a:rPr lang="en-US" sz="800" dirty="0" smtClean="0"/>
              <a:t> tests check their own result and provide feedback immediately: Manual Unit testing is a tedious task and obviously it is time consuming to compare the expected and the actual result. As a result, developers tend to do away with Unit testing. </a:t>
            </a:r>
            <a:r>
              <a:rPr lang="en-US" sz="800" dirty="0" err="1" smtClean="0"/>
              <a:t>JUnit</a:t>
            </a:r>
            <a:r>
              <a:rPr lang="en-US" sz="800" dirty="0" smtClean="0"/>
              <a:t> tests can be run easily and they check their own results. The developer immediately gets a feedback if the tests have passed or failed. Hence any manual intervention is not required while executing the tests. </a:t>
            </a:r>
          </a:p>
          <a:p>
            <a:pPr lvl="1"/>
            <a:r>
              <a:rPr lang="en-US" sz="800" dirty="0" err="1" smtClean="0"/>
              <a:t>JUnit</a:t>
            </a:r>
            <a:r>
              <a:rPr lang="en-US" sz="800" dirty="0" smtClean="0"/>
              <a:t> tests can be put together in a hierarchy of test suites: </a:t>
            </a:r>
            <a:r>
              <a:rPr lang="en-US" sz="800" dirty="0" err="1" smtClean="0"/>
              <a:t>JUnit</a:t>
            </a:r>
            <a:r>
              <a:rPr lang="en-US" sz="800" dirty="0" smtClean="0"/>
              <a:t> tests can be organized into test suites containing test cases and even other test suites. The composite behavior of </a:t>
            </a:r>
            <a:r>
              <a:rPr lang="en-US" sz="800" dirty="0" err="1" smtClean="0"/>
              <a:t>JUnit</a:t>
            </a:r>
            <a:r>
              <a:rPr lang="en-US" sz="800" dirty="0" smtClean="0"/>
              <a:t> tests allows you to assemble collections of tests and automatically regression test the entire test suite in one go. You can also run the tests for any layer within the test suite hierarchy.</a:t>
            </a:r>
          </a:p>
          <a:p>
            <a:pPr lvl="1"/>
            <a:r>
              <a:rPr lang="en-US" sz="800" dirty="0" smtClean="0"/>
              <a:t>      (Test Suites will be covered later in detail)</a:t>
            </a:r>
          </a:p>
          <a:p>
            <a:pPr lvl="1"/>
            <a:r>
              <a:rPr lang="en-US" sz="800" dirty="0" err="1" smtClean="0"/>
              <a:t>JUnit</a:t>
            </a:r>
            <a:r>
              <a:rPr lang="en-US" sz="800" dirty="0" smtClean="0"/>
              <a:t> tests are written in Java: Testing Java software using Java tests forms a “seamless bond” between the test and the code under test. The tests become an extension to the overall software and code can be refactored from the tests into the software under test. The Java compiler helps the testing process by performing static syntax checking of the unit tests and ensuring that the software interface contracts are being obeyed.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3575525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840735992"/>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848014038"/>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35852397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678312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336644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81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89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25410595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85053269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2851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03585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73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005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790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6340135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7">
            <a:extLst>
              <a:ext uri="{96DAC541-7B7A-43D3-8B79-37D633B846F1}">
                <asvg:svgBlip xmlns="" xmlns:asvg="http://schemas.microsoft.com/office/drawing/2016/SVG/main"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21999993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880497" cy="731514"/>
          </a:xfrm>
        </p:spPr>
        <p:txBody>
          <a:bodyPr>
            <a:normAutofit/>
          </a:bodyPr>
          <a:lstStyle/>
          <a:p>
            <a:r>
              <a:rPr lang="en-US" sz="3200" dirty="0"/>
              <a:t>Core </a:t>
            </a:r>
            <a:r>
              <a:rPr lang="en-US" sz="3200" dirty="0" smtClean="0"/>
              <a:t>Java 8</a:t>
            </a:r>
            <a:endParaRPr lang="en-US" sz="3200" dirty="0"/>
          </a:p>
        </p:txBody>
      </p:sp>
      <p:sp>
        <p:nvSpPr>
          <p:cNvPr id="12" name="Subtitle 11"/>
          <p:cNvSpPr>
            <a:spLocks noGrp="1"/>
          </p:cNvSpPr>
          <p:nvPr>
            <p:ph type="subTitle" idx="1"/>
          </p:nvPr>
        </p:nvSpPr>
        <p:spPr>
          <a:xfrm>
            <a:off x="305991" y="3942392"/>
            <a:ext cx="5731015"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19 : Introduction </a:t>
            </a:r>
            <a:r>
              <a:rPr lang="en-US" sz="2000" dirty="0">
                <a:solidFill>
                  <a:srgbClr val="0070C0"/>
                </a:solidFill>
              </a:rPr>
              <a:t>to </a:t>
            </a:r>
            <a:r>
              <a:rPr lang="en-US" sz="2000" dirty="0" smtClean="0">
                <a:solidFill>
                  <a:srgbClr val="0070C0"/>
                </a:solidFill>
              </a:rPr>
              <a:t>Junit </a:t>
            </a:r>
            <a:r>
              <a:rPr lang="en-US" sz="2000" dirty="0">
                <a:solidFill>
                  <a:srgbClr val="0070C0"/>
                </a:solidFill>
              </a:rPr>
              <a:t>4</a:t>
            </a:r>
          </a:p>
        </p:txBody>
      </p:sp>
    </p:spTree>
    <p:extLst>
      <p:ext uri="{BB962C8B-B14F-4D97-AF65-F5344CB8AC3E}">
        <p14:creationId xmlns:p14="http://schemas.microsoft.com/office/powerpoint/2010/main" val="719733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19.3</a:t>
            </a:r>
            <a:r>
              <a:rPr lang="en-US" sz="1200" dirty="0"/>
              <a:t>: Installing and Running JUnit  </a:t>
            </a:r>
            <a:r>
              <a:rPr lang="en-US" dirty="0"/>
              <a:t/>
            </a:r>
            <a:br>
              <a:rPr lang="en-US" dirty="0"/>
            </a:br>
            <a:r>
              <a:rPr lang="en-US" dirty="0"/>
              <a:t>Steps for Installing </a:t>
            </a:r>
            <a:r>
              <a:rPr lang="en-US" dirty="0" smtClean="0"/>
              <a:t>JUnit</a:t>
            </a:r>
            <a:endParaRPr lang="en-US" dirty="0"/>
          </a:p>
        </p:txBody>
      </p:sp>
      <p:sp>
        <p:nvSpPr>
          <p:cNvPr id="183304" name="Rectangle 8"/>
          <p:cNvSpPr>
            <a:spLocks noGrp="1"/>
          </p:cNvSpPr>
          <p:nvPr>
            <p:ph idx="1"/>
          </p:nvPr>
        </p:nvSpPr>
        <p:spPr>
          <a:noFill/>
        </p:spPr>
        <p:txBody>
          <a:bodyPr/>
          <a:lstStyle/>
          <a:p>
            <a:pPr>
              <a:lnSpc>
                <a:spcPct val="150000"/>
              </a:lnSpc>
            </a:pPr>
            <a:r>
              <a:rPr lang="en-US" dirty="0" smtClean="0">
                <a:solidFill>
                  <a:srgbClr val="000000"/>
                </a:solidFill>
                <a:latin typeface="Candara"/>
              </a:rPr>
              <a:t>Following are the steps for installing and running JUnit:</a:t>
            </a:r>
          </a:p>
          <a:p>
            <a:pPr lvl="1">
              <a:lnSpc>
                <a:spcPct val="150000"/>
              </a:lnSpc>
            </a:pPr>
            <a:r>
              <a:rPr lang="en-US" dirty="0"/>
              <a:t>Download JUnit from www.junit/org. You can download either the jar file or the zip file.</a:t>
            </a:r>
          </a:p>
          <a:p>
            <a:pPr lvl="2">
              <a:lnSpc>
                <a:spcPct val="150000"/>
              </a:lnSpc>
            </a:pPr>
            <a:r>
              <a:rPr lang="en-US" dirty="0"/>
              <a:t>Unzip the JUnit zip file</a:t>
            </a:r>
          </a:p>
          <a:p>
            <a:pPr lvl="1">
              <a:lnSpc>
                <a:spcPct val="150000"/>
              </a:lnSpc>
            </a:pPr>
            <a:r>
              <a:rPr lang="en-US" dirty="0"/>
              <a:t>Add the jar file to the CLASSPATH.</a:t>
            </a:r>
          </a:p>
          <a:p>
            <a:pPr lvl="2">
              <a:lnSpc>
                <a:spcPct val="150000"/>
              </a:lnSpc>
            </a:pPr>
            <a:r>
              <a:rPr lang="en-US" dirty="0"/>
              <a:t>Set CLASSPATH=.,%CLASSPATH%;junit-4.3.1.jar</a:t>
            </a:r>
          </a:p>
        </p:txBody>
      </p:sp>
    </p:spTree>
    <p:extLst>
      <p:ext uri="{BB962C8B-B14F-4D97-AF65-F5344CB8AC3E}">
        <p14:creationId xmlns:p14="http://schemas.microsoft.com/office/powerpoint/2010/main" val="1570881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19.3</a:t>
            </a:r>
            <a:r>
              <a:rPr lang="en-US" sz="1200" dirty="0"/>
              <a:t>: Installing and Running JUnit </a:t>
            </a:r>
            <a:br>
              <a:rPr lang="en-US" sz="1200" dirty="0"/>
            </a:br>
            <a:r>
              <a:rPr lang="en-US" dirty="0"/>
              <a:t>Using JUnit within </a:t>
            </a:r>
            <a:r>
              <a:rPr lang="en-US" dirty="0" smtClean="0"/>
              <a:t>Eclipse</a:t>
            </a:r>
            <a:endParaRPr lang="en-US" dirty="0"/>
          </a:p>
        </p:txBody>
      </p:sp>
      <p:sp>
        <p:nvSpPr>
          <p:cNvPr id="227331" name="Rectangle 3"/>
          <p:cNvSpPr>
            <a:spLocks noGrp="1"/>
          </p:cNvSpPr>
          <p:nvPr>
            <p:ph idx="1"/>
          </p:nvPr>
        </p:nvSpPr>
        <p:spPr>
          <a:noFill/>
        </p:spPr>
        <p:txBody>
          <a:bodyPr/>
          <a:lstStyle/>
          <a:p>
            <a:pPr>
              <a:lnSpc>
                <a:spcPct val="150000"/>
              </a:lnSpc>
            </a:pPr>
            <a:r>
              <a:rPr lang="en-US" dirty="0" smtClean="0">
                <a:solidFill>
                  <a:srgbClr val="000000"/>
                </a:solidFill>
                <a:latin typeface="Candara"/>
              </a:rPr>
              <a:t>JUnit can be easily plugged in with Eclipse.</a:t>
            </a:r>
          </a:p>
          <a:p>
            <a:pPr>
              <a:lnSpc>
                <a:spcPct val="150000"/>
              </a:lnSpc>
            </a:pPr>
            <a:r>
              <a:rPr lang="en-US" dirty="0" smtClean="0">
                <a:solidFill>
                  <a:srgbClr val="000000"/>
                </a:solidFill>
                <a:latin typeface="Candara"/>
              </a:rPr>
              <a:t>Let us understand how JUnit can be used within Eclipse. </a:t>
            </a:r>
          </a:p>
          <a:p>
            <a:pPr marL="838200" lvl="1" indent="-381000">
              <a:lnSpc>
                <a:spcPct val="150000"/>
              </a:lnSpc>
            </a:pPr>
            <a:r>
              <a:rPr lang="en-US" dirty="0">
                <a:solidFill>
                  <a:srgbClr val="000000"/>
                </a:solidFill>
                <a:latin typeface="Candara"/>
                <a:cs typeface="Arial" pitchFamily="34" charset="0"/>
              </a:rPr>
              <a:t>Consider a simple “Hello World” program. </a:t>
            </a:r>
          </a:p>
          <a:p>
            <a:pPr marL="838200" lvl="1" indent="-381000">
              <a:lnSpc>
                <a:spcPct val="150000"/>
              </a:lnSpc>
            </a:pPr>
            <a:r>
              <a:rPr lang="en-US" dirty="0">
                <a:solidFill>
                  <a:srgbClr val="000000"/>
                </a:solidFill>
                <a:latin typeface="Candara"/>
                <a:cs typeface="Arial" pitchFamily="34" charset="0"/>
              </a:rPr>
              <a:t>The code is tested using JUnit and Eclipse IDE.</a:t>
            </a:r>
          </a:p>
          <a:p>
            <a:pPr>
              <a:lnSpc>
                <a:spcPct val="150000"/>
              </a:lnSpc>
            </a:pPr>
            <a:r>
              <a:rPr lang="en-US" dirty="0" smtClean="0">
                <a:solidFill>
                  <a:srgbClr val="000000"/>
                </a:solidFill>
                <a:latin typeface="Candara"/>
              </a:rPr>
              <a:t>Steps for using JUnit within JUnit:</a:t>
            </a:r>
          </a:p>
          <a:p>
            <a:pPr marL="838200" lvl="1" indent="-381000">
              <a:lnSpc>
                <a:spcPct val="150000"/>
              </a:lnSpc>
            </a:pPr>
            <a:r>
              <a:rPr lang="en-US" dirty="0">
                <a:solidFill>
                  <a:srgbClr val="000000"/>
                </a:solidFill>
                <a:latin typeface="Candara"/>
              </a:rPr>
              <a:t>Open a new Java project.</a:t>
            </a:r>
          </a:p>
          <a:p>
            <a:pPr marL="838200" lvl="1" indent="-381000">
              <a:lnSpc>
                <a:spcPct val="150000"/>
              </a:lnSpc>
            </a:pPr>
            <a:r>
              <a:rPr lang="en-US" dirty="0">
                <a:solidFill>
                  <a:srgbClr val="000000"/>
                </a:solidFill>
                <a:latin typeface="Candara"/>
              </a:rPr>
              <a:t>Add junit.jar in the project Build Path.</a:t>
            </a:r>
          </a:p>
        </p:txBody>
      </p:sp>
    </p:spTree>
    <p:extLst>
      <p:ext uri="{BB962C8B-B14F-4D97-AF65-F5344CB8AC3E}">
        <p14:creationId xmlns:p14="http://schemas.microsoft.com/office/powerpoint/2010/main" val="2439520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19.3</a:t>
            </a:r>
            <a:r>
              <a:rPr lang="en-US" sz="1200" dirty="0"/>
              <a:t>: Installing and Running JUnit </a:t>
            </a:r>
            <a:br>
              <a:rPr lang="en-US" sz="1200" dirty="0"/>
            </a:br>
            <a:r>
              <a:rPr lang="en-US" dirty="0"/>
              <a:t>Using JUnit within Eclipse (Contd</a:t>
            </a:r>
            <a:r>
              <a:rPr lang="en-US" dirty="0" smtClean="0"/>
              <a:t>.)</a:t>
            </a:r>
            <a:endParaRPr lang="en-US" dirty="0"/>
          </a:p>
        </p:txBody>
      </p:sp>
      <p:sp>
        <p:nvSpPr>
          <p:cNvPr id="239619" name="Rectangle 3"/>
          <p:cNvSpPr>
            <a:spLocks noGrp="1"/>
          </p:cNvSpPr>
          <p:nvPr>
            <p:ph idx="1"/>
          </p:nvPr>
        </p:nvSpPr>
        <p:spPr/>
        <p:txBody>
          <a:bodyPr>
            <a:normAutofit/>
          </a:bodyPr>
          <a:lstStyle/>
          <a:p>
            <a:r>
              <a:rPr lang="en-US" dirty="0" smtClean="0">
                <a:solidFill>
                  <a:schemeClr val="tx1"/>
                </a:solidFill>
              </a:rPr>
              <a:t>Write the Test Case as follows:</a:t>
            </a:r>
          </a:p>
        </p:txBody>
      </p:sp>
      <p:sp>
        <p:nvSpPr>
          <p:cNvPr id="239626" name="AutoShape 10"/>
          <p:cNvSpPr>
            <a:spLocks noChangeArrowheads="1"/>
          </p:cNvSpPr>
          <p:nvPr/>
        </p:nvSpPr>
        <p:spPr bwMode="auto">
          <a:xfrm>
            <a:off x="279635" y="4963516"/>
            <a:ext cx="7848600" cy="1317174"/>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400" dirty="0">
                <a:latin typeface="+mj-lt"/>
                <a:cs typeface="Arial" pitchFamily="34" charset="0"/>
              </a:rPr>
              <a:t>class  </a:t>
            </a:r>
            <a:r>
              <a:rPr lang="en-US" sz="1400" dirty="0" err="1">
                <a:latin typeface="+mj-lt"/>
                <a:cs typeface="Arial" pitchFamily="34" charset="0"/>
              </a:rPr>
              <a:t>HelloWorld</a:t>
            </a:r>
            <a:r>
              <a:rPr lang="en-US" sz="1400" dirty="0">
                <a:latin typeface="+mj-lt"/>
                <a:cs typeface="Arial" pitchFamily="34" charset="0"/>
              </a:rPr>
              <a:t>{</a:t>
            </a:r>
          </a:p>
          <a:p>
            <a:pPr lvl="1">
              <a:lnSpc>
                <a:spcPct val="135000"/>
              </a:lnSpc>
            </a:pPr>
            <a:r>
              <a:rPr lang="en-US" sz="1400" dirty="0">
                <a:latin typeface="+mj-lt"/>
                <a:cs typeface="Arial" pitchFamily="34" charset="0"/>
              </a:rPr>
              <a:t>      String say(){ </a:t>
            </a:r>
          </a:p>
          <a:p>
            <a:pPr lvl="1">
              <a:lnSpc>
                <a:spcPct val="135000"/>
              </a:lnSpc>
            </a:pPr>
            <a:r>
              <a:rPr lang="en-US" sz="1400" dirty="0">
                <a:latin typeface="+mj-lt"/>
                <a:cs typeface="Arial" pitchFamily="34" charset="0"/>
              </a:rPr>
              <a:t>              return “Hello World!”}</a:t>
            </a:r>
          </a:p>
          <a:p>
            <a:pPr lvl="1">
              <a:lnSpc>
                <a:spcPct val="135000"/>
              </a:lnSpc>
            </a:pPr>
            <a:r>
              <a:rPr lang="en-US" sz="1400" dirty="0">
                <a:latin typeface="+mj-lt"/>
                <a:cs typeface="Arial" pitchFamily="34" charset="0"/>
              </a:rPr>
              <a:t>}</a:t>
            </a:r>
          </a:p>
        </p:txBody>
      </p:sp>
      <p:sp>
        <p:nvSpPr>
          <p:cNvPr id="239629" name="AutoShape 13"/>
          <p:cNvSpPr>
            <a:spLocks noChangeArrowheads="1"/>
          </p:cNvSpPr>
          <p:nvPr/>
        </p:nvSpPr>
        <p:spPr bwMode="auto">
          <a:xfrm>
            <a:off x="279635" y="2144490"/>
            <a:ext cx="7848600" cy="2676525"/>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400" dirty="0">
                <a:latin typeface="+mj-lt"/>
                <a:cs typeface="Arial" pitchFamily="34" charset="0"/>
              </a:rPr>
              <a:t>import </a:t>
            </a:r>
            <a:r>
              <a:rPr lang="en-US" sz="1400" dirty="0" err="1">
                <a:latin typeface="+mj-lt"/>
                <a:cs typeface="Arial" pitchFamily="34" charset="0"/>
              </a:rPr>
              <a:t>org.junit.Test</a:t>
            </a:r>
            <a:r>
              <a:rPr lang="en-US" sz="1400" dirty="0">
                <a:latin typeface="+mj-lt"/>
                <a:cs typeface="Arial" pitchFamily="34" charset="0"/>
              </a:rPr>
              <a:t>; </a:t>
            </a:r>
          </a:p>
          <a:p>
            <a:pPr lvl="1">
              <a:lnSpc>
                <a:spcPct val="135000"/>
              </a:lnSpc>
            </a:pPr>
            <a:r>
              <a:rPr lang="en-US" sz="1400" dirty="0">
                <a:latin typeface="+mj-lt"/>
                <a:cs typeface="Arial" pitchFamily="34" charset="0"/>
              </a:rPr>
              <a:t>import static </a:t>
            </a:r>
            <a:r>
              <a:rPr lang="en-US" sz="1400" dirty="0" err="1">
                <a:latin typeface="+mj-lt"/>
                <a:cs typeface="Arial" pitchFamily="34" charset="0"/>
              </a:rPr>
              <a:t>org.junit.Assert</a:t>
            </a:r>
            <a:r>
              <a:rPr lang="en-US" sz="1400" dirty="0">
                <a:latin typeface="+mj-lt"/>
                <a:cs typeface="Arial" pitchFamily="34" charset="0"/>
              </a:rPr>
              <a:t>.*;</a:t>
            </a:r>
          </a:p>
          <a:p>
            <a:pPr lvl="1">
              <a:lnSpc>
                <a:spcPct val="135000"/>
              </a:lnSpc>
            </a:pPr>
            <a:r>
              <a:rPr lang="en-US" sz="1400" dirty="0">
                <a:latin typeface="+mj-lt"/>
                <a:cs typeface="Arial" pitchFamily="34" charset="0"/>
              </a:rPr>
              <a:t>public class </a:t>
            </a:r>
            <a:r>
              <a:rPr lang="en-US" sz="1400" dirty="0" err="1">
                <a:latin typeface="+mj-lt"/>
                <a:cs typeface="Arial" pitchFamily="34" charset="0"/>
              </a:rPr>
              <a:t>TestHelloWorld</a:t>
            </a:r>
            <a:r>
              <a:rPr lang="en-US" sz="1400" dirty="0">
                <a:latin typeface="+mj-lt"/>
                <a:cs typeface="Arial" pitchFamily="34" charset="0"/>
              </a:rPr>
              <a:t> { </a:t>
            </a:r>
          </a:p>
          <a:p>
            <a:pPr lvl="1">
              <a:lnSpc>
                <a:spcPct val="135000"/>
              </a:lnSpc>
            </a:pPr>
            <a:r>
              <a:rPr lang="en-US" sz="1400" dirty="0">
                <a:latin typeface="+mj-lt"/>
                <a:cs typeface="Arial" pitchFamily="34" charset="0"/>
              </a:rPr>
              <a:t>    @Test</a:t>
            </a:r>
          </a:p>
          <a:p>
            <a:pPr lvl="1">
              <a:lnSpc>
                <a:spcPct val="135000"/>
              </a:lnSpc>
            </a:pPr>
            <a:r>
              <a:rPr lang="en-US" sz="1400" dirty="0">
                <a:latin typeface="+mj-lt"/>
                <a:cs typeface="Arial" pitchFamily="34" charset="0"/>
              </a:rPr>
              <a:t>      public void </a:t>
            </a:r>
            <a:r>
              <a:rPr lang="en-US" sz="1400" dirty="0" err="1">
                <a:latin typeface="+mj-lt"/>
                <a:cs typeface="Arial" pitchFamily="34" charset="0"/>
              </a:rPr>
              <a:t>testSay</a:t>
            </a:r>
            <a:r>
              <a:rPr lang="en-US" sz="1400" dirty="0">
                <a:latin typeface="+mj-lt"/>
                <a:cs typeface="Arial" pitchFamily="34" charset="0"/>
              </a:rPr>
              <a:t>() </a:t>
            </a:r>
          </a:p>
          <a:p>
            <a:pPr lvl="1">
              <a:lnSpc>
                <a:spcPct val="135000"/>
              </a:lnSpc>
            </a:pPr>
            <a:r>
              <a:rPr lang="en-US" sz="1400" dirty="0">
                <a:latin typeface="+mj-lt"/>
                <a:cs typeface="Arial" pitchFamily="34" charset="0"/>
              </a:rPr>
              <a:t>        {   </a:t>
            </a:r>
          </a:p>
          <a:p>
            <a:pPr lvl="1">
              <a:lnSpc>
                <a:spcPct val="135000"/>
              </a:lnSpc>
            </a:pPr>
            <a:r>
              <a:rPr lang="en-US" sz="1400" dirty="0">
                <a:latin typeface="+mj-lt"/>
                <a:cs typeface="Arial" pitchFamily="34" charset="0"/>
              </a:rPr>
              <a:t>            </a:t>
            </a:r>
            <a:r>
              <a:rPr lang="en-US" sz="1400" dirty="0" err="1">
                <a:latin typeface="+mj-lt"/>
                <a:cs typeface="Arial" pitchFamily="34" charset="0"/>
              </a:rPr>
              <a:t>HelloWorld</a:t>
            </a:r>
            <a:r>
              <a:rPr lang="en-US" sz="1400" dirty="0">
                <a:latin typeface="+mj-lt"/>
                <a:cs typeface="Arial" pitchFamily="34" charset="0"/>
              </a:rPr>
              <a:t> hi = new </a:t>
            </a:r>
            <a:r>
              <a:rPr lang="en-US" sz="1400" dirty="0" err="1">
                <a:latin typeface="+mj-lt"/>
                <a:cs typeface="Arial" pitchFamily="34" charset="0"/>
              </a:rPr>
              <a:t>HelloWorld</a:t>
            </a:r>
            <a:r>
              <a:rPr lang="en-US" sz="1400" dirty="0">
                <a:latin typeface="+mj-lt"/>
                <a:cs typeface="Arial" pitchFamily="34" charset="0"/>
              </a:rPr>
              <a:t>(); </a:t>
            </a:r>
          </a:p>
          <a:p>
            <a:pPr lvl="1">
              <a:lnSpc>
                <a:spcPct val="135000"/>
              </a:lnSpc>
            </a:pPr>
            <a:r>
              <a:rPr lang="en-US" sz="1400" dirty="0">
                <a:latin typeface="+mj-lt"/>
                <a:cs typeface="Arial" pitchFamily="34" charset="0"/>
              </a:rPr>
              <a:t>            </a:t>
            </a:r>
            <a:r>
              <a:rPr lang="en-US" sz="1400" dirty="0" err="1">
                <a:latin typeface="+mj-lt"/>
                <a:cs typeface="Arial" pitchFamily="34" charset="0"/>
              </a:rPr>
              <a:t>assertEquals</a:t>
            </a:r>
            <a:r>
              <a:rPr lang="en-US" sz="1400" dirty="0">
                <a:latin typeface="+mj-lt"/>
                <a:cs typeface="Arial" pitchFamily="34" charset="0"/>
              </a:rPr>
              <a:t>("Hello World!", </a:t>
            </a:r>
            <a:r>
              <a:rPr lang="en-US" sz="1400" dirty="0" err="1">
                <a:latin typeface="+mj-lt"/>
                <a:cs typeface="Arial" pitchFamily="34" charset="0"/>
              </a:rPr>
              <a:t>hi.say</a:t>
            </a:r>
            <a:r>
              <a:rPr lang="en-US" sz="1400" dirty="0">
                <a:latin typeface="+mj-lt"/>
                <a:cs typeface="Arial" pitchFamily="34" charset="0"/>
              </a:rPr>
              <a:t>());</a:t>
            </a:r>
          </a:p>
          <a:p>
            <a:pPr lvl="1">
              <a:lnSpc>
                <a:spcPct val="135000"/>
              </a:lnSpc>
            </a:pPr>
            <a:r>
              <a:rPr lang="en-US" sz="1400" dirty="0">
                <a:latin typeface="+mj-lt"/>
                <a:cs typeface="Arial" pitchFamily="34" charset="0"/>
              </a:rPr>
              <a:t>        } } </a:t>
            </a:r>
          </a:p>
        </p:txBody>
      </p:sp>
    </p:spTree>
    <p:extLst>
      <p:ext uri="{BB962C8B-B14F-4D97-AF65-F5344CB8AC3E}">
        <p14:creationId xmlns:p14="http://schemas.microsoft.com/office/powerpoint/2010/main" val="142600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19.3</a:t>
            </a:r>
            <a:r>
              <a:rPr lang="en-US" sz="1200" dirty="0"/>
              <a:t>: Installing and Running JUnit </a:t>
            </a:r>
            <a:r>
              <a:rPr lang="en-US" dirty="0"/>
              <a:t/>
            </a:r>
            <a:br>
              <a:rPr lang="en-US" dirty="0"/>
            </a:br>
            <a:r>
              <a:rPr lang="en-US" dirty="0"/>
              <a:t>Using JUnit within Eclipse (Contd</a:t>
            </a:r>
            <a:r>
              <a:rPr lang="en-US" dirty="0" smtClean="0"/>
              <a:t>.)</a:t>
            </a:r>
            <a:endParaRPr lang="en-US" dirty="0"/>
          </a:p>
        </p:txBody>
      </p:sp>
      <p:sp>
        <p:nvSpPr>
          <p:cNvPr id="241675" name="Rectangle 11"/>
          <p:cNvSpPr>
            <a:spLocks noGrp="1"/>
          </p:cNvSpPr>
          <p:nvPr>
            <p:ph sz="quarter" idx="10"/>
          </p:nvPr>
        </p:nvSpPr>
        <p:spPr/>
        <p:txBody>
          <a:bodyPr/>
          <a:lstStyle/>
          <a:p>
            <a:pPr>
              <a:lnSpc>
                <a:spcPct val="150000"/>
              </a:lnSpc>
            </a:pPr>
            <a:r>
              <a:rPr lang="en-US" dirty="0" smtClean="0">
                <a:solidFill>
                  <a:srgbClr val="000000"/>
                </a:solidFill>
                <a:latin typeface="Candara"/>
              </a:rPr>
              <a:t>Run the Test Case.</a:t>
            </a:r>
          </a:p>
          <a:p>
            <a:pPr lvl="1">
              <a:lnSpc>
                <a:spcPct val="150000"/>
              </a:lnSpc>
            </a:pPr>
            <a:r>
              <a:rPr lang="en-US" dirty="0">
                <a:solidFill>
                  <a:srgbClr val="000000"/>
                </a:solidFill>
                <a:latin typeface="Candara"/>
                <a:cs typeface="Arial" pitchFamily="34" charset="0"/>
              </a:rPr>
              <a:t>Right-click the Project </a:t>
            </a:r>
            <a:r>
              <a:rPr lang="en-US" dirty="0">
                <a:solidFill>
                  <a:srgbClr val="000000"/>
                </a:solidFill>
                <a:latin typeface="Candara"/>
                <a:cs typeface="Arial" pitchFamily="34" charset="0"/>
                <a:sym typeface="Wingdings" pitchFamily="2" charset="2"/>
              </a:rPr>
              <a:t> </a:t>
            </a:r>
            <a:r>
              <a:rPr lang="en-US" dirty="0">
                <a:solidFill>
                  <a:srgbClr val="000000"/>
                </a:solidFill>
                <a:latin typeface="Candara"/>
                <a:cs typeface="Arial" pitchFamily="34" charset="0"/>
              </a:rPr>
              <a:t>Run As </a:t>
            </a:r>
            <a:r>
              <a:rPr lang="en-US" dirty="0">
                <a:solidFill>
                  <a:srgbClr val="000000"/>
                </a:solidFill>
                <a:latin typeface="Candara"/>
                <a:cs typeface="Arial" pitchFamily="34" charset="0"/>
                <a:sym typeface="Wingdings" pitchFamily="2" charset="2"/>
              </a:rPr>
              <a:t> </a:t>
            </a:r>
            <a:r>
              <a:rPr lang="en-US" dirty="0">
                <a:solidFill>
                  <a:srgbClr val="000000"/>
                </a:solidFill>
                <a:latin typeface="Candara"/>
                <a:cs typeface="Arial" pitchFamily="34" charset="0"/>
              </a:rPr>
              <a:t>JUnit Test</a:t>
            </a:r>
          </a:p>
          <a:p>
            <a:pPr>
              <a:lnSpc>
                <a:spcPct val="150000"/>
              </a:lnSpc>
            </a:pPr>
            <a:r>
              <a:rPr lang="en-US" dirty="0" smtClean="0">
                <a:solidFill>
                  <a:srgbClr val="000000"/>
                </a:solidFill>
                <a:latin typeface="Candara"/>
              </a:rPr>
              <a:t>The output of the test case is seen in Eclipse.</a:t>
            </a:r>
          </a:p>
          <a:p>
            <a:pPr>
              <a:lnSpc>
                <a:spcPct val="150000"/>
              </a:lnSpc>
            </a:pPr>
            <a:endParaRPr lang="en-US" sz="2000" b="1" dirty="0">
              <a:solidFill>
                <a:srgbClr val="000000"/>
              </a:solidFill>
              <a:latin typeface="Candara"/>
              <a:cs typeface="Arial" pitchFamily="34" charset="0"/>
            </a:endParaRPr>
          </a:p>
        </p:txBody>
      </p:sp>
      <p:pic>
        <p:nvPicPr>
          <p:cNvPr id="241676" name="Picture 12"/>
          <p:cNvPicPr>
            <a:picLocks noChangeAspect="1" noChangeArrowheads="1"/>
          </p:cNvPicPr>
          <p:nvPr/>
        </p:nvPicPr>
        <p:blipFill>
          <a:blip r:embed="rId3" cstate="print"/>
          <a:srcRect r="5714" b="3125"/>
          <a:stretch>
            <a:fillRect/>
          </a:stretch>
        </p:blipFill>
        <p:spPr bwMode="auto">
          <a:xfrm>
            <a:off x="4469043" y="1470740"/>
            <a:ext cx="4446321" cy="4247232"/>
          </a:xfrm>
          <a:prstGeom prst="rect">
            <a:avLst/>
          </a:prstGeom>
          <a:noFill/>
          <a:ln w="9525">
            <a:noFill/>
            <a:miter lim="800000"/>
            <a:headEnd/>
            <a:tailEnd/>
          </a:ln>
          <a:effectLst/>
        </p:spPr>
      </p:pic>
    </p:spTree>
    <p:extLst>
      <p:ext uri="{BB962C8B-B14F-4D97-AF65-F5344CB8AC3E}">
        <p14:creationId xmlns:p14="http://schemas.microsoft.com/office/powerpoint/2010/main" val="4262774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19.3</a:t>
            </a:r>
            <a:r>
              <a:rPr lang="en-US" sz="1200" dirty="0"/>
              <a:t>: Installing and Running JUnit </a:t>
            </a:r>
            <a:r>
              <a:rPr lang="en-US" dirty="0"/>
              <a:t/>
            </a:r>
            <a:br>
              <a:rPr lang="en-US" dirty="0"/>
            </a:br>
            <a:r>
              <a:rPr lang="en-US" dirty="0" smtClean="0"/>
              <a:t>Demo</a:t>
            </a:r>
            <a:endParaRPr lang="en-US" dirty="0"/>
          </a:p>
        </p:txBody>
      </p:sp>
      <p:sp>
        <p:nvSpPr>
          <p:cNvPr id="243793" name="Rectangle 81"/>
          <p:cNvSpPr>
            <a:spLocks noGrp="1"/>
          </p:cNvSpPr>
          <p:nvPr>
            <p:ph idx="1"/>
          </p:nvPr>
        </p:nvSpPr>
        <p:spPr/>
        <p:txBody>
          <a:bodyPr/>
          <a:lstStyle/>
          <a:p>
            <a:pPr>
              <a:lnSpc>
                <a:spcPct val="150000"/>
              </a:lnSpc>
            </a:pPr>
            <a:r>
              <a:rPr lang="en-US" dirty="0" smtClean="0">
                <a:solidFill>
                  <a:srgbClr val="000000"/>
                </a:solidFill>
                <a:latin typeface="Candara"/>
              </a:rPr>
              <a:t>Demo on:</a:t>
            </a:r>
          </a:p>
          <a:p>
            <a:pPr lvl="1">
              <a:lnSpc>
                <a:spcPct val="150000"/>
              </a:lnSpc>
            </a:pPr>
            <a:r>
              <a:rPr lang="en-US" dirty="0">
                <a:solidFill>
                  <a:srgbClr val="000000"/>
                </a:solidFill>
                <a:latin typeface="Candara"/>
                <a:cs typeface="Arial" pitchFamily="34" charset="0"/>
              </a:rPr>
              <a:t>Using JUnit with Eclipse</a:t>
            </a:r>
          </a:p>
          <a:p>
            <a:pPr lvl="2">
              <a:lnSpc>
                <a:spcPct val="150000"/>
              </a:lnSpc>
            </a:pPr>
            <a:r>
              <a:rPr lang="en-US" dirty="0">
                <a:solidFill>
                  <a:srgbClr val="000000"/>
                </a:solidFill>
                <a:latin typeface="Candara"/>
                <a:cs typeface="Arial" pitchFamily="34" charset="0"/>
              </a:rPr>
              <a:t>HelloWorld.java</a:t>
            </a:r>
          </a:p>
          <a:p>
            <a:pPr lvl="2">
              <a:lnSpc>
                <a:spcPct val="150000"/>
              </a:lnSpc>
            </a:pPr>
            <a:r>
              <a:rPr lang="en-US" dirty="0">
                <a:solidFill>
                  <a:srgbClr val="000000"/>
                </a:solidFill>
                <a:latin typeface="Candara"/>
                <a:cs typeface="Arial" pitchFamily="34" charset="0"/>
              </a:rPr>
              <a:t>TestHelloWorld.java</a:t>
            </a:r>
          </a:p>
        </p:txBody>
      </p:sp>
    </p:spTree>
    <p:extLst>
      <p:ext uri="{BB962C8B-B14F-4D97-AF65-F5344CB8AC3E}">
        <p14:creationId xmlns:p14="http://schemas.microsoft.com/office/powerpoint/2010/main" val="3572540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19.4</a:t>
            </a:r>
            <a:r>
              <a:rPr lang="en-US" sz="1200" dirty="0"/>
              <a:t>: Testing with JUnit </a:t>
            </a:r>
            <a:br>
              <a:rPr lang="en-US" sz="1200" dirty="0"/>
            </a:br>
            <a:r>
              <a:rPr lang="en-US" dirty="0"/>
              <a:t>Annotation Types in </a:t>
            </a:r>
            <a:r>
              <a:rPr lang="en-US" dirty="0" smtClean="0"/>
              <a:t>JUnit4.x</a:t>
            </a:r>
            <a:endParaRPr lang="en-US" dirty="0"/>
          </a:p>
        </p:txBody>
      </p:sp>
      <p:sp>
        <p:nvSpPr>
          <p:cNvPr id="229383" name="Rectangle 7"/>
          <p:cNvSpPr>
            <a:spLocks noGrp="1"/>
          </p:cNvSpPr>
          <p:nvPr>
            <p:ph idx="1"/>
          </p:nvPr>
        </p:nvSpPr>
        <p:spPr>
          <a:noFill/>
        </p:spPr>
        <p:txBody>
          <a:bodyPr/>
          <a:lstStyle/>
          <a:p>
            <a:pPr>
              <a:lnSpc>
                <a:spcPct val="150000"/>
              </a:lnSpc>
            </a:pPr>
            <a:r>
              <a:rPr lang="en-US" dirty="0" smtClean="0">
                <a:solidFill>
                  <a:srgbClr val="000000"/>
                </a:solidFill>
                <a:latin typeface="Candara"/>
              </a:rPr>
              <a:t>JUnit4.x introduces support for the following annotations:</a:t>
            </a:r>
          </a:p>
          <a:p>
            <a:pPr lvl="1">
              <a:lnSpc>
                <a:spcPct val="150000"/>
              </a:lnSpc>
            </a:pPr>
            <a:r>
              <a:rPr lang="en-US" dirty="0">
                <a:solidFill>
                  <a:srgbClr val="000000"/>
                </a:solidFill>
                <a:latin typeface="Candara"/>
                <a:cs typeface="Arial" pitchFamily="34" charset="0"/>
              </a:rPr>
              <a:t>@Test – used to signify a method is a test method</a:t>
            </a:r>
          </a:p>
          <a:p>
            <a:pPr lvl="1">
              <a:lnSpc>
                <a:spcPct val="150000"/>
              </a:lnSpc>
            </a:pPr>
            <a:r>
              <a:rPr lang="en-US" dirty="0">
                <a:solidFill>
                  <a:srgbClr val="000000"/>
                </a:solidFill>
                <a:latin typeface="Candara"/>
                <a:cs typeface="Arial" pitchFamily="34" charset="0"/>
              </a:rPr>
              <a:t>@Before – can do initialization task before each test run</a:t>
            </a:r>
          </a:p>
          <a:p>
            <a:pPr lvl="1">
              <a:lnSpc>
                <a:spcPct val="150000"/>
              </a:lnSpc>
            </a:pPr>
            <a:r>
              <a:rPr lang="en-US" dirty="0">
                <a:solidFill>
                  <a:srgbClr val="000000"/>
                </a:solidFill>
                <a:latin typeface="Candara"/>
                <a:cs typeface="Arial" pitchFamily="34" charset="0"/>
              </a:rPr>
              <a:t>@After – cleanup task after each test is executed</a:t>
            </a:r>
          </a:p>
          <a:p>
            <a:pPr lvl="1">
              <a:lnSpc>
                <a:spcPct val="150000"/>
              </a:lnSpc>
            </a:pPr>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BeforeClass</a:t>
            </a:r>
            <a:r>
              <a:rPr lang="en-US" dirty="0">
                <a:solidFill>
                  <a:srgbClr val="000000"/>
                </a:solidFill>
                <a:latin typeface="Candara"/>
                <a:cs typeface="Arial" pitchFamily="34" charset="0"/>
              </a:rPr>
              <a:t> – execute task before start of tests</a:t>
            </a:r>
          </a:p>
          <a:p>
            <a:pPr lvl="1">
              <a:lnSpc>
                <a:spcPct val="150000"/>
              </a:lnSpc>
            </a:pPr>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AfterClass</a:t>
            </a:r>
            <a:r>
              <a:rPr lang="en-US" dirty="0">
                <a:solidFill>
                  <a:srgbClr val="000000"/>
                </a:solidFill>
                <a:latin typeface="Candara"/>
                <a:cs typeface="Arial" pitchFamily="34" charset="0"/>
              </a:rPr>
              <a:t> – execute cleanup task after all tests have completed</a:t>
            </a:r>
          </a:p>
          <a:p>
            <a:pPr lvl="1">
              <a:lnSpc>
                <a:spcPct val="150000"/>
              </a:lnSpc>
            </a:pPr>
            <a:r>
              <a:rPr lang="en-US" dirty="0">
                <a:solidFill>
                  <a:srgbClr val="000000"/>
                </a:solidFill>
                <a:latin typeface="Candara"/>
                <a:cs typeface="Arial" pitchFamily="34" charset="0"/>
              </a:rPr>
              <a:t>@Ignore – to ignore the test method</a:t>
            </a:r>
          </a:p>
          <a:p>
            <a:pPr lvl="1">
              <a:lnSpc>
                <a:spcPct val="150000"/>
              </a:lnSpc>
            </a:pPr>
            <a:endParaRPr lang="en-US" dirty="0">
              <a:solidFill>
                <a:srgbClr val="000000"/>
              </a:solidFill>
              <a:latin typeface="Candara"/>
              <a:cs typeface="Arial" pitchFamily="34" charset="0"/>
            </a:endParaRPr>
          </a:p>
          <a:p>
            <a:pPr>
              <a:lnSpc>
                <a:spcPct val="150000"/>
              </a:lnSpc>
            </a:pPr>
            <a:endParaRPr lang="en-US" sz="1600" dirty="0">
              <a:solidFill>
                <a:srgbClr val="000000"/>
              </a:solidFill>
              <a:latin typeface="Candara"/>
            </a:endParaRPr>
          </a:p>
        </p:txBody>
      </p:sp>
    </p:spTree>
    <p:extLst>
      <p:ext uri="{BB962C8B-B14F-4D97-AF65-F5344CB8AC3E}">
        <p14:creationId xmlns:p14="http://schemas.microsoft.com/office/powerpoint/2010/main" val="2077874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19.4</a:t>
            </a:r>
            <a:r>
              <a:rPr lang="en-US" sz="1200" dirty="0"/>
              <a:t>: JUnit Framework</a:t>
            </a:r>
            <a:br>
              <a:rPr lang="en-US" sz="1200" dirty="0"/>
            </a:br>
            <a:r>
              <a:rPr lang="en-US" dirty="0"/>
              <a:t>Simple Example using </a:t>
            </a:r>
            <a:r>
              <a:rPr lang="en-US" dirty="0" smtClean="0"/>
              <a:t>Junit4.x</a:t>
            </a:r>
            <a:endParaRPr lang="en-US" dirty="0"/>
          </a:p>
        </p:txBody>
      </p:sp>
      <p:sp>
        <p:nvSpPr>
          <p:cNvPr id="239619" name="Rectangle 3"/>
          <p:cNvSpPr>
            <a:spLocks noGrp="1"/>
          </p:cNvSpPr>
          <p:nvPr>
            <p:ph idx="1"/>
          </p:nvPr>
        </p:nvSpPr>
        <p:spPr/>
        <p:txBody>
          <a:bodyPr>
            <a:normAutofit/>
          </a:bodyPr>
          <a:lstStyle/>
          <a:p>
            <a:r>
              <a:rPr lang="en-US" sz="1600" dirty="0" smtClean="0">
                <a:solidFill>
                  <a:schemeClr val="tx1">
                    <a:lumMod val="95000"/>
                    <a:lumOff val="5000"/>
                  </a:schemeClr>
                </a:solidFill>
              </a:rPr>
              <a:t>Consider the following code snippet</a:t>
            </a:r>
            <a:r>
              <a:rPr lang="en-US" sz="1600" dirty="0" smtClean="0"/>
              <a:t>:</a:t>
            </a:r>
          </a:p>
        </p:txBody>
      </p:sp>
      <p:sp>
        <p:nvSpPr>
          <p:cNvPr id="239623" name="AutoShape 7"/>
          <p:cNvSpPr>
            <a:spLocks noChangeArrowheads="1"/>
          </p:cNvSpPr>
          <p:nvPr/>
        </p:nvSpPr>
        <p:spPr bwMode="auto">
          <a:xfrm>
            <a:off x="407988" y="1994353"/>
            <a:ext cx="7848600" cy="3810000"/>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Candara"/>
                <a:cs typeface="Arial" pitchFamily="34" charset="0"/>
              </a:rPr>
              <a:t>import static </a:t>
            </a:r>
            <a:r>
              <a:rPr lang="en-US" dirty="0" err="1">
                <a:latin typeface="Candara"/>
                <a:cs typeface="Arial" pitchFamily="34" charset="0"/>
              </a:rPr>
              <a:t>org.junit.Assert</a:t>
            </a:r>
            <a:r>
              <a:rPr lang="en-US" dirty="0">
                <a:latin typeface="Candara"/>
                <a:cs typeface="Arial" pitchFamily="34" charset="0"/>
              </a:rPr>
              <a:t>.*; </a:t>
            </a:r>
          </a:p>
          <a:p>
            <a:pPr lvl="1">
              <a:spcBef>
                <a:spcPct val="20000"/>
              </a:spcBef>
            </a:pPr>
            <a:r>
              <a:rPr lang="en-US" dirty="0">
                <a:latin typeface="Candara"/>
                <a:cs typeface="Arial" pitchFamily="34" charset="0"/>
              </a:rPr>
              <a:t>import </a:t>
            </a:r>
            <a:r>
              <a:rPr lang="en-US" dirty="0" err="1">
                <a:latin typeface="Candara"/>
                <a:cs typeface="Arial" pitchFamily="34" charset="0"/>
              </a:rPr>
              <a:t>org.junit.Test</a:t>
            </a:r>
            <a:r>
              <a:rPr lang="en-US" dirty="0">
                <a:latin typeface="Candara"/>
                <a:cs typeface="Arial" pitchFamily="34" charset="0"/>
              </a:rPr>
              <a:t>; </a:t>
            </a:r>
          </a:p>
          <a:p>
            <a:pPr lvl="1">
              <a:spcBef>
                <a:spcPct val="20000"/>
              </a:spcBef>
            </a:pPr>
            <a:r>
              <a:rPr lang="en-US" dirty="0">
                <a:latin typeface="Candara"/>
                <a:cs typeface="Arial" pitchFamily="34" charset="0"/>
              </a:rPr>
              <a:t>  public class </a:t>
            </a:r>
            <a:r>
              <a:rPr lang="en-US" dirty="0" err="1">
                <a:latin typeface="Candara"/>
                <a:cs typeface="Arial" pitchFamily="34" charset="0"/>
              </a:rPr>
              <a:t>FirstJUnitTest</a:t>
            </a:r>
            <a:r>
              <a:rPr lang="en-US" dirty="0">
                <a:latin typeface="Candara"/>
                <a:cs typeface="Arial" pitchFamily="34" charset="0"/>
              </a:rPr>
              <a:t> {</a:t>
            </a:r>
          </a:p>
          <a:p>
            <a:pPr lvl="1">
              <a:spcBef>
                <a:spcPct val="20000"/>
              </a:spcBef>
            </a:pPr>
            <a:r>
              <a:rPr lang="en-US" dirty="0">
                <a:latin typeface="Candara"/>
                <a:cs typeface="Arial" pitchFamily="34" charset="0"/>
              </a:rPr>
              <a:t>    @Test </a:t>
            </a:r>
          </a:p>
          <a:p>
            <a:pPr lvl="1">
              <a:spcBef>
                <a:spcPct val="20000"/>
              </a:spcBef>
            </a:pPr>
            <a:r>
              <a:rPr lang="en-US" dirty="0">
                <a:latin typeface="Candara"/>
                <a:cs typeface="Arial" pitchFamily="34" charset="0"/>
              </a:rPr>
              <a:t>          public void </a:t>
            </a:r>
            <a:r>
              <a:rPr lang="en-US" dirty="0" err="1">
                <a:latin typeface="Candara"/>
                <a:cs typeface="Arial" pitchFamily="34" charset="0"/>
              </a:rPr>
              <a:t>simpleAdd</a:t>
            </a:r>
            <a:r>
              <a:rPr lang="en-US" dirty="0">
                <a:latin typeface="Candara"/>
                <a:cs typeface="Arial" pitchFamily="34" charset="0"/>
              </a:rPr>
              <a:t>() { </a:t>
            </a:r>
          </a:p>
          <a:p>
            <a:pPr lvl="1">
              <a:spcBef>
                <a:spcPct val="20000"/>
              </a:spcBef>
            </a:pPr>
            <a:r>
              <a:rPr lang="en-US" dirty="0">
                <a:latin typeface="Candara"/>
                <a:cs typeface="Arial" pitchFamily="34" charset="0"/>
              </a:rPr>
              <a:t>	   </a:t>
            </a:r>
            <a:r>
              <a:rPr lang="en-US" dirty="0" err="1">
                <a:latin typeface="Candara"/>
                <a:cs typeface="Arial" pitchFamily="34" charset="0"/>
              </a:rPr>
              <a:t>int</a:t>
            </a:r>
            <a:r>
              <a:rPr lang="en-US" dirty="0">
                <a:latin typeface="Candara"/>
                <a:cs typeface="Arial" pitchFamily="34" charset="0"/>
              </a:rPr>
              <a:t> result = 1; </a:t>
            </a:r>
          </a:p>
          <a:p>
            <a:pPr lvl="1">
              <a:spcBef>
                <a:spcPct val="20000"/>
              </a:spcBef>
            </a:pPr>
            <a:r>
              <a:rPr lang="en-US" dirty="0">
                <a:latin typeface="Candara"/>
                <a:cs typeface="Arial" pitchFamily="34" charset="0"/>
              </a:rPr>
              <a:t>	   </a:t>
            </a:r>
            <a:r>
              <a:rPr lang="en-US" dirty="0" err="1">
                <a:latin typeface="Candara"/>
                <a:cs typeface="Arial" pitchFamily="34" charset="0"/>
              </a:rPr>
              <a:t>int</a:t>
            </a:r>
            <a:r>
              <a:rPr lang="en-US" dirty="0">
                <a:latin typeface="Candara"/>
                <a:cs typeface="Arial" pitchFamily="34" charset="0"/>
              </a:rPr>
              <a:t> expected = 1; </a:t>
            </a:r>
          </a:p>
          <a:p>
            <a:pPr lvl="1">
              <a:spcBef>
                <a:spcPct val="20000"/>
              </a:spcBef>
            </a:pPr>
            <a:r>
              <a:rPr lang="en-US" dirty="0">
                <a:latin typeface="Candara"/>
                <a:cs typeface="Arial" pitchFamily="34" charset="0"/>
              </a:rPr>
              <a:t>	   </a:t>
            </a:r>
            <a:r>
              <a:rPr lang="en-US" dirty="0" err="1">
                <a:latin typeface="Candara"/>
                <a:cs typeface="Arial" pitchFamily="34" charset="0"/>
              </a:rPr>
              <a:t>assertEquals</a:t>
            </a:r>
            <a:r>
              <a:rPr lang="en-US" dirty="0">
                <a:latin typeface="Candara"/>
                <a:cs typeface="Arial" pitchFamily="34" charset="0"/>
              </a:rPr>
              <a:t>(expected, actual); </a:t>
            </a:r>
          </a:p>
          <a:p>
            <a:pPr lvl="1">
              <a:spcBef>
                <a:spcPct val="20000"/>
              </a:spcBef>
            </a:pPr>
            <a:r>
              <a:rPr lang="en-US" dirty="0">
                <a:latin typeface="Candara"/>
                <a:cs typeface="Arial" pitchFamily="34" charset="0"/>
              </a:rPr>
              <a:t>  } } </a:t>
            </a:r>
          </a:p>
        </p:txBody>
      </p:sp>
    </p:spTree>
    <p:extLst>
      <p:ext uri="{BB962C8B-B14F-4D97-AF65-F5344CB8AC3E}">
        <p14:creationId xmlns:p14="http://schemas.microsoft.com/office/powerpoint/2010/main" val="1201548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19.4</a:t>
            </a:r>
            <a:r>
              <a:rPr lang="en-US" sz="1200" dirty="0"/>
              <a:t>: Testing with JUnit </a:t>
            </a:r>
            <a:br>
              <a:rPr lang="en-US" sz="1200" dirty="0"/>
            </a:br>
            <a:r>
              <a:rPr lang="en-US" dirty="0"/>
              <a:t>Assert Statements in </a:t>
            </a:r>
            <a:r>
              <a:rPr lang="en-US" dirty="0" smtClean="0"/>
              <a:t>JUnit</a:t>
            </a:r>
            <a:endParaRPr lang="en-US" dirty="0"/>
          </a:p>
        </p:txBody>
      </p:sp>
      <p:sp>
        <p:nvSpPr>
          <p:cNvPr id="231435" name="Rectangle 11"/>
          <p:cNvSpPr>
            <a:spLocks noGrp="1"/>
          </p:cNvSpPr>
          <p:nvPr>
            <p:ph idx="1"/>
          </p:nvPr>
        </p:nvSpPr>
        <p:spPr/>
        <p:txBody>
          <a:bodyPr/>
          <a:lstStyle/>
          <a:p>
            <a:pPr>
              <a:lnSpc>
                <a:spcPct val="150000"/>
              </a:lnSpc>
            </a:pPr>
            <a:r>
              <a:rPr lang="en-US" dirty="0" smtClean="0">
                <a:solidFill>
                  <a:srgbClr val="000000"/>
                </a:solidFill>
                <a:latin typeface="Candara"/>
              </a:rPr>
              <a:t>Following are the methods in Assert class :</a:t>
            </a:r>
          </a:p>
          <a:p>
            <a:pPr lvl="1">
              <a:lnSpc>
                <a:spcPct val="150000"/>
              </a:lnSpc>
            </a:pPr>
            <a:r>
              <a:rPr lang="en-US" dirty="0" smtClean="0">
                <a:solidFill>
                  <a:srgbClr val="000000"/>
                </a:solidFill>
                <a:latin typeface="Candara"/>
                <a:cs typeface="Arial" pitchFamily="34" charset="0"/>
              </a:rPr>
              <a:t>Fail(String)</a:t>
            </a:r>
          </a:p>
          <a:p>
            <a:pPr lvl="1">
              <a:lnSpc>
                <a:spcPct val="150000"/>
              </a:lnSpc>
            </a:pPr>
            <a:r>
              <a:rPr lang="en-US" dirty="0" err="1" smtClean="0">
                <a:solidFill>
                  <a:srgbClr val="000000"/>
                </a:solidFill>
                <a:latin typeface="Candara"/>
                <a:cs typeface="Arial" pitchFamily="34" charset="0"/>
              </a:rPr>
              <a:t>assertTrue</a:t>
            </a:r>
            <a:r>
              <a:rPr lang="en-US" dirty="0" smtClean="0">
                <a:solidFill>
                  <a:srgbClr val="000000"/>
                </a:solidFill>
                <a:latin typeface="Candara"/>
                <a:cs typeface="Arial" pitchFamily="34" charset="0"/>
              </a:rPr>
              <a:t>(</a:t>
            </a:r>
            <a:r>
              <a:rPr lang="en-US" dirty="0" err="1" smtClean="0">
                <a:solidFill>
                  <a:srgbClr val="000000"/>
                </a:solidFill>
                <a:latin typeface="Candara"/>
                <a:cs typeface="Arial" pitchFamily="34" charset="0"/>
              </a:rPr>
              <a:t>boolean</a:t>
            </a:r>
            <a:r>
              <a:rPr lang="en-US" dirty="0" smtClean="0">
                <a:solidFill>
                  <a:srgbClr val="000000"/>
                </a:solidFill>
                <a:latin typeface="Candara"/>
                <a:cs typeface="Arial" pitchFamily="34" charset="0"/>
              </a:rPr>
              <a:t>)</a:t>
            </a:r>
          </a:p>
          <a:p>
            <a:pPr lvl="1">
              <a:lnSpc>
                <a:spcPct val="150000"/>
              </a:lnSpc>
            </a:pPr>
            <a:r>
              <a:rPr lang="en-US" dirty="0" err="1" smtClean="0">
                <a:solidFill>
                  <a:srgbClr val="000000"/>
                </a:solidFill>
                <a:latin typeface="Candara"/>
                <a:cs typeface="Arial" pitchFamily="34" charset="0"/>
              </a:rPr>
              <a:t>assertEquals</a:t>
            </a:r>
            <a:r>
              <a:rPr lang="en-US" dirty="0">
                <a:solidFill>
                  <a:srgbClr val="000000"/>
                </a:solidFill>
                <a:latin typeface="Candara"/>
                <a:cs typeface="Arial" pitchFamily="34" charset="0"/>
              </a:rPr>
              <a:t>([String message],</a:t>
            </a:r>
            <a:r>
              <a:rPr lang="en-US" dirty="0" err="1">
                <a:solidFill>
                  <a:srgbClr val="000000"/>
                </a:solidFill>
                <a:latin typeface="Candara"/>
                <a:cs typeface="Arial" pitchFamily="34" charset="0"/>
              </a:rPr>
              <a:t>expected,actual</a:t>
            </a:r>
            <a:r>
              <a:rPr lang="en-US" dirty="0">
                <a:solidFill>
                  <a:srgbClr val="000000"/>
                </a:solidFill>
                <a:latin typeface="Candara"/>
                <a:cs typeface="Arial" pitchFamily="34" charset="0"/>
              </a:rPr>
              <a:t>)</a:t>
            </a:r>
          </a:p>
          <a:p>
            <a:pPr lvl="1">
              <a:lnSpc>
                <a:spcPct val="150000"/>
              </a:lnSpc>
            </a:pPr>
            <a:r>
              <a:rPr lang="en-US" dirty="0" err="1" smtClean="0">
                <a:solidFill>
                  <a:srgbClr val="000000"/>
                </a:solidFill>
                <a:latin typeface="Candara"/>
                <a:cs typeface="Arial" pitchFamily="34" charset="0"/>
              </a:rPr>
              <a:t>assertNull</a:t>
            </a:r>
            <a:r>
              <a:rPr lang="en-US" dirty="0" smtClean="0">
                <a:solidFill>
                  <a:srgbClr val="000000"/>
                </a:solidFill>
                <a:latin typeface="Candara"/>
                <a:cs typeface="Arial" pitchFamily="34" charset="0"/>
              </a:rPr>
              <a:t>([message],object)</a:t>
            </a:r>
          </a:p>
          <a:p>
            <a:pPr lvl="1">
              <a:lnSpc>
                <a:spcPct val="150000"/>
              </a:lnSpc>
            </a:pPr>
            <a:r>
              <a:rPr lang="en-US" dirty="0" err="1" smtClean="0">
                <a:solidFill>
                  <a:srgbClr val="000000"/>
                </a:solidFill>
                <a:latin typeface="Candara"/>
                <a:cs typeface="Arial" pitchFamily="34" charset="0"/>
              </a:rPr>
              <a:t>assertNotNull</a:t>
            </a:r>
            <a:r>
              <a:rPr lang="en-US" dirty="0">
                <a:solidFill>
                  <a:srgbClr val="000000"/>
                </a:solidFill>
                <a:latin typeface="Candara"/>
                <a:cs typeface="Arial" pitchFamily="34" charset="0"/>
              </a:rPr>
              <a:t>([message],object)</a:t>
            </a:r>
          </a:p>
          <a:p>
            <a:pPr lvl="1">
              <a:lnSpc>
                <a:spcPct val="150000"/>
              </a:lnSpc>
            </a:pPr>
            <a:r>
              <a:rPr lang="en-US" dirty="0" err="1">
                <a:solidFill>
                  <a:srgbClr val="000000"/>
                </a:solidFill>
                <a:latin typeface="Candara"/>
                <a:cs typeface="Arial" pitchFamily="34" charset="0"/>
              </a:rPr>
              <a:t>assertSame</a:t>
            </a:r>
            <a:r>
              <a:rPr lang="en-US" dirty="0">
                <a:solidFill>
                  <a:srgbClr val="000000"/>
                </a:solidFill>
                <a:latin typeface="Candara"/>
                <a:cs typeface="Arial" pitchFamily="34" charset="0"/>
              </a:rPr>
              <a:t>([String],</a:t>
            </a:r>
            <a:r>
              <a:rPr lang="en-US" dirty="0" err="1">
                <a:solidFill>
                  <a:srgbClr val="000000"/>
                </a:solidFill>
                <a:latin typeface="Candara"/>
                <a:cs typeface="Arial" pitchFamily="34" charset="0"/>
              </a:rPr>
              <a:t>expected,actual</a:t>
            </a:r>
            <a:r>
              <a:rPr lang="en-US" dirty="0">
                <a:solidFill>
                  <a:srgbClr val="000000"/>
                </a:solidFill>
                <a:latin typeface="Candara"/>
                <a:cs typeface="Arial" pitchFamily="34" charset="0"/>
              </a:rPr>
              <a:t>)</a:t>
            </a:r>
          </a:p>
          <a:p>
            <a:pPr lvl="1">
              <a:lnSpc>
                <a:spcPct val="150000"/>
              </a:lnSpc>
            </a:pPr>
            <a:r>
              <a:rPr lang="en-US" dirty="0" err="1">
                <a:solidFill>
                  <a:srgbClr val="000000"/>
                </a:solidFill>
                <a:latin typeface="Candara"/>
                <a:cs typeface="Arial" pitchFamily="34" charset="0"/>
              </a:rPr>
              <a:t>assertNotSame</a:t>
            </a:r>
            <a:r>
              <a:rPr lang="en-US" dirty="0">
                <a:solidFill>
                  <a:srgbClr val="000000"/>
                </a:solidFill>
                <a:latin typeface="Candara"/>
                <a:cs typeface="Arial" pitchFamily="34" charset="0"/>
              </a:rPr>
              <a:t>([String],</a:t>
            </a:r>
            <a:r>
              <a:rPr lang="en-US" dirty="0" err="1">
                <a:solidFill>
                  <a:srgbClr val="000000"/>
                </a:solidFill>
                <a:latin typeface="Candara"/>
                <a:cs typeface="Arial" pitchFamily="34" charset="0"/>
              </a:rPr>
              <a:t>expected,actual</a:t>
            </a:r>
            <a:r>
              <a:rPr lang="en-US" dirty="0">
                <a:solidFill>
                  <a:srgbClr val="000000"/>
                </a:solidFill>
                <a:latin typeface="Candara"/>
                <a:cs typeface="Arial" pitchFamily="34" charset="0"/>
              </a:rPr>
              <a:t>)</a:t>
            </a:r>
          </a:p>
          <a:p>
            <a:pPr lvl="1">
              <a:lnSpc>
                <a:spcPct val="150000"/>
              </a:lnSpc>
            </a:pPr>
            <a:r>
              <a:rPr lang="en-US" dirty="0" err="1">
                <a:solidFill>
                  <a:srgbClr val="000000"/>
                </a:solidFill>
                <a:latin typeface="Candara"/>
                <a:cs typeface="Arial" pitchFamily="34" charset="0"/>
              </a:rPr>
              <a:t>assertThat</a:t>
            </a:r>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String,T</a:t>
            </a:r>
            <a:r>
              <a:rPr lang="en-US" dirty="0">
                <a:solidFill>
                  <a:srgbClr val="000000"/>
                </a:solidFill>
                <a:latin typeface="Candara"/>
                <a:cs typeface="Arial" pitchFamily="34" charset="0"/>
              </a:rPr>
              <a:t> actual, Matcher&lt;T&gt; matcher)</a:t>
            </a:r>
          </a:p>
        </p:txBody>
      </p:sp>
    </p:spTree>
    <p:extLst>
      <p:ext uri="{BB962C8B-B14F-4D97-AF65-F5344CB8AC3E}">
        <p14:creationId xmlns:p14="http://schemas.microsoft.com/office/powerpoint/2010/main" val="1973859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19.4</a:t>
            </a:r>
            <a:r>
              <a:rPr lang="en-US" sz="1200" dirty="0"/>
              <a:t>: Testing with JUnit </a:t>
            </a:r>
            <a:br>
              <a:rPr lang="en-US" sz="1200" dirty="0"/>
            </a:br>
            <a:r>
              <a:rPr lang="en-US" dirty="0" smtClean="0"/>
              <a:t>Demo</a:t>
            </a:r>
            <a:endParaRPr lang="en-US" dirty="0"/>
          </a:p>
        </p:txBody>
      </p:sp>
      <p:sp>
        <p:nvSpPr>
          <p:cNvPr id="241743" name="Rectangle 79"/>
          <p:cNvSpPr>
            <a:spLocks noGrp="1"/>
          </p:cNvSpPr>
          <p:nvPr>
            <p:ph idx="1"/>
          </p:nvPr>
        </p:nvSpPr>
        <p:spPr/>
        <p:txBody>
          <a:bodyPr/>
          <a:lstStyle/>
          <a:p>
            <a:pPr>
              <a:lnSpc>
                <a:spcPct val="150000"/>
              </a:lnSpc>
            </a:pPr>
            <a:r>
              <a:rPr lang="en-US" dirty="0" smtClean="0">
                <a:solidFill>
                  <a:srgbClr val="000000"/>
                </a:solidFill>
                <a:latin typeface="Candara"/>
              </a:rPr>
              <a:t>Demo on:</a:t>
            </a:r>
          </a:p>
          <a:p>
            <a:pPr lvl="1">
              <a:lnSpc>
                <a:spcPct val="150000"/>
              </a:lnSpc>
            </a:pPr>
            <a:r>
              <a:rPr lang="en-US" dirty="0">
                <a:solidFill>
                  <a:srgbClr val="000000"/>
                </a:solidFill>
                <a:latin typeface="Candara"/>
                <a:cs typeface="Arial" pitchFamily="34" charset="0"/>
              </a:rPr>
              <a:t>Using @Test Annotation</a:t>
            </a:r>
          </a:p>
          <a:p>
            <a:pPr lvl="1">
              <a:lnSpc>
                <a:spcPct val="150000"/>
              </a:lnSpc>
            </a:pPr>
            <a:r>
              <a:rPr lang="en-US" dirty="0">
                <a:solidFill>
                  <a:srgbClr val="000000"/>
                </a:solidFill>
                <a:latin typeface="Candara"/>
                <a:cs typeface="Arial" pitchFamily="34" charset="0"/>
              </a:rPr>
              <a:t>Using Assert Methods</a:t>
            </a:r>
          </a:p>
          <a:p>
            <a:pPr lvl="2">
              <a:lnSpc>
                <a:spcPct val="150000"/>
              </a:lnSpc>
            </a:pPr>
            <a:r>
              <a:rPr lang="en-US" dirty="0">
                <a:solidFill>
                  <a:srgbClr val="000000"/>
                </a:solidFill>
                <a:latin typeface="Candara"/>
                <a:cs typeface="Arial" pitchFamily="34" charset="0"/>
              </a:rPr>
              <a:t>Counter.java &amp; Testcounter.java</a:t>
            </a:r>
          </a:p>
          <a:p>
            <a:pPr lvl="2">
              <a:lnSpc>
                <a:spcPct val="150000"/>
              </a:lnSpc>
            </a:pPr>
            <a:r>
              <a:rPr lang="en-US" dirty="0">
                <a:solidFill>
                  <a:srgbClr val="000000"/>
                </a:solidFill>
                <a:latin typeface="Candara"/>
                <a:cs typeface="Arial" pitchFamily="34" charset="0"/>
              </a:rPr>
              <a:t>Person.java &amp; TestPerson.java</a:t>
            </a:r>
          </a:p>
        </p:txBody>
      </p:sp>
    </p:spTree>
    <p:extLst>
      <p:ext uri="{BB962C8B-B14F-4D97-AF65-F5344CB8AC3E}">
        <p14:creationId xmlns:p14="http://schemas.microsoft.com/office/powerpoint/2010/main" val="1292635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19.4</a:t>
            </a:r>
            <a:r>
              <a:rPr lang="en-US" sz="1200" dirty="0"/>
              <a:t>: Testing with JUnit </a:t>
            </a:r>
            <a:br>
              <a:rPr lang="en-US" sz="1200" dirty="0"/>
            </a:br>
            <a:r>
              <a:rPr lang="en-US" dirty="0"/>
              <a:t>Using @Before and @</a:t>
            </a:r>
            <a:r>
              <a:rPr lang="en-US" dirty="0" smtClean="0"/>
              <a:t>After</a:t>
            </a:r>
            <a:endParaRPr lang="en-US" dirty="0"/>
          </a:p>
        </p:txBody>
      </p:sp>
      <p:sp>
        <p:nvSpPr>
          <p:cNvPr id="235523" name="Rectangle 3"/>
          <p:cNvSpPr>
            <a:spLocks noGrp="1"/>
          </p:cNvSpPr>
          <p:nvPr>
            <p:ph idx="1"/>
          </p:nvPr>
        </p:nvSpPr>
        <p:spPr/>
        <p:txBody>
          <a:bodyPr/>
          <a:lstStyle/>
          <a:p>
            <a:pPr>
              <a:lnSpc>
                <a:spcPct val="150000"/>
              </a:lnSpc>
            </a:pPr>
            <a:r>
              <a:rPr lang="en-US" dirty="0" smtClean="0">
                <a:solidFill>
                  <a:srgbClr val="000000"/>
                </a:solidFill>
                <a:latin typeface="Candara"/>
              </a:rPr>
              <a:t>Test fixtures help in avoiding redundant code when several methods share the same initialization and cleanup code.</a:t>
            </a:r>
          </a:p>
          <a:p>
            <a:pPr>
              <a:lnSpc>
                <a:spcPct val="150000"/>
              </a:lnSpc>
            </a:pPr>
            <a:r>
              <a:rPr lang="en-US" dirty="0" smtClean="0">
                <a:solidFill>
                  <a:srgbClr val="000000"/>
                </a:solidFill>
                <a:latin typeface="Candara"/>
              </a:rPr>
              <a:t>Methods can be annotated with @Before and @After.</a:t>
            </a:r>
          </a:p>
          <a:p>
            <a:pPr lvl="1">
              <a:lnSpc>
                <a:spcPct val="150000"/>
              </a:lnSpc>
            </a:pPr>
            <a:r>
              <a:rPr lang="en-US" dirty="0">
                <a:solidFill>
                  <a:srgbClr val="000000"/>
                </a:solidFill>
                <a:latin typeface="Candara"/>
                <a:cs typeface="Arial" pitchFamily="34" charset="0"/>
              </a:rPr>
              <a:t>@Before: This method executes before every test.</a:t>
            </a:r>
          </a:p>
          <a:p>
            <a:pPr lvl="1">
              <a:lnSpc>
                <a:spcPct val="150000"/>
              </a:lnSpc>
            </a:pPr>
            <a:r>
              <a:rPr lang="en-US" dirty="0">
                <a:solidFill>
                  <a:srgbClr val="000000"/>
                </a:solidFill>
                <a:latin typeface="Candara"/>
                <a:cs typeface="Arial" pitchFamily="34" charset="0"/>
              </a:rPr>
              <a:t>@After: This method executes after every test.</a:t>
            </a:r>
          </a:p>
          <a:p>
            <a:pPr>
              <a:lnSpc>
                <a:spcPct val="150000"/>
              </a:lnSpc>
            </a:pPr>
            <a:r>
              <a:rPr lang="en-US" dirty="0" smtClean="0">
                <a:solidFill>
                  <a:srgbClr val="000000"/>
                </a:solidFill>
                <a:latin typeface="Candara"/>
              </a:rPr>
              <a:t>Any number of @Before and @After methods can exist.</a:t>
            </a:r>
          </a:p>
          <a:p>
            <a:pPr>
              <a:lnSpc>
                <a:spcPct val="150000"/>
              </a:lnSpc>
            </a:pPr>
            <a:r>
              <a:rPr lang="en-US" dirty="0" smtClean="0">
                <a:solidFill>
                  <a:srgbClr val="000000"/>
                </a:solidFill>
                <a:latin typeface="Candara"/>
              </a:rPr>
              <a:t>They can inherit the methods annotated with @Before and @After.</a:t>
            </a:r>
          </a:p>
        </p:txBody>
      </p:sp>
    </p:spTree>
    <p:extLst>
      <p:ext uri="{BB962C8B-B14F-4D97-AF65-F5344CB8AC3E}">
        <p14:creationId xmlns:p14="http://schemas.microsoft.com/office/powerpoint/2010/main" val="2304261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50000"/>
              </a:lnSpc>
            </a:pPr>
            <a:r>
              <a:rPr lang="en-US" dirty="0"/>
              <a:t>After completing this lesson, participants will be able to </a:t>
            </a:r>
          </a:p>
          <a:p>
            <a:pPr lvl="1">
              <a:lnSpc>
                <a:spcPct val="150000"/>
              </a:lnSpc>
            </a:pPr>
            <a:r>
              <a:rPr lang="en-US" dirty="0"/>
              <a:t>Understand importance of unit testing</a:t>
            </a:r>
          </a:p>
          <a:p>
            <a:pPr lvl="1">
              <a:lnSpc>
                <a:spcPct val="150000"/>
              </a:lnSpc>
            </a:pPr>
            <a:r>
              <a:rPr lang="en-US" dirty="0"/>
              <a:t>Install and use </a:t>
            </a:r>
            <a:r>
              <a:rPr lang="en-US" dirty="0" err="1"/>
              <a:t>JUnit</a:t>
            </a:r>
            <a:r>
              <a:rPr lang="en-US" dirty="0"/>
              <a:t> 4</a:t>
            </a:r>
          </a:p>
          <a:p>
            <a:pPr lvl="1">
              <a:lnSpc>
                <a:spcPct val="150000"/>
              </a:lnSpc>
            </a:pPr>
            <a:r>
              <a:rPr lang="en-US" dirty="0"/>
              <a:t>Use </a:t>
            </a:r>
            <a:r>
              <a:rPr lang="en-US" dirty="0" err="1"/>
              <a:t>JUnit</a:t>
            </a:r>
            <a:r>
              <a:rPr lang="en-US" dirty="0"/>
              <a:t> Within Eclipse</a:t>
            </a:r>
          </a:p>
          <a:p>
            <a:pPr>
              <a:lnSpc>
                <a:spcPct val="150000"/>
              </a:lnSpc>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19.4</a:t>
            </a:r>
            <a:r>
              <a:rPr lang="en-US" sz="1200" dirty="0"/>
              <a:t>: Testing with JUnit </a:t>
            </a:r>
            <a:br>
              <a:rPr lang="en-US" sz="1200" dirty="0"/>
            </a:br>
            <a:r>
              <a:rPr lang="en-US" dirty="0"/>
              <a:t>Using @Before and @</a:t>
            </a:r>
            <a:r>
              <a:rPr lang="en-US" dirty="0" smtClean="0"/>
              <a:t>After</a:t>
            </a:r>
            <a:endParaRPr lang="en-US" dirty="0"/>
          </a:p>
        </p:txBody>
      </p:sp>
      <p:sp>
        <p:nvSpPr>
          <p:cNvPr id="257034" name="Rectangle 10"/>
          <p:cNvSpPr>
            <a:spLocks noGrp="1"/>
          </p:cNvSpPr>
          <p:nvPr>
            <p:ph idx="1"/>
          </p:nvPr>
        </p:nvSpPr>
        <p:spPr/>
        <p:txBody>
          <a:bodyPr>
            <a:normAutofit/>
          </a:bodyPr>
          <a:lstStyle/>
          <a:p>
            <a:pPr>
              <a:lnSpc>
                <a:spcPct val="150000"/>
              </a:lnSpc>
            </a:pPr>
            <a:r>
              <a:rPr lang="en-US" dirty="0" smtClean="0">
                <a:solidFill>
                  <a:schemeClr val="tx1"/>
                </a:solidFill>
              </a:rPr>
              <a:t>Example </a:t>
            </a:r>
            <a:r>
              <a:rPr lang="en-US" dirty="0" smtClean="0">
                <a:solidFill>
                  <a:schemeClr val="tx1"/>
                </a:solidFill>
              </a:rPr>
              <a:t>of @Before:</a:t>
            </a:r>
          </a:p>
          <a:p>
            <a:pPr>
              <a:lnSpc>
                <a:spcPct val="150000"/>
              </a:lnSpc>
            </a:pPr>
            <a:endParaRPr lang="en-US" dirty="0" smtClean="0">
              <a:solidFill>
                <a:schemeClr val="tx1"/>
              </a:solidFill>
            </a:endParaRPr>
          </a:p>
          <a:p>
            <a:pPr>
              <a:lnSpc>
                <a:spcPct val="150000"/>
              </a:lnSpc>
            </a:pPr>
            <a:endParaRPr lang="en-US" dirty="0">
              <a:solidFill>
                <a:schemeClr val="tx1"/>
              </a:solidFill>
            </a:endParaRPr>
          </a:p>
          <a:p>
            <a:pPr>
              <a:lnSpc>
                <a:spcPct val="150000"/>
              </a:lnSpc>
            </a:pPr>
            <a:endParaRPr lang="en-US" dirty="0" smtClean="0">
              <a:solidFill>
                <a:schemeClr val="tx1"/>
              </a:solidFill>
            </a:endParaRPr>
          </a:p>
          <a:p>
            <a:pPr>
              <a:lnSpc>
                <a:spcPct val="150000"/>
              </a:lnSpc>
            </a:pPr>
            <a:endParaRPr lang="en-US" dirty="0" smtClean="0">
              <a:solidFill>
                <a:schemeClr val="tx1"/>
              </a:solidFill>
            </a:endParaRPr>
          </a:p>
          <a:p>
            <a:pPr>
              <a:lnSpc>
                <a:spcPct val="150000"/>
              </a:lnSpc>
            </a:pPr>
            <a:r>
              <a:rPr lang="en-US" dirty="0" smtClean="0">
                <a:solidFill>
                  <a:schemeClr val="tx1"/>
                </a:solidFill>
              </a:rPr>
              <a:t>Example </a:t>
            </a:r>
            <a:r>
              <a:rPr lang="en-US" dirty="0">
                <a:solidFill>
                  <a:schemeClr val="tx1"/>
                </a:solidFill>
              </a:rPr>
              <a:t>of @After:</a:t>
            </a:r>
          </a:p>
          <a:p>
            <a:pPr marL="0" indent="0">
              <a:lnSpc>
                <a:spcPct val="150000"/>
              </a:lnSpc>
              <a:buNone/>
            </a:pPr>
            <a:endParaRPr lang="en-US" dirty="0" smtClean="0">
              <a:solidFill>
                <a:schemeClr val="tx1"/>
              </a:solidFill>
            </a:endParaRPr>
          </a:p>
        </p:txBody>
      </p:sp>
      <p:sp>
        <p:nvSpPr>
          <p:cNvPr id="257035" name="AutoShape 11"/>
          <p:cNvSpPr>
            <a:spLocks noChangeArrowheads="1"/>
          </p:cNvSpPr>
          <p:nvPr/>
        </p:nvSpPr>
        <p:spPr bwMode="auto">
          <a:xfrm>
            <a:off x="407988" y="1996621"/>
            <a:ext cx="7848600" cy="1457325"/>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Candara"/>
                <a:cs typeface="Arial" pitchFamily="34" charset="0"/>
              </a:rPr>
              <a:t>@Before</a:t>
            </a:r>
          </a:p>
          <a:p>
            <a:pPr lvl="1">
              <a:spcBef>
                <a:spcPct val="20000"/>
              </a:spcBef>
            </a:pPr>
            <a:r>
              <a:rPr lang="en-US" dirty="0">
                <a:latin typeface="Candara"/>
                <a:cs typeface="Arial" pitchFamily="34" charset="0"/>
              </a:rPr>
              <a:t>public void </a:t>
            </a:r>
            <a:r>
              <a:rPr lang="en-US" dirty="0" err="1">
                <a:latin typeface="Candara"/>
                <a:cs typeface="Arial" pitchFamily="34" charset="0"/>
              </a:rPr>
              <a:t>beforeEachTest</a:t>
            </a:r>
            <a:r>
              <a:rPr lang="en-US" dirty="0">
                <a:latin typeface="Candara"/>
                <a:cs typeface="Arial" pitchFamily="34" charset="0"/>
              </a:rPr>
              <a:t>() {</a:t>
            </a:r>
          </a:p>
          <a:p>
            <a:pPr lvl="1">
              <a:spcBef>
                <a:spcPct val="20000"/>
              </a:spcBef>
            </a:pPr>
            <a:r>
              <a:rPr lang="en-US" dirty="0">
                <a:latin typeface="Candara"/>
                <a:cs typeface="Arial" pitchFamily="34" charset="0"/>
              </a:rPr>
              <a:t>Calculator cal=new Calculator();</a:t>
            </a:r>
          </a:p>
          <a:p>
            <a:pPr lvl="1">
              <a:spcBef>
                <a:spcPct val="20000"/>
              </a:spcBef>
            </a:pPr>
            <a:r>
              <a:rPr lang="en-US" dirty="0">
                <a:latin typeface="Candara"/>
                <a:cs typeface="Arial" pitchFamily="34" charset="0"/>
              </a:rPr>
              <a:t>Calculator cal1=new Calculator(“5”, “2”); }  </a:t>
            </a:r>
          </a:p>
        </p:txBody>
      </p:sp>
      <p:sp>
        <p:nvSpPr>
          <p:cNvPr id="257036" name="AutoShape 12"/>
          <p:cNvSpPr>
            <a:spLocks noChangeArrowheads="1"/>
          </p:cNvSpPr>
          <p:nvPr/>
        </p:nvSpPr>
        <p:spPr bwMode="auto">
          <a:xfrm>
            <a:off x="407988" y="4361782"/>
            <a:ext cx="7848600" cy="1457325"/>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Candara"/>
                <a:cs typeface="Arial" pitchFamily="34" charset="0"/>
              </a:rPr>
              <a:t>@After</a:t>
            </a:r>
          </a:p>
          <a:p>
            <a:pPr lvl="1">
              <a:spcBef>
                <a:spcPct val="20000"/>
              </a:spcBef>
            </a:pPr>
            <a:r>
              <a:rPr lang="en-US" dirty="0">
                <a:latin typeface="Candara"/>
                <a:cs typeface="Arial" pitchFamily="34" charset="0"/>
              </a:rPr>
              <a:t>public void </a:t>
            </a:r>
            <a:r>
              <a:rPr lang="en-US" dirty="0" err="1">
                <a:latin typeface="Candara"/>
                <a:cs typeface="Arial" pitchFamily="34" charset="0"/>
              </a:rPr>
              <a:t>afterEachTest</a:t>
            </a:r>
            <a:r>
              <a:rPr lang="en-US" dirty="0">
                <a:latin typeface="Candara"/>
                <a:cs typeface="Arial" pitchFamily="34" charset="0"/>
              </a:rPr>
              <a:t>() {</a:t>
            </a:r>
          </a:p>
          <a:p>
            <a:pPr lvl="1">
              <a:spcBef>
                <a:spcPct val="20000"/>
              </a:spcBef>
            </a:pPr>
            <a:r>
              <a:rPr lang="en-US" dirty="0">
                <a:latin typeface="Candara"/>
                <a:cs typeface="Arial" pitchFamily="34" charset="0"/>
              </a:rPr>
              <a:t>Calculator cal=null;</a:t>
            </a:r>
          </a:p>
          <a:p>
            <a:pPr lvl="1">
              <a:spcBef>
                <a:spcPct val="20000"/>
              </a:spcBef>
            </a:pPr>
            <a:r>
              <a:rPr lang="en-US" dirty="0">
                <a:latin typeface="Candara"/>
                <a:cs typeface="Arial" pitchFamily="34" charset="0"/>
              </a:rPr>
              <a:t>Calculator cal1=null; } </a:t>
            </a:r>
          </a:p>
        </p:txBody>
      </p:sp>
    </p:spTree>
    <p:extLst>
      <p:ext uri="{BB962C8B-B14F-4D97-AF65-F5344CB8AC3E}">
        <p14:creationId xmlns:p14="http://schemas.microsoft.com/office/powerpoint/2010/main" val="3139637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19.4</a:t>
            </a:r>
            <a:r>
              <a:rPr lang="en-US" sz="1200" dirty="0"/>
              <a:t>: Testing with JUnit </a:t>
            </a:r>
            <a:br>
              <a:rPr lang="en-US" sz="1200" dirty="0"/>
            </a:br>
            <a:r>
              <a:rPr lang="en-US" dirty="0" smtClean="0"/>
              <a:t>Demo</a:t>
            </a:r>
            <a:endParaRPr lang="en-US" dirty="0"/>
          </a:p>
        </p:txBody>
      </p:sp>
      <p:sp>
        <p:nvSpPr>
          <p:cNvPr id="246863" name="Rectangle 79"/>
          <p:cNvSpPr>
            <a:spLocks noGrp="1"/>
          </p:cNvSpPr>
          <p:nvPr>
            <p:ph idx="1"/>
          </p:nvPr>
        </p:nvSpPr>
        <p:spPr/>
        <p:txBody>
          <a:bodyPr/>
          <a:lstStyle/>
          <a:p>
            <a:pPr>
              <a:lnSpc>
                <a:spcPct val="150000"/>
              </a:lnSpc>
            </a:pPr>
            <a:r>
              <a:rPr lang="en-US" dirty="0" smtClean="0">
                <a:solidFill>
                  <a:srgbClr val="000000"/>
                </a:solidFill>
                <a:latin typeface="Candara"/>
              </a:rPr>
              <a:t>Demo on:</a:t>
            </a:r>
          </a:p>
          <a:p>
            <a:pPr lvl="1">
              <a:lnSpc>
                <a:spcPct val="150000"/>
              </a:lnSpc>
            </a:pPr>
            <a:r>
              <a:rPr lang="en-US" dirty="0">
                <a:solidFill>
                  <a:srgbClr val="000000"/>
                </a:solidFill>
                <a:latin typeface="Candara"/>
                <a:cs typeface="Arial" pitchFamily="34" charset="0"/>
              </a:rPr>
              <a:t>Using the @Before and @After annotations</a:t>
            </a:r>
            <a:r>
              <a:rPr lang="en-US" dirty="0">
                <a:solidFill>
                  <a:srgbClr val="000000"/>
                </a:solidFill>
                <a:latin typeface="Candara"/>
              </a:rPr>
              <a:t> </a:t>
            </a:r>
          </a:p>
          <a:p>
            <a:pPr lvl="2">
              <a:lnSpc>
                <a:spcPct val="150000"/>
              </a:lnSpc>
            </a:pPr>
            <a:r>
              <a:rPr lang="en-US" dirty="0">
                <a:solidFill>
                  <a:srgbClr val="000000"/>
                </a:solidFill>
                <a:latin typeface="Candara"/>
                <a:cs typeface="Arial" pitchFamily="34" charset="0"/>
              </a:rPr>
              <a:t>TestPersonFixture.java</a:t>
            </a:r>
          </a:p>
        </p:txBody>
      </p:sp>
    </p:spTree>
    <p:extLst>
      <p:ext uri="{BB962C8B-B14F-4D97-AF65-F5344CB8AC3E}">
        <p14:creationId xmlns:p14="http://schemas.microsoft.com/office/powerpoint/2010/main" val="2030098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19.5</a:t>
            </a:r>
            <a:r>
              <a:rPr lang="en-US" sz="1200" dirty="0"/>
              <a:t>: Testing Exceptions</a:t>
            </a:r>
            <a:r>
              <a:rPr lang="en-US" dirty="0"/>
              <a:t/>
            </a:r>
            <a:br>
              <a:rPr lang="en-US" dirty="0"/>
            </a:br>
            <a:r>
              <a:rPr lang="en-US" dirty="0"/>
              <a:t>Testing </a:t>
            </a:r>
            <a:r>
              <a:rPr lang="en-US" dirty="0" smtClean="0"/>
              <a:t>Exceptions</a:t>
            </a:r>
            <a:endParaRPr lang="en-US" dirty="0"/>
          </a:p>
        </p:txBody>
      </p:sp>
      <p:sp>
        <p:nvSpPr>
          <p:cNvPr id="233480" name="Rectangle 8"/>
          <p:cNvSpPr>
            <a:spLocks noGrp="1"/>
          </p:cNvSpPr>
          <p:nvPr>
            <p:ph idx="1"/>
          </p:nvPr>
        </p:nvSpPr>
        <p:spPr/>
        <p:txBody>
          <a:bodyPr>
            <a:normAutofit/>
          </a:bodyPr>
          <a:lstStyle/>
          <a:p>
            <a:pPr>
              <a:lnSpc>
                <a:spcPct val="150000"/>
              </a:lnSpc>
            </a:pPr>
            <a:r>
              <a:rPr lang="en-US" dirty="0" smtClean="0">
                <a:solidFill>
                  <a:schemeClr val="tx1"/>
                </a:solidFill>
              </a:rPr>
              <a:t>It is ideal to check that exceptions are thrown correctly by methods.</a:t>
            </a:r>
          </a:p>
          <a:p>
            <a:pPr>
              <a:lnSpc>
                <a:spcPct val="150000"/>
              </a:lnSpc>
            </a:pPr>
            <a:r>
              <a:rPr lang="en-US" dirty="0" smtClean="0">
                <a:solidFill>
                  <a:schemeClr val="tx1"/>
                </a:solidFill>
              </a:rPr>
              <a:t>Use the expected parameter in @Test annotation to test the exception that should be thrown.</a:t>
            </a:r>
          </a:p>
          <a:p>
            <a:pPr>
              <a:lnSpc>
                <a:spcPct val="150000"/>
              </a:lnSpc>
            </a:pPr>
            <a:r>
              <a:rPr lang="en-US" dirty="0" smtClean="0">
                <a:solidFill>
                  <a:schemeClr val="tx1"/>
                </a:solidFill>
              </a:rPr>
              <a:t>For example:</a:t>
            </a:r>
          </a:p>
        </p:txBody>
      </p:sp>
      <p:sp>
        <p:nvSpPr>
          <p:cNvPr id="233481" name="AutoShape 9"/>
          <p:cNvSpPr>
            <a:spLocks noChangeArrowheads="1"/>
          </p:cNvSpPr>
          <p:nvPr/>
        </p:nvSpPr>
        <p:spPr bwMode="auto">
          <a:xfrm>
            <a:off x="688217" y="3537154"/>
            <a:ext cx="7555815" cy="1514475"/>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mj-lt"/>
                <a:cs typeface="Arial" pitchFamily="34" charset="0"/>
              </a:rPr>
              <a:t>@Test(expected = </a:t>
            </a:r>
            <a:r>
              <a:rPr lang="en-US" dirty="0" err="1">
                <a:latin typeface="+mj-lt"/>
                <a:cs typeface="Arial" pitchFamily="34" charset="0"/>
              </a:rPr>
              <a:t>ArithmeticException.class</a:t>
            </a:r>
            <a:r>
              <a:rPr lang="en-US" dirty="0">
                <a:latin typeface="+mj-lt"/>
                <a:cs typeface="Arial" pitchFamily="34" charset="0"/>
              </a:rPr>
              <a:t>)</a:t>
            </a:r>
          </a:p>
          <a:p>
            <a:pPr lvl="1">
              <a:spcBef>
                <a:spcPct val="20000"/>
              </a:spcBef>
            </a:pPr>
            <a:r>
              <a:rPr lang="en-US" dirty="0">
                <a:latin typeface="+mj-lt"/>
                <a:cs typeface="Arial" pitchFamily="34" charset="0"/>
              </a:rPr>
              <a:t>public void </a:t>
            </a:r>
            <a:r>
              <a:rPr lang="en-US" dirty="0" err="1">
                <a:latin typeface="+mj-lt"/>
                <a:cs typeface="Arial" pitchFamily="34" charset="0"/>
              </a:rPr>
              <a:t>divideByZeroTest</a:t>
            </a:r>
            <a:r>
              <a:rPr lang="en-US" dirty="0">
                <a:latin typeface="+mj-lt"/>
                <a:cs typeface="Arial" pitchFamily="34" charset="0"/>
              </a:rPr>
              <a:t>() {</a:t>
            </a:r>
          </a:p>
          <a:p>
            <a:pPr lvl="1">
              <a:spcBef>
                <a:spcPct val="20000"/>
              </a:spcBef>
            </a:pPr>
            <a:r>
              <a:rPr lang="en-US" dirty="0" err="1">
                <a:latin typeface="+mj-lt"/>
                <a:cs typeface="Arial" pitchFamily="34" charset="0"/>
              </a:rPr>
              <a:t>calobj.divide</a:t>
            </a:r>
            <a:r>
              <a:rPr lang="en-US" dirty="0">
                <a:latin typeface="+mj-lt"/>
                <a:cs typeface="Arial" pitchFamily="34" charset="0"/>
              </a:rPr>
              <a:t>(15,0);</a:t>
            </a:r>
          </a:p>
          <a:p>
            <a:pPr lvl="1">
              <a:spcBef>
                <a:spcPct val="20000"/>
              </a:spcBef>
            </a:pPr>
            <a:r>
              <a:rPr lang="en-US" dirty="0">
                <a:latin typeface="+mj-lt"/>
                <a:cs typeface="Arial" pitchFamily="34" charset="0"/>
              </a:rPr>
              <a:t>}  </a:t>
            </a:r>
          </a:p>
        </p:txBody>
      </p:sp>
    </p:spTree>
    <p:extLst>
      <p:ext uri="{BB962C8B-B14F-4D97-AF65-F5344CB8AC3E}">
        <p14:creationId xmlns:p14="http://schemas.microsoft.com/office/powerpoint/2010/main" val="2185456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19.5</a:t>
            </a:r>
            <a:r>
              <a:rPr lang="en-US" sz="1200" dirty="0"/>
              <a:t>: Testing Exceptions </a:t>
            </a:r>
            <a:r>
              <a:rPr lang="en-US" dirty="0"/>
              <a:t/>
            </a:r>
            <a:br>
              <a:rPr lang="en-US" dirty="0"/>
            </a:br>
            <a:r>
              <a:rPr lang="en-US" dirty="0" smtClean="0"/>
              <a:t>Demo</a:t>
            </a:r>
            <a:endParaRPr lang="en-US" dirty="0"/>
          </a:p>
        </p:txBody>
      </p:sp>
      <p:sp>
        <p:nvSpPr>
          <p:cNvPr id="244815" name="Rectangle 79"/>
          <p:cNvSpPr>
            <a:spLocks noGrp="1"/>
          </p:cNvSpPr>
          <p:nvPr>
            <p:ph idx="1"/>
          </p:nvPr>
        </p:nvSpPr>
        <p:spPr/>
        <p:txBody>
          <a:bodyPr/>
          <a:lstStyle/>
          <a:p>
            <a:pPr>
              <a:lnSpc>
                <a:spcPct val="150000"/>
              </a:lnSpc>
            </a:pPr>
            <a:r>
              <a:rPr lang="en-US" dirty="0" smtClean="0">
                <a:solidFill>
                  <a:srgbClr val="000000"/>
                </a:solidFill>
                <a:latin typeface="Candara"/>
              </a:rPr>
              <a:t>Demo on:</a:t>
            </a:r>
          </a:p>
          <a:p>
            <a:pPr lvl="1">
              <a:lnSpc>
                <a:spcPct val="150000"/>
              </a:lnSpc>
            </a:pPr>
            <a:r>
              <a:rPr lang="en-US" dirty="0">
                <a:solidFill>
                  <a:srgbClr val="000000"/>
                </a:solidFill>
                <a:latin typeface="Candara"/>
                <a:cs typeface="Arial" pitchFamily="34" charset="0"/>
              </a:rPr>
              <a:t>Exception Testing</a:t>
            </a:r>
          </a:p>
          <a:p>
            <a:pPr lvl="2">
              <a:lnSpc>
                <a:spcPct val="150000"/>
              </a:lnSpc>
            </a:pPr>
            <a:r>
              <a:rPr lang="en-US" dirty="0">
                <a:solidFill>
                  <a:srgbClr val="000000"/>
                </a:solidFill>
                <a:latin typeface="Candara"/>
                <a:cs typeface="Arial" pitchFamily="34" charset="0"/>
              </a:rPr>
              <a:t>Person.java &amp;   TestPerson2.java</a:t>
            </a:r>
          </a:p>
        </p:txBody>
      </p:sp>
    </p:spTree>
    <p:extLst>
      <p:ext uri="{BB962C8B-B14F-4D97-AF65-F5344CB8AC3E}">
        <p14:creationId xmlns:p14="http://schemas.microsoft.com/office/powerpoint/2010/main" val="297409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19.6</a:t>
            </a:r>
            <a:r>
              <a:rPr lang="en-US" sz="1200" dirty="0"/>
              <a:t>: Test Fixtures </a:t>
            </a:r>
            <a:r>
              <a:rPr lang="en-US" dirty="0"/>
              <a:t/>
            </a:r>
            <a:br>
              <a:rPr lang="en-US" dirty="0"/>
            </a:br>
            <a:r>
              <a:rPr lang="en-US" dirty="0"/>
              <a:t>Using @BeforeClass and @</a:t>
            </a:r>
            <a:r>
              <a:rPr lang="en-US" dirty="0" smtClean="0"/>
              <a:t>AfterClass</a:t>
            </a:r>
            <a:endParaRPr lang="en-US" dirty="0"/>
          </a:p>
        </p:txBody>
      </p:sp>
      <p:sp>
        <p:nvSpPr>
          <p:cNvPr id="248839" name="Rectangle 7"/>
          <p:cNvSpPr>
            <a:spLocks noGrp="1"/>
          </p:cNvSpPr>
          <p:nvPr>
            <p:ph idx="1"/>
          </p:nvPr>
        </p:nvSpPr>
        <p:spPr>
          <a:noFill/>
        </p:spPr>
        <p:txBody>
          <a:bodyPr/>
          <a:lstStyle/>
          <a:p>
            <a:pPr>
              <a:lnSpc>
                <a:spcPct val="150000"/>
              </a:lnSpc>
            </a:pPr>
            <a:r>
              <a:rPr lang="en-US" dirty="0" smtClean="0">
                <a:solidFill>
                  <a:srgbClr val="000000"/>
                </a:solidFill>
                <a:latin typeface="Candara"/>
              </a:rPr>
              <a:t>Suppose some initialization has to be done and several tests have to be executed before the cleanup.</a:t>
            </a:r>
          </a:p>
          <a:p>
            <a:pPr>
              <a:lnSpc>
                <a:spcPct val="150000"/>
              </a:lnSpc>
            </a:pPr>
            <a:r>
              <a:rPr lang="en-US" dirty="0" smtClean="0">
                <a:solidFill>
                  <a:srgbClr val="000000"/>
                </a:solidFill>
                <a:latin typeface="Candara"/>
              </a:rPr>
              <a:t>Then methods can be annotated by using the @</a:t>
            </a:r>
            <a:r>
              <a:rPr lang="en-US" dirty="0" err="1" smtClean="0">
                <a:solidFill>
                  <a:srgbClr val="000000"/>
                </a:solidFill>
                <a:latin typeface="Candara"/>
              </a:rPr>
              <a:t>BeforeClass</a:t>
            </a:r>
            <a:r>
              <a:rPr lang="en-US" dirty="0" smtClean="0">
                <a:solidFill>
                  <a:srgbClr val="000000"/>
                </a:solidFill>
                <a:latin typeface="Candara"/>
              </a:rPr>
              <a:t> and @</a:t>
            </a:r>
            <a:r>
              <a:rPr lang="en-US" dirty="0" err="1" smtClean="0">
                <a:solidFill>
                  <a:srgbClr val="000000"/>
                </a:solidFill>
                <a:latin typeface="Candara"/>
              </a:rPr>
              <a:t>AfterClass</a:t>
            </a:r>
            <a:r>
              <a:rPr lang="en-US" dirty="0" smtClean="0">
                <a:solidFill>
                  <a:srgbClr val="000000"/>
                </a:solidFill>
                <a:latin typeface="Candara"/>
              </a:rPr>
              <a:t>.</a:t>
            </a:r>
          </a:p>
          <a:p>
            <a:pPr lvl="1">
              <a:lnSpc>
                <a:spcPct val="150000"/>
              </a:lnSpc>
            </a:pPr>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BeforeClass</a:t>
            </a:r>
            <a:r>
              <a:rPr lang="en-US" dirty="0">
                <a:solidFill>
                  <a:srgbClr val="000000"/>
                </a:solidFill>
                <a:latin typeface="Candara"/>
                <a:cs typeface="Arial" pitchFamily="34" charset="0"/>
              </a:rPr>
              <a:t>: It is executed once before the test methods.</a:t>
            </a:r>
          </a:p>
          <a:p>
            <a:pPr lvl="1">
              <a:lnSpc>
                <a:spcPct val="150000"/>
              </a:lnSpc>
            </a:pPr>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AfterClass</a:t>
            </a:r>
            <a:r>
              <a:rPr lang="en-US" dirty="0">
                <a:solidFill>
                  <a:srgbClr val="000000"/>
                </a:solidFill>
                <a:latin typeface="Candara"/>
                <a:cs typeface="Arial" pitchFamily="34" charset="0"/>
              </a:rPr>
              <a:t>: It is executed once after all the tests have executed.</a:t>
            </a:r>
          </a:p>
        </p:txBody>
      </p:sp>
    </p:spTree>
    <p:extLst>
      <p:ext uri="{BB962C8B-B14F-4D97-AF65-F5344CB8AC3E}">
        <p14:creationId xmlns:p14="http://schemas.microsoft.com/office/powerpoint/2010/main" val="1399312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19.6</a:t>
            </a:r>
            <a:r>
              <a:rPr lang="en-US" sz="1200" dirty="0"/>
              <a:t>: Test Fixtures </a:t>
            </a:r>
            <a:br>
              <a:rPr lang="en-US" sz="1200" dirty="0"/>
            </a:br>
            <a:r>
              <a:rPr lang="en-US" dirty="0"/>
              <a:t>Using @BeforeClass and @</a:t>
            </a:r>
            <a:r>
              <a:rPr lang="en-US" dirty="0" smtClean="0"/>
              <a:t>AfterClass</a:t>
            </a:r>
            <a:endParaRPr lang="en-US" dirty="0"/>
          </a:p>
        </p:txBody>
      </p:sp>
      <p:sp>
        <p:nvSpPr>
          <p:cNvPr id="3" name="Content Placeholder 2"/>
          <p:cNvSpPr>
            <a:spLocks noGrp="1"/>
          </p:cNvSpPr>
          <p:nvPr>
            <p:ph idx="1"/>
          </p:nvPr>
        </p:nvSpPr>
        <p:spPr/>
        <p:txBody>
          <a:bodyPr/>
          <a:lstStyle/>
          <a:p>
            <a:r>
              <a:rPr lang="en-US" dirty="0"/>
              <a:t>Example of @</a:t>
            </a:r>
            <a:r>
              <a:rPr lang="en-US" dirty="0" err="1"/>
              <a:t>BeforeClass</a:t>
            </a:r>
            <a:r>
              <a:rPr lang="en-US" dirty="0"/>
              <a:t>:</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dirty="0" smtClean="0"/>
              <a:t>Example </a:t>
            </a:r>
            <a:r>
              <a:rPr lang="en-US" dirty="0"/>
              <a:t>of @AfterClass:</a:t>
            </a:r>
          </a:p>
          <a:p>
            <a:endParaRPr lang="en-US" dirty="0" smtClean="0"/>
          </a:p>
          <a:p>
            <a:endParaRPr lang="en-US" dirty="0"/>
          </a:p>
          <a:p>
            <a:endParaRPr lang="en-US" dirty="0" smtClean="0"/>
          </a:p>
          <a:p>
            <a:endParaRPr lang="en-US" dirty="0"/>
          </a:p>
          <a:p>
            <a:r>
              <a:rPr lang="en-US" dirty="0"/>
              <a:t> </a:t>
            </a:r>
            <a:endParaRPr lang="en-US" dirty="0" smtClean="0"/>
          </a:p>
          <a:p>
            <a:endParaRPr lang="en-US" dirty="0"/>
          </a:p>
          <a:p>
            <a:r>
              <a:rPr lang="en-US" dirty="0" smtClean="0"/>
              <a:t>The </a:t>
            </a:r>
            <a:r>
              <a:rPr lang="en-US" dirty="0"/>
              <a:t>methods using this annotation should be public static void</a:t>
            </a:r>
          </a:p>
          <a:p>
            <a:pPr marL="0" indent="0">
              <a:buNone/>
            </a:pPr>
            <a:endParaRPr lang="en-US" dirty="0" smtClean="0"/>
          </a:p>
          <a:p>
            <a:endParaRPr lang="en-US" dirty="0"/>
          </a:p>
        </p:txBody>
      </p:sp>
      <p:sp>
        <p:nvSpPr>
          <p:cNvPr id="259085" name="AutoShape 13"/>
          <p:cNvSpPr>
            <a:spLocks noChangeArrowheads="1"/>
          </p:cNvSpPr>
          <p:nvPr/>
        </p:nvSpPr>
        <p:spPr bwMode="auto">
          <a:xfrm>
            <a:off x="384103" y="2025654"/>
            <a:ext cx="7848600" cy="1457325"/>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mj-lt"/>
                <a:cs typeface="Arial" pitchFamily="34" charset="0"/>
              </a:rPr>
              <a:t>@</a:t>
            </a:r>
            <a:r>
              <a:rPr lang="en-US" dirty="0" err="1">
                <a:latin typeface="+mj-lt"/>
                <a:cs typeface="Arial" pitchFamily="34" charset="0"/>
              </a:rPr>
              <a:t>BeforeClass</a:t>
            </a:r>
            <a:endParaRPr lang="en-US" dirty="0">
              <a:latin typeface="+mj-lt"/>
              <a:cs typeface="Arial" pitchFamily="34" charset="0"/>
            </a:endParaRPr>
          </a:p>
          <a:p>
            <a:pPr lvl="1">
              <a:spcBef>
                <a:spcPct val="20000"/>
              </a:spcBef>
            </a:pPr>
            <a:r>
              <a:rPr lang="en-US" dirty="0">
                <a:latin typeface="+mj-lt"/>
                <a:cs typeface="Arial" pitchFamily="34" charset="0"/>
              </a:rPr>
              <a:t>public static void </a:t>
            </a:r>
            <a:r>
              <a:rPr lang="en-US" dirty="0" err="1">
                <a:latin typeface="+mj-lt"/>
                <a:cs typeface="Arial" pitchFamily="34" charset="0"/>
              </a:rPr>
              <a:t>beforeAllTests</a:t>
            </a:r>
            <a:r>
              <a:rPr lang="en-US" dirty="0">
                <a:latin typeface="+mj-lt"/>
                <a:cs typeface="Arial" pitchFamily="34" charset="0"/>
              </a:rPr>
              <a:t>() {</a:t>
            </a:r>
          </a:p>
          <a:p>
            <a:pPr lvl="1">
              <a:spcBef>
                <a:spcPct val="20000"/>
              </a:spcBef>
            </a:pPr>
            <a:r>
              <a:rPr lang="en-US" dirty="0">
                <a:latin typeface="+mj-lt"/>
                <a:cs typeface="Arial" pitchFamily="34" charset="0"/>
              </a:rPr>
              <a:t>Connection </a:t>
            </a:r>
            <a:r>
              <a:rPr lang="en-US" dirty="0" err="1">
                <a:latin typeface="+mj-lt"/>
                <a:cs typeface="Arial" pitchFamily="34" charset="0"/>
              </a:rPr>
              <a:t>conn</a:t>
            </a:r>
            <a:r>
              <a:rPr lang="en-US" dirty="0">
                <a:latin typeface="+mj-lt"/>
                <a:cs typeface="Arial" pitchFamily="34" charset="0"/>
              </a:rPr>
              <a:t>=</a:t>
            </a:r>
            <a:r>
              <a:rPr lang="en-US" dirty="0" err="1">
                <a:latin typeface="+mj-lt"/>
                <a:cs typeface="Arial" pitchFamily="34" charset="0"/>
              </a:rPr>
              <a:t>DriverManager.getConnection</a:t>
            </a:r>
            <a:r>
              <a:rPr lang="en-US" dirty="0">
                <a:latin typeface="+mj-lt"/>
                <a:cs typeface="Arial" pitchFamily="34" charset="0"/>
              </a:rPr>
              <a:t>(….);}  </a:t>
            </a:r>
          </a:p>
        </p:txBody>
      </p:sp>
      <p:sp>
        <p:nvSpPr>
          <p:cNvPr id="259086" name="AutoShape 14"/>
          <p:cNvSpPr>
            <a:spLocks noChangeArrowheads="1"/>
          </p:cNvSpPr>
          <p:nvPr/>
        </p:nvSpPr>
        <p:spPr bwMode="auto">
          <a:xfrm>
            <a:off x="407988" y="4215656"/>
            <a:ext cx="7848600" cy="1258869"/>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mj-lt"/>
                <a:cs typeface="Arial" pitchFamily="34" charset="0"/>
              </a:rPr>
              <a:t>@</a:t>
            </a:r>
            <a:r>
              <a:rPr lang="en-US" dirty="0" err="1">
                <a:latin typeface="+mj-lt"/>
                <a:cs typeface="Arial" pitchFamily="34" charset="0"/>
              </a:rPr>
              <a:t>AfterClass</a:t>
            </a:r>
            <a:endParaRPr lang="en-US" dirty="0">
              <a:latin typeface="+mj-lt"/>
              <a:cs typeface="Arial" pitchFamily="34" charset="0"/>
            </a:endParaRPr>
          </a:p>
          <a:p>
            <a:pPr lvl="1">
              <a:spcBef>
                <a:spcPct val="20000"/>
              </a:spcBef>
            </a:pPr>
            <a:r>
              <a:rPr lang="en-US" dirty="0">
                <a:latin typeface="+mj-lt"/>
                <a:cs typeface="Arial" pitchFamily="34" charset="0"/>
              </a:rPr>
              <a:t>public static void </a:t>
            </a:r>
            <a:r>
              <a:rPr lang="en-US" dirty="0" err="1">
                <a:latin typeface="+mj-lt"/>
                <a:cs typeface="Arial" pitchFamily="34" charset="0"/>
              </a:rPr>
              <a:t>afterAllTests</a:t>
            </a:r>
            <a:r>
              <a:rPr lang="en-US" dirty="0">
                <a:latin typeface="+mj-lt"/>
                <a:cs typeface="Arial" pitchFamily="34" charset="0"/>
              </a:rPr>
              <a:t>() {</a:t>
            </a:r>
          </a:p>
          <a:p>
            <a:pPr lvl="1">
              <a:spcBef>
                <a:spcPct val="20000"/>
              </a:spcBef>
            </a:pPr>
            <a:r>
              <a:rPr lang="en-US" dirty="0" err="1">
                <a:latin typeface="+mj-lt"/>
                <a:cs typeface="Arial" pitchFamily="34" charset="0"/>
              </a:rPr>
              <a:t>conn.close</a:t>
            </a:r>
            <a:r>
              <a:rPr lang="en-US" dirty="0">
                <a:latin typeface="+mj-lt"/>
                <a:cs typeface="Arial" pitchFamily="34" charset="0"/>
              </a:rPr>
              <a:t>; } </a:t>
            </a:r>
          </a:p>
        </p:txBody>
      </p:sp>
    </p:spTree>
    <p:extLst>
      <p:ext uri="{BB962C8B-B14F-4D97-AF65-F5344CB8AC3E}">
        <p14:creationId xmlns:p14="http://schemas.microsoft.com/office/powerpoint/2010/main" val="11444532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19.6</a:t>
            </a:r>
            <a:r>
              <a:rPr lang="en-US" sz="1200" dirty="0"/>
              <a:t>: Test Fixtures </a:t>
            </a:r>
            <a:br>
              <a:rPr lang="en-US" sz="1200" dirty="0"/>
            </a:br>
            <a:r>
              <a:rPr lang="en-US" dirty="0" smtClean="0"/>
              <a:t>Demo</a:t>
            </a:r>
            <a:endParaRPr lang="en-US" dirty="0"/>
          </a:p>
        </p:txBody>
      </p:sp>
      <p:sp>
        <p:nvSpPr>
          <p:cNvPr id="250959" name="Rectangle 79"/>
          <p:cNvSpPr>
            <a:spLocks noGrp="1"/>
          </p:cNvSpPr>
          <p:nvPr>
            <p:ph idx="1"/>
          </p:nvPr>
        </p:nvSpPr>
        <p:spPr/>
        <p:txBody>
          <a:bodyPr/>
          <a:lstStyle/>
          <a:p>
            <a:pPr>
              <a:lnSpc>
                <a:spcPct val="150000"/>
              </a:lnSpc>
            </a:pPr>
            <a:r>
              <a:rPr lang="en-US" dirty="0" smtClean="0">
                <a:solidFill>
                  <a:srgbClr val="000000"/>
                </a:solidFill>
                <a:latin typeface="Candara"/>
              </a:rPr>
              <a:t>Demo on:</a:t>
            </a:r>
          </a:p>
          <a:p>
            <a:pPr lvl="1">
              <a:lnSpc>
                <a:spcPct val="150000"/>
              </a:lnSpc>
            </a:pPr>
            <a:r>
              <a:rPr lang="en-US" dirty="0">
                <a:solidFill>
                  <a:srgbClr val="000000"/>
                </a:solidFill>
                <a:latin typeface="Candara"/>
                <a:cs typeface="Arial" pitchFamily="34" charset="0"/>
              </a:rPr>
              <a:t>Using the @</a:t>
            </a:r>
            <a:r>
              <a:rPr lang="en-US" dirty="0" err="1">
                <a:solidFill>
                  <a:srgbClr val="000000"/>
                </a:solidFill>
                <a:latin typeface="Candara"/>
                <a:cs typeface="Arial" pitchFamily="34" charset="0"/>
              </a:rPr>
              <a:t>BeforeClass</a:t>
            </a:r>
            <a:r>
              <a:rPr lang="en-US" dirty="0">
                <a:solidFill>
                  <a:srgbClr val="000000"/>
                </a:solidFill>
                <a:latin typeface="Candara"/>
                <a:cs typeface="Arial" pitchFamily="34" charset="0"/>
              </a:rPr>
              <a:t> and @</a:t>
            </a:r>
            <a:r>
              <a:rPr lang="en-US" dirty="0" err="1">
                <a:solidFill>
                  <a:srgbClr val="000000"/>
                </a:solidFill>
                <a:latin typeface="Candara"/>
                <a:cs typeface="Arial" pitchFamily="34" charset="0"/>
              </a:rPr>
              <a:t>AfterClass</a:t>
            </a:r>
            <a:r>
              <a:rPr lang="en-US" dirty="0">
                <a:solidFill>
                  <a:srgbClr val="000000"/>
                </a:solidFill>
                <a:latin typeface="Candara"/>
                <a:cs typeface="Arial" pitchFamily="34" charset="0"/>
              </a:rPr>
              <a:t> annotations</a:t>
            </a:r>
            <a:r>
              <a:rPr lang="en-US" dirty="0">
                <a:solidFill>
                  <a:srgbClr val="000000"/>
                </a:solidFill>
                <a:latin typeface="Candara"/>
              </a:rPr>
              <a:t> </a:t>
            </a:r>
          </a:p>
        </p:txBody>
      </p:sp>
    </p:spTree>
    <p:extLst>
      <p:ext uri="{BB962C8B-B14F-4D97-AF65-F5344CB8AC3E}">
        <p14:creationId xmlns:p14="http://schemas.microsoft.com/office/powerpoint/2010/main" val="1400776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19.6</a:t>
            </a:r>
            <a:r>
              <a:rPr lang="en-US" sz="1200" dirty="0"/>
              <a:t>: Test Fixtures </a:t>
            </a:r>
            <a:r>
              <a:rPr lang="en-US" dirty="0"/>
              <a:t/>
            </a:r>
            <a:br>
              <a:rPr lang="en-US" dirty="0"/>
            </a:br>
            <a:r>
              <a:rPr lang="en-US" dirty="0"/>
              <a:t>Using @</a:t>
            </a:r>
            <a:r>
              <a:rPr lang="en-US" dirty="0" smtClean="0"/>
              <a:t>Ignore</a:t>
            </a:r>
            <a:endParaRPr lang="en-US" dirty="0"/>
          </a:p>
        </p:txBody>
      </p:sp>
      <p:sp>
        <p:nvSpPr>
          <p:cNvPr id="252935" name="Rectangle 7"/>
          <p:cNvSpPr>
            <a:spLocks noGrp="1"/>
          </p:cNvSpPr>
          <p:nvPr>
            <p:ph idx="1"/>
          </p:nvPr>
        </p:nvSpPr>
        <p:spPr/>
        <p:txBody>
          <a:bodyPr>
            <a:normAutofit/>
          </a:bodyPr>
          <a:lstStyle/>
          <a:p>
            <a:pPr>
              <a:lnSpc>
                <a:spcPct val="150000"/>
              </a:lnSpc>
            </a:pPr>
            <a:r>
              <a:rPr lang="en-US" dirty="0" smtClean="0">
                <a:solidFill>
                  <a:schemeClr val="tx1"/>
                </a:solidFill>
              </a:rPr>
              <a:t>The @Ignore annotation notifies the runner to ignore a test. </a:t>
            </a:r>
          </a:p>
          <a:p>
            <a:pPr>
              <a:lnSpc>
                <a:spcPct val="150000"/>
              </a:lnSpc>
            </a:pPr>
            <a:r>
              <a:rPr lang="en-US" dirty="0" smtClean="0">
                <a:solidFill>
                  <a:schemeClr val="tx1"/>
                </a:solidFill>
              </a:rPr>
              <a:t>The runner reports that the test was not run.</a:t>
            </a:r>
          </a:p>
          <a:p>
            <a:pPr>
              <a:lnSpc>
                <a:spcPct val="150000"/>
              </a:lnSpc>
            </a:pPr>
            <a:r>
              <a:rPr lang="en-US" dirty="0" smtClean="0">
                <a:solidFill>
                  <a:schemeClr val="tx1"/>
                </a:solidFill>
              </a:rPr>
              <a:t>Optionally, a message can be included to indicate why the test should be ignored.</a:t>
            </a:r>
          </a:p>
          <a:p>
            <a:pPr>
              <a:lnSpc>
                <a:spcPct val="150000"/>
              </a:lnSpc>
            </a:pPr>
            <a:r>
              <a:rPr lang="en-US" dirty="0" smtClean="0">
                <a:solidFill>
                  <a:schemeClr val="tx1"/>
                </a:solidFill>
              </a:rPr>
              <a:t>This annotation should be added either in before or after the @Test annotation.</a:t>
            </a:r>
          </a:p>
        </p:txBody>
      </p:sp>
    </p:spTree>
    <p:extLst>
      <p:ext uri="{BB962C8B-B14F-4D97-AF65-F5344CB8AC3E}">
        <p14:creationId xmlns:p14="http://schemas.microsoft.com/office/powerpoint/2010/main" val="27109085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19.6</a:t>
            </a:r>
            <a:r>
              <a:rPr lang="en-US" sz="1200" dirty="0"/>
              <a:t>: Test Fixtures </a:t>
            </a:r>
            <a:br>
              <a:rPr lang="en-US" sz="1200" dirty="0"/>
            </a:br>
            <a:r>
              <a:rPr lang="en-US" dirty="0"/>
              <a:t>Using @</a:t>
            </a:r>
            <a:r>
              <a:rPr lang="en-US" dirty="0" smtClean="0"/>
              <a:t>Ignore</a:t>
            </a:r>
            <a:endParaRPr lang="en-US" dirty="0"/>
          </a:p>
        </p:txBody>
      </p:sp>
      <p:sp>
        <p:nvSpPr>
          <p:cNvPr id="3" name="Content Placeholder 2"/>
          <p:cNvSpPr>
            <a:spLocks noGrp="1"/>
          </p:cNvSpPr>
          <p:nvPr>
            <p:ph idx="1"/>
          </p:nvPr>
        </p:nvSpPr>
        <p:spPr/>
        <p:txBody>
          <a:bodyPr/>
          <a:lstStyle/>
          <a:p>
            <a:r>
              <a:rPr lang="en-US" dirty="0"/>
              <a:t>Example of @Ignore for a method:</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endParaRPr lang="en-US" dirty="0" smtClean="0"/>
          </a:p>
          <a:p>
            <a:endParaRPr lang="en-US" dirty="0"/>
          </a:p>
          <a:p>
            <a:endParaRPr lang="en-US" dirty="0" smtClean="0"/>
          </a:p>
          <a:p>
            <a:r>
              <a:rPr lang="en-US" dirty="0" smtClean="0"/>
              <a:t>Example </a:t>
            </a:r>
            <a:r>
              <a:rPr lang="en-US" dirty="0"/>
              <a:t>of @Ignore for a class:</a:t>
            </a:r>
          </a:p>
          <a:p>
            <a:pPr marL="0" indent="0">
              <a:buNone/>
            </a:pPr>
            <a:endParaRPr lang="en-US" dirty="0"/>
          </a:p>
        </p:txBody>
      </p:sp>
      <p:sp>
        <p:nvSpPr>
          <p:cNvPr id="261132" name="AutoShape 12"/>
          <p:cNvSpPr>
            <a:spLocks noChangeArrowheads="1"/>
          </p:cNvSpPr>
          <p:nvPr/>
        </p:nvSpPr>
        <p:spPr bwMode="auto">
          <a:xfrm>
            <a:off x="446088" y="2211614"/>
            <a:ext cx="7848600" cy="1457325"/>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mj-lt"/>
                <a:cs typeface="Arial" pitchFamily="34" charset="0"/>
              </a:rPr>
              <a:t>@Ignore (“The network resource is not currently available”)</a:t>
            </a:r>
          </a:p>
          <a:p>
            <a:pPr lvl="1">
              <a:spcBef>
                <a:spcPct val="20000"/>
              </a:spcBef>
            </a:pPr>
            <a:r>
              <a:rPr lang="en-US" dirty="0">
                <a:latin typeface="+mj-lt"/>
                <a:cs typeface="Arial" pitchFamily="34" charset="0"/>
              </a:rPr>
              <a:t>@Test</a:t>
            </a:r>
          </a:p>
          <a:p>
            <a:pPr lvl="1">
              <a:spcBef>
                <a:spcPct val="20000"/>
              </a:spcBef>
            </a:pPr>
            <a:r>
              <a:rPr lang="en-US" dirty="0">
                <a:latin typeface="+mj-lt"/>
                <a:cs typeface="Arial" pitchFamily="34" charset="0"/>
              </a:rPr>
              <a:t>  public void </a:t>
            </a:r>
            <a:r>
              <a:rPr lang="en-US" dirty="0" err="1">
                <a:latin typeface="+mj-lt"/>
                <a:cs typeface="Arial" pitchFamily="34" charset="0"/>
              </a:rPr>
              <a:t>multiplyTest</a:t>
            </a:r>
            <a:r>
              <a:rPr lang="en-US" dirty="0">
                <a:latin typeface="+mj-lt"/>
                <a:cs typeface="Arial" pitchFamily="34" charset="0"/>
              </a:rPr>
              <a:t>() {</a:t>
            </a:r>
          </a:p>
          <a:p>
            <a:pPr lvl="1">
              <a:spcBef>
                <a:spcPct val="20000"/>
              </a:spcBef>
            </a:pPr>
            <a:r>
              <a:rPr lang="en-US" dirty="0">
                <a:latin typeface="+mj-lt"/>
                <a:cs typeface="Arial" pitchFamily="34" charset="0"/>
              </a:rPr>
              <a:t>     ……}  </a:t>
            </a:r>
          </a:p>
        </p:txBody>
      </p:sp>
      <p:sp>
        <p:nvSpPr>
          <p:cNvPr id="261133" name="AutoShape 13"/>
          <p:cNvSpPr>
            <a:spLocks noChangeArrowheads="1"/>
          </p:cNvSpPr>
          <p:nvPr/>
        </p:nvSpPr>
        <p:spPr bwMode="auto">
          <a:xfrm>
            <a:off x="446088" y="4288520"/>
            <a:ext cx="7848600" cy="1457325"/>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mj-lt"/>
                <a:cs typeface="Arial" pitchFamily="34" charset="0"/>
              </a:rPr>
              <a:t>@Ignore public class </a:t>
            </a:r>
            <a:r>
              <a:rPr lang="en-US" dirty="0" err="1">
                <a:latin typeface="+mj-lt"/>
                <a:cs typeface="Arial" pitchFamily="34" charset="0"/>
              </a:rPr>
              <a:t>TestCal</a:t>
            </a:r>
            <a:r>
              <a:rPr lang="en-US" dirty="0">
                <a:latin typeface="+mj-lt"/>
                <a:cs typeface="Arial" pitchFamily="34" charset="0"/>
              </a:rPr>
              <a:t> {</a:t>
            </a:r>
          </a:p>
          <a:p>
            <a:pPr lvl="1">
              <a:spcBef>
                <a:spcPct val="20000"/>
              </a:spcBef>
            </a:pPr>
            <a:r>
              <a:rPr lang="en-US" dirty="0">
                <a:latin typeface="+mj-lt"/>
                <a:cs typeface="Arial" pitchFamily="34" charset="0"/>
              </a:rPr>
              <a:t>@Test public void </a:t>
            </a:r>
            <a:r>
              <a:rPr lang="en-US" dirty="0" err="1">
                <a:latin typeface="+mj-lt"/>
                <a:cs typeface="Arial" pitchFamily="34" charset="0"/>
              </a:rPr>
              <a:t>addTest</a:t>
            </a:r>
            <a:r>
              <a:rPr lang="en-US" dirty="0">
                <a:latin typeface="+mj-lt"/>
                <a:cs typeface="Arial" pitchFamily="34" charset="0"/>
              </a:rPr>
              <a:t>(){ …. }</a:t>
            </a:r>
          </a:p>
          <a:p>
            <a:pPr lvl="1">
              <a:spcBef>
                <a:spcPct val="20000"/>
              </a:spcBef>
            </a:pPr>
            <a:r>
              <a:rPr lang="en-US" dirty="0">
                <a:latin typeface="+mj-lt"/>
                <a:cs typeface="Arial" pitchFamily="34" charset="0"/>
              </a:rPr>
              <a:t>@Test public void </a:t>
            </a:r>
            <a:r>
              <a:rPr lang="en-US" dirty="0" err="1">
                <a:latin typeface="+mj-lt"/>
                <a:cs typeface="Arial" pitchFamily="34" charset="0"/>
              </a:rPr>
              <a:t>subtractTest</a:t>
            </a:r>
            <a:r>
              <a:rPr lang="en-US" dirty="0">
                <a:latin typeface="+mj-lt"/>
                <a:cs typeface="Arial" pitchFamily="34" charset="0"/>
              </a:rPr>
              <a:t>(){…..}</a:t>
            </a:r>
          </a:p>
          <a:p>
            <a:pPr lvl="1">
              <a:spcBef>
                <a:spcPct val="20000"/>
              </a:spcBef>
            </a:pPr>
            <a:r>
              <a:rPr lang="en-US" dirty="0">
                <a:latin typeface="+mj-lt"/>
                <a:cs typeface="Arial" pitchFamily="34" charset="0"/>
              </a:rPr>
              <a:t>}</a:t>
            </a:r>
          </a:p>
        </p:txBody>
      </p:sp>
    </p:spTree>
    <p:extLst>
      <p:ext uri="{BB962C8B-B14F-4D97-AF65-F5344CB8AC3E}">
        <p14:creationId xmlns:p14="http://schemas.microsoft.com/office/powerpoint/2010/main" val="927734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19.6</a:t>
            </a:r>
            <a:r>
              <a:rPr lang="en-US" sz="1200" dirty="0"/>
              <a:t>: Test Fixtures </a:t>
            </a:r>
            <a:br>
              <a:rPr lang="en-US" sz="1200" dirty="0"/>
            </a:br>
            <a:r>
              <a:rPr lang="en-US" dirty="0" smtClean="0"/>
              <a:t>Demo</a:t>
            </a:r>
            <a:endParaRPr lang="en-US" dirty="0"/>
          </a:p>
        </p:txBody>
      </p:sp>
      <p:sp>
        <p:nvSpPr>
          <p:cNvPr id="255057" name="Rectangle 81"/>
          <p:cNvSpPr>
            <a:spLocks noGrp="1"/>
          </p:cNvSpPr>
          <p:nvPr>
            <p:ph idx="1"/>
          </p:nvPr>
        </p:nvSpPr>
        <p:spPr/>
        <p:txBody>
          <a:bodyPr/>
          <a:lstStyle/>
          <a:p>
            <a:pPr>
              <a:lnSpc>
                <a:spcPct val="150000"/>
              </a:lnSpc>
            </a:pPr>
            <a:r>
              <a:rPr lang="en-US" dirty="0" smtClean="0">
                <a:solidFill>
                  <a:srgbClr val="000000"/>
                </a:solidFill>
                <a:latin typeface="Candara"/>
              </a:rPr>
              <a:t>Demo on:</a:t>
            </a:r>
          </a:p>
          <a:p>
            <a:pPr lvl="1">
              <a:lnSpc>
                <a:spcPct val="150000"/>
              </a:lnSpc>
            </a:pPr>
            <a:r>
              <a:rPr lang="en-US" dirty="0">
                <a:solidFill>
                  <a:srgbClr val="000000"/>
                </a:solidFill>
                <a:latin typeface="Candara"/>
                <a:cs typeface="Arial" pitchFamily="34" charset="0"/>
              </a:rPr>
              <a:t>Using the @Ignore</a:t>
            </a:r>
          </a:p>
          <a:p>
            <a:pPr lvl="2">
              <a:lnSpc>
                <a:spcPct val="150000"/>
              </a:lnSpc>
            </a:pPr>
            <a:r>
              <a:rPr lang="en-US" dirty="0">
                <a:solidFill>
                  <a:srgbClr val="000000"/>
                </a:solidFill>
                <a:latin typeface="Candara"/>
                <a:cs typeface="Arial" pitchFamily="34" charset="0"/>
              </a:rPr>
              <a:t>Student.java &amp; TestStudent.java</a:t>
            </a:r>
          </a:p>
        </p:txBody>
      </p:sp>
    </p:spTree>
    <p:extLst>
      <p:ext uri="{BB962C8B-B14F-4D97-AF65-F5344CB8AC3E}">
        <p14:creationId xmlns:p14="http://schemas.microsoft.com/office/powerpoint/2010/main" val="2313310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19.1</a:t>
            </a:r>
            <a:r>
              <a:rPr lang="en-US" sz="1200" dirty="0"/>
              <a:t>: Introduction</a:t>
            </a:r>
            <a:r>
              <a:rPr lang="en-US" dirty="0"/>
              <a:t/>
            </a:r>
            <a:br>
              <a:rPr lang="en-US" dirty="0"/>
            </a:br>
            <a:r>
              <a:rPr lang="en-US" dirty="0"/>
              <a:t>Why is Testing </a:t>
            </a:r>
            <a:r>
              <a:rPr lang="en-US" dirty="0" smtClean="0"/>
              <a:t>Necessary</a:t>
            </a:r>
            <a:endParaRPr lang="en-US" dirty="0"/>
          </a:p>
        </p:txBody>
      </p:sp>
      <p:sp>
        <p:nvSpPr>
          <p:cNvPr id="183304" name="Rectangle 8"/>
          <p:cNvSpPr>
            <a:spLocks noGrp="1"/>
          </p:cNvSpPr>
          <p:nvPr>
            <p:ph idx="1"/>
          </p:nvPr>
        </p:nvSpPr>
        <p:spPr>
          <a:noFill/>
        </p:spPr>
        <p:txBody>
          <a:bodyPr/>
          <a:lstStyle/>
          <a:p>
            <a:pPr>
              <a:lnSpc>
                <a:spcPct val="150000"/>
              </a:lnSpc>
            </a:pPr>
            <a:r>
              <a:rPr lang="en-US" dirty="0" smtClean="0">
                <a:solidFill>
                  <a:srgbClr val="000000"/>
                </a:solidFill>
                <a:latin typeface="Candara"/>
              </a:rPr>
              <a:t>To test a program implies adding value to it.</a:t>
            </a:r>
          </a:p>
          <a:p>
            <a:pPr lvl="1">
              <a:lnSpc>
                <a:spcPct val="150000"/>
              </a:lnSpc>
            </a:pPr>
            <a:r>
              <a:rPr lang="en-US" dirty="0">
                <a:solidFill>
                  <a:srgbClr val="000000"/>
                </a:solidFill>
                <a:latin typeface="Candara"/>
                <a:cs typeface="Arial" pitchFamily="34" charset="0"/>
              </a:rPr>
              <a:t>Testing means raising the reliability and quality of the program.</a:t>
            </a:r>
          </a:p>
          <a:p>
            <a:pPr lvl="1">
              <a:lnSpc>
                <a:spcPct val="150000"/>
              </a:lnSpc>
            </a:pPr>
            <a:r>
              <a:rPr lang="en-US" dirty="0">
                <a:solidFill>
                  <a:srgbClr val="000000"/>
                </a:solidFill>
                <a:latin typeface="Candara"/>
                <a:cs typeface="Arial" pitchFamily="34" charset="0"/>
              </a:rPr>
              <a:t>One should not test to show that the program works rather that it does not work.</a:t>
            </a:r>
          </a:p>
          <a:p>
            <a:pPr lvl="1">
              <a:lnSpc>
                <a:spcPct val="150000"/>
              </a:lnSpc>
            </a:pPr>
            <a:r>
              <a:rPr lang="en-US" dirty="0">
                <a:solidFill>
                  <a:srgbClr val="000000"/>
                </a:solidFill>
                <a:latin typeface="Candara"/>
                <a:cs typeface="Arial" pitchFamily="34" charset="0"/>
              </a:rPr>
              <a:t>Therefore testing is done with the intent of finding errors.</a:t>
            </a:r>
          </a:p>
          <a:p>
            <a:pPr>
              <a:lnSpc>
                <a:spcPct val="150000"/>
              </a:lnSpc>
            </a:pPr>
            <a:r>
              <a:rPr lang="en-US" dirty="0" smtClean="0">
                <a:solidFill>
                  <a:srgbClr val="000000"/>
                </a:solidFill>
                <a:latin typeface="Candara"/>
              </a:rPr>
              <a:t>Testing is a costly activity.</a:t>
            </a:r>
          </a:p>
        </p:txBody>
      </p:sp>
    </p:spTree>
    <p:extLst>
      <p:ext uri="{BB962C8B-B14F-4D97-AF65-F5344CB8AC3E}">
        <p14:creationId xmlns:p14="http://schemas.microsoft.com/office/powerpoint/2010/main" val="5308172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19.7: </a:t>
            </a:r>
            <a:r>
              <a:rPr lang="en-US" sz="1200" dirty="0"/>
              <a:t>Test Suites</a:t>
            </a:r>
            <a:r>
              <a:rPr lang="en-US" dirty="0"/>
              <a:t/>
            </a:r>
            <a:br>
              <a:rPr lang="en-US" dirty="0"/>
            </a:br>
            <a:r>
              <a:rPr lang="en-US" dirty="0"/>
              <a:t>Composing Test into Test </a:t>
            </a:r>
            <a:r>
              <a:rPr lang="en-US" dirty="0" smtClean="0"/>
              <a:t>Suites</a:t>
            </a:r>
            <a:endParaRPr lang="en-US" dirty="0"/>
          </a:p>
        </p:txBody>
      </p:sp>
      <p:sp>
        <p:nvSpPr>
          <p:cNvPr id="3" name="Content Placeholder 2"/>
          <p:cNvSpPr>
            <a:spLocks noGrp="1"/>
          </p:cNvSpPr>
          <p:nvPr>
            <p:ph idx="1"/>
          </p:nvPr>
        </p:nvSpPr>
        <p:spPr/>
        <p:txBody>
          <a:bodyPr/>
          <a:lstStyle/>
          <a:p>
            <a:r>
              <a:rPr lang="en-US" dirty="0"/>
              <a:t>Example: </a:t>
            </a:r>
          </a:p>
          <a:p>
            <a:endParaRPr lang="en-US" dirty="0"/>
          </a:p>
        </p:txBody>
      </p:sp>
      <p:sp>
        <p:nvSpPr>
          <p:cNvPr id="265225" name="AutoShape 9"/>
          <p:cNvSpPr>
            <a:spLocks noChangeArrowheads="1"/>
          </p:cNvSpPr>
          <p:nvPr/>
        </p:nvSpPr>
        <p:spPr bwMode="auto">
          <a:xfrm>
            <a:off x="407988" y="2202090"/>
            <a:ext cx="7848600" cy="3810000"/>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solidFill>
                  <a:srgbClr val="00264A"/>
                </a:solidFill>
                <a:cs typeface="Arial" pitchFamily="34" charset="0"/>
              </a:rPr>
              <a:t>import </a:t>
            </a:r>
            <a:r>
              <a:rPr lang="en-US" dirty="0" err="1">
                <a:solidFill>
                  <a:srgbClr val="00264A"/>
                </a:solidFill>
                <a:cs typeface="Arial" pitchFamily="34" charset="0"/>
              </a:rPr>
              <a:t>org.junit.runner.RunWith</a:t>
            </a:r>
            <a:r>
              <a:rPr lang="en-US" dirty="0">
                <a:solidFill>
                  <a:srgbClr val="00264A"/>
                </a:solidFill>
                <a:cs typeface="Arial" pitchFamily="34" charset="0"/>
              </a:rPr>
              <a:t>; </a:t>
            </a:r>
          </a:p>
          <a:p>
            <a:pPr lvl="1">
              <a:spcBef>
                <a:spcPct val="20000"/>
              </a:spcBef>
            </a:pPr>
            <a:r>
              <a:rPr lang="en-US" dirty="0">
                <a:solidFill>
                  <a:srgbClr val="00264A"/>
                </a:solidFill>
                <a:cs typeface="Arial" pitchFamily="34" charset="0"/>
              </a:rPr>
              <a:t>import </a:t>
            </a:r>
            <a:r>
              <a:rPr lang="en-US" dirty="0" err="1">
                <a:solidFill>
                  <a:srgbClr val="00264A"/>
                </a:solidFill>
                <a:cs typeface="Arial" pitchFamily="34" charset="0"/>
              </a:rPr>
              <a:t>org.junit.runners.Suite</a:t>
            </a:r>
            <a:r>
              <a:rPr lang="en-US" dirty="0">
                <a:solidFill>
                  <a:srgbClr val="00264A"/>
                </a:solidFill>
                <a:cs typeface="Arial" pitchFamily="34" charset="0"/>
              </a:rPr>
              <a:t>; </a:t>
            </a:r>
          </a:p>
          <a:p>
            <a:pPr lvl="1">
              <a:spcBef>
                <a:spcPct val="20000"/>
              </a:spcBef>
            </a:pPr>
            <a:r>
              <a:rPr lang="en-US" dirty="0">
                <a:solidFill>
                  <a:srgbClr val="00264A"/>
                </a:solidFill>
                <a:cs typeface="Arial" pitchFamily="34" charset="0"/>
              </a:rPr>
              <a:t>@</a:t>
            </a:r>
            <a:r>
              <a:rPr lang="en-US" dirty="0" err="1">
                <a:solidFill>
                  <a:srgbClr val="00264A"/>
                </a:solidFill>
                <a:cs typeface="Arial" pitchFamily="34" charset="0"/>
              </a:rPr>
              <a:t>RunWith</a:t>
            </a:r>
            <a:r>
              <a:rPr lang="en-US" dirty="0">
                <a:solidFill>
                  <a:srgbClr val="00264A"/>
                </a:solidFill>
                <a:cs typeface="Arial" pitchFamily="34" charset="0"/>
              </a:rPr>
              <a:t>(</a:t>
            </a:r>
            <a:r>
              <a:rPr lang="en-US" dirty="0" err="1">
                <a:solidFill>
                  <a:srgbClr val="00264A"/>
                </a:solidFill>
                <a:cs typeface="Arial" pitchFamily="34" charset="0"/>
              </a:rPr>
              <a:t>Suite.class</a:t>
            </a:r>
            <a:r>
              <a:rPr lang="en-US" dirty="0">
                <a:solidFill>
                  <a:srgbClr val="00264A"/>
                </a:solidFill>
                <a:cs typeface="Arial" pitchFamily="34" charset="0"/>
              </a:rPr>
              <a:t>) </a:t>
            </a:r>
          </a:p>
          <a:p>
            <a:pPr lvl="1">
              <a:spcBef>
                <a:spcPct val="20000"/>
              </a:spcBef>
            </a:pPr>
            <a:r>
              <a:rPr lang="en-US" dirty="0">
                <a:solidFill>
                  <a:srgbClr val="00264A"/>
                </a:solidFill>
                <a:cs typeface="Arial" pitchFamily="34" charset="0"/>
              </a:rPr>
              <a:t>@</a:t>
            </a:r>
            <a:r>
              <a:rPr lang="en-US" dirty="0" err="1">
                <a:solidFill>
                  <a:srgbClr val="00264A"/>
                </a:solidFill>
                <a:cs typeface="Arial" pitchFamily="34" charset="0"/>
              </a:rPr>
              <a:t>Suite.SuiteClasses</a:t>
            </a:r>
            <a:r>
              <a:rPr lang="en-US" dirty="0">
                <a:solidFill>
                  <a:srgbClr val="00264A"/>
                </a:solidFill>
                <a:cs typeface="Arial" pitchFamily="34" charset="0"/>
              </a:rPr>
              <a:t>({ </a:t>
            </a:r>
            <a:r>
              <a:rPr lang="en-US" dirty="0" err="1">
                <a:solidFill>
                  <a:srgbClr val="00264A"/>
                </a:solidFill>
                <a:cs typeface="Arial" pitchFamily="34" charset="0"/>
              </a:rPr>
              <a:t>TestCalAdd.class</a:t>
            </a:r>
            <a:r>
              <a:rPr lang="en-US" dirty="0">
                <a:solidFill>
                  <a:srgbClr val="00264A"/>
                </a:solidFill>
                <a:cs typeface="Arial" pitchFamily="34" charset="0"/>
              </a:rPr>
              <a:t>, </a:t>
            </a:r>
            <a:r>
              <a:rPr lang="en-US" dirty="0" err="1">
                <a:solidFill>
                  <a:srgbClr val="00264A"/>
                </a:solidFill>
                <a:cs typeface="Arial" pitchFamily="34" charset="0"/>
              </a:rPr>
              <a:t>TestCalSubtract.class</a:t>
            </a:r>
            <a:r>
              <a:rPr lang="en-US" dirty="0">
                <a:solidFill>
                  <a:srgbClr val="00264A"/>
                </a:solidFill>
                <a:cs typeface="Arial" pitchFamily="34" charset="0"/>
              </a:rPr>
              <a:t>, </a:t>
            </a:r>
          </a:p>
          <a:p>
            <a:pPr lvl="1">
              <a:spcBef>
                <a:spcPct val="20000"/>
              </a:spcBef>
            </a:pPr>
            <a:r>
              <a:rPr lang="en-US" dirty="0" err="1">
                <a:solidFill>
                  <a:srgbClr val="00264A"/>
                </a:solidFill>
                <a:cs typeface="Arial" pitchFamily="34" charset="0"/>
              </a:rPr>
              <a:t>TestCalMultiply.class</a:t>
            </a:r>
            <a:r>
              <a:rPr lang="en-US" dirty="0">
                <a:solidFill>
                  <a:srgbClr val="00264A"/>
                </a:solidFill>
                <a:cs typeface="Arial" pitchFamily="34" charset="0"/>
              </a:rPr>
              <a:t>, </a:t>
            </a:r>
            <a:r>
              <a:rPr lang="en-US" dirty="0" err="1">
                <a:solidFill>
                  <a:srgbClr val="00264A"/>
                </a:solidFill>
                <a:cs typeface="Arial" pitchFamily="34" charset="0"/>
              </a:rPr>
              <a:t>TestCalDivide.class</a:t>
            </a:r>
            <a:r>
              <a:rPr lang="en-US" dirty="0">
                <a:solidFill>
                  <a:srgbClr val="00264A"/>
                </a:solidFill>
                <a:cs typeface="Arial" pitchFamily="34" charset="0"/>
              </a:rPr>
              <a:t> }) </a:t>
            </a:r>
          </a:p>
          <a:p>
            <a:pPr lvl="1">
              <a:spcBef>
                <a:spcPct val="20000"/>
              </a:spcBef>
            </a:pPr>
            <a:r>
              <a:rPr lang="en-US" dirty="0">
                <a:solidFill>
                  <a:srgbClr val="00264A"/>
                </a:solidFill>
                <a:cs typeface="Arial" pitchFamily="34" charset="0"/>
              </a:rPr>
              <a:t>public class </a:t>
            </a:r>
            <a:r>
              <a:rPr lang="en-US" dirty="0" err="1">
                <a:solidFill>
                  <a:srgbClr val="00264A"/>
                </a:solidFill>
                <a:cs typeface="Arial" pitchFamily="34" charset="0"/>
              </a:rPr>
              <a:t>CalSuite</a:t>
            </a:r>
            <a:r>
              <a:rPr lang="en-US" dirty="0">
                <a:solidFill>
                  <a:srgbClr val="00264A"/>
                </a:solidFill>
                <a:cs typeface="Arial" pitchFamily="34" charset="0"/>
              </a:rPr>
              <a:t> { </a:t>
            </a:r>
          </a:p>
          <a:p>
            <a:pPr lvl="1">
              <a:spcBef>
                <a:spcPct val="20000"/>
              </a:spcBef>
            </a:pPr>
            <a:r>
              <a:rPr lang="en-US" dirty="0">
                <a:solidFill>
                  <a:srgbClr val="00264A"/>
                </a:solidFill>
                <a:cs typeface="Arial" pitchFamily="34" charset="0"/>
              </a:rPr>
              <a:t>// the class remains completely empty, </a:t>
            </a:r>
          </a:p>
          <a:p>
            <a:pPr lvl="1">
              <a:spcBef>
                <a:spcPct val="20000"/>
              </a:spcBef>
            </a:pPr>
            <a:r>
              <a:rPr lang="en-US" dirty="0">
                <a:solidFill>
                  <a:srgbClr val="00264A"/>
                </a:solidFill>
                <a:cs typeface="Arial" pitchFamily="34" charset="0"/>
              </a:rPr>
              <a:t>// being used only as a holder for the above annotations </a:t>
            </a:r>
          </a:p>
          <a:p>
            <a:pPr lvl="1">
              <a:spcBef>
                <a:spcPct val="20000"/>
              </a:spcBef>
            </a:pPr>
            <a:r>
              <a:rPr lang="en-US" dirty="0">
                <a:solidFill>
                  <a:srgbClr val="00264A"/>
                </a:solidFill>
                <a:cs typeface="Arial" pitchFamily="34" charset="0"/>
              </a:rPr>
              <a:t>} </a:t>
            </a:r>
          </a:p>
        </p:txBody>
      </p:sp>
    </p:spTree>
    <p:extLst>
      <p:ext uri="{BB962C8B-B14F-4D97-AF65-F5344CB8AC3E}">
        <p14:creationId xmlns:p14="http://schemas.microsoft.com/office/powerpoint/2010/main" val="2117613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19.7: </a:t>
            </a:r>
            <a:r>
              <a:rPr lang="en-US" sz="1200" dirty="0"/>
              <a:t>Test Suites </a:t>
            </a:r>
            <a:br>
              <a:rPr lang="en-US" sz="1200" dirty="0"/>
            </a:br>
            <a:r>
              <a:rPr lang="en-US" dirty="0" smtClean="0"/>
              <a:t>Demo</a:t>
            </a:r>
            <a:endParaRPr lang="en-US" dirty="0"/>
          </a:p>
        </p:txBody>
      </p:sp>
      <p:sp>
        <p:nvSpPr>
          <p:cNvPr id="267343" name="Rectangle 79"/>
          <p:cNvSpPr>
            <a:spLocks noGrp="1"/>
          </p:cNvSpPr>
          <p:nvPr>
            <p:ph idx="1"/>
          </p:nvPr>
        </p:nvSpPr>
        <p:spPr/>
        <p:txBody>
          <a:bodyPr/>
          <a:lstStyle/>
          <a:p>
            <a:pPr>
              <a:lnSpc>
                <a:spcPct val="150000"/>
              </a:lnSpc>
            </a:pPr>
            <a:r>
              <a:rPr lang="en-US" dirty="0" smtClean="0">
                <a:solidFill>
                  <a:srgbClr val="000000"/>
                </a:solidFill>
                <a:latin typeface="Candara"/>
              </a:rPr>
              <a:t>Demo on:</a:t>
            </a:r>
          </a:p>
          <a:p>
            <a:pPr lvl="1">
              <a:lnSpc>
                <a:spcPct val="150000"/>
              </a:lnSpc>
            </a:pPr>
            <a:r>
              <a:rPr lang="en-US" sz="1800" dirty="0">
                <a:solidFill>
                  <a:srgbClr val="000000"/>
                </a:solidFill>
                <a:latin typeface="Candara"/>
                <a:cs typeface="Arial" pitchFamily="34" charset="0"/>
              </a:rPr>
              <a:t>Composing tests into Test Suites</a:t>
            </a:r>
          </a:p>
          <a:p>
            <a:pPr lvl="2">
              <a:lnSpc>
                <a:spcPct val="150000"/>
              </a:lnSpc>
            </a:pPr>
            <a:r>
              <a:rPr lang="en-US" sz="1600" dirty="0">
                <a:solidFill>
                  <a:srgbClr val="000000"/>
                </a:solidFill>
                <a:latin typeface="Candara"/>
                <a:cs typeface="Arial" pitchFamily="34" charset="0"/>
              </a:rPr>
              <a:t>TestPersonSuite.java</a:t>
            </a:r>
          </a:p>
        </p:txBody>
      </p:sp>
    </p:spTree>
    <p:extLst>
      <p:ext uri="{BB962C8B-B14F-4D97-AF65-F5344CB8AC3E}">
        <p14:creationId xmlns:p14="http://schemas.microsoft.com/office/powerpoint/2010/main" val="16702219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19.8: </a:t>
            </a:r>
            <a:r>
              <a:rPr lang="en-US" sz="1200" dirty="0"/>
              <a:t>Parameterized Tests</a:t>
            </a:r>
            <a:br>
              <a:rPr lang="en-US" sz="1200" dirty="0"/>
            </a:br>
            <a:r>
              <a:rPr lang="en-US" dirty="0"/>
              <a:t>Reusing </a:t>
            </a:r>
            <a:r>
              <a:rPr lang="en-US" dirty="0" smtClean="0"/>
              <a:t>Tests</a:t>
            </a:r>
            <a:endParaRPr lang="en-US" dirty="0"/>
          </a:p>
        </p:txBody>
      </p:sp>
      <p:sp>
        <p:nvSpPr>
          <p:cNvPr id="269319" name="Rectangle 7"/>
          <p:cNvSpPr>
            <a:spLocks noGrp="1"/>
          </p:cNvSpPr>
          <p:nvPr>
            <p:ph idx="1"/>
          </p:nvPr>
        </p:nvSpPr>
        <p:spPr/>
        <p:txBody>
          <a:bodyPr/>
          <a:lstStyle/>
          <a:p>
            <a:pPr>
              <a:lnSpc>
                <a:spcPct val="150000"/>
              </a:lnSpc>
            </a:pPr>
            <a:r>
              <a:rPr lang="en-US" dirty="0" smtClean="0">
                <a:solidFill>
                  <a:srgbClr val="000000"/>
                </a:solidFill>
                <a:latin typeface="Candara"/>
              </a:rPr>
              <a:t>Parameterized tests allow you to run the same test with different data. </a:t>
            </a:r>
          </a:p>
          <a:p>
            <a:pPr>
              <a:lnSpc>
                <a:spcPct val="150000"/>
              </a:lnSpc>
            </a:pPr>
            <a:r>
              <a:rPr lang="en-US" dirty="0" smtClean="0">
                <a:solidFill>
                  <a:srgbClr val="000000"/>
                </a:solidFill>
                <a:latin typeface="Candara"/>
              </a:rPr>
              <a:t>To specify parameterized tests:</a:t>
            </a:r>
          </a:p>
          <a:p>
            <a:pPr lvl="1">
              <a:lnSpc>
                <a:spcPct val="150000"/>
              </a:lnSpc>
            </a:pPr>
            <a:r>
              <a:rPr lang="en-US" dirty="0">
                <a:solidFill>
                  <a:srgbClr val="000000"/>
                </a:solidFill>
                <a:latin typeface="Candara"/>
                <a:cs typeface="Arial" pitchFamily="34" charset="0"/>
              </a:rPr>
              <a:t>Annotate class with @</a:t>
            </a:r>
            <a:r>
              <a:rPr lang="en-US" dirty="0" err="1">
                <a:solidFill>
                  <a:srgbClr val="000000"/>
                </a:solidFill>
                <a:latin typeface="Candara"/>
                <a:cs typeface="Arial" pitchFamily="34" charset="0"/>
              </a:rPr>
              <a:t>RunWith</a:t>
            </a:r>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Parameterized.class</a:t>
            </a:r>
            <a:r>
              <a:rPr lang="en-US" dirty="0">
                <a:solidFill>
                  <a:srgbClr val="000000"/>
                </a:solidFill>
                <a:latin typeface="Candara"/>
                <a:cs typeface="Arial" pitchFamily="34" charset="0"/>
              </a:rPr>
              <a:t>).</a:t>
            </a:r>
          </a:p>
          <a:p>
            <a:pPr lvl="1">
              <a:lnSpc>
                <a:spcPct val="150000"/>
              </a:lnSpc>
            </a:pPr>
            <a:r>
              <a:rPr lang="en-US" dirty="0">
                <a:solidFill>
                  <a:srgbClr val="000000"/>
                </a:solidFill>
                <a:latin typeface="Candara"/>
                <a:cs typeface="Arial" pitchFamily="34" charset="0"/>
              </a:rPr>
              <a:t>Add a public static method that returns a Collection of data.</a:t>
            </a:r>
            <a:r>
              <a:rPr lang="en-US" dirty="0">
                <a:solidFill>
                  <a:srgbClr val="000000"/>
                </a:solidFill>
                <a:latin typeface="Candara"/>
              </a:rPr>
              <a:t> </a:t>
            </a:r>
          </a:p>
          <a:p>
            <a:pPr lvl="2">
              <a:lnSpc>
                <a:spcPct val="150000"/>
              </a:lnSpc>
            </a:pPr>
            <a:r>
              <a:rPr lang="en-US" dirty="0">
                <a:solidFill>
                  <a:srgbClr val="000000"/>
                </a:solidFill>
                <a:latin typeface="Candara"/>
                <a:cs typeface="Arial" pitchFamily="34" charset="0"/>
              </a:rPr>
              <a:t>Each element of the collection must be an Array of the various parameters used for the test.</a:t>
            </a:r>
          </a:p>
          <a:p>
            <a:pPr lvl="1">
              <a:lnSpc>
                <a:spcPct val="150000"/>
              </a:lnSpc>
            </a:pPr>
            <a:r>
              <a:rPr lang="en-US" dirty="0">
                <a:solidFill>
                  <a:srgbClr val="000000"/>
                </a:solidFill>
                <a:latin typeface="Candara"/>
                <a:cs typeface="Arial" pitchFamily="34" charset="0"/>
              </a:rPr>
              <a:t>Add a public constructor that uses the parameters.</a:t>
            </a:r>
          </a:p>
        </p:txBody>
      </p:sp>
    </p:spTree>
    <p:extLst>
      <p:ext uri="{BB962C8B-B14F-4D97-AF65-F5344CB8AC3E}">
        <p14:creationId xmlns:p14="http://schemas.microsoft.com/office/powerpoint/2010/main" val="3704855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19.8: </a:t>
            </a:r>
            <a:r>
              <a:rPr lang="en-US" sz="1200" dirty="0"/>
              <a:t>Parameterized Tests</a:t>
            </a:r>
            <a:br>
              <a:rPr lang="en-US" sz="1200" dirty="0"/>
            </a:br>
            <a:r>
              <a:rPr lang="en-US" dirty="0"/>
              <a:t>Reusing </a:t>
            </a:r>
            <a:r>
              <a:rPr lang="en-US" dirty="0" smtClean="0"/>
              <a:t>Tests</a:t>
            </a:r>
            <a:endParaRPr lang="en-US" dirty="0"/>
          </a:p>
        </p:txBody>
      </p:sp>
      <p:sp>
        <p:nvSpPr>
          <p:cNvPr id="3" name="Content Placeholder 2"/>
          <p:cNvSpPr>
            <a:spLocks noGrp="1"/>
          </p:cNvSpPr>
          <p:nvPr>
            <p:ph idx="1"/>
          </p:nvPr>
        </p:nvSpPr>
        <p:spPr/>
        <p:txBody>
          <a:bodyPr/>
          <a:lstStyle/>
          <a:p>
            <a:r>
              <a:rPr lang="en-US" dirty="0"/>
              <a:t>Example: </a:t>
            </a:r>
          </a:p>
          <a:p>
            <a:endParaRPr lang="en-US" dirty="0"/>
          </a:p>
        </p:txBody>
      </p:sp>
      <p:sp>
        <p:nvSpPr>
          <p:cNvPr id="271365" name="AutoShape 5"/>
          <p:cNvSpPr>
            <a:spLocks noChangeArrowheads="1"/>
          </p:cNvSpPr>
          <p:nvPr/>
        </p:nvSpPr>
        <p:spPr bwMode="auto">
          <a:xfrm>
            <a:off x="407988" y="2059916"/>
            <a:ext cx="7848600" cy="4121150"/>
          </a:xfrm>
          <a:prstGeom prst="roundRect">
            <a:avLst>
              <a:gd name="adj" fmla="val 16667"/>
            </a:avLst>
          </a:prstGeom>
          <a:noFill/>
          <a:ln w="19050" algn="ctr">
            <a:solidFill>
              <a:schemeClr val="tx1"/>
            </a:solidFill>
            <a:round/>
            <a:headEnd/>
            <a:tailEnd/>
          </a:ln>
          <a:effectLst/>
        </p:spPr>
        <p:txBody>
          <a:bodyPr anchor="ctr"/>
          <a:lstStyle/>
          <a:p>
            <a:pPr lvl="1">
              <a:lnSpc>
                <a:spcPct val="135000"/>
              </a:lnSpc>
              <a:spcBef>
                <a:spcPct val="20000"/>
              </a:spcBef>
            </a:pPr>
            <a:r>
              <a:rPr lang="en-US" sz="1400" dirty="0">
                <a:solidFill>
                  <a:srgbClr val="00264A"/>
                </a:solidFill>
                <a:cs typeface="Arial" pitchFamily="34" charset="0"/>
              </a:rPr>
              <a:t>@</a:t>
            </a:r>
            <a:r>
              <a:rPr lang="en-US" sz="1400" dirty="0" err="1">
                <a:solidFill>
                  <a:srgbClr val="00264A"/>
                </a:solidFill>
                <a:cs typeface="Arial" pitchFamily="34" charset="0"/>
              </a:rPr>
              <a:t>RunWith</a:t>
            </a:r>
            <a:r>
              <a:rPr lang="en-US" sz="1400" dirty="0">
                <a:solidFill>
                  <a:srgbClr val="00264A"/>
                </a:solidFill>
                <a:cs typeface="Arial" pitchFamily="34" charset="0"/>
              </a:rPr>
              <a:t>(</a:t>
            </a:r>
            <a:r>
              <a:rPr lang="en-US" sz="1400" dirty="0" err="1">
                <a:solidFill>
                  <a:srgbClr val="00264A"/>
                </a:solidFill>
                <a:cs typeface="Arial" pitchFamily="34" charset="0"/>
              </a:rPr>
              <a:t>Parameterized.class</a:t>
            </a:r>
            <a:r>
              <a:rPr lang="en-US" sz="1400" dirty="0">
                <a:solidFill>
                  <a:srgbClr val="00264A"/>
                </a:solidFill>
                <a:cs typeface="Arial" pitchFamily="34" charset="0"/>
              </a:rPr>
              <a:t>)</a:t>
            </a:r>
          </a:p>
          <a:p>
            <a:pPr lvl="1">
              <a:lnSpc>
                <a:spcPct val="135000"/>
              </a:lnSpc>
              <a:spcBef>
                <a:spcPct val="20000"/>
              </a:spcBef>
            </a:pPr>
            <a:r>
              <a:rPr lang="en-US" sz="1400" dirty="0">
                <a:solidFill>
                  <a:srgbClr val="00264A"/>
                </a:solidFill>
                <a:cs typeface="Arial" pitchFamily="34" charset="0"/>
              </a:rPr>
              <a:t> public class </a:t>
            </a:r>
            <a:r>
              <a:rPr lang="en-US" sz="1400" dirty="0" err="1">
                <a:solidFill>
                  <a:srgbClr val="00264A"/>
                </a:solidFill>
                <a:cs typeface="Arial" pitchFamily="34" charset="0"/>
              </a:rPr>
              <a:t>SomethingTest</a:t>
            </a:r>
            <a:r>
              <a:rPr lang="en-US" sz="1400" dirty="0">
                <a:solidFill>
                  <a:srgbClr val="00264A"/>
                </a:solidFill>
                <a:cs typeface="Arial" pitchFamily="34" charset="0"/>
              </a:rPr>
              <a:t> { </a:t>
            </a:r>
          </a:p>
          <a:p>
            <a:pPr lvl="1">
              <a:lnSpc>
                <a:spcPct val="135000"/>
              </a:lnSpc>
              <a:spcBef>
                <a:spcPct val="20000"/>
              </a:spcBef>
            </a:pPr>
            <a:r>
              <a:rPr lang="en-US" sz="1400" dirty="0">
                <a:solidFill>
                  <a:srgbClr val="00264A"/>
                </a:solidFill>
                <a:cs typeface="Arial" pitchFamily="34" charset="0"/>
              </a:rPr>
              <a:t>@Parameters </a:t>
            </a:r>
          </a:p>
          <a:p>
            <a:pPr lvl="1">
              <a:lnSpc>
                <a:spcPct val="135000"/>
              </a:lnSpc>
              <a:spcBef>
                <a:spcPct val="20000"/>
              </a:spcBef>
            </a:pPr>
            <a:r>
              <a:rPr lang="en-US" sz="1400" dirty="0">
                <a:solidFill>
                  <a:srgbClr val="00264A"/>
                </a:solidFill>
                <a:cs typeface="Arial" pitchFamily="34" charset="0"/>
              </a:rPr>
              <a:t>public static Collection&lt;Object[]&gt; data() { …. }</a:t>
            </a:r>
          </a:p>
          <a:p>
            <a:pPr lvl="1">
              <a:lnSpc>
                <a:spcPct val="135000"/>
              </a:lnSpc>
              <a:spcBef>
                <a:spcPct val="20000"/>
              </a:spcBef>
            </a:pPr>
            <a:r>
              <a:rPr lang="en-US" sz="1400" dirty="0">
                <a:solidFill>
                  <a:srgbClr val="00264A"/>
                </a:solidFill>
                <a:cs typeface="Arial" pitchFamily="34" charset="0"/>
              </a:rPr>
              <a:t>public </a:t>
            </a:r>
            <a:r>
              <a:rPr lang="en-US" sz="1400" dirty="0" err="1">
                <a:solidFill>
                  <a:srgbClr val="00264A"/>
                </a:solidFill>
                <a:cs typeface="Arial" pitchFamily="34" charset="0"/>
              </a:rPr>
              <a:t>SomethingTest</a:t>
            </a:r>
            <a:r>
              <a:rPr lang="en-US" sz="1400" dirty="0">
                <a:solidFill>
                  <a:srgbClr val="00264A"/>
                </a:solidFill>
                <a:cs typeface="Arial" pitchFamily="34" charset="0"/>
              </a:rPr>
              <a:t>() </a:t>
            </a:r>
          </a:p>
          <a:p>
            <a:pPr lvl="1">
              <a:lnSpc>
                <a:spcPct val="135000"/>
              </a:lnSpc>
              <a:spcBef>
                <a:spcPct val="20000"/>
              </a:spcBef>
            </a:pPr>
            <a:r>
              <a:rPr lang="en-US" sz="1400" dirty="0">
                <a:solidFill>
                  <a:srgbClr val="00264A"/>
                </a:solidFill>
                <a:cs typeface="Arial" pitchFamily="34" charset="0"/>
              </a:rPr>
              <a:t>{…..}</a:t>
            </a:r>
          </a:p>
          <a:p>
            <a:pPr lvl="1">
              <a:lnSpc>
                <a:spcPct val="135000"/>
              </a:lnSpc>
              <a:spcBef>
                <a:spcPct val="20000"/>
              </a:spcBef>
            </a:pPr>
            <a:r>
              <a:rPr lang="en-US" sz="1400" dirty="0">
                <a:solidFill>
                  <a:srgbClr val="00264A"/>
                </a:solidFill>
                <a:cs typeface="Arial" pitchFamily="34" charset="0"/>
              </a:rPr>
              <a:t>@Test</a:t>
            </a:r>
          </a:p>
          <a:p>
            <a:pPr lvl="1">
              <a:lnSpc>
                <a:spcPct val="135000"/>
              </a:lnSpc>
              <a:spcBef>
                <a:spcPct val="20000"/>
              </a:spcBef>
            </a:pPr>
            <a:r>
              <a:rPr lang="en-US" sz="1400" dirty="0">
                <a:solidFill>
                  <a:srgbClr val="00264A"/>
                </a:solidFill>
                <a:cs typeface="Arial" pitchFamily="34" charset="0"/>
              </a:rPr>
              <a:t>public void </a:t>
            </a:r>
            <a:r>
              <a:rPr lang="en-US" sz="1400" dirty="0" err="1">
                <a:solidFill>
                  <a:srgbClr val="00264A"/>
                </a:solidFill>
                <a:cs typeface="Arial" pitchFamily="34" charset="0"/>
              </a:rPr>
              <a:t>testValue</a:t>
            </a:r>
            <a:r>
              <a:rPr lang="en-US" sz="1400" dirty="0">
                <a:solidFill>
                  <a:srgbClr val="00264A"/>
                </a:solidFill>
                <a:cs typeface="Arial" pitchFamily="34" charset="0"/>
              </a:rPr>
              <a:t>()</a:t>
            </a:r>
          </a:p>
          <a:p>
            <a:pPr lvl="1">
              <a:lnSpc>
                <a:spcPct val="135000"/>
              </a:lnSpc>
              <a:spcBef>
                <a:spcPct val="20000"/>
              </a:spcBef>
            </a:pPr>
            <a:r>
              <a:rPr lang="en-US" sz="1400" dirty="0">
                <a:solidFill>
                  <a:srgbClr val="00264A"/>
                </a:solidFill>
                <a:cs typeface="Arial" pitchFamily="34" charset="0"/>
              </a:rPr>
              <a:t>{…..}</a:t>
            </a:r>
          </a:p>
          <a:p>
            <a:pPr lvl="1">
              <a:lnSpc>
                <a:spcPct val="135000"/>
              </a:lnSpc>
              <a:spcBef>
                <a:spcPct val="20000"/>
              </a:spcBef>
            </a:pPr>
            <a:r>
              <a:rPr lang="en-US" sz="1400" dirty="0">
                <a:solidFill>
                  <a:srgbClr val="00264A"/>
                </a:solidFill>
                <a:cs typeface="Arial" pitchFamily="34" charset="0"/>
              </a:rPr>
              <a:t>}</a:t>
            </a:r>
          </a:p>
        </p:txBody>
      </p:sp>
    </p:spTree>
    <p:extLst>
      <p:ext uri="{BB962C8B-B14F-4D97-AF65-F5344CB8AC3E}">
        <p14:creationId xmlns:p14="http://schemas.microsoft.com/office/powerpoint/2010/main" val="393288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19.4</a:t>
            </a:r>
            <a:r>
              <a:rPr lang="en-US" sz="1200" dirty="0"/>
              <a:t>: Mocking Concepts </a:t>
            </a:r>
            <a:r>
              <a:rPr lang="en-US" dirty="0"/>
              <a:t/>
            </a:r>
            <a:br>
              <a:rPr lang="en-US" dirty="0"/>
            </a:br>
            <a:r>
              <a:rPr lang="en-US" dirty="0"/>
              <a:t>Testing in </a:t>
            </a:r>
            <a:r>
              <a:rPr lang="en-US" dirty="0" smtClean="0"/>
              <a:t>Isolation</a:t>
            </a:r>
            <a:endParaRPr lang="en-US" dirty="0"/>
          </a:p>
        </p:txBody>
      </p:sp>
      <p:sp>
        <p:nvSpPr>
          <p:cNvPr id="273415" name="Rectangle 7"/>
          <p:cNvSpPr>
            <a:spLocks noGrp="1"/>
          </p:cNvSpPr>
          <p:nvPr>
            <p:ph idx="1"/>
          </p:nvPr>
        </p:nvSpPr>
        <p:spPr/>
        <p:txBody>
          <a:bodyPr/>
          <a:lstStyle/>
          <a:p>
            <a:pPr>
              <a:lnSpc>
                <a:spcPct val="150000"/>
              </a:lnSpc>
            </a:pPr>
            <a:r>
              <a:rPr lang="en-US" dirty="0" smtClean="0">
                <a:solidFill>
                  <a:schemeClr val="tx1"/>
                </a:solidFill>
              </a:rPr>
              <a:t>Unit Testing of any method should be ideally done in isolation from other methods.</a:t>
            </a:r>
          </a:p>
          <a:p>
            <a:pPr>
              <a:lnSpc>
                <a:spcPct val="150000"/>
              </a:lnSpc>
            </a:pPr>
            <a:r>
              <a:rPr lang="en-US" dirty="0" smtClean="0">
                <a:solidFill>
                  <a:schemeClr val="tx1"/>
                </a:solidFill>
              </a:rPr>
              <a:t>For testing in isolation, you need to be independent of expensive resources.</a:t>
            </a:r>
          </a:p>
          <a:p>
            <a:pPr>
              <a:lnSpc>
                <a:spcPct val="150000"/>
              </a:lnSpc>
            </a:pPr>
            <a:r>
              <a:rPr lang="en-US" dirty="0" smtClean="0">
                <a:solidFill>
                  <a:schemeClr val="tx1"/>
                </a:solidFill>
              </a:rPr>
              <a:t>Use mock objects to perform testing in isolation.</a:t>
            </a:r>
          </a:p>
          <a:p>
            <a:pPr>
              <a:lnSpc>
                <a:spcPct val="150000"/>
              </a:lnSpc>
            </a:pPr>
            <a:r>
              <a:rPr lang="en-US" dirty="0" smtClean="0">
                <a:solidFill>
                  <a:schemeClr val="tx1"/>
                </a:solidFill>
              </a:rPr>
              <a:t>Mock object is created to represent an object that your code will be collaborating with. </a:t>
            </a:r>
          </a:p>
        </p:txBody>
      </p:sp>
    </p:spTree>
    <p:extLst>
      <p:ext uri="{BB962C8B-B14F-4D97-AF65-F5344CB8AC3E}">
        <p14:creationId xmlns:p14="http://schemas.microsoft.com/office/powerpoint/2010/main" val="15128039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19.4</a:t>
            </a:r>
            <a:r>
              <a:rPr lang="en-US" sz="1200" dirty="0"/>
              <a:t>: Mocking Concepts</a:t>
            </a:r>
            <a:r>
              <a:rPr lang="en-US" dirty="0"/>
              <a:t/>
            </a:r>
            <a:br>
              <a:rPr lang="en-US" dirty="0"/>
            </a:br>
            <a:r>
              <a:rPr lang="en-US" dirty="0"/>
              <a:t>Advantages of Using Mock </a:t>
            </a:r>
            <a:r>
              <a:rPr lang="en-US" dirty="0" smtClean="0"/>
              <a:t>Objects</a:t>
            </a:r>
            <a:endParaRPr lang="en-US" dirty="0"/>
          </a:p>
        </p:txBody>
      </p:sp>
      <p:sp>
        <p:nvSpPr>
          <p:cNvPr id="275467" name="Rectangle 11"/>
          <p:cNvSpPr>
            <a:spLocks noGrp="1"/>
          </p:cNvSpPr>
          <p:nvPr>
            <p:ph idx="1"/>
          </p:nvPr>
        </p:nvSpPr>
        <p:spPr/>
        <p:txBody>
          <a:bodyPr/>
          <a:lstStyle/>
          <a:p>
            <a:pPr>
              <a:lnSpc>
                <a:spcPct val="150000"/>
              </a:lnSpc>
            </a:pPr>
            <a:r>
              <a:rPr lang="en-US" dirty="0" smtClean="0">
                <a:solidFill>
                  <a:srgbClr val="000000"/>
                </a:solidFill>
                <a:latin typeface="Candara"/>
              </a:rPr>
              <a:t>There are obvious advantages of using mock objects:</a:t>
            </a:r>
          </a:p>
          <a:p>
            <a:pPr lvl="1">
              <a:lnSpc>
                <a:spcPct val="150000"/>
              </a:lnSpc>
            </a:pPr>
            <a:r>
              <a:rPr lang="en-US" dirty="0">
                <a:solidFill>
                  <a:srgbClr val="000000"/>
                </a:solidFill>
                <a:latin typeface="Candara"/>
                <a:cs typeface="Arial" pitchFamily="34" charset="0"/>
              </a:rPr>
              <a:t>You get the ability to test code that is not yet written.</a:t>
            </a:r>
          </a:p>
          <a:p>
            <a:pPr lvl="1">
              <a:lnSpc>
                <a:spcPct val="150000"/>
              </a:lnSpc>
            </a:pPr>
            <a:r>
              <a:rPr lang="en-US" dirty="0">
                <a:solidFill>
                  <a:srgbClr val="000000"/>
                </a:solidFill>
                <a:latin typeface="Candara"/>
                <a:cs typeface="Arial" pitchFamily="34" charset="0"/>
              </a:rPr>
              <a:t>They help teams to unit test one part of the code independently.</a:t>
            </a:r>
          </a:p>
          <a:p>
            <a:pPr lvl="1">
              <a:lnSpc>
                <a:spcPct val="150000"/>
              </a:lnSpc>
            </a:pPr>
            <a:r>
              <a:rPr lang="en-US" dirty="0">
                <a:solidFill>
                  <a:srgbClr val="000000"/>
                </a:solidFill>
                <a:latin typeface="Candara"/>
                <a:cs typeface="Arial" pitchFamily="34" charset="0"/>
              </a:rPr>
              <a:t>They help to write focused tests that will test only a single method.</a:t>
            </a:r>
          </a:p>
          <a:p>
            <a:pPr lvl="1">
              <a:lnSpc>
                <a:spcPct val="150000"/>
              </a:lnSpc>
            </a:pPr>
            <a:r>
              <a:rPr lang="en-US" dirty="0">
                <a:solidFill>
                  <a:srgbClr val="000000"/>
                </a:solidFill>
                <a:latin typeface="Candara"/>
                <a:cs typeface="Arial" pitchFamily="34" charset="0"/>
              </a:rPr>
              <a:t>They are helpful when the application integrates with expensive external resources.</a:t>
            </a:r>
          </a:p>
        </p:txBody>
      </p:sp>
    </p:spTree>
    <p:extLst>
      <p:ext uri="{BB962C8B-B14F-4D97-AF65-F5344CB8AC3E}">
        <p14:creationId xmlns:p14="http://schemas.microsoft.com/office/powerpoint/2010/main" val="3052513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19.4</a:t>
            </a:r>
            <a:r>
              <a:rPr lang="en-US" sz="1200" dirty="0"/>
              <a:t>: Mocking Concepts</a:t>
            </a:r>
            <a:br>
              <a:rPr lang="en-US" sz="1200" dirty="0"/>
            </a:br>
            <a:r>
              <a:rPr lang="en-US" dirty="0"/>
              <a:t>Mock Objects in </a:t>
            </a:r>
            <a:r>
              <a:rPr lang="en-US" dirty="0" smtClean="0"/>
              <a:t>JUnit</a:t>
            </a:r>
            <a:endParaRPr lang="en-US" dirty="0"/>
          </a:p>
        </p:txBody>
      </p:sp>
      <p:sp>
        <p:nvSpPr>
          <p:cNvPr id="277515" name="Rectangle 11"/>
          <p:cNvSpPr>
            <a:spLocks noGrp="1"/>
          </p:cNvSpPr>
          <p:nvPr>
            <p:ph idx="1"/>
          </p:nvPr>
        </p:nvSpPr>
        <p:spPr/>
        <p:txBody>
          <a:bodyPr/>
          <a:lstStyle/>
          <a:p>
            <a:pPr>
              <a:lnSpc>
                <a:spcPct val="150000"/>
              </a:lnSpc>
            </a:pPr>
            <a:r>
              <a:rPr lang="en-US" dirty="0" smtClean="0">
                <a:solidFill>
                  <a:srgbClr val="000000"/>
                </a:solidFill>
                <a:latin typeface="Candara"/>
              </a:rPr>
              <a:t>Mock objects can either program these classes manually or use </a:t>
            </a:r>
            <a:r>
              <a:rPr lang="en-US" dirty="0" err="1" smtClean="0">
                <a:solidFill>
                  <a:srgbClr val="000000"/>
                </a:solidFill>
                <a:latin typeface="Candara"/>
              </a:rPr>
              <a:t>EasyMock</a:t>
            </a:r>
            <a:r>
              <a:rPr lang="en-US" dirty="0" smtClean="0">
                <a:solidFill>
                  <a:srgbClr val="000000"/>
                </a:solidFill>
                <a:latin typeface="Candara"/>
              </a:rPr>
              <a:t> to simulate these classes.</a:t>
            </a:r>
          </a:p>
          <a:p>
            <a:pPr lvl="1">
              <a:lnSpc>
                <a:spcPct val="150000"/>
              </a:lnSpc>
            </a:pPr>
            <a:r>
              <a:rPr lang="en-US" dirty="0" err="1">
                <a:solidFill>
                  <a:srgbClr val="000000"/>
                </a:solidFill>
                <a:latin typeface="Candara"/>
                <a:cs typeface="Arial" pitchFamily="34" charset="0"/>
              </a:rPr>
              <a:t>EasyMock</a:t>
            </a:r>
            <a:r>
              <a:rPr lang="en-US" dirty="0">
                <a:solidFill>
                  <a:srgbClr val="000000"/>
                </a:solidFill>
                <a:latin typeface="Candara"/>
                <a:cs typeface="Arial" pitchFamily="34" charset="0"/>
              </a:rPr>
              <a:t> provides mock objects for interfaces in </a:t>
            </a:r>
            <a:r>
              <a:rPr lang="en-US" dirty="0" err="1">
                <a:solidFill>
                  <a:srgbClr val="000000"/>
                </a:solidFill>
                <a:latin typeface="Candara"/>
                <a:cs typeface="Arial" pitchFamily="34" charset="0"/>
              </a:rPr>
              <a:t>JUnit</a:t>
            </a:r>
            <a:r>
              <a:rPr lang="en-US" dirty="0">
                <a:solidFill>
                  <a:srgbClr val="000000"/>
                </a:solidFill>
                <a:latin typeface="Candara"/>
                <a:cs typeface="Arial" pitchFamily="34" charset="0"/>
              </a:rPr>
              <a:t> tests.</a:t>
            </a:r>
          </a:p>
          <a:p>
            <a:pPr lvl="1">
              <a:lnSpc>
                <a:spcPct val="150000"/>
              </a:lnSpc>
            </a:pPr>
            <a:r>
              <a:rPr lang="en-US" dirty="0" err="1">
                <a:solidFill>
                  <a:srgbClr val="000000"/>
                </a:solidFill>
                <a:latin typeface="Candara"/>
                <a:cs typeface="Arial" pitchFamily="34" charset="0"/>
              </a:rPr>
              <a:t>EasyMock</a:t>
            </a:r>
            <a:r>
              <a:rPr lang="en-US" dirty="0">
                <a:solidFill>
                  <a:srgbClr val="000000"/>
                </a:solidFill>
                <a:latin typeface="Candara"/>
                <a:cs typeface="Arial" pitchFamily="34" charset="0"/>
              </a:rPr>
              <a:t> is an open source software that is available under the terms of the Apache 2 license.</a:t>
            </a:r>
            <a:r>
              <a:rPr lang="en-US" dirty="0">
                <a:solidFill>
                  <a:srgbClr val="000000"/>
                </a:solidFill>
                <a:latin typeface="Candara"/>
              </a:rPr>
              <a:t> </a:t>
            </a:r>
          </a:p>
        </p:txBody>
      </p:sp>
    </p:spTree>
    <p:extLst>
      <p:ext uri="{BB962C8B-B14F-4D97-AF65-F5344CB8AC3E}">
        <p14:creationId xmlns:p14="http://schemas.microsoft.com/office/powerpoint/2010/main" val="869375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nSpc>
                <a:spcPct val="150000"/>
              </a:lnSpc>
            </a:pPr>
            <a:r>
              <a:rPr lang="en-US" sz="1200" dirty="0" smtClean="0"/>
              <a:t>19.4</a:t>
            </a:r>
            <a:r>
              <a:rPr lang="en-US" sz="1200" dirty="0"/>
              <a:t>: Mocking Concepts</a:t>
            </a:r>
            <a:br>
              <a:rPr lang="en-US" sz="1200" dirty="0"/>
            </a:br>
            <a:r>
              <a:rPr lang="en-US" dirty="0" smtClean="0"/>
              <a:t>Demo</a:t>
            </a:r>
            <a:endParaRPr lang="en-US" dirty="0"/>
          </a:p>
        </p:txBody>
      </p:sp>
      <p:sp>
        <p:nvSpPr>
          <p:cNvPr id="281679" name="Rectangle 79"/>
          <p:cNvSpPr>
            <a:spLocks noGrp="1"/>
          </p:cNvSpPr>
          <p:nvPr>
            <p:ph idx="1"/>
          </p:nvPr>
        </p:nvSpPr>
        <p:spPr/>
        <p:txBody>
          <a:bodyPr/>
          <a:lstStyle/>
          <a:p>
            <a:pPr>
              <a:lnSpc>
                <a:spcPct val="150000"/>
              </a:lnSpc>
            </a:pPr>
            <a:r>
              <a:rPr lang="en-US" dirty="0" smtClean="0">
                <a:solidFill>
                  <a:srgbClr val="000000"/>
                </a:solidFill>
                <a:latin typeface="Candara"/>
              </a:rPr>
              <a:t>Demo on:</a:t>
            </a:r>
          </a:p>
          <a:p>
            <a:pPr lvl="1">
              <a:lnSpc>
                <a:spcPct val="150000"/>
              </a:lnSpc>
            </a:pPr>
            <a:r>
              <a:rPr lang="en-US" dirty="0">
                <a:solidFill>
                  <a:srgbClr val="000000"/>
                </a:solidFill>
                <a:latin typeface="Candara"/>
                <a:cs typeface="Arial" pitchFamily="34" charset="0"/>
              </a:rPr>
              <a:t>Using Mock Object in </a:t>
            </a:r>
            <a:r>
              <a:rPr lang="en-US" dirty="0" err="1">
                <a:solidFill>
                  <a:srgbClr val="000000"/>
                </a:solidFill>
                <a:latin typeface="Candara"/>
                <a:cs typeface="Arial" pitchFamily="34" charset="0"/>
              </a:rPr>
              <a:t>JUnit</a:t>
            </a:r>
            <a:endParaRPr lang="en-US" dirty="0">
              <a:solidFill>
                <a:srgbClr val="000000"/>
              </a:solidFill>
              <a:latin typeface="Candara"/>
              <a:cs typeface="Arial" pitchFamily="34" charset="0"/>
            </a:endParaRPr>
          </a:p>
          <a:p>
            <a:pPr lvl="2">
              <a:lnSpc>
                <a:spcPct val="150000"/>
              </a:lnSpc>
            </a:pPr>
            <a:r>
              <a:rPr lang="en-US" dirty="0" err="1">
                <a:solidFill>
                  <a:srgbClr val="000000"/>
                </a:solidFill>
                <a:latin typeface="Candara"/>
                <a:cs typeface="Arial" pitchFamily="34" charset="0"/>
              </a:rPr>
              <a:t>demo.mock.LoginTest.java</a:t>
            </a: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12421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19.7</a:t>
            </a:r>
            <a:r>
              <a:rPr lang="en-US" sz="1200" dirty="0"/>
              <a:t>: Best Practices </a:t>
            </a:r>
            <a:br>
              <a:rPr lang="en-US" sz="1200" dirty="0"/>
            </a:br>
            <a:r>
              <a:rPr lang="en-US" dirty="0"/>
              <a:t>Unit </a:t>
            </a:r>
            <a:r>
              <a:rPr lang="en-US" dirty="0" smtClean="0"/>
              <a:t>Testing</a:t>
            </a:r>
            <a:endParaRPr lang="en-US" dirty="0"/>
          </a:p>
        </p:txBody>
      </p:sp>
      <p:sp>
        <p:nvSpPr>
          <p:cNvPr id="183304" name="Rectangle 8"/>
          <p:cNvSpPr>
            <a:spLocks noGrp="1"/>
          </p:cNvSpPr>
          <p:nvPr>
            <p:ph idx="1"/>
          </p:nvPr>
        </p:nvSpPr>
        <p:spPr/>
        <p:txBody>
          <a:bodyPr>
            <a:normAutofit/>
          </a:bodyPr>
          <a:lstStyle/>
          <a:p>
            <a:pPr>
              <a:lnSpc>
                <a:spcPct val="150000"/>
              </a:lnSpc>
            </a:pPr>
            <a:r>
              <a:rPr lang="en-US" dirty="0" smtClean="0">
                <a:solidFill>
                  <a:schemeClr val="tx1"/>
                </a:solidFill>
              </a:rPr>
              <a:t>Start with writing tests for methods having the fewest dependencies and then work your way up.</a:t>
            </a:r>
          </a:p>
          <a:p>
            <a:pPr>
              <a:lnSpc>
                <a:spcPct val="150000"/>
              </a:lnSpc>
            </a:pPr>
            <a:r>
              <a:rPr lang="en-US" dirty="0" smtClean="0">
                <a:solidFill>
                  <a:schemeClr val="tx1"/>
                </a:solidFill>
              </a:rPr>
              <a:t>Ensure that tests are simple, preferably with no decision making.</a:t>
            </a:r>
          </a:p>
          <a:p>
            <a:pPr>
              <a:lnSpc>
                <a:spcPct val="150000"/>
              </a:lnSpc>
            </a:pPr>
            <a:r>
              <a:rPr lang="en-US" dirty="0" smtClean="0">
                <a:solidFill>
                  <a:schemeClr val="tx1"/>
                </a:solidFill>
              </a:rPr>
              <a:t>Use constant, expected values in the assertions instead of computed values wherever possible.</a:t>
            </a:r>
          </a:p>
        </p:txBody>
      </p:sp>
    </p:spTree>
    <p:extLst>
      <p:ext uri="{BB962C8B-B14F-4D97-AF65-F5344CB8AC3E}">
        <p14:creationId xmlns:p14="http://schemas.microsoft.com/office/powerpoint/2010/main" val="36528494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19.7</a:t>
            </a:r>
            <a:r>
              <a:rPr lang="en-US" sz="1200" dirty="0"/>
              <a:t>: Best Practices </a:t>
            </a:r>
            <a:r>
              <a:rPr lang="en-US" dirty="0"/>
              <a:t/>
            </a:r>
            <a:br>
              <a:rPr lang="en-US" dirty="0"/>
            </a:br>
            <a:r>
              <a:rPr lang="en-US" dirty="0"/>
              <a:t>Unit </a:t>
            </a:r>
            <a:r>
              <a:rPr lang="en-US" dirty="0" smtClean="0"/>
              <a:t>Testing</a:t>
            </a:r>
            <a:endParaRPr lang="en-US" dirty="0"/>
          </a:p>
        </p:txBody>
      </p:sp>
      <p:sp>
        <p:nvSpPr>
          <p:cNvPr id="227335" name="Rectangle 7"/>
          <p:cNvSpPr>
            <a:spLocks noGrp="1"/>
          </p:cNvSpPr>
          <p:nvPr>
            <p:ph idx="1"/>
          </p:nvPr>
        </p:nvSpPr>
        <p:spPr/>
        <p:txBody>
          <a:bodyPr>
            <a:normAutofit/>
          </a:bodyPr>
          <a:lstStyle/>
          <a:p>
            <a:pPr>
              <a:lnSpc>
                <a:spcPct val="150000"/>
              </a:lnSpc>
            </a:pPr>
            <a:r>
              <a:rPr lang="en-US" dirty="0" smtClean="0">
                <a:solidFill>
                  <a:schemeClr val="tx1"/>
                </a:solidFill>
              </a:rPr>
              <a:t>Ensure that each unit test is independent of all other tests.</a:t>
            </a:r>
          </a:p>
          <a:p>
            <a:pPr>
              <a:lnSpc>
                <a:spcPct val="150000"/>
              </a:lnSpc>
            </a:pPr>
            <a:r>
              <a:rPr lang="en-US" dirty="0" smtClean="0">
                <a:solidFill>
                  <a:schemeClr val="tx1"/>
                </a:solidFill>
              </a:rPr>
              <a:t>Clearly document all the tests.</a:t>
            </a:r>
          </a:p>
          <a:p>
            <a:pPr>
              <a:lnSpc>
                <a:spcPct val="150000"/>
              </a:lnSpc>
            </a:pPr>
            <a:r>
              <a:rPr lang="en-US" dirty="0" smtClean="0">
                <a:solidFill>
                  <a:schemeClr val="tx1"/>
                </a:solidFill>
              </a:rPr>
              <a:t>Test all methods whether public, protected, or private.</a:t>
            </a:r>
          </a:p>
          <a:p>
            <a:pPr>
              <a:lnSpc>
                <a:spcPct val="150000"/>
              </a:lnSpc>
            </a:pPr>
            <a:r>
              <a:rPr lang="en-US" dirty="0" smtClean="0">
                <a:solidFill>
                  <a:schemeClr val="tx1"/>
                </a:solidFill>
              </a:rPr>
              <a:t>Test the exceptions.</a:t>
            </a:r>
          </a:p>
        </p:txBody>
      </p:sp>
    </p:spTree>
    <p:extLst>
      <p:ext uri="{BB962C8B-B14F-4D97-AF65-F5344CB8AC3E}">
        <p14:creationId xmlns:p14="http://schemas.microsoft.com/office/powerpoint/2010/main" val="3782821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19.1</a:t>
            </a:r>
            <a:r>
              <a:rPr lang="en-US" sz="1200" dirty="0"/>
              <a:t>: Introduction</a:t>
            </a:r>
            <a:br>
              <a:rPr lang="en-US" sz="1200" dirty="0"/>
            </a:br>
            <a:r>
              <a:rPr lang="en-US" dirty="0"/>
              <a:t>What is Unit </a:t>
            </a:r>
            <a:r>
              <a:rPr lang="en-US" dirty="0" smtClean="0"/>
              <a:t>Testing</a:t>
            </a:r>
            <a:endParaRPr lang="en-US" dirty="0"/>
          </a:p>
        </p:txBody>
      </p:sp>
      <p:sp>
        <p:nvSpPr>
          <p:cNvPr id="227335" name="Rectangle 7"/>
          <p:cNvSpPr>
            <a:spLocks noGrp="1"/>
          </p:cNvSpPr>
          <p:nvPr>
            <p:ph idx="1"/>
          </p:nvPr>
        </p:nvSpPr>
        <p:spPr/>
        <p:txBody>
          <a:bodyPr/>
          <a:lstStyle/>
          <a:p>
            <a:pPr>
              <a:lnSpc>
                <a:spcPct val="150000"/>
              </a:lnSpc>
            </a:pPr>
            <a:r>
              <a:rPr lang="en-US" dirty="0" smtClean="0">
                <a:solidFill>
                  <a:srgbClr val="000000"/>
                </a:solidFill>
                <a:latin typeface="Candara"/>
              </a:rPr>
              <a:t>The process of testing the individual subprograms, subroutines, or procedures to compare the function of the module to its  specifications is called Unit Testing.</a:t>
            </a:r>
          </a:p>
          <a:p>
            <a:pPr lvl="1">
              <a:lnSpc>
                <a:spcPct val="150000"/>
              </a:lnSpc>
            </a:pPr>
            <a:r>
              <a:rPr lang="en-US" dirty="0">
                <a:solidFill>
                  <a:srgbClr val="000000"/>
                </a:solidFill>
                <a:latin typeface="Candara"/>
                <a:cs typeface="Arial" pitchFamily="34" charset="0"/>
              </a:rPr>
              <a:t>Unit Testing is relatively inexpensive and an easy way to produce better code.</a:t>
            </a:r>
          </a:p>
          <a:p>
            <a:pPr lvl="1">
              <a:lnSpc>
                <a:spcPct val="150000"/>
              </a:lnSpc>
            </a:pPr>
            <a:r>
              <a:rPr lang="en-US" dirty="0">
                <a:solidFill>
                  <a:srgbClr val="000000"/>
                </a:solidFill>
                <a:latin typeface="Candara"/>
                <a:cs typeface="Arial" pitchFamily="34" charset="0"/>
              </a:rPr>
              <a:t>Unit testing is done with the intent that a piece of code does what it is supposed to do.</a:t>
            </a:r>
          </a:p>
        </p:txBody>
      </p:sp>
    </p:spTree>
    <p:extLst>
      <p:ext uri="{BB962C8B-B14F-4D97-AF65-F5344CB8AC3E}">
        <p14:creationId xmlns:p14="http://schemas.microsoft.com/office/powerpoint/2010/main" val="9436898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19.7</a:t>
            </a:r>
            <a:r>
              <a:rPr lang="en-US" sz="1200" dirty="0"/>
              <a:t>: Best Practices </a:t>
            </a:r>
            <a:br>
              <a:rPr lang="en-US" sz="1200" dirty="0"/>
            </a:br>
            <a:r>
              <a:rPr lang="en-US" dirty="0" smtClean="0"/>
              <a:t>JUnit</a:t>
            </a:r>
            <a:endParaRPr lang="en-US" dirty="0"/>
          </a:p>
        </p:txBody>
      </p:sp>
      <p:sp>
        <p:nvSpPr>
          <p:cNvPr id="229383" name="Rectangle 7"/>
          <p:cNvSpPr>
            <a:spLocks noGrp="1"/>
          </p:cNvSpPr>
          <p:nvPr>
            <p:ph idx="1"/>
          </p:nvPr>
        </p:nvSpPr>
        <p:spPr/>
        <p:txBody>
          <a:bodyPr>
            <a:normAutofit/>
          </a:bodyPr>
          <a:lstStyle/>
          <a:p>
            <a:pPr>
              <a:lnSpc>
                <a:spcPct val="150000"/>
              </a:lnSpc>
            </a:pPr>
            <a:r>
              <a:rPr lang="en-US" dirty="0" smtClean="0">
                <a:solidFill>
                  <a:schemeClr val="tx1"/>
                </a:solidFill>
              </a:rPr>
              <a:t>Do not use the constructor of test case to setup a test case, instead use an @Before annotated method.</a:t>
            </a:r>
          </a:p>
          <a:p>
            <a:pPr>
              <a:lnSpc>
                <a:spcPct val="150000"/>
              </a:lnSpc>
            </a:pPr>
            <a:r>
              <a:rPr lang="en-US" dirty="0" smtClean="0">
                <a:solidFill>
                  <a:schemeClr val="tx1"/>
                </a:solidFill>
              </a:rPr>
              <a:t>Do not assume the order in which tests within a test case should run.</a:t>
            </a:r>
          </a:p>
          <a:p>
            <a:pPr>
              <a:lnSpc>
                <a:spcPct val="150000"/>
              </a:lnSpc>
            </a:pPr>
            <a:r>
              <a:rPr lang="en-US" dirty="0" smtClean="0">
                <a:solidFill>
                  <a:schemeClr val="tx1"/>
                </a:solidFill>
              </a:rPr>
              <a:t>Place tests and the source code in the same location.</a:t>
            </a:r>
          </a:p>
          <a:p>
            <a:pPr>
              <a:lnSpc>
                <a:spcPct val="150000"/>
              </a:lnSpc>
            </a:pPr>
            <a:r>
              <a:rPr lang="en-US" dirty="0" smtClean="0">
                <a:solidFill>
                  <a:schemeClr val="tx1"/>
                </a:solidFill>
              </a:rPr>
              <a:t>Put non-parameterized tests in a separate class.</a:t>
            </a:r>
          </a:p>
        </p:txBody>
      </p:sp>
    </p:spTree>
    <p:extLst>
      <p:ext uri="{BB962C8B-B14F-4D97-AF65-F5344CB8AC3E}">
        <p14:creationId xmlns:p14="http://schemas.microsoft.com/office/powerpoint/2010/main" val="3388754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19.7</a:t>
            </a:r>
            <a:r>
              <a:rPr lang="en-US" sz="1200" dirty="0"/>
              <a:t>: Best Practices </a:t>
            </a:r>
            <a:br>
              <a:rPr lang="en-US" sz="1200" dirty="0"/>
            </a:br>
            <a:r>
              <a:rPr lang="en-US" dirty="0" smtClean="0"/>
              <a:t>JUnit</a:t>
            </a:r>
            <a:endParaRPr lang="en-US" dirty="0"/>
          </a:p>
        </p:txBody>
      </p:sp>
      <p:sp>
        <p:nvSpPr>
          <p:cNvPr id="239619" name="Rectangle 3"/>
          <p:cNvSpPr>
            <a:spLocks noGrp="1"/>
          </p:cNvSpPr>
          <p:nvPr>
            <p:ph idx="1"/>
          </p:nvPr>
        </p:nvSpPr>
        <p:spPr/>
        <p:txBody>
          <a:bodyPr/>
          <a:lstStyle/>
          <a:p>
            <a:pPr>
              <a:lnSpc>
                <a:spcPct val="150000"/>
              </a:lnSpc>
            </a:pPr>
            <a:r>
              <a:rPr lang="en-US" dirty="0" smtClean="0">
                <a:solidFill>
                  <a:srgbClr val="000000"/>
                </a:solidFill>
                <a:latin typeface="Candara"/>
              </a:rPr>
              <a:t>When writing tests consider the following questions:</a:t>
            </a:r>
          </a:p>
          <a:p>
            <a:pPr lvl="1">
              <a:lnSpc>
                <a:spcPct val="150000"/>
              </a:lnSpc>
            </a:pPr>
            <a:r>
              <a:rPr lang="en-US" dirty="0">
                <a:solidFill>
                  <a:srgbClr val="000000"/>
                </a:solidFill>
                <a:latin typeface="Candara"/>
                <a:cs typeface="Arial" pitchFamily="34" charset="0"/>
              </a:rPr>
              <a:t>When do I write tests?</a:t>
            </a:r>
          </a:p>
          <a:p>
            <a:pPr lvl="1">
              <a:lnSpc>
                <a:spcPct val="150000"/>
              </a:lnSpc>
            </a:pPr>
            <a:r>
              <a:rPr lang="en-US" dirty="0">
                <a:solidFill>
                  <a:srgbClr val="000000"/>
                </a:solidFill>
                <a:latin typeface="Candara"/>
                <a:cs typeface="Arial" pitchFamily="34" charset="0"/>
              </a:rPr>
              <a:t>Do I test everything?</a:t>
            </a:r>
          </a:p>
          <a:p>
            <a:pPr lvl="1">
              <a:lnSpc>
                <a:spcPct val="150000"/>
              </a:lnSpc>
            </a:pPr>
            <a:r>
              <a:rPr lang="en-US" dirty="0">
                <a:solidFill>
                  <a:srgbClr val="000000"/>
                </a:solidFill>
                <a:latin typeface="Candara"/>
                <a:cs typeface="Arial" pitchFamily="34" charset="0"/>
              </a:rPr>
              <a:t>How often the tests should be run?</a:t>
            </a:r>
          </a:p>
          <a:p>
            <a:pPr lvl="1">
              <a:lnSpc>
                <a:spcPct val="150000"/>
              </a:lnSpc>
            </a:pPr>
            <a:r>
              <a:rPr lang="en-US" dirty="0">
                <a:solidFill>
                  <a:srgbClr val="000000"/>
                </a:solidFill>
                <a:latin typeface="Candara"/>
                <a:cs typeface="Arial" pitchFamily="34" charset="0"/>
              </a:rPr>
              <a:t>Why use </a:t>
            </a:r>
            <a:r>
              <a:rPr lang="en-US" dirty="0" err="1">
                <a:solidFill>
                  <a:srgbClr val="000000"/>
                </a:solidFill>
                <a:latin typeface="Candara"/>
                <a:cs typeface="Arial" pitchFamily="34" charset="0"/>
              </a:rPr>
              <a:t>JUnit</a:t>
            </a:r>
            <a:r>
              <a:rPr lang="en-US" dirty="0">
                <a:solidFill>
                  <a:srgbClr val="000000"/>
                </a:solidFill>
                <a:latin typeface="Candara"/>
                <a:cs typeface="Arial" pitchFamily="34" charset="0"/>
              </a:rPr>
              <a:t>, instead why not use </a:t>
            </a:r>
            <a:r>
              <a:rPr lang="en-US" dirty="0" err="1">
                <a:solidFill>
                  <a:srgbClr val="000000"/>
                </a:solidFill>
                <a:latin typeface="Candara"/>
                <a:cs typeface="Arial" pitchFamily="34" charset="0"/>
              </a:rPr>
              <a:t>println</a:t>
            </a:r>
            <a:r>
              <a:rPr lang="en-US" dirty="0">
                <a:solidFill>
                  <a:srgbClr val="000000"/>
                </a:solidFill>
                <a:latin typeface="Candara"/>
                <a:cs typeface="Arial" pitchFamily="34" charset="0"/>
              </a:rPr>
              <a:t>() or a debugger?</a:t>
            </a:r>
          </a:p>
        </p:txBody>
      </p:sp>
    </p:spTree>
    <p:extLst>
      <p:ext uri="{BB962C8B-B14F-4D97-AF65-F5344CB8AC3E}">
        <p14:creationId xmlns:p14="http://schemas.microsoft.com/office/powerpoint/2010/main" val="29162740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 : Introduction to </a:t>
            </a:r>
            <a:r>
              <a:rPr lang="en-US" dirty="0" err="1" smtClean="0"/>
              <a:t>Junit</a:t>
            </a:r>
            <a:endParaRPr lang="en-US" dirty="0"/>
          </a:p>
        </p:txBody>
      </p:sp>
      <p:sp>
        <p:nvSpPr>
          <p:cNvPr id="453635" name="Rectangle 3"/>
          <p:cNvSpPr>
            <a:spLocks noGrp="1"/>
          </p:cNvSpPr>
          <p:nvPr>
            <p:ph idx="1"/>
          </p:nvPr>
        </p:nvSpPr>
        <p:spPr/>
        <p:txBody>
          <a:bodyPr/>
          <a:lstStyle/>
          <a:p>
            <a:r>
              <a:rPr lang="en-US">
                <a:solidFill>
                  <a:schemeClr val="tx1"/>
                </a:solidFill>
              </a:rPr>
              <a:t>Lab </a:t>
            </a:r>
            <a:r>
              <a:rPr lang="en-US" smtClean="0">
                <a:solidFill>
                  <a:schemeClr val="tx1"/>
                </a:solidFill>
              </a:rPr>
              <a:t>10: </a:t>
            </a:r>
            <a:r>
              <a:rPr lang="en-US" dirty="0">
                <a:solidFill>
                  <a:schemeClr val="tx1"/>
                </a:solidFill>
              </a:rPr>
              <a:t>Introduction to Junit</a:t>
            </a:r>
          </a:p>
        </p:txBody>
      </p:sp>
    </p:spTree>
    <p:extLst>
      <p:ext uri="{BB962C8B-B14F-4D97-AF65-F5344CB8AC3E}">
        <p14:creationId xmlns:p14="http://schemas.microsoft.com/office/powerpoint/2010/main" val="5853055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a:t>
            </a:r>
            <a:endParaRPr lang="en-US" dirty="0"/>
          </a:p>
        </p:txBody>
      </p:sp>
      <p:sp>
        <p:nvSpPr>
          <p:cNvPr id="219144" name="Rectangle 8"/>
          <p:cNvSpPr>
            <a:spLocks noGrp="1"/>
          </p:cNvSpPr>
          <p:nvPr>
            <p:ph idx="1"/>
          </p:nvPr>
        </p:nvSpPr>
        <p:spPr/>
        <p:txBody>
          <a:bodyPr/>
          <a:lstStyle/>
          <a:p>
            <a:pPr>
              <a:lnSpc>
                <a:spcPct val="150000"/>
              </a:lnSpc>
            </a:pPr>
            <a:r>
              <a:rPr lang="en-US" dirty="0" smtClean="0">
                <a:solidFill>
                  <a:srgbClr val="000000"/>
                </a:solidFill>
                <a:latin typeface="Candara"/>
              </a:rPr>
              <a:t>Question 1: Why should one do Unit Testing?</a:t>
            </a:r>
          </a:p>
          <a:p>
            <a:pPr lvl="1">
              <a:lnSpc>
                <a:spcPct val="150000"/>
              </a:lnSpc>
            </a:pPr>
            <a:r>
              <a:rPr lang="en-US" dirty="0">
                <a:solidFill>
                  <a:srgbClr val="000000"/>
                </a:solidFill>
                <a:latin typeface="Candara"/>
                <a:cs typeface="Arial" pitchFamily="34" charset="0"/>
              </a:rPr>
              <a:t>Option 1: Helps to write code better</a:t>
            </a:r>
          </a:p>
          <a:p>
            <a:pPr lvl="1">
              <a:lnSpc>
                <a:spcPct val="150000"/>
              </a:lnSpc>
            </a:pPr>
            <a:r>
              <a:rPr lang="en-US" dirty="0">
                <a:solidFill>
                  <a:srgbClr val="000000"/>
                </a:solidFill>
                <a:latin typeface="Candara"/>
                <a:cs typeface="Arial" pitchFamily="34" charset="0"/>
              </a:rPr>
              <a:t>Option 2: Provides immediate feedback on the code</a:t>
            </a:r>
          </a:p>
          <a:p>
            <a:pPr lvl="1">
              <a:lnSpc>
                <a:spcPct val="150000"/>
              </a:lnSpc>
            </a:pPr>
            <a:r>
              <a:rPr lang="en-US" dirty="0">
                <a:solidFill>
                  <a:srgbClr val="000000"/>
                </a:solidFill>
                <a:latin typeface="Candara"/>
                <a:cs typeface="Arial" pitchFamily="34" charset="0"/>
              </a:rPr>
              <a:t>Option 3: Because it is one of the testing methods that has to be carried out</a:t>
            </a:r>
          </a:p>
          <a:p>
            <a:pPr>
              <a:lnSpc>
                <a:spcPct val="150000"/>
              </a:lnSpc>
            </a:pPr>
            <a:r>
              <a:rPr lang="en-US" dirty="0" smtClean="0">
                <a:solidFill>
                  <a:srgbClr val="000000"/>
                </a:solidFill>
                <a:latin typeface="Candara"/>
              </a:rPr>
              <a:t>Question 2: </a:t>
            </a:r>
            <a:r>
              <a:rPr lang="en-US" dirty="0" err="1" smtClean="0">
                <a:solidFill>
                  <a:srgbClr val="000000"/>
                </a:solidFill>
                <a:latin typeface="Candara"/>
              </a:rPr>
              <a:t>JUnit</a:t>
            </a:r>
            <a:r>
              <a:rPr lang="en-US" dirty="0" smtClean="0">
                <a:solidFill>
                  <a:srgbClr val="000000"/>
                </a:solidFill>
                <a:latin typeface="Candara"/>
              </a:rPr>
              <a:t> is a licensed product and can be purchased with Java.</a:t>
            </a:r>
          </a:p>
          <a:p>
            <a:pPr lvl="1">
              <a:lnSpc>
                <a:spcPct val="150000"/>
              </a:lnSpc>
            </a:pPr>
            <a:r>
              <a:rPr lang="en-US" dirty="0">
                <a:solidFill>
                  <a:srgbClr val="000000"/>
                </a:solidFill>
                <a:latin typeface="Candara"/>
                <a:cs typeface="Arial" pitchFamily="34" charset="0"/>
              </a:rPr>
              <a:t>True /  False</a:t>
            </a:r>
          </a:p>
        </p:txBody>
      </p:sp>
    </p:spTree>
    <p:extLst>
      <p:ext uri="{BB962C8B-B14F-4D97-AF65-F5344CB8AC3E}">
        <p14:creationId xmlns:p14="http://schemas.microsoft.com/office/powerpoint/2010/main" val="30523131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a:t>
            </a:r>
            <a:endParaRPr lang="en-US" dirty="0"/>
          </a:p>
        </p:txBody>
      </p:sp>
      <p:sp>
        <p:nvSpPr>
          <p:cNvPr id="219144" name="Rectangle 8"/>
          <p:cNvSpPr>
            <a:spLocks noGrp="1"/>
          </p:cNvSpPr>
          <p:nvPr>
            <p:ph idx="1"/>
          </p:nvPr>
        </p:nvSpPr>
        <p:spPr/>
        <p:txBody>
          <a:bodyPr/>
          <a:lstStyle/>
          <a:p>
            <a:pPr>
              <a:lnSpc>
                <a:spcPct val="150000"/>
              </a:lnSpc>
            </a:pPr>
            <a:r>
              <a:rPr lang="en-US" dirty="0" smtClean="0">
                <a:solidFill>
                  <a:srgbClr val="000000"/>
                </a:solidFill>
                <a:latin typeface="Candara"/>
              </a:rPr>
              <a:t>Question 3: To start working with JUnit in Eclipse, you need to add junit.jar in ___.</a:t>
            </a:r>
          </a:p>
          <a:p>
            <a:pPr lvl="1">
              <a:lnSpc>
                <a:spcPct val="150000"/>
              </a:lnSpc>
            </a:pPr>
            <a:r>
              <a:rPr lang="en-US" dirty="0">
                <a:solidFill>
                  <a:srgbClr val="000000"/>
                </a:solidFill>
                <a:latin typeface="Candara"/>
                <a:cs typeface="Arial" pitchFamily="34" charset="0"/>
              </a:rPr>
              <a:t>Option 1: CLASSPATH</a:t>
            </a:r>
          </a:p>
          <a:p>
            <a:pPr lvl="1">
              <a:lnSpc>
                <a:spcPct val="150000"/>
              </a:lnSpc>
            </a:pPr>
            <a:r>
              <a:rPr lang="en-US" dirty="0">
                <a:solidFill>
                  <a:srgbClr val="000000"/>
                </a:solidFill>
                <a:latin typeface="Candara"/>
                <a:cs typeface="Arial" pitchFamily="34" charset="0"/>
              </a:rPr>
              <a:t>Option 2: BUILDPATH</a:t>
            </a:r>
          </a:p>
          <a:p>
            <a:pPr lvl="1">
              <a:lnSpc>
                <a:spcPct val="150000"/>
              </a:lnSpc>
            </a:pPr>
            <a:r>
              <a:rPr lang="en-US" dirty="0">
                <a:solidFill>
                  <a:srgbClr val="000000"/>
                </a:solidFill>
                <a:latin typeface="Candara"/>
                <a:cs typeface="Arial" pitchFamily="34" charset="0"/>
              </a:rPr>
              <a:t>Option 3: Project Settings</a:t>
            </a:r>
          </a:p>
          <a:p>
            <a:pPr>
              <a:lnSpc>
                <a:spcPct val="150000"/>
              </a:lnSpc>
            </a:pPr>
            <a:r>
              <a:rPr lang="en-US" dirty="0" smtClean="0">
                <a:solidFill>
                  <a:srgbClr val="000000"/>
                </a:solidFill>
                <a:latin typeface="Candara"/>
              </a:rPr>
              <a:t>Question 4: You can add a number of tests using the &lt;</a:t>
            </a:r>
            <a:r>
              <a:rPr lang="en-US" dirty="0" err="1" smtClean="0">
                <a:solidFill>
                  <a:srgbClr val="000000"/>
                </a:solidFill>
                <a:latin typeface="Candara"/>
              </a:rPr>
              <a:t>batchtest</a:t>
            </a:r>
            <a:r>
              <a:rPr lang="en-US" dirty="0" smtClean="0">
                <a:solidFill>
                  <a:srgbClr val="000000"/>
                </a:solidFill>
                <a:latin typeface="Candara"/>
              </a:rPr>
              <a:t>&gt; element.</a:t>
            </a:r>
          </a:p>
          <a:p>
            <a:pPr lvl="1">
              <a:lnSpc>
                <a:spcPct val="150000"/>
              </a:lnSpc>
            </a:pPr>
            <a:r>
              <a:rPr lang="en-US" dirty="0">
                <a:solidFill>
                  <a:srgbClr val="000000"/>
                </a:solidFill>
                <a:latin typeface="Candara"/>
                <a:cs typeface="Arial" pitchFamily="34" charset="0"/>
              </a:rPr>
              <a:t>True / False</a:t>
            </a:r>
          </a:p>
        </p:txBody>
      </p:sp>
    </p:spTree>
    <p:extLst>
      <p:ext uri="{BB962C8B-B14F-4D97-AF65-F5344CB8AC3E}">
        <p14:creationId xmlns:p14="http://schemas.microsoft.com/office/powerpoint/2010/main" val="3795452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19.1</a:t>
            </a:r>
            <a:r>
              <a:rPr lang="en-US" sz="1200" dirty="0"/>
              <a:t>: Introduction</a:t>
            </a:r>
            <a:r>
              <a:rPr lang="en-US" dirty="0"/>
              <a:t/>
            </a:r>
            <a:br>
              <a:rPr lang="en-US" dirty="0"/>
            </a:br>
            <a:r>
              <a:rPr lang="en-US" dirty="0"/>
              <a:t>What is Test-Driven Development (TDD</a:t>
            </a:r>
            <a:r>
              <a:rPr lang="en-US" dirty="0" smtClean="0"/>
              <a:t>)</a:t>
            </a:r>
            <a:endParaRPr lang="en-US" dirty="0"/>
          </a:p>
        </p:txBody>
      </p:sp>
      <p:sp>
        <p:nvSpPr>
          <p:cNvPr id="247815" name="Rectangle 7"/>
          <p:cNvSpPr>
            <a:spLocks noGrp="1"/>
          </p:cNvSpPr>
          <p:nvPr>
            <p:ph idx="1"/>
          </p:nvPr>
        </p:nvSpPr>
        <p:spPr/>
        <p:txBody>
          <a:bodyPr/>
          <a:lstStyle/>
          <a:p>
            <a:pPr>
              <a:lnSpc>
                <a:spcPct val="150000"/>
              </a:lnSpc>
            </a:pPr>
            <a:r>
              <a:rPr lang="en-US" dirty="0" smtClean="0">
                <a:solidFill>
                  <a:srgbClr val="000000"/>
                </a:solidFill>
                <a:latin typeface="Candara"/>
              </a:rPr>
              <a:t>Test-Driven Development, also called Test-First Development, is a technique in which you write unit tests before writing the application functionality.</a:t>
            </a:r>
          </a:p>
          <a:p>
            <a:pPr lvl="1">
              <a:lnSpc>
                <a:spcPct val="150000"/>
              </a:lnSpc>
            </a:pPr>
            <a:r>
              <a:rPr lang="en-US" dirty="0">
                <a:solidFill>
                  <a:srgbClr val="000000"/>
                </a:solidFill>
                <a:latin typeface="Candara"/>
                <a:cs typeface="Arial" pitchFamily="34" charset="0"/>
              </a:rPr>
              <a:t>Tests are </a:t>
            </a:r>
            <a:r>
              <a:rPr lang="en-US" b="1" dirty="0">
                <a:solidFill>
                  <a:srgbClr val="000000"/>
                </a:solidFill>
                <a:latin typeface="Candara"/>
                <a:cs typeface="Arial" pitchFamily="34" charset="0"/>
              </a:rPr>
              <a:t>non-production code</a:t>
            </a:r>
            <a:r>
              <a:rPr lang="en-US" dirty="0">
                <a:solidFill>
                  <a:srgbClr val="000000"/>
                </a:solidFill>
                <a:latin typeface="Candara"/>
                <a:cs typeface="Arial" pitchFamily="34" charset="0"/>
              </a:rPr>
              <a:t> written in the same language as the application.</a:t>
            </a:r>
          </a:p>
          <a:p>
            <a:pPr lvl="1">
              <a:lnSpc>
                <a:spcPct val="150000"/>
              </a:lnSpc>
            </a:pPr>
            <a:r>
              <a:rPr lang="en-US" dirty="0">
                <a:solidFill>
                  <a:srgbClr val="000000"/>
                </a:solidFill>
                <a:latin typeface="Candara"/>
                <a:cs typeface="Arial" pitchFamily="34" charset="0"/>
              </a:rPr>
              <a:t>Tests return a simple </a:t>
            </a:r>
            <a:r>
              <a:rPr lang="en-US" b="1" dirty="0">
                <a:solidFill>
                  <a:srgbClr val="000000"/>
                </a:solidFill>
                <a:latin typeface="Candara"/>
                <a:cs typeface="Arial" pitchFamily="34" charset="0"/>
              </a:rPr>
              <a:t>pass</a:t>
            </a:r>
            <a:r>
              <a:rPr lang="en-US" dirty="0">
                <a:solidFill>
                  <a:srgbClr val="000000"/>
                </a:solidFill>
                <a:latin typeface="Candara"/>
                <a:cs typeface="Arial" pitchFamily="34" charset="0"/>
              </a:rPr>
              <a:t> or </a:t>
            </a:r>
            <a:r>
              <a:rPr lang="en-US" b="1" dirty="0">
                <a:solidFill>
                  <a:srgbClr val="000000"/>
                </a:solidFill>
                <a:latin typeface="Candara"/>
                <a:cs typeface="Arial" pitchFamily="34" charset="0"/>
              </a:rPr>
              <a:t>fail</a:t>
            </a:r>
            <a:r>
              <a:rPr lang="en-US" dirty="0">
                <a:solidFill>
                  <a:srgbClr val="000000"/>
                </a:solidFill>
                <a:latin typeface="Candara"/>
                <a:cs typeface="Arial" pitchFamily="34" charset="0"/>
              </a:rPr>
              <a:t>, giving the developer immediate feedback.</a:t>
            </a:r>
          </a:p>
        </p:txBody>
      </p:sp>
    </p:spTree>
    <p:extLst>
      <p:ext uri="{BB962C8B-B14F-4D97-AF65-F5344CB8AC3E}">
        <p14:creationId xmlns:p14="http://schemas.microsoft.com/office/powerpoint/2010/main" val="1833983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19.1</a:t>
            </a:r>
            <a:r>
              <a:rPr lang="en-US" sz="1200" dirty="0"/>
              <a:t>: Introduction</a:t>
            </a:r>
            <a:br>
              <a:rPr lang="en-US" sz="1200" dirty="0"/>
            </a:br>
            <a:r>
              <a:rPr lang="en-US" dirty="0"/>
              <a:t>Why Unit </a:t>
            </a:r>
            <a:r>
              <a:rPr lang="en-US" dirty="0" smtClean="0"/>
              <a:t>Testing</a:t>
            </a:r>
            <a:endParaRPr lang="en-US" dirty="0"/>
          </a:p>
        </p:txBody>
      </p:sp>
      <p:sp>
        <p:nvSpPr>
          <p:cNvPr id="229383" name="Rectangle 7"/>
          <p:cNvSpPr>
            <a:spLocks noGrp="1"/>
          </p:cNvSpPr>
          <p:nvPr>
            <p:ph idx="1"/>
          </p:nvPr>
        </p:nvSpPr>
        <p:spPr/>
        <p:txBody>
          <a:bodyPr/>
          <a:lstStyle/>
          <a:p>
            <a:pPr>
              <a:lnSpc>
                <a:spcPct val="150000"/>
              </a:lnSpc>
            </a:pPr>
            <a:r>
              <a:rPr lang="en-US" dirty="0" smtClean="0">
                <a:solidFill>
                  <a:srgbClr val="000000"/>
                </a:solidFill>
                <a:latin typeface="Candara"/>
              </a:rPr>
              <a:t>You can cite following reasons for doing a Unit Test:</a:t>
            </a:r>
          </a:p>
          <a:p>
            <a:pPr lvl="1">
              <a:lnSpc>
                <a:spcPct val="150000"/>
              </a:lnSpc>
            </a:pPr>
            <a:r>
              <a:rPr lang="en-US" dirty="0">
                <a:solidFill>
                  <a:srgbClr val="000000"/>
                </a:solidFill>
                <a:latin typeface="Candara"/>
                <a:cs typeface="Arial" pitchFamily="34" charset="0"/>
              </a:rPr>
              <a:t>Unit testing helps developers find errors in code.</a:t>
            </a:r>
          </a:p>
          <a:p>
            <a:pPr lvl="1">
              <a:lnSpc>
                <a:spcPct val="150000"/>
              </a:lnSpc>
            </a:pPr>
            <a:r>
              <a:rPr lang="en-US" dirty="0">
                <a:solidFill>
                  <a:srgbClr val="000000"/>
                </a:solidFill>
                <a:latin typeface="Candara"/>
                <a:cs typeface="Arial" pitchFamily="34" charset="0"/>
              </a:rPr>
              <a:t>It helps you write better code.</a:t>
            </a:r>
          </a:p>
          <a:p>
            <a:pPr lvl="1">
              <a:lnSpc>
                <a:spcPct val="150000"/>
              </a:lnSpc>
            </a:pPr>
            <a:r>
              <a:rPr lang="en-US" dirty="0">
                <a:solidFill>
                  <a:srgbClr val="000000"/>
                </a:solidFill>
                <a:latin typeface="Candara"/>
                <a:cs typeface="Arial" pitchFamily="34" charset="0"/>
              </a:rPr>
              <a:t>Unit testing saves time later in the production/development cycle. </a:t>
            </a:r>
          </a:p>
          <a:p>
            <a:pPr lvl="1">
              <a:lnSpc>
                <a:spcPct val="150000"/>
              </a:lnSpc>
            </a:pPr>
            <a:r>
              <a:rPr lang="en-US" dirty="0">
                <a:solidFill>
                  <a:srgbClr val="000000"/>
                </a:solidFill>
                <a:latin typeface="Candara"/>
                <a:cs typeface="Arial" pitchFamily="34" charset="0"/>
              </a:rPr>
              <a:t>Unit testing provides immediate feedback on the code.</a:t>
            </a:r>
          </a:p>
        </p:txBody>
      </p:sp>
    </p:spTree>
    <p:extLst>
      <p:ext uri="{BB962C8B-B14F-4D97-AF65-F5344CB8AC3E}">
        <p14:creationId xmlns:p14="http://schemas.microsoft.com/office/powerpoint/2010/main" val="1210556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19.2</a:t>
            </a:r>
            <a:r>
              <a:rPr lang="en-US" sz="1200" dirty="0"/>
              <a:t>: JUnit</a:t>
            </a:r>
            <a:r>
              <a:rPr lang="en-US" dirty="0"/>
              <a:t/>
            </a:r>
            <a:br>
              <a:rPr lang="en-US" dirty="0"/>
            </a:br>
            <a:r>
              <a:rPr lang="en-US" dirty="0"/>
              <a:t>Need for Testing </a:t>
            </a:r>
            <a:r>
              <a:rPr lang="en-US" dirty="0" smtClean="0"/>
              <a:t>Framework</a:t>
            </a:r>
            <a:endParaRPr lang="en-US" dirty="0"/>
          </a:p>
        </p:txBody>
      </p:sp>
      <p:sp>
        <p:nvSpPr>
          <p:cNvPr id="231431" name="Rectangle 7"/>
          <p:cNvSpPr>
            <a:spLocks noGrp="1"/>
          </p:cNvSpPr>
          <p:nvPr>
            <p:ph idx="1"/>
          </p:nvPr>
        </p:nvSpPr>
        <p:spPr/>
        <p:txBody>
          <a:bodyPr/>
          <a:lstStyle/>
          <a:p>
            <a:pPr>
              <a:lnSpc>
                <a:spcPct val="150000"/>
              </a:lnSpc>
            </a:pPr>
            <a:r>
              <a:rPr lang="en-US" dirty="0" smtClean="0">
                <a:solidFill>
                  <a:srgbClr val="000000"/>
                </a:solidFill>
                <a:latin typeface="Candara"/>
              </a:rPr>
              <a:t>Testing without a framework is mostly ad hoc.</a:t>
            </a:r>
          </a:p>
          <a:p>
            <a:pPr>
              <a:lnSpc>
                <a:spcPct val="150000"/>
              </a:lnSpc>
            </a:pPr>
            <a:r>
              <a:rPr lang="en-US" dirty="0" smtClean="0">
                <a:solidFill>
                  <a:srgbClr val="000000"/>
                </a:solidFill>
                <a:latin typeface="Candara"/>
              </a:rPr>
              <a:t>Testing without framework is difficult to reproduce.</a:t>
            </a:r>
          </a:p>
          <a:p>
            <a:pPr>
              <a:lnSpc>
                <a:spcPct val="150000"/>
              </a:lnSpc>
            </a:pPr>
            <a:r>
              <a:rPr lang="en-US" dirty="0" smtClean="0">
                <a:solidFill>
                  <a:srgbClr val="000000"/>
                </a:solidFill>
                <a:latin typeface="Candara"/>
              </a:rPr>
              <a:t>Unit testing framework provides the following advantages:</a:t>
            </a:r>
          </a:p>
          <a:p>
            <a:pPr lvl="1">
              <a:lnSpc>
                <a:spcPct val="150000"/>
              </a:lnSpc>
            </a:pPr>
            <a:r>
              <a:rPr lang="en-US" dirty="0">
                <a:solidFill>
                  <a:srgbClr val="000000"/>
                </a:solidFill>
                <a:latin typeface="Candara"/>
                <a:cs typeface="Arial" pitchFamily="34" charset="0"/>
              </a:rPr>
              <a:t>It allows to organize and group multiple tests.</a:t>
            </a:r>
          </a:p>
          <a:p>
            <a:pPr lvl="1">
              <a:lnSpc>
                <a:spcPct val="150000"/>
              </a:lnSpc>
            </a:pPr>
            <a:r>
              <a:rPr lang="en-US" dirty="0">
                <a:solidFill>
                  <a:srgbClr val="000000"/>
                </a:solidFill>
                <a:latin typeface="Candara"/>
                <a:cs typeface="Arial" pitchFamily="34" charset="0"/>
              </a:rPr>
              <a:t>It allows to invoke tests in simple steps.</a:t>
            </a:r>
          </a:p>
          <a:p>
            <a:pPr lvl="1">
              <a:lnSpc>
                <a:spcPct val="150000"/>
              </a:lnSpc>
            </a:pPr>
            <a:r>
              <a:rPr lang="en-US" dirty="0">
                <a:solidFill>
                  <a:srgbClr val="000000"/>
                </a:solidFill>
                <a:latin typeface="Candara"/>
                <a:cs typeface="Arial" pitchFamily="34" charset="0"/>
              </a:rPr>
              <a:t>It clearly notifies if a test has passed or failed.</a:t>
            </a:r>
          </a:p>
          <a:p>
            <a:pPr lvl="1">
              <a:lnSpc>
                <a:spcPct val="150000"/>
              </a:lnSpc>
            </a:pPr>
            <a:r>
              <a:rPr lang="en-US" dirty="0">
                <a:solidFill>
                  <a:srgbClr val="000000"/>
                </a:solidFill>
                <a:latin typeface="Candara"/>
                <a:cs typeface="Arial" pitchFamily="34" charset="0"/>
              </a:rPr>
              <a:t>It standardizes the way tests are written. </a:t>
            </a:r>
          </a:p>
        </p:txBody>
      </p:sp>
    </p:spTree>
    <p:extLst>
      <p:ext uri="{BB962C8B-B14F-4D97-AF65-F5344CB8AC3E}">
        <p14:creationId xmlns:p14="http://schemas.microsoft.com/office/powerpoint/2010/main" val="2362725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19.2</a:t>
            </a:r>
            <a:r>
              <a:rPr lang="en-US" sz="1200" dirty="0"/>
              <a:t>: JUnit</a:t>
            </a:r>
            <a:br>
              <a:rPr lang="en-US" sz="1200" dirty="0"/>
            </a:br>
            <a:r>
              <a:rPr lang="en-US" dirty="0"/>
              <a:t>What is </a:t>
            </a:r>
            <a:r>
              <a:rPr lang="en-US" dirty="0" smtClean="0"/>
              <a:t>JUnit</a:t>
            </a:r>
            <a:endParaRPr lang="en-US" dirty="0"/>
          </a:p>
        </p:txBody>
      </p:sp>
      <p:sp>
        <p:nvSpPr>
          <p:cNvPr id="233475" name="Rectangle 3"/>
          <p:cNvSpPr>
            <a:spLocks noGrp="1"/>
          </p:cNvSpPr>
          <p:nvPr>
            <p:ph idx="1"/>
          </p:nvPr>
        </p:nvSpPr>
        <p:spPr>
          <a:noFill/>
        </p:spPr>
        <p:txBody>
          <a:bodyPr/>
          <a:lstStyle/>
          <a:p>
            <a:pPr>
              <a:lnSpc>
                <a:spcPct val="150000"/>
              </a:lnSpc>
            </a:pPr>
            <a:r>
              <a:rPr lang="en-US" dirty="0" smtClean="0">
                <a:solidFill>
                  <a:schemeClr val="tx1">
                    <a:lumMod val="95000"/>
                    <a:lumOff val="5000"/>
                  </a:schemeClr>
                </a:solidFill>
              </a:rPr>
              <a:t>JUnit is a free, open source, software testing framework for Java.</a:t>
            </a:r>
          </a:p>
          <a:p>
            <a:pPr>
              <a:lnSpc>
                <a:spcPct val="150000"/>
              </a:lnSpc>
            </a:pPr>
            <a:r>
              <a:rPr lang="en-US" dirty="0" smtClean="0">
                <a:solidFill>
                  <a:schemeClr val="tx1">
                    <a:lumMod val="95000"/>
                    <a:lumOff val="5000"/>
                  </a:schemeClr>
                </a:solidFill>
              </a:rPr>
              <a:t>It is a library put in a jar file. </a:t>
            </a:r>
          </a:p>
          <a:p>
            <a:pPr>
              <a:lnSpc>
                <a:spcPct val="150000"/>
              </a:lnSpc>
            </a:pPr>
            <a:r>
              <a:rPr lang="en-US" dirty="0" smtClean="0">
                <a:solidFill>
                  <a:schemeClr val="tx1">
                    <a:lumMod val="95000"/>
                    <a:lumOff val="5000"/>
                  </a:schemeClr>
                </a:solidFill>
              </a:rPr>
              <a:t>It is not an automated testing tool.</a:t>
            </a:r>
          </a:p>
          <a:p>
            <a:pPr>
              <a:lnSpc>
                <a:spcPct val="150000"/>
              </a:lnSpc>
            </a:pPr>
            <a:r>
              <a:rPr lang="en-US" dirty="0" smtClean="0">
                <a:solidFill>
                  <a:schemeClr val="tx1">
                    <a:lumMod val="95000"/>
                    <a:lumOff val="5000"/>
                  </a:schemeClr>
                </a:solidFill>
              </a:rPr>
              <a:t>JUnit tests are Java classes that contain one or more unit test methods.</a:t>
            </a:r>
          </a:p>
          <a:p>
            <a:pPr>
              <a:lnSpc>
                <a:spcPct val="150000"/>
              </a:lnSpc>
            </a:pPr>
            <a:endParaRPr lang="en-US" dirty="0"/>
          </a:p>
        </p:txBody>
      </p:sp>
    </p:spTree>
    <p:extLst>
      <p:ext uri="{BB962C8B-B14F-4D97-AF65-F5344CB8AC3E}">
        <p14:creationId xmlns:p14="http://schemas.microsoft.com/office/powerpoint/2010/main" val="320488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sz="1200" dirty="0" smtClean="0"/>
              <a:t>19.2</a:t>
            </a:r>
            <a:r>
              <a:rPr lang="en-US" sz="1200" dirty="0"/>
              <a:t>: JUnit</a:t>
            </a:r>
            <a:br>
              <a:rPr lang="en-US" sz="1200" dirty="0"/>
            </a:br>
            <a:r>
              <a:rPr lang="en-US" dirty="0"/>
              <a:t>Why </a:t>
            </a:r>
            <a:r>
              <a:rPr lang="en-US" dirty="0" smtClean="0"/>
              <a:t>JUnit</a:t>
            </a:r>
            <a:endParaRPr lang="en-US" dirty="0"/>
          </a:p>
        </p:txBody>
      </p:sp>
      <p:sp>
        <p:nvSpPr>
          <p:cNvPr id="239623" name="Rectangle 7"/>
          <p:cNvSpPr>
            <a:spLocks noGrp="1"/>
          </p:cNvSpPr>
          <p:nvPr>
            <p:ph idx="1"/>
          </p:nvPr>
        </p:nvSpPr>
        <p:spPr/>
        <p:txBody>
          <a:bodyPr>
            <a:normAutofit/>
          </a:bodyPr>
          <a:lstStyle/>
          <a:p>
            <a:pPr>
              <a:lnSpc>
                <a:spcPct val="150000"/>
              </a:lnSpc>
            </a:pPr>
            <a:r>
              <a:rPr lang="en-US" dirty="0" smtClean="0">
                <a:solidFill>
                  <a:schemeClr val="tx1">
                    <a:lumMod val="95000"/>
                    <a:lumOff val="5000"/>
                  </a:schemeClr>
                </a:solidFill>
              </a:rPr>
              <a:t>JUnit allows you to write tests faster while increasing quality and stability.</a:t>
            </a:r>
          </a:p>
          <a:p>
            <a:pPr>
              <a:lnSpc>
                <a:spcPct val="150000"/>
              </a:lnSpc>
            </a:pPr>
            <a:r>
              <a:rPr lang="en-US" dirty="0" smtClean="0">
                <a:solidFill>
                  <a:schemeClr val="tx1">
                    <a:lumMod val="95000"/>
                    <a:lumOff val="5000"/>
                  </a:schemeClr>
                </a:solidFill>
              </a:rPr>
              <a:t>It is simple, elegant, and inexpensive.</a:t>
            </a:r>
          </a:p>
          <a:p>
            <a:pPr>
              <a:lnSpc>
                <a:spcPct val="150000"/>
              </a:lnSpc>
            </a:pPr>
            <a:r>
              <a:rPr lang="en-US" dirty="0" smtClean="0">
                <a:solidFill>
                  <a:schemeClr val="tx1">
                    <a:lumMod val="95000"/>
                    <a:lumOff val="5000"/>
                  </a:schemeClr>
                </a:solidFill>
              </a:rPr>
              <a:t>The tests check their own result and provide feedback immediately.</a:t>
            </a:r>
          </a:p>
          <a:p>
            <a:pPr>
              <a:lnSpc>
                <a:spcPct val="150000"/>
              </a:lnSpc>
            </a:pPr>
            <a:r>
              <a:rPr lang="en-US" dirty="0" smtClean="0">
                <a:solidFill>
                  <a:schemeClr val="tx1">
                    <a:lumMod val="95000"/>
                    <a:lumOff val="5000"/>
                  </a:schemeClr>
                </a:solidFill>
              </a:rPr>
              <a:t>JUnit tests can be put together in a hierarchy of test suites.</a:t>
            </a:r>
          </a:p>
          <a:p>
            <a:pPr>
              <a:lnSpc>
                <a:spcPct val="150000"/>
              </a:lnSpc>
            </a:pPr>
            <a:r>
              <a:rPr lang="en-US" dirty="0" smtClean="0">
                <a:solidFill>
                  <a:schemeClr val="tx1">
                    <a:lumMod val="95000"/>
                    <a:lumOff val="5000"/>
                  </a:schemeClr>
                </a:solidFill>
              </a:rPr>
              <a:t>The tests are written in Java.</a:t>
            </a:r>
          </a:p>
        </p:txBody>
      </p:sp>
    </p:spTree>
    <p:extLst>
      <p:ext uri="{BB962C8B-B14F-4D97-AF65-F5344CB8AC3E}">
        <p14:creationId xmlns:p14="http://schemas.microsoft.com/office/powerpoint/2010/main" val="2053738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E5016E-F814-4656-AF86-05F922B0E2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3737</TotalTime>
  <Words>6790</Words>
  <Application>Microsoft Office PowerPoint</Application>
  <PresentationFormat>On-screen Show (4:3)</PresentationFormat>
  <Paragraphs>551</Paragraphs>
  <Slides>44</Slides>
  <Notes>44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1" baseType="lpstr">
      <vt:lpstr>Arial</vt:lpstr>
      <vt:lpstr>Calibri</vt:lpstr>
      <vt:lpstr>Candara</vt:lpstr>
      <vt:lpstr>Verdana</vt:lpstr>
      <vt:lpstr>Wingdings</vt:lpstr>
      <vt:lpstr>Section slides</vt:lpstr>
      <vt:lpstr>think-cell Slide</vt:lpstr>
      <vt:lpstr>Core Java 8</vt:lpstr>
      <vt:lpstr>Lesson Objectives</vt:lpstr>
      <vt:lpstr>19.1: Introduction Why is Testing Necessary</vt:lpstr>
      <vt:lpstr>19.1: Introduction What is Unit Testing</vt:lpstr>
      <vt:lpstr>19.1: Introduction What is Test-Driven Development (TDD)</vt:lpstr>
      <vt:lpstr>19.1: Introduction Why Unit Testing</vt:lpstr>
      <vt:lpstr>19.2: JUnit Need for Testing Framework</vt:lpstr>
      <vt:lpstr>19.2: JUnit What is JUnit</vt:lpstr>
      <vt:lpstr>19.2: JUnit Why JUnit</vt:lpstr>
      <vt:lpstr>19.3: Installing and Running JUnit   Steps for Installing JUnit</vt:lpstr>
      <vt:lpstr>19.3: Installing and Running JUnit  Using JUnit within Eclipse</vt:lpstr>
      <vt:lpstr>19.3: Installing and Running JUnit  Using JUnit within Eclipse (Contd.)</vt:lpstr>
      <vt:lpstr>19.3: Installing and Running JUnit  Using JUnit within Eclipse (Contd.)</vt:lpstr>
      <vt:lpstr>19.3: Installing and Running JUnit  Demo</vt:lpstr>
      <vt:lpstr>19.4: Testing with JUnit  Annotation Types in JUnit4.x</vt:lpstr>
      <vt:lpstr>19.4: JUnit Framework Simple Example using Junit4.x</vt:lpstr>
      <vt:lpstr>19.4: Testing with JUnit  Assert Statements in JUnit</vt:lpstr>
      <vt:lpstr>19.4: Testing with JUnit  Demo</vt:lpstr>
      <vt:lpstr>19.4: Testing with JUnit  Using @Before and @After</vt:lpstr>
      <vt:lpstr>19.4: Testing with JUnit  Using @Before and @After</vt:lpstr>
      <vt:lpstr>19.4: Testing with JUnit  Demo</vt:lpstr>
      <vt:lpstr>19.5: Testing Exceptions Testing Exceptions</vt:lpstr>
      <vt:lpstr>19.5: Testing Exceptions  Demo</vt:lpstr>
      <vt:lpstr>19.6: Test Fixtures  Using @BeforeClass and @AfterClass</vt:lpstr>
      <vt:lpstr>19.6: Test Fixtures  Using @BeforeClass and @AfterClass</vt:lpstr>
      <vt:lpstr>19.6: Test Fixtures  Demo</vt:lpstr>
      <vt:lpstr>19.6: Test Fixtures  Using @Ignore</vt:lpstr>
      <vt:lpstr>19.6: Test Fixtures  Using @Ignore</vt:lpstr>
      <vt:lpstr>19.6: Test Fixtures  Demo</vt:lpstr>
      <vt:lpstr>19.7: Test Suites Composing Test into Test Suites</vt:lpstr>
      <vt:lpstr>19.7: Test Suites  Demo</vt:lpstr>
      <vt:lpstr>19.8: Parameterized Tests Reusing Tests</vt:lpstr>
      <vt:lpstr>19.8: Parameterized Tests Reusing Tests</vt:lpstr>
      <vt:lpstr>19.4: Mocking Concepts  Testing in Isolation</vt:lpstr>
      <vt:lpstr>19.4: Mocking Concepts Advantages of Using Mock Objects</vt:lpstr>
      <vt:lpstr>19.4: Mocking Concepts Mock Objects in JUnit</vt:lpstr>
      <vt:lpstr>19.4: Mocking Concepts Demo</vt:lpstr>
      <vt:lpstr>19.7: Best Practices  Unit Testing</vt:lpstr>
      <vt:lpstr>19.7: Best Practices  Unit Testing</vt:lpstr>
      <vt:lpstr>19.7: Best Practices  JUnit</vt:lpstr>
      <vt:lpstr>19.7: Best Practices  JUnit</vt:lpstr>
      <vt:lpstr>Lab : Introduction to Junit</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Naik, Yogini</cp:lastModifiedBy>
  <cp:revision>274</cp:revision>
  <cp:lastPrinted>2016-07-13T12:11:19Z</cp:lastPrinted>
  <dcterms:created xsi:type="dcterms:W3CDTF">2012-05-18T02:59:15Z</dcterms:created>
  <dcterms:modified xsi:type="dcterms:W3CDTF">2018-06-11T08:59:19Z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