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57" r:id="rId4"/>
    <p:sldId id="258" r:id="rId5"/>
    <p:sldId id="272" r:id="rId6"/>
    <p:sldId id="265" r:id="rId7"/>
    <p:sldId id="266" r:id="rId8"/>
    <p:sldId id="267" r:id="rId9"/>
    <p:sldId id="268" r:id="rId10"/>
    <p:sldId id="269" r:id="rId11"/>
    <p:sldId id="270" r:id="rId12"/>
    <p:sldId id="271" r:id="rId13"/>
    <p:sldId id="264" r:id="rId14"/>
    <p:sldId id="262"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B06F3E-360D-4745-AD53-02540F64E23E}" type="datetimeFigureOut">
              <a:rPr lang="en-IN" smtClean="0"/>
              <a:t>08-11-2023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F66680-8CCB-4AF5-8330-EA43E1E0EECA}" type="slidenum">
              <a:rPr lang="en-IN" smtClean="0"/>
              <a:t>‹#›</a:t>
            </a:fld>
            <a:endParaRPr lang="en-IN"/>
          </a:p>
        </p:txBody>
      </p:sp>
    </p:spTree>
    <p:extLst>
      <p:ext uri="{BB962C8B-B14F-4D97-AF65-F5344CB8AC3E}">
        <p14:creationId xmlns:p14="http://schemas.microsoft.com/office/powerpoint/2010/main" val="236918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F66680-8CCB-4AF5-8330-EA43E1E0EECA}" type="slidenum">
              <a:rPr lang="en-IN" smtClean="0"/>
              <a:t>1</a:t>
            </a:fld>
            <a:endParaRPr lang="en-IN"/>
          </a:p>
        </p:txBody>
      </p:sp>
    </p:spTree>
    <p:extLst>
      <p:ext uri="{BB962C8B-B14F-4D97-AF65-F5344CB8AC3E}">
        <p14:creationId xmlns:p14="http://schemas.microsoft.com/office/powerpoint/2010/main" val="211620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83B191-733C-4FB1-9070-A70C0D5E001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243B4-542A-46EC-A6AE-AE278F1FA9F1}" type="slidenum">
              <a:rPr lang="en-IN" smtClean="0"/>
              <a:t>‹#›</a:t>
            </a:fld>
            <a:endParaRPr lang="en-IN"/>
          </a:p>
        </p:txBody>
      </p:sp>
    </p:spTree>
    <p:extLst>
      <p:ext uri="{BB962C8B-B14F-4D97-AF65-F5344CB8AC3E}">
        <p14:creationId xmlns:p14="http://schemas.microsoft.com/office/powerpoint/2010/main" val="378736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83B191-733C-4FB1-9070-A70C0D5E001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243B4-542A-46EC-A6AE-AE278F1FA9F1}" type="slidenum">
              <a:rPr lang="en-IN" smtClean="0"/>
              <a:t>‹#›</a:t>
            </a:fld>
            <a:endParaRPr lang="en-IN"/>
          </a:p>
        </p:txBody>
      </p:sp>
    </p:spTree>
    <p:extLst>
      <p:ext uri="{BB962C8B-B14F-4D97-AF65-F5344CB8AC3E}">
        <p14:creationId xmlns:p14="http://schemas.microsoft.com/office/powerpoint/2010/main" val="3226460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83B191-733C-4FB1-9070-A70C0D5E001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243B4-542A-46EC-A6AE-AE278F1FA9F1}" type="slidenum">
              <a:rPr lang="en-IN" smtClean="0"/>
              <a:t>‹#›</a:t>
            </a:fld>
            <a:endParaRPr lang="en-IN"/>
          </a:p>
        </p:txBody>
      </p:sp>
    </p:spTree>
    <p:extLst>
      <p:ext uri="{BB962C8B-B14F-4D97-AF65-F5344CB8AC3E}">
        <p14:creationId xmlns:p14="http://schemas.microsoft.com/office/powerpoint/2010/main" val="114153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83B191-733C-4FB1-9070-A70C0D5E001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243B4-542A-46EC-A6AE-AE278F1FA9F1}" type="slidenum">
              <a:rPr lang="en-IN" smtClean="0"/>
              <a:t>‹#›</a:t>
            </a:fld>
            <a:endParaRPr lang="en-IN"/>
          </a:p>
        </p:txBody>
      </p:sp>
    </p:spTree>
    <p:extLst>
      <p:ext uri="{BB962C8B-B14F-4D97-AF65-F5344CB8AC3E}">
        <p14:creationId xmlns:p14="http://schemas.microsoft.com/office/powerpoint/2010/main" val="405582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83B191-733C-4FB1-9070-A70C0D5E001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243B4-542A-46EC-A6AE-AE278F1FA9F1}" type="slidenum">
              <a:rPr lang="en-IN" smtClean="0"/>
              <a:t>‹#›</a:t>
            </a:fld>
            <a:endParaRPr lang="en-IN"/>
          </a:p>
        </p:txBody>
      </p:sp>
    </p:spTree>
    <p:extLst>
      <p:ext uri="{BB962C8B-B14F-4D97-AF65-F5344CB8AC3E}">
        <p14:creationId xmlns:p14="http://schemas.microsoft.com/office/powerpoint/2010/main" val="217336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83B191-733C-4FB1-9070-A70C0D5E001A}"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243B4-542A-46EC-A6AE-AE278F1FA9F1}" type="slidenum">
              <a:rPr lang="en-IN" smtClean="0"/>
              <a:t>‹#›</a:t>
            </a:fld>
            <a:endParaRPr lang="en-IN"/>
          </a:p>
        </p:txBody>
      </p:sp>
    </p:spTree>
    <p:extLst>
      <p:ext uri="{BB962C8B-B14F-4D97-AF65-F5344CB8AC3E}">
        <p14:creationId xmlns:p14="http://schemas.microsoft.com/office/powerpoint/2010/main" val="307747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83B191-733C-4FB1-9070-A70C0D5E001A}"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7243B4-542A-46EC-A6AE-AE278F1FA9F1}" type="slidenum">
              <a:rPr lang="en-IN" smtClean="0"/>
              <a:t>‹#›</a:t>
            </a:fld>
            <a:endParaRPr lang="en-IN"/>
          </a:p>
        </p:txBody>
      </p:sp>
    </p:spTree>
    <p:extLst>
      <p:ext uri="{BB962C8B-B14F-4D97-AF65-F5344CB8AC3E}">
        <p14:creationId xmlns:p14="http://schemas.microsoft.com/office/powerpoint/2010/main" val="242642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83B191-733C-4FB1-9070-A70C0D5E001A}"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7243B4-542A-46EC-A6AE-AE278F1FA9F1}" type="slidenum">
              <a:rPr lang="en-IN" smtClean="0"/>
              <a:t>‹#›</a:t>
            </a:fld>
            <a:endParaRPr lang="en-IN"/>
          </a:p>
        </p:txBody>
      </p:sp>
    </p:spTree>
    <p:extLst>
      <p:ext uri="{BB962C8B-B14F-4D97-AF65-F5344CB8AC3E}">
        <p14:creationId xmlns:p14="http://schemas.microsoft.com/office/powerpoint/2010/main" val="325668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3B191-733C-4FB1-9070-A70C0D5E001A}" type="datetimeFigureOut">
              <a:rPr lang="en-IN" smtClean="0"/>
              <a:t>08-11-2023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7243B4-542A-46EC-A6AE-AE278F1FA9F1}" type="slidenum">
              <a:rPr lang="en-IN" smtClean="0"/>
              <a:t>‹#›</a:t>
            </a:fld>
            <a:endParaRPr lang="en-IN"/>
          </a:p>
        </p:txBody>
      </p:sp>
    </p:spTree>
    <p:extLst>
      <p:ext uri="{BB962C8B-B14F-4D97-AF65-F5344CB8AC3E}">
        <p14:creationId xmlns:p14="http://schemas.microsoft.com/office/powerpoint/2010/main" val="328570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83B191-733C-4FB1-9070-A70C0D5E001A}"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243B4-542A-46EC-A6AE-AE278F1FA9F1}" type="slidenum">
              <a:rPr lang="en-IN" smtClean="0"/>
              <a:t>‹#›</a:t>
            </a:fld>
            <a:endParaRPr lang="en-IN"/>
          </a:p>
        </p:txBody>
      </p:sp>
    </p:spTree>
    <p:extLst>
      <p:ext uri="{BB962C8B-B14F-4D97-AF65-F5344CB8AC3E}">
        <p14:creationId xmlns:p14="http://schemas.microsoft.com/office/powerpoint/2010/main" val="313170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83B191-733C-4FB1-9070-A70C0D5E001A}"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243B4-542A-46EC-A6AE-AE278F1FA9F1}" type="slidenum">
              <a:rPr lang="en-IN" smtClean="0"/>
              <a:t>‹#›</a:t>
            </a:fld>
            <a:endParaRPr lang="en-IN"/>
          </a:p>
        </p:txBody>
      </p:sp>
    </p:spTree>
    <p:extLst>
      <p:ext uri="{BB962C8B-B14F-4D97-AF65-F5344CB8AC3E}">
        <p14:creationId xmlns:p14="http://schemas.microsoft.com/office/powerpoint/2010/main" val="32099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3B191-733C-4FB1-9070-A70C0D5E001A}" type="datetimeFigureOut">
              <a:rPr lang="en-IN" smtClean="0"/>
              <a:t>08-11-2023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243B4-542A-46EC-A6AE-AE278F1FA9F1}" type="slidenum">
              <a:rPr lang="en-IN" smtClean="0"/>
              <a:t>‹#›</a:t>
            </a:fld>
            <a:endParaRPr lang="en-IN"/>
          </a:p>
        </p:txBody>
      </p:sp>
    </p:spTree>
    <p:extLst>
      <p:ext uri="{BB962C8B-B14F-4D97-AF65-F5344CB8AC3E}">
        <p14:creationId xmlns:p14="http://schemas.microsoft.com/office/powerpoint/2010/main" val="606427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Lending Club Case Study</a:t>
            </a:r>
            <a:endParaRPr lang="en-IN" dirty="0"/>
          </a:p>
        </p:txBody>
      </p:sp>
      <p:sp>
        <p:nvSpPr>
          <p:cNvPr id="3" name="Subtitle 2"/>
          <p:cNvSpPr>
            <a:spLocks noGrp="1"/>
          </p:cNvSpPr>
          <p:nvPr>
            <p:ph type="subTitle" idx="1"/>
          </p:nvPr>
        </p:nvSpPr>
        <p:spPr/>
        <p:txBody>
          <a:bodyPr>
            <a:normAutofit fontScale="92500" lnSpcReduction="20000"/>
          </a:bodyPr>
          <a:lstStyle/>
          <a:p>
            <a:r>
              <a:rPr lang="en-US" dirty="0" smtClean="0"/>
              <a:t>Group Members</a:t>
            </a:r>
          </a:p>
          <a:p>
            <a:pPr algn="l"/>
            <a:r>
              <a:rPr lang="en-US" dirty="0" smtClean="0"/>
              <a:t>1 – </a:t>
            </a:r>
            <a:r>
              <a:rPr lang="en-US" dirty="0" err="1" smtClean="0"/>
              <a:t>Palash</a:t>
            </a:r>
            <a:r>
              <a:rPr lang="en-US" dirty="0" smtClean="0"/>
              <a:t> Gupta(Group facilitator)</a:t>
            </a:r>
          </a:p>
          <a:p>
            <a:pPr algn="l"/>
            <a:r>
              <a:rPr lang="en-US" dirty="0" smtClean="0"/>
              <a:t>2 – </a:t>
            </a:r>
            <a:r>
              <a:rPr lang="en-US" dirty="0" err="1" smtClean="0"/>
              <a:t>Nithy</a:t>
            </a:r>
            <a:r>
              <a:rPr lang="en-US" dirty="0" smtClean="0"/>
              <a:t/>
            </a:r>
            <a:br>
              <a:rPr lang="en-US" dirty="0" smtClean="0"/>
            </a:br>
            <a:endParaRPr lang="en-IN" dirty="0"/>
          </a:p>
        </p:txBody>
      </p:sp>
    </p:spTree>
    <p:extLst>
      <p:ext uri="{BB962C8B-B14F-4D97-AF65-F5344CB8AC3E}">
        <p14:creationId xmlns:p14="http://schemas.microsoft.com/office/powerpoint/2010/main" val="2346424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5</a:t>
            </a:r>
            <a:endParaRPr lang="en-IN" dirty="0"/>
          </a:p>
        </p:txBody>
      </p:sp>
      <p:sp>
        <p:nvSpPr>
          <p:cNvPr id="4" name="Text Placeholder 3"/>
          <p:cNvSpPr>
            <a:spLocks noGrp="1"/>
          </p:cNvSpPr>
          <p:nvPr>
            <p:ph type="body" sz="half" idx="2"/>
          </p:nvPr>
        </p:nvSpPr>
        <p:spPr/>
        <p:txBody>
          <a:bodyPr/>
          <a:lstStyle/>
          <a:p>
            <a:r>
              <a:rPr lang="en-US" sz="2000" dirty="0" err="1" smtClean="0"/>
              <a:t>Revol_bal</a:t>
            </a:r>
            <a:r>
              <a:rPr lang="en-US" sz="2000" dirty="0" smtClean="0"/>
              <a:t> lies in the range of 2000-19000.</a:t>
            </a:r>
          </a:p>
          <a:p>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8774" y="1534636"/>
            <a:ext cx="4579689" cy="520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5505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6</a:t>
            </a:r>
            <a:endParaRPr lang="en-IN" dirty="0"/>
          </a:p>
        </p:txBody>
      </p:sp>
      <p:sp>
        <p:nvSpPr>
          <p:cNvPr id="4" name="Text Placeholder 3"/>
          <p:cNvSpPr>
            <a:spLocks noGrp="1"/>
          </p:cNvSpPr>
          <p:nvPr>
            <p:ph type="body" sz="half" idx="2"/>
          </p:nvPr>
        </p:nvSpPr>
        <p:spPr/>
        <p:txBody>
          <a:bodyPr/>
          <a:lstStyle/>
          <a:p>
            <a:r>
              <a:rPr lang="en-US" sz="2400" dirty="0" err="1" smtClean="0"/>
              <a:t>total_acc</a:t>
            </a:r>
            <a:r>
              <a:rPr lang="en-US" sz="2400" dirty="0" smtClean="0"/>
              <a:t> lies in the range of 15-28.</a:t>
            </a:r>
          </a:p>
          <a:p>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8774" y="1534636"/>
            <a:ext cx="4507681" cy="520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896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7</a:t>
            </a:r>
            <a:endParaRPr lang="en-IN" dirty="0"/>
          </a:p>
        </p:txBody>
      </p:sp>
      <p:sp>
        <p:nvSpPr>
          <p:cNvPr id="4" name="Text Placeholder 3"/>
          <p:cNvSpPr>
            <a:spLocks noGrp="1"/>
          </p:cNvSpPr>
          <p:nvPr>
            <p:ph type="body" sz="half" idx="2"/>
          </p:nvPr>
        </p:nvSpPr>
        <p:spPr/>
        <p:txBody>
          <a:bodyPr/>
          <a:lstStyle/>
          <a:p>
            <a:r>
              <a:rPr lang="en-US" sz="2400" dirty="0" err="1" smtClean="0"/>
              <a:t>total_payment</a:t>
            </a:r>
            <a:r>
              <a:rPr lang="en-US" sz="2400" dirty="0" smtClean="0"/>
              <a:t> lies in the range of 7000-18000.</a:t>
            </a:r>
          </a:p>
          <a:p>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0674" y="1534636"/>
            <a:ext cx="4545781" cy="513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554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22714"/>
          </a:xfrm>
        </p:spPr>
        <p:txBody>
          <a:bodyPr>
            <a:normAutofit/>
          </a:bodyPr>
          <a:lstStyle/>
          <a:p>
            <a:r>
              <a:rPr lang="en-US" dirty="0" smtClean="0"/>
              <a:t>Conclusions from </a:t>
            </a:r>
            <a:r>
              <a:rPr lang="en-US" dirty="0" err="1" smtClean="0"/>
              <a:t>Univariate</a:t>
            </a:r>
            <a:r>
              <a:rPr lang="en-US" dirty="0" smtClean="0"/>
              <a:t> Analysis of Categorical columns</a:t>
            </a:r>
            <a:endParaRPr lang="en-IN" dirty="0"/>
          </a:p>
        </p:txBody>
      </p:sp>
    </p:spTree>
    <p:extLst>
      <p:ext uri="{BB962C8B-B14F-4D97-AF65-F5344CB8AC3E}">
        <p14:creationId xmlns:p14="http://schemas.microsoft.com/office/powerpoint/2010/main" val="3193247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1</a:t>
            </a:r>
            <a:br>
              <a:rPr lang="en-US" dirty="0" smtClean="0"/>
            </a:br>
            <a:endParaRPr lang="en-IN" dirty="0"/>
          </a:p>
        </p:txBody>
      </p:sp>
      <p:sp>
        <p:nvSpPr>
          <p:cNvPr id="4" name="Text Placeholder 3"/>
          <p:cNvSpPr>
            <a:spLocks noGrp="1"/>
          </p:cNvSpPr>
          <p:nvPr>
            <p:ph type="body" sz="half" idx="2"/>
          </p:nvPr>
        </p:nvSpPr>
        <p:spPr/>
        <p:txBody>
          <a:bodyPr>
            <a:normAutofit/>
          </a:bodyPr>
          <a:lstStyle/>
          <a:p>
            <a:r>
              <a:rPr lang="en-US" sz="2400" dirty="0" smtClean="0"/>
              <a:t>Most number of loans are taken for a tenure of 36 months.</a:t>
            </a:r>
            <a:endParaRPr lang="en-IN" sz="2400"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90694" y="1477486"/>
            <a:ext cx="4385761" cy="5191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258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2</a:t>
            </a:r>
            <a:endParaRPr lang="en-IN" dirty="0"/>
          </a:p>
        </p:txBody>
      </p:sp>
      <p:sp>
        <p:nvSpPr>
          <p:cNvPr id="4" name="Text Placeholder 3"/>
          <p:cNvSpPr>
            <a:spLocks noGrp="1"/>
          </p:cNvSpPr>
          <p:nvPr>
            <p:ph type="body" sz="half" idx="2"/>
          </p:nvPr>
        </p:nvSpPr>
        <p:spPr/>
        <p:txBody>
          <a:bodyPr/>
          <a:lstStyle/>
          <a:p>
            <a:r>
              <a:rPr lang="en-US" sz="2400" dirty="0" smtClean="0"/>
              <a:t>Persons belonging to grade B takes the most number of loans and person belonging to grade G take least number of loans</a:t>
            </a:r>
          </a:p>
          <a:p>
            <a:endParaRPr lang="en-IN"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5404" y="1534636"/>
            <a:ext cx="5017075" cy="513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499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lnSpcReduction="10000"/>
          </a:bodyPr>
          <a:lstStyle/>
          <a:p>
            <a:r>
              <a:rPr lang="en-US" dirty="0" smtClean="0"/>
              <a:t>Like most other lending companies,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a:t>
            </a:r>
            <a:r>
              <a:rPr lang="en-US" dirty="0" err="1" smtClean="0"/>
              <a:t>labelled</a:t>
            </a:r>
            <a:r>
              <a:rPr lang="en-US" dirty="0" smtClean="0"/>
              <a:t> as 'charged-off' are the 'defaulters'. </a:t>
            </a:r>
          </a:p>
        </p:txBody>
      </p:sp>
    </p:spTree>
    <p:extLst>
      <p:ext uri="{BB962C8B-B14F-4D97-AF65-F5344CB8AC3E}">
        <p14:creationId xmlns:p14="http://schemas.microsoft.com/office/powerpoint/2010/main" val="2792928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a:t>
            </a:r>
            <a:endParaRPr lang="en-IN" dirty="0"/>
          </a:p>
        </p:txBody>
      </p:sp>
      <p:sp>
        <p:nvSpPr>
          <p:cNvPr id="3" name="Content Placeholder 2"/>
          <p:cNvSpPr>
            <a:spLocks noGrp="1"/>
          </p:cNvSpPr>
          <p:nvPr>
            <p:ph idx="1"/>
          </p:nvPr>
        </p:nvSpPr>
        <p:spPr/>
        <p:txBody>
          <a:bodyPr/>
          <a:lstStyle/>
          <a:p>
            <a:r>
              <a:rPr lang="en-US" dirty="0" smtClean="0"/>
              <a:t>If one is able to identify these risky loan applicants, then bad loans can be reduced thereby cutting down the amount of credit loss. Identification of such applicants using EDA is the aim of this case study.</a:t>
            </a:r>
            <a:endParaRPr lang="en-IN" dirty="0" smtClean="0"/>
          </a:p>
          <a:p>
            <a:endParaRPr lang="en-IN" dirty="0"/>
          </a:p>
        </p:txBody>
      </p:sp>
    </p:spTree>
    <p:extLst>
      <p:ext uri="{BB962C8B-B14F-4D97-AF65-F5344CB8AC3E}">
        <p14:creationId xmlns:p14="http://schemas.microsoft.com/office/powerpoint/2010/main" val="1262623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Used</a:t>
            </a:r>
            <a:endParaRPr lang="en-IN" dirty="0"/>
          </a:p>
        </p:txBody>
      </p:sp>
      <p:sp>
        <p:nvSpPr>
          <p:cNvPr id="3" name="Content Placeholder 2"/>
          <p:cNvSpPr>
            <a:spLocks noGrp="1"/>
          </p:cNvSpPr>
          <p:nvPr>
            <p:ph idx="1"/>
          </p:nvPr>
        </p:nvSpPr>
        <p:spPr/>
        <p:txBody>
          <a:bodyPr/>
          <a:lstStyle/>
          <a:p>
            <a:r>
              <a:rPr lang="en-US" dirty="0"/>
              <a:t>The loan dataset contains the complete loan data for all loans issued through the time period 2007 </a:t>
            </a:r>
            <a:r>
              <a:rPr lang="en-US" dirty="0" smtClean="0"/>
              <a:t>to </a:t>
            </a:r>
            <a:r>
              <a:rPr lang="en-US" dirty="0"/>
              <a:t>2011.</a:t>
            </a:r>
          </a:p>
          <a:p>
            <a:pPr marL="0" indent="0">
              <a:buNone/>
            </a:pPr>
            <a:endParaRPr lang="en-IN" dirty="0"/>
          </a:p>
        </p:txBody>
      </p:sp>
    </p:spTree>
    <p:extLst>
      <p:ext uri="{BB962C8B-B14F-4D97-AF65-F5344CB8AC3E}">
        <p14:creationId xmlns:p14="http://schemas.microsoft.com/office/powerpoint/2010/main" val="1487588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66730"/>
          </a:xfrm>
        </p:spPr>
        <p:txBody>
          <a:bodyPr>
            <a:normAutofit/>
          </a:bodyPr>
          <a:lstStyle/>
          <a:p>
            <a:r>
              <a:rPr lang="en-US" dirty="0" smtClean="0"/>
              <a:t>Conclusions from </a:t>
            </a:r>
            <a:r>
              <a:rPr lang="en-US" dirty="0" err="1" smtClean="0"/>
              <a:t>Univariate</a:t>
            </a:r>
            <a:r>
              <a:rPr lang="en-US" dirty="0" smtClean="0"/>
              <a:t> Analysis of Numerical Columns</a:t>
            </a:r>
            <a:endParaRPr lang="en-IN" dirty="0"/>
          </a:p>
        </p:txBody>
      </p:sp>
    </p:spTree>
    <p:extLst>
      <p:ext uri="{BB962C8B-B14F-4D97-AF65-F5344CB8AC3E}">
        <p14:creationId xmlns:p14="http://schemas.microsoft.com/office/powerpoint/2010/main" val="2514370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1</a:t>
            </a:r>
            <a:endParaRPr lang="en-IN" dirty="0"/>
          </a:p>
        </p:txBody>
      </p:sp>
      <p:sp>
        <p:nvSpPr>
          <p:cNvPr id="4" name="Text Placeholder 3"/>
          <p:cNvSpPr>
            <a:spLocks noGrp="1"/>
          </p:cNvSpPr>
          <p:nvPr>
            <p:ph type="body" sz="half" idx="2"/>
          </p:nvPr>
        </p:nvSpPr>
        <p:spPr/>
        <p:txBody>
          <a:bodyPr/>
          <a:lstStyle/>
          <a:p>
            <a:r>
              <a:rPr lang="en-US" sz="2400" dirty="0" smtClean="0"/>
              <a:t>Most of the loan amount lies in range of 5000-15000</a:t>
            </a:r>
          </a:p>
          <a:p>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8774" y="1534636"/>
            <a:ext cx="4435673" cy="499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8015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2</a:t>
            </a:r>
            <a:endParaRPr lang="en-IN" dirty="0"/>
          </a:p>
        </p:txBody>
      </p:sp>
      <p:sp>
        <p:nvSpPr>
          <p:cNvPr id="4" name="Text Placeholder 3"/>
          <p:cNvSpPr>
            <a:spLocks noGrp="1"/>
          </p:cNvSpPr>
          <p:nvPr>
            <p:ph type="body" sz="half" idx="2"/>
          </p:nvPr>
        </p:nvSpPr>
        <p:spPr/>
        <p:txBody>
          <a:bodyPr/>
          <a:lstStyle/>
          <a:p>
            <a:r>
              <a:rPr lang="en-US" sz="2400" dirty="0" smtClean="0"/>
              <a:t>Installments lies in the range of 200-420</a:t>
            </a:r>
          </a:p>
          <a:p>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8774" y="1534636"/>
            <a:ext cx="4651697" cy="506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792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3</a:t>
            </a:r>
            <a:endParaRPr lang="en-IN" dirty="0"/>
          </a:p>
        </p:txBody>
      </p:sp>
      <p:sp>
        <p:nvSpPr>
          <p:cNvPr id="4" name="Text Placeholder 3"/>
          <p:cNvSpPr>
            <a:spLocks noGrp="1"/>
          </p:cNvSpPr>
          <p:nvPr>
            <p:ph type="body" sz="half" idx="2"/>
          </p:nvPr>
        </p:nvSpPr>
        <p:spPr/>
        <p:txBody>
          <a:bodyPr/>
          <a:lstStyle/>
          <a:p>
            <a:r>
              <a:rPr lang="en-US" sz="2400" dirty="0" smtClean="0"/>
              <a:t>DTI lies in the range of 8-19.</a:t>
            </a:r>
          </a:p>
          <a:p>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8774" y="1534636"/>
            <a:ext cx="4651697" cy="513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37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4</a:t>
            </a:r>
            <a:endParaRPr lang="en-IN" dirty="0"/>
          </a:p>
        </p:txBody>
      </p:sp>
      <p:sp>
        <p:nvSpPr>
          <p:cNvPr id="4" name="Text Placeholder 3"/>
          <p:cNvSpPr>
            <a:spLocks noGrp="1"/>
          </p:cNvSpPr>
          <p:nvPr>
            <p:ph type="body" sz="half" idx="2"/>
          </p:nvPr>
        </p:nvSpPr>
        <p:spPr/>
        <p:txBody>
          <a:bodyPr/>
          <a:lstStyle/>
          <a:p>
            <a:r>
              <a:rPr lang="en-US" sz="2400" dirty="0" err="1" smtClean="0"/>
              <a:t>open_acc</a:t>
            </a:r>
            <a:r>
              <a:rPr lang="en-US" sz="2400" dirty="0" smtClean="0"/>
              <a:t> lies in range of 6-12.</a:t>
            </a:r>
          </a:p>
          <a:p>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3534" y="1534636"/>
            <a:ext cx="4666937" cy="513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6597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286</Words>
  <Application>Microsoft Office PowerPoint</Application>
  <PresentationFormat>On-screen Show (4:3)</PresentationFormat>
  <Paragraphs>31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Lending Club Case Study</vt:lpstr>
      <vt:lpstr>Problem Statement</vt:lpstr>
      <vt:lpstr>Analysis Approach</vt:lpstr>
      <vt:lpstr>Dataset Used</vt:lpstr>
      <vt:lpstr>Conclusions from Univariate Analysis of Numerical Columns</vt:lpstr>
      <vt:lpstr>Conclusion 1</vt:lpstr>
      <vt:lpstr>Conclusion 2</vt:lpstr>
      <vt:lpstr>Conclusion 3</vt:lpstr>
      <vt:lpstr>Conclusion 4</vt:lpstr>
      <vt:lpstr>Conclusion 5</vt:lpstr>
      <vt:lpstr>Conclusion 6</vt:lpstr>
      <vt:lpstr>Conclusion 7</vt:lpstr>
      <vt:lpstr>Conclusions from Univariate Analysis of Categorical columns</vt:lpstr>
      <vt:lpstr>Conclusion 1 </vt:lpstr>
      <vt:lpstr>Conclusion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HP</dc:creator>
  <cp:lastModifiedBy>HP</cp:lastModifiedBy>
  <cp:revision>4</cp:revision>
  <dcterms:created xsi:type="dcterms:W3CDTF">2023-11-08T13:38:01Z</dcterms:created>
  <dcterms:modified xsi:type="dcterms:W3CDTF">2023-11-08T14:11:59Z</dcterms:modified>
</cp:coreProperties>
</file>