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608" r:id="rId2"/>
    <p:sldId id="636" r:id="rId3"/>
    <p:sldId id="537" r:id="rId4"/>
    <p:sldId id="600" r:id="rId5"/>
    <p:sldId id="538" r:id="rId6"/>
    <p:sldId id="518" r:id="rId7"/>
    <p:sldId id="582" r:id="rId8"/>
    <p:sldId id="583" r:id="rId9"/>
    <p:sldId id="584" r:id="rId10"/>
    <p:sldId id="585" r:id="rId11"/>
    <p:sldId id="586" r:id="rId12"/>
    <p:sldId id="587" r:id="rId13"/>
    <p:sldId id="588" r:id="rId14"/>
    <p:sldId id="635" r:id="rId15"/>
    <p:sldId id="602" r:id="rId16"/>
    <p:sldId id="589" r:id="rId17"/>
    <p:sldId id="592" r:id="rId18"/>
    <p:sldId id="591" r:id="rId19"/>
    <p:sldId id="629" r:id="rId20"/>
    <p:sldId id="630" r:id="rId21"/>
    <p:sldId id="626" r:id="rId22"/>
    <p:sldId id="523" r:id="rId23"/>
    <p:sldId id="593" r:id="rId24"/>
    <p:sldId id="524" r:id="rId25"/>
    <p:sldId id="544" r:id="rId26"/>
    <p:sldId id="594" r:id="rId27"/>
    <p:sldId id="525" r:id="rId28"/>
    <p:sldId id="597" r:id="rId29"/>
    <p:sldId id="599" r:id="rId30"/>
    <p:sldId id="557" r:id="rId31"/>
    <p:sldId id="606" r:id="rId32"/>
    <p:sldId id="603" r:id="rId33"/>
    <p:sldId id="527" r:id="rId34"/>
    <p:sldId id="613" r:id="rId35"/>
    <p:sldId id="556" r:id="rId36"/>
    <p:sldId id="528" r:id="rId37"/>
    <p:sldId id="598" r:id="rId38"/>
    <p:sldId id="530" r:id="rId39"/>
    <p:sldId id="620" r:id="rId40"/>
    <p:sldId id="622" r:id="rId41"/>
    <p:sldId id="623" r:id="rId42"/>
    <p:sldId id="624" r:id="rId43"/>
    <p:sldId id="625" r:id="rId44"/>
    <p:sldId id="618" r:id="rId45"/>
    <p:sldId id="533" r:id="rId46"/>
    <p:sldId id="558" r:id="rId47"/>
    <p:sldId id="534" r:id="rId48"/>
    <p:sldId id="607" r:id="rId49"/>
    <p:sldId id="535" r:id="rId50"/>
    <p:sldId id="611" r:id="rId51"/>
    <p:sldId id="541" r:id="rId52"/>
    <p:sldId id="559" r:id="rId53"/>
    <p:sldId id="542" r:id="rId54"/>
    <p:sldId id="610" r:id="rId55"/>
    <p:sldId id="575" r:id="rId56"/>
    <p:sldId id="590" r:id="rId57"/>
    <p:sldId id="614" r:id="rId58"/>
    <p:sldId id="632" r:id="rId59"/>
    <p:sldId id="634" r:id="rId60"/>
    <p:sldId id="615" r:id="rId61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29:27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15986 10272 256 0,'0'0'92'0,"0"-1"-45"0,0 0 25 0,0 0-3 16,0 0-66-16,0 0-1 0,1-1 4 0,0 0 7 0,1 0-4 15,-1-3-5-15,-1 3-7 0,1-2-2 0,1-1 0 16,-1 3 5-16,2-6 4 0,-1 2 0 0,0 0 3 16,0 0 16-16,-1 2 21 0,0 0 11 0,2-4 1 15,-1 2 23-15,0-1 11 0,0-1-6 0,-1 4 8 16,0 0-16-16,0-1-9 0,-1 3-6 0,1 0-1 0,0 0-32 0,-1 1-17 0,1-1 1 0,0 0-6 15,0 1 1-15,0 0 1 0,0 0 1 0,2 0-1 16,-1-1-11-16,0 1 8 0,0 1-7 0,-1 0 6 16,0 0-9-16,0 0 7 15,0 1 2-15,0 1 3 0,0-1 6 0,0 0 6 16,0 0 3-16,0 0 1 0,-1 0 2 0,0 0 3 16,0 0-5-16,0 0 4 0,0 0-7 0,0 1 4 0,0-1-5 15,0 1 4-15,0 0-13 0,0 1-10 0,0-2 3 16,0 7-4-16,2 2 1 0,-1-1 7 15,2 4-2-15,0-2 3 0,0 0-14 0,1 2 3 16,1-3-1-16,-2 0 3 0,1 0 7 0,-1 0-1 16,0-2-4-16,1 1 3 0,-1-1 12 0,-1-1 16 15,-1 0 6-15,0-2 1 0,0 1 13 0,1-1-25 0,-1-2 9 16,0 0-15-16,0 1-8 0,0-1-3 16,1 0-1-16,1 0 2 0,-1-1 2 0,4-1-2 0,-1 0-2 0,-3 0 1 15,4 4-10-15,-3-3 7 0,1 0-5 16,-3-2 6-16,3 2-3 0,-1-1-1 0,-1-1 0 0,4 2-1 15,-5-2-3-15,2 0-10 0,0 0-4 0,-2 0 0 0,3 0-5 16,-2 0-11-16,0 0 0 0,0 0-8 0,-1 0-31 16,0 0-56-16,0 0-25 0,0 0-23 15,-1 1-187-15</inkml:trace>
  <inkml:trace contextRef="#ctx0" brushRef="#br0" timeOffset="714.6">16139 10049 747 0,'0'0'0'0,"0"-1"6"0,0 0-59 0,0 0-42 15,0 1 6-15,1 0-15 0,0 0 23 0</inkml:trace>
  <inkml:trace contextRef="#ctx0" brushRef="#br0" timeOffset="788.6">16228 10041 277 0,'0'0'78'0,"0"0"-84"16,0 0 77-16,0 0-39 0,0 0-42 0,0-1-8 16,0 0-10-16,0 0-9 0,0 0-114 0</inkml:trace>
  <inkml:trace contextRef="#ctx0" brushRef="#br0" timeOffset="2446.2399">16399 10041 946 0,'0'0'36'0,"0"0"-9"0,0-1 10 0,-1 0 0 0,0 0-31 0,1 0-9 0,0 0-4 16,0 0-2-16,0 0 2 0,0 0 7 0,0 0 4 15,0-1 0-15,0 0 1 0,0 0 0 0,0-1-9 16,0 1 5-16,0 0-5 0,0 0 6 0,0 0-1 0,0 0-3 16,-1 1 1-16,0 0-3 0,0 0 5 0,0 0-1 15,-1 0 2-15,-1 0-6 0,-3-3 2 16,-2 0 5-16,-3 0-1 0,2 1 6 0,-2 0-10 16,-1 0 2-16,3 2-3 0,-2 0 3 0,0 0 5 15,-1 0-2-15,-1 1 4 0,-1 0 1 0,1 0 6 0,-1 1-6 16,1 0 6-16,0 1 3 0,-1 2 16 0,2-2-3 15,0 1 5-15,2 0-10 0,-1 0-14 16,1 0 7-16,-2 1-10 0,0-1 4 16,2 0-5-16,0-1 0 0,1 0 0 0,0 0 4 15,2-1 3-15,-2 1-3 0,2 0 2 0,0-1-4 0,0 0-3 16,0 0-3-16,1 0-1 0,-1 0-3 0,0 0 3 16,0 0 2-16,0 1 0 0,1-1-9 0,-1 0 0 15,2 0 5-15,0 0-1 0,1 0 2 0,0 0 5 16,1 0-9-16,1-1 6 0,0 0-9 0,1 0 9 15,-2 2-1-15,2-2 3 0,-1 1-4 0,-1 0 1 16,0 1-4-16,0 0 2 0,0 2-6 0,-1 2 13 16,3 1 6-16,-2 0 1 0,1 1 3 0,1-1-15 0,-2 1 1 15,2 1-3-15,0 0 11 0,0 0-13 0,-5-1 8 16,1 0-8-16,2-1 9 0,0 1-6 0,1-1 2 16,1-1-3-16,0 1-1 0,0 1 3 0,0-1-3 0,0 0 4 0,-2 4 2 0,3-6-5 15,-1 3 2 1,1 0-3-16,0-1 3 0,0 1 1 0,0-2 0 0,0 2 0 0,0 1-3 0,0 0-4 0,0 1 1 15,0-3-2-15,0 3 5 0,0 0 2 0,0-1 2 16,0 0-1-16,1 0 5 16,1-2-8-16,-1 0 3 0,0-1-3 15,0 0 6-15,1 0 6 0,-1-2-4 0,1 0 3 16,0 1-10-16,0 0 6 0,1 0 1 0,1-1 1 0,-2 0-4 16,4 1 0-16,0 0-5 0,2-1 3 0,-1-1-3 15,0 2 6-15,0-1 1 0,0-1 1 0,1 0-7 16,0-1 6-16,1 0-3 0,-2 0 3 0,2 1-11 0,0-2 4 15,-1 0 0-15,1 1 2 0,2-1-1 0,-1 6-1 16,2 0 1-16,1-2 1 0,-3-2 8 0,3 0-8 16,0-1 0-16,0 0-2 0,1 1-2 0,-1-1 8 15,1-1-4-15,-2 0 8 0,-2 0-9 0,1 0 7 0,-2-1-5 0,-2 0 6 0,3 0-4 16,-4 0 2-16,2 0 5 0,-3 0-3 0,1-1-1 0,2 0-3 16,0-1 0-16,2-1-1 0,-1-2 0 0,3 0 8 15,-1-1-4-15,0-1 5 0,2 0-9 0,-2 1-1 16,2-2 0-16,0 0 0 0,-1-1 3 0,0 1-4 15,-1 6-1-15,-1-9 0 16,0-1 4-16,-3 1 0 0,1-2 6 0,-3-1-3 0,-1 2 6 16,-2-1 20-16,0-1-9 0,-1 0 13 0,10-3-19 15,-5 1-1-15,-1-4-2 0,-4 1 0 0,-1 1-10 0,-1-1-3 16,-2 4-2 0,0-3 1-16,-1 3 0 0,-1-1-5 0,-2 1 2 15,1 2-5-15,-1 1-5 0,-1 0-19 0,6 1-4 0,-12 2-6 16,1 0-22-16,-1 1-111 0,-2 2-45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31:38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7439 4864 256 0,'0'0'-70'0,"0"0"26"0</inkml:trace>
  <inkml:trace contextRef="#ctx0" brushRef="#br0" timeOffset="375.58">7449 4822 105 0,'0'0'68'0,"0"0"-18"0,0 0 59 0,0 0-11 0,0 0-60 0,0 0-24 16,0 0 0-16,0 0-7 0,-1 0 2 0,0 0-1 15,0 0 1-15,0 0 0 0,-1 0 1 0,1 0 25 16,0 0 3-16,0 0 7 0,0 0 5 0,0 0-12 16,0 1 1-16,0 0-2 0,0 0 3 0,0 0 1 15,0 0-7-15,0 0 4 0,0 0-17 0,-1 0-14 16,0 0 2-16,-1 1-6 0,-1 1 1 0,-2 1-4 16,-3 1 1-16,5-3-1 0,-1 0 16 0,4-2 0 15,0 0 3-15,0 0-2 0,-1 1 0 0,0-1-13 16,0 1 0-16,0 0-4 0,0 1-7 0,1-1 6 0,0 0-1 15,0 0 1-15,-1 0-3 0,1 0 8 16,-1 0-4-16,1-1 4 0,0 0-4 0,-1 0 0 0,1 0 4 16,0 0-3-16,0 0-1 0,0 0 5 0,0 0-7 15,0 0 7-15,0 0-10 0,0 0 3 0,0 0 4 16,0 0-1-16,0 0 1 0,0 0 3 0,0 0-5 0,0 0 7 16,0 0 15-16,0 0 13 0,1 0-3 0,-1 0 3 15,-1 1-19-15,1-1-7 0,0 1 2 0,0 0-3 16,0 0 1-16,0 0-9 0,0 0 0 0,0 0-4 15,0 0-7-15,0 0 6 0,0 0 0 0,-1 1 0 0,0-1-8 16,0 0-44-16,0 0-38 0,0 0-24 16,0 0-356-16</inkml:trace>
  <inkml:trace contextRef="#ctx0" brushRef="#br0" timeOffset="2062.46">11505 16717 571 0,'0'0'0'16,"0"0"50"-16,-1 0-1 0,0 0 2 0,0 0 5 0,0 0-30 16,0 0 11-16,0 0 38 0,-1 0-5 0,0 1 3 15,0 1-44-15,0-1-20 0,-1 0-2 0,1 0-6 16,0 0 2-16,0 0 0 0,0 0-3 0,0 0 0 16,0 0-13-16,0 0-103 0,1 0-31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0B64970-62DD-4CCB-BE49-E6E4750A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2F05AA2-C02A-41DD-8091-E72CDA86A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7" tIns="45784" rIns="91577" bIns="45784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0B64970-62DD-4CCB-BE49-E6E4750A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2F05AA2-C02A-41DD-8091-E72CDA86A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77" tIns="45784" rIns="91577" bIns="45784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533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698500"/>
            <a:ext cx="4643438" cy="3484563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112" y="4414561"/>
            <a:ext cx="5142177" cy="418399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1595" tIns="45798" rIns="91595" bIns="45798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20B3041E-EF8E-4B4D-8CED-02568D6775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92213" y="704850"/>
            <a:ext cx="4629150" cy="3471863"/>
          </a:xfrm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2D7DAD-5E42-4229-9A2B-16AC2D95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7AB66-8BEC-4374-B582-654D4281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F4FC-889D-4209-8548-C1427F83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285-3BD2-4F3B-BBAB-C04FC3DE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6FC5-CD46-443D-AF3B-EB208B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5EA3C-4E81-4614-B8B4-D60DFDC2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88-2B9E-4E1F-924E-B499BD4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AC3C-E6EB-4C75-9D16-CE1BFB8B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D7E-CBEF-49AB-A4DD-E4595D3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2A53-3B60-466B-B1DF-038EAD1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803-0B27-4F43-A185-3763EC4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A4356F-CD02-4726-A4AB-6FEC6084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362CAB-4783-4D17-9D0F-38B6CF0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836B-BBB1-49CD-806E-1ACF4971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71980-C1C8-4457-9F6A-96D532D2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ED4-8281-48BC-9DC3-53F6680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90355-5FEF-4FD5-BB07-08E8444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272-297F-44FA-B478-6D02E40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30A7-4926-40A3-B3DC-AEB03245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E5B-7ACA-4D12-B9E7-E8687F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DFC1F6-C458-46F6-B0BD-38DC3620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49FB-57EF-466C-A8A9-2F28FBFC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90BEF-6253-4D72-8553-3D34C72D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D8E0-D346-419B-A9B5-A7B5A9C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C7691-5F7E-46F5-A49D-15FBE797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D8DA-3FCD-4194-BB65-ED1ADB1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1DE60-975A-4778-9583-C8700479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6BDB-F234-47E6-A3EE-5A34D34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0DA54-A986-4935-BD72-340598F0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36B6-70C4-4FD1-9FC9-C5CFEFAD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16EC6-558C-4173-89B4-4706DB97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A8829-4BBA-4BC4-A745-E82BE7DD1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9.wmf"/><Relationship Id="rId11" Type="http://schemas.openxmlformats.org/officeDocument/2006/relationships/image" Target="../media/image38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2.wmf"/><Relationship Id="rId9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5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4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1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32.wmf"/><Relationship Id="rId9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9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51.png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37.emf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56.bin"/><Relationship Id="rId9" Type="http://schemas.openxmlformats.org/officeDocument/2006/relationships/image" Target="../media/image39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32.wmf"/><Relationship Id="rId9" Type="http://schemas.openxmlformats.org/officeDocument/2006/relationships/image" Target="../media/image46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4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46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0.emf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>
              <a:defRPr/>
            </a:pPr>
            <a:endParaRPr lang="en-US" sz="2800" dirty="0">
              <a:cs typeface="+mj-cs"/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017A54E0-3AFD-4279-BB59-91186E9B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31640"/>
            <a:ext cx="81534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000" dirty="0" smtClean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None/>
            </a:pPr>
            <a:r>
              <a:rPr lang="en-US" sz="3000" dirty="0"/>
              <a:t>Decision </a:t>
            </a:r>
            <a:r>
              <a:rPr lang="en-US" sz="3000" dirty="0" smtClean="0"/>
              <a:t>Trees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sz="2000" dirty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 dirty="0" smtClean="0"/>
              <a:t>Source</a:t>
            </a:r>
            <a:r>
              <a:rPr lang="en-US" sz="2000" dirty="0"/>
              <a:t>: </a:t>
            </a:r>
            <a:endParaRPr lang="en-US" sz="2000" dirty="0" smtClean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sz="2000" dirty="0" smtClean="0"/>
              <a:t>https</a:t>
            </a:r>
            <a:r>
              <a:rPr lang="en-US" sz="2000" dirty="0"/>
              <a:t>://www-users.cse.umn.edu/~kumar001/dmbook/index.php</a:t>
            </a:r>
            <a:endParaRPr lang="en-US" sz="2000" dirty="0" smtClean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000" b="0" dirty="0" smtClean="0"/>
              <a:t>Credits: Tan</a:t>
            </a:r>
            <a:r>
              <a:rPr lang="en-US" altLang="en-US" sz="2000" b="0" dirty="0"/>
              <a:t>, Steinbach, </a:t>
            </a:r>
            <a:r>
              <a:rPr lang="en-US" altLang="en-US" sz="2000" b="0" dirty="0" err="1"/>
              <a:t>Karpatne</a:t>
            </a:r>
            <a:r>
              <a:rPr lang="en-US" altLang="en-US" sz="2000" b="0" dirty="0"/>
              <a:t>, Kumar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4099" name="Group 7">
            <a:extLst>
              <a:ext uri="{FF2B5EF4-FFF2-40B4-BE49-F238E27FC236}">
                <a16:creationId xmlns:a16="http://schemas.microsoft.com/office/drawing/2014/main" id="{FA339C1D-8655-4C1E-BA2A-43370A6D923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4103" name="Rectangle 8">
              <a:extLst>
                <a:ext uri="{FF2B5EF4-FFF2-40B4-BE49-F238E27FC236}">
                  <a16:creationId xmlns:a16="http://schemas.microsoft.com/office/drawing/2014/main" id="{F3DCE9BF-8C6D-48E2-B368-2E45A8C2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04" name="Rectangle 9">
              <a:extLst>
                <a:ext uri="{FF2B5EF4-FFF2-40B4-BE49-F238E27FC236}">
                  <a16:creationId xmlns:a16="http://schemas.microsoft.com/office/drawing/2014/main" id="{53F9E187-85FC-45F6-940D-715D4E8A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1050B-5B97-4A44-AE00-4839CE3932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96A76-0A06-4DED-8B91-B0EE654D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5DD6-4672-4F62-BD9E-D41CCA6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B5FB9-BC54-407B-B625-9BB964FB1D2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00862-0B0F-4476-B043-EB69CCE76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A8ADAA-CCDA-4312-9E67-3455102D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4EC4C0D6-BDF2-445C-87F4-1C40D009B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A42839C7-9CF1-4A02-8FB5-906617682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52DA3C68-DE02-434B-B10E-89F87381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6A5CACC0-3644-4FBC-9F83-1D723E13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DA73204-53C6-4A30-B336-60FA1AF72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0E64B6E4-17B0-4AD3-91DF-291F8B5B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39DACC15-A05A-4C39-AA3A-DEDDF011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C7EF50E1-1C39-48C8-95DF-1EF8FA8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CA80B343-AAD0-4560-A866-299F90A7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C8BBC06F-05D5-4849-976E-C7E6D78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30CCC176-FBB9-4FA4-98F9-4D645EF8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DC143013-C6EB-4F90-BB6E-9CDE718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5B9032FF-678A-498E-80BD-148015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3A744CE6-8BB1-4F67-AE18-36B692D6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5C64B847-705F-4B1C-9890-A1207D70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691A2651-5243-4D95-A246-DF3792B5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D43D4DD6-3792-4914-9435-6A7ABE61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18A9BCD1-0990-4A0E-8E08-E636B690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FA7D88B2-342B-43B6-B21B-1EDC7689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0B10F677-30F4-408E-82D7-9DA7A4F3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112A6B55-8DC1-4C86-8E9F-961BA729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6CBCE12D-0A7E-461B-BAD9-7D9815A20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4" name="Document" r:id="rId3" imgW="5143500" imgH="1600200" progId="Word.Document.8">
                  <p:embed/>
                </p:oleObj>
              </mc:Choice>
              <mc:Fallback>
                <p:oleObj name="Document" r:id="rId3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2F709821-A106-4BE4-99B7-AE604DE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A92EC166-4110-4F14-99E2-A753E982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D80BA117-04E5-4D25-8053-C681B78F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9FD10-0A33-4956-BDBE-AB42698458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AE56F-575B-4B90-8E9A-AFEB9177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0529-DB81-49F5-90C2-BC901E9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92193-6115-4B4C-A949-FD144E791A6E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189845-0FAC-4C8A-9572-31A23A8A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6654FDA8-72F4-4D9E-B29D-6F727DB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4368EF9-2C0E-455C-A6F3-CCF08955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631A44B-603B-4521-8C36-20C85C885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0DAFE3D3-63CA-44B4-AE2B-82F420AA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F74804A-7A96-4B96-87E2-09A4D26F6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AC8075D9-C9A2-48B5-BCB4-2D4791F51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AB0D765-6F13-48B0-B577-41CBA063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E0C25DCC-6325-43C2-8087-9B8F569C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468DE7B0-FDD7-42CC-ADC9-86D382BA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DABC81D7-2103-4EA9-9306-8BDB3DF0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946D1A10-755F-4542-807A-00A40EE7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3070DA6E-BD1C-450C-99ED-2E2433E8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7BA13988-E217-467B-BE7D-6D9BB058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88775961-4A12-4FE2-9D8F-C980F1D5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7C14FA3E-B966-49C0-9A59-A3B9258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FE456DF6-A29A-4A91-9FB7-8154021C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50D0CB85-8DB9-4236-B5F3-B701D980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8324734-18CC-406B-B866-BD7576D5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FC071BAD-0D75-4863-8163-D80876FC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0893316C-21F3-4B37-9942-0700AD30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0F440198-8C5F-40FD-949F-5DB9B4C7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3E175E6-83AF-4B08-B14D-6BE5654C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AD7F2BF-2DD1-44E8-93CE-3F8CD9A9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8" name="Document" r:id="rId3" imgW="5054600" imgH="1600200" progId="Word.Document.8">
                  <p:embed/>
                </p:oleObj>
              </mc:Choice>
              <mc:Fallback>
                <p:oleObj name="Document" r:id="rId3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5814FC83-E9AA-4A72-923A-B36CA11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9B60F30B-25F0-4E02-9205-9196E72DB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782D7552-4A10-49EF-AA4E-FBC4DEE9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F8AD1-81E6-466A-A329-F412ABE3CB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B1CBD-DABB-4236-9028-F5951045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227FA-A692-4498-876D-E141937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0B55-7697-4C7B-89C2-F38D3ACF3205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F913686-F9A1-43CF-971D-57FD404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A5C44BA8-84B4-4329-B4FC-AA80BBE1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7895E3-BF9E-446D-9E4F-1641D1CB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9581D5C-6807-48B8-AC2F-8E48F06F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94B25752-DE6D-4333-B1E8-3A66014C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2FC40FF1-CE46-4E85-B66E-8F5BD748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E0AC857-653F-4E1C-A81F-4C632F7FE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31A188CD-F3E0-4270-BBA1-15965EB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B088FB2D-4993-482E-92FF-F12075DE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1F9C1CC1-F565-4255-996C-D3743FE57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956999A7-BB5C-470C-92AF-D68F154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1C101A96-F92E-4F68-9D70-DADD2D5D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0376D1BD-C3DD-4253-AEEC-8937457B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B1823FFB-E289-4C8C-901F-55F3978A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953DB719-85F0-4BBA-B5BA-5D45B6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7837243C-859F-4CB3-9D4A-9F92C67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ED1B0FE0-BC53-4B69-A5F4-50CC2EDB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3B41FB1B-D4C9-4F5D-96D0-968FDC03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CA9CAFDA-E71A-4A2B-B9CD-37E59F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71D0BFD-351B-4C5C-84FD-11F209DC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770EE8FE-0778-4053-9E39-C40CFA0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D2ABB308-17E1-4414-A45B-197C197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E12C45D-75EC-4B1A-979F-6C12A5CE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E020D34F-E07B-40D6-9CDD-CF254E26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2" name="Document" r:id="rId3" imgW="5270500" imgH="1562100" progId="Word.Document.8">
                  <p:embed/>
                </p:oleObj>
              </mc:Choice>
              <mc:Fallback>
                <p:oleObj name="Document" r:id="rId3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99F29EE8-4751-46EC-8D7E-1F20D65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A44AE565-601F-42D4-8DC6-15A8D7B2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BCB815D9-B2C1-478F-9E33-19EA73F1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6F20-2D52-417B-962D-2AF9AB48E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50F69-DABC-42AD-A475-F05F8074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B7A5-BE48-456C-9BAB-189A819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1604-57D2-428E-A2A7-786F957DB7C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Document" r:id="rId3" imgW="5168900" imgH="1562100" progId="Word.Document.8">
                  <p:embed/>
                </p:oleObj>
              </mc:Choice>
              <mc:Fallback>
                <p:oleObj name="Document" r:id="rId3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D87E7-DF44-467E-B58D-798AAF2680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33F7-16EE-41B7-9E81-67BCD0E6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514600" y="14478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276600" y="16002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46550" y="1708150"/>
            <a:ext cx="4702175" cy="2693988"/>
            <a:chOff x="4146550" y="1708150"/>
            <a:chExt cx="4702175" cy="2693988"/>
          </a:xfrm>
        </p:grpSpPr>
        <p:sp>
          <p:nvSpPr>
            <p:cNvPr id="12294" name="Line 8">
              <a:extLst>
                <a:ext uri="{FF2B5EF4-FFF2-40B4-BE49-F238E27FC236}">
                  <a16:creationId xmlns:a16="http://schemas.microsoft.com/office/drawing/2014/main" id="{6698DAD6-3D77-467B-9B25-8C319A0B0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763" y="3497263"/>
              <a:ext cx="242887" cy="527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9">
              <a:extLst>
                <a:ext uri="{FF2B5EF4-FFF2-40B4-BE49-F238E27FC236}">
                  <a16:creationId xmlns:a16="http://schemas.microsoft.com/office/drawing/2014/main" id="{4BE82DD1-A94F-4E25-92A5-6965E39D2E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75463" y="3497263"/>
              <a:ext cx="323850" cy="527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10">
              <a:extLst>
                <a:ext uri="{FF2B5EF4-FFF2-40B4-BE49-F238E27FC236}">
                  <a16:creationId xmlns:a16="http://schemas.microsoft.com/office/drawing/2014/main" id="{B909B3E2-F753-48A3-ABCD-2CA9A2933A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81688" y="2733675"/>
              <a:ext cx="403225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Line 11">
              <a:extLst>
                <a:ext uri="{FF2B5EF4-FFF2-40B4-BE49-F238E27FC236}">
                  <a16:creationId xmlns:a16="http://schemas.microsoft.com/office/drawing/2014/main" id="{0DEFA638-F2F5-4DA8-89DA-01B1BDEAC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92950" y="2733675"/>
              <a:ext cx="484188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8" name="Line 12">
              <a:extLst>
                <a:ext uri="{FF2B5EF4-FFF2-40B4-BE49-F238E27FC236}">
                  <a16:creationId xmlns:a16="http://schemas.microsoft.com/office/drawing/2014/main" id="{44CFBC32-A04C-440D-AC60-3ACF98117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3613" y="2006600"/>
              <a:ext cx="509587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Line 13">
              <a:extLst>
                <a:ext uri="{FF2B5EF4-FFF2-40B4-BE49-F238E27FC236}">
                  <a16:creationId xmlns:a16="http://schemas.microsoft.com/office/drawing/2014/main" id="{4A84FDFF-8D34-45A9-BBF8-3DF8508B9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0425" y="2006600"/>
              <a:ext cx="565150" cy="463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Text Box 14">
              <a:extLst>
                <a:ext uri="{FF2B5EF4-FFF2-40B4-BE49-F238E27FC236}">
                  <a16:creationId xmlns:a16="http://schemas.microsoft.com/office/drawing/2014/main" id="{FA7BE591-E656-46A7-AB21-D8336C069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7950" y="1743075"/>
              <a:ext cx="936625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MarSt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2301" name="Text Box 15">
              <a:extLst>
                <a:ext uri="{FF2B5EF4-FFF2-40B4-BE49-F238E27FC236}">
                  <a16:creationId xmlns:a16="http://schemas.microsoft.com/office/drawing/2014/main" id="{0351834D-3E07-4EBA-B7BC-8AD514D0B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3950" y="2470150"/>
              <a:ext cx="935038" cy="59372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Home Owner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2302" name="Text Box 16">
              <a:extLst>
                <a:ext uri="{FF2B5EF4-FFF2-40B4-BE49-F238E27FC236}">
                  <a16:creationId xmlns:a16="http://schemas.microsoft.com/office/drawing/2014/main" id="{ED864B38-EA30-4D31-93FE-C30F87CB4D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8350" y="3232150"/>
              <a:ext cx="968375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Income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2303" name="AutoShape 17">
              <a:extLst>
                <a:ext uri="{FF2B5EF4-FFF2-40B4-BE49-F238E27FC236}">
                  <a16:creationId xmlns:a16="http://schemas.microsoft.com/office/drawing/2014/main" id="{D4A93664-3825-4697-91DB-A563E3CFA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5450" y="4021138"/>
              <a:ext cx="627063" cy="366712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04" name="Text Box 18">
              <a:extLst>
                <a:ext uri="{FF2B5EF4-FFF2-40B4-BE49-F238E27FC236}">
                  <a16:creationId xmlns:a16="http://schemas.microsoft.com/office/drawing/2014/main" id="{813C5F42-E294-446D-BAB8-BA73EF3C6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9250" y="4021138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YES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2305" name="AutoShape 19">
              <a:extLst>
                <a:ext uri="{FF2B5EF4-FFF2-40B4-BE49-F238E27FC236}">
                  <a16:creationId xmlns:a16="http://schemas.microsoft.com/office/drawing/2014/main" id="{E001673C-3D0D-4DCB-97C9-F20B1C27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038600"/>
              <a:ext cx="654050" cy="363538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06" name="Text Box 20">
              <a:extLst>
                <a:ext uri="{FF2B5EF4-FFF2-40B4-BE49-F238E27FC236}">
                  <a16:creationId xmlns:a16="http://schemas.microsoft.com/office/drawing/2014/main" id="{32FD8B4D-7EAF-43C7-8868-ABB7F8C30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038" y="4024313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2307" name="AutoShape 21">
              <a:extLst>
                <a:ext uri="{FF2B5EF4-FFF2-40B4-BE49-F238E27FC236}">
                  <a16:creationId xmlns:a16="http://schemas.microsoft.com/office/drawing/2014/main" id="{1BA0B396-4C82-4AB2-8E99-F8625E891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163" y="2484438"/>
              <a:ext cx="685800" cy="347662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08" name="Text Box 22">
              <a:extLst>
                <a:ext uri="{FF2B5EF4-FFF2-40B4-BE49-F238E27FC236}">
                  <a16:creationId xmlns:a16="http://schemas.microsoft.com/office/drawing/2014/main" id="{3F642F6A-0ADF-426D-B50A-0C81EB2C4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3413" y="2470150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rgbClr val="00FFFF"/>
                </a:solidFill>
              </a:endParaRPr>
            </a:p>
          </p:txBody>
        </p:sp>
        <p:grpSp>
          <p:nvGrpSpPr>
            <p:cNvPr id="12309" name="Group 35">
              <a:extLst>
                <a:ext uri="{FF2B5EF4-FFF2-40B4-BE49-F238E27FC236}">
                  <a16:creationId xmlns:a16="http://schemas.microsoft.com/office/drawing/2014/main" id="{B22A43E7-0F42-4BB2-8EAE-965DAC371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4350" y="3232150"/>
              <a:ext cx="685800" cy="381000"/>
              <a:chOff x="4927" y="2340"/>
              <a:chExt cx="432" cy="240"/>
            </a:xfrm>
          </p:grpSpPr>
          <p:sp>
            <p:nvSpPr>
              <p:cNvPr id="12321" name="AutoShape 23">
                <a:extLst>
                  <a:ext uri="{FF2B5EF4-FFF2-40B4-BE49-F238E27FC236}">
                    <a16:creationId xmlns:a16="http://schemas.microsoft.com/office/drawing/2014/main" id="{0A9EB9A3-7B80-418D-B376-4D6B9124A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7" y="2340"/>
                <a:ext cx="432" cy="240"/>
              </a:xfrm>
              <a:prstGeom prst="roundRect">
                <a:avLst>
                  <a:gd name="adj" fmla="val 16667"/>
                </a:avLst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-84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altLang="en-US" sz="1400"/>
              </a:p>
            </p:txBody>
          </p:sp>
          <p:sp>
            <p:nvSpPr>
              <p:cNvPr id="12322" name="Text Box 24">
                <a:extLst>
                  <a:ext uri="{FF2B5EF4-FFF2-40B4-BE49-F238E27FC236}">
                    <a16:creationId xmlns:a16="http://schemas.microsoft.com/office/drawing/2014/main" id="{62F00DFC-95BD-4E87-A989-CCC523B5B7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75" y="2340"/>
                <a:ext cx="30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342900" indent="-3429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5000"/>
                  <a:buFont typeface="Monotype Sorts" pitchFamily="-84" charset="2"/>
                  <a:buChar char="l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100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u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Monotype Sorts" pitchFamily="-84" charset="2"/>
                  <a:buNone/>
                </a:pPr>
                <a:r>
                  <a:rPr lang="en-US" altLang="en-US" sz="1600">
                    <a:solidFill>
                      <a:srgbClr val="800000"/>
                    </a:solidFill>
                  </a:rPr>
                  <a:t>NO</a:t>
                </a:r>
                <a:endParaRPr lang="en-US" altLang="en-US" sz="1600" b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2310" name="Text Box 25">
              <a:extLst>
                <a:ext uri="{FF2B5EF4-FFF2-40B4-BE49-F238E27FC236}">
                  <a16:creationId xmlns:a16="http://schemas.microsoft.com/office/drawing/2014/main" id="{40D1C44F-1F9B-4B0E-8B32-64FB3952B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8150" y="2774950"/>
              <a:ext cx="533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Yes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2311" name="Text Box 26">
              <a:extLst>
                <a:ext uri="{FF2B5EF4-FFF2-40B4-BE49-F238E27FC236}">
                  <a16:creationId xmlns:a16="http://schemas.microsoft.com/office/drawing/2014/main" id="{B8D78E17-DE33-4689-B0BD-63B9D2992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0750" y="2698750"/>
              <a:ext cx="44291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2312" name="Text Box 27">
              <a:extLst>
                <a:ext uri="{FF2B5EF4-FFF2-40B4-BE49-F238E27FC236}">
                  <a16:creationId xmlns:a16="http://schemas.microsoft.com/office/drawing/2014/main" id="{1593510F-7176-4511-AFEC-EFC4843FF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550" y="1936750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Married</a:t>
              </a:r>
              <a:r>
                <a:rPr lang="en-US" altLang="en-US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2313" name="Text Box 28">
              <a:extLst>
                <a:ext uri="{FF2B5EF4-FFF2-40B4-BE49-F238E27FC236}">
                  <a16:creationId xmlns:a16="http://schemas.microsoft.com/office/drawing/2014/main" id="{88158606-A214-4401-8606-A6E72D8C9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750" y="1708150"/>
              <a:ext cx="1398588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Single, Divorced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2314" name="Text Box 29">
              <a:extLst>
                <a:ext uri="{FF2B5EF4-FFF2-40B4-BE49-F238E27FC236}">
                  <a16:creationId xmlns:a16="http://schemas.microsoft.com/office/drawing/2014/main" id="{BA678096-4A0D-4AA2-87F4-0E63B4360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3175" y="3562350"/>
              <a:ext cx="720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&lt; 80K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2315" name="Text Box 30">
              <a:extLst>
                <a:ext uri="{FF2B5EF4-FFF2-40B4-BE49-F238E27FC236}">
                  <a16:creationId xmlns:a16="http://schemas.microsoft.com/office/drawing/2014/main" id="{097B3FA1-172C-466A-AD3E-F367AA04C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8000" y="3562350"/>
              <a:ext cx="720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&gt; 80K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</p:grp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4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8102B-9290-40B9-902F-8D9BF8BF9E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71193-677B-465D-9306-B0E03246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  <p:bldP spid="12292" grpId="0"/>
      <p:bldP spid="12293" grpId="0"/>
      <p:bldP spid="123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Visio" r:id="rId3" imgW="8432800" imgH="6286500" progId="Visio.Drawing.6">
                  <p:embed/>
                </p:oleObj>
              </mc:Choice>
              <mc:Fallback>
                <p:oleObj name="Visio" r:id="rId3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A83EC-A45F-4EC0-B522-0C8F3E6CD1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6D156-1546-4409-874D-F94E9E6DE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2971E-063A-421F-B81A-C5AE59EFEE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1513-7FDD-475C-98BB-CF2E6B47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7848EE3C-5155-461B-95F1-0EB904BA1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Structure of Hunt’s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2C4A2D3-EEA6-4EED-B84C-069A3654AF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Let D</a:t>
            </a:r>
            <a:r>
              <a:rPr lang="en-US" sz="2000" baseline="-25000" dirty="0">
                <a:cs typeface="+mn-cs"/>
              </a:rPr>
              <a:t>t</a:t>
            </a:r>
            <a:r>
              <a:rPr lang="en-US" sz="2000" dirty="0">
                <a:cs typeface="+mn-cs"/>
              </a:rPr>
              <a:t> be the set of training records that reach a node t</a:t>
            </a:r>
          </a:p>
          <a:p>
            <a:pPr lvl="4">
              <a:defRPr/>
            </a:pPr>
            <a:endParaRPr lang="en-US" sz="1600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500" dirty="0"/>
              <a:t>If D</a:t>
            </a:r>
            <a:r>
              <a:rPr lang="en-US" sz="1500" baseline="-25000" dirty="0"/>
              <a:t>t</a:t>
            </a:r>
            <a:r>
              <a:rPr lang="en-US" sz="1500" dirty="0"/>
              <a:t> contains records that belong the same class </a:t>
            </a:r>
            <a:r>
              <a:rPr lang="en-US" sz="1500" dirty="0" err="1"/>
              <a:t>y</a:t>
            </a:r>
            <a:r>
              <a:rPr lang="en-US" sz="1500" baseline="-25000" dirty="0" err="1"/>
              <a:t>t</a:t>
            </a:r>
            <a:r>
              <a:rPr lang="en-US" sz="1500" dirty="0"/>
              <a:t>, then t is a leaf node labeled as </a:t>
            </a:r>
            <a:r>
              <a:rPr lang="en-US" sz="1500" dirty="0" err="1" smtClean="0"/>
              <a:t>y</a:t>
            </a:r>
            <a:r>
              <a:rPr lang="en-US" sz="1500" baseline="-25000" dirty="0" err="1" smtClean="0"/>
              <a:t>t</a:t>
            </a:r>
            <a:endParaRPr lang="en-US" sz="1500" baseline="-25000" dirty="0" smtClean="0"/>
          </a:p>
          <a:p>
            <a:pPr lvl="1">
              <a:buFont typeface="Arial" charset="0"/>
              <a:buChar char="–"/>
              <a:defRPr/>
            </a:pPr>
            <a:endParaRPr lang="en-US" sz="1500" baseline="-25000" dirty="0"/>
          </a:p>
          <a:p>
            <a:pPr lvl="1">
              <a:buFont typeface="Arial" charset="0"/>
              <a:buChar char="–"/>
              <a:defRPr/>
            </a:pPr>
            <a:r>
              <a:rPr lang="en-US" sz="1500" dirty="0"/>
              <a:t>If D</a:t>
            </a:r>
            <a:r>
              <a:rPr lang="en-US" sz="1500" baseline="-25000" dirty="0"/>
              <a:t>t</a:t>
            </a:r>
            <a:r>
              <a:rPr lang="en-US" sz="1500" dirty="0"/>
              <a:t> contains records that belong to more than one class, use an </a:t>
            </a:r>
            <a:r>
              <a:rPr lang="en-US" sz="1500" b="1" u="sng" dirty="0"/>
              <a:t>attribute test </a:t>
            </a:r>
            <a:r>
              <a:rPr lang="en-US" sz="1500" dirty="0"/>
              <a:t>to split the data into smaller subsets. Recursively apply the procedure to each subset.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15000" y="4267200"/>
            <a:ext cx="2286000" cy="1828800"/>
            <a:chOff x="5715000" y="4267200"/>
            <a:chExt cx="2286000" cy="1828800"/>
          </a:xfrm>
        </p:grpSpPr>
        <p:sp>
          <p:nvSpPr>
            <p:cNvPr id="21507" name="Oval 11">
              <a:extLst>
                <a:ext uri="{FF2B5EF4-FFF2-40B4-BE49-F238E27FC236}">
                  <a16:creationId xmlns:a16="http://schemas.microsoft.com/office/drawing/2014/main" id="{22149E8B-C419-4FBD-AE16-6FC670E88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800600"/>
              <a:ext cx="1447800" cy="76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21508" name="Line 12">
              <a:extLst>
                <a:ext uri="{FF2B5EF4-FFF2-40B4-BE49-F238E27FC236}">
                  <a16:creationId xmlns:a16="http://schemas.microsoft.com/office/drawing/2014/main" id="{41CBB8FC-6869-4033-A8AB-0BD2341FC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5000" y="5562600"/>
              <a:ext cx="990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9" name="Line 13">
              <a:extLst>
                <a:ext uri="{FF2B5EF4-FFF2-40B4-BE49-F238E27FC236}">
                  <a16:creationId xmlns:a16="http://schemas.microsoft.com/office/drawing/2014/main" id="{7EEB5828-06C8-4232-AB96-10FA60D78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5562600"/>
              <a:ext cx="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14">
              <a:extLst>
                <a:ext uri="{FF2B5EF4-FFF2-40B4-BE49-F238E27FC236}">
                  <a16:creationId xmlns:a16="http://schemas.microsoft.com/office/drawing/2014/main" id="{AD977740-5001-4B4A-8AD9-702811ADF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5562600"/>
              <a:ext cx="990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15">
              <a:extLst>
                <a:ext uri="{FF2B5EF4-FFF2-40B4-BE49-F238E27FC236}">
                  <a16:creationId xmlns:a16="http://schemas.microsoft.com/office/drawing/2014/main" id="{FC7DE917-44FB-491E-935A-E4C845488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4419600"/>
              <a:ext cx="228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Text Box 16">
              <a:extLst>
                <a:ext uri="{FF2B5EF4-FFF2-40B4-BE49-F238E27FC236}">
                  <a16:creationId xmlns:a16="http://schemas.microsoft.com/office/drawing/2014/main" id="{3DD21F39-B618-45D5-A6C5-1C153D36B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4267200"/>
              <a:ext cx="609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D</a:t>
              </a:r>
              <a:r>
                <a:rPr lang="en-US" altLang="en-US" sz="2000" baseline="-25000" dirty="0"/>
                <a:t>t</a:t>
              </a:r>
            </a:p>
          </p:txBody>
        </p:sp>
        <p:sp>
          <p:nvSpPr>
            <p:cNvPr id="21513" name="Text Box 17">
              <a:extLst>
                <a:ext uri="{FF2B5EF4-FFF2-40B4-BE49-F238E27FC236}">
                  <a16:creationId xmlns:a16="http://schemas.microsoft.com/office/drawing/2014/main" id="{7C8902AE-44B0-45F4-8544-9CEDFD7F8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53000"/>
              <a:ext cx="38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400" dirty="0"/>
                <a:t>?</a:t>
              </a:r>
            </a:p>
          </p:txBody>
        </p:sp>
      </p:grpSp>
      <p:graphicFrame>
        <p:nvGraphicFramePr>
          <p:cNvPr id="21514" name="Object 21">
            <a:extLst>
              <a:ext uri="{FF2B5EF4-FFF2-40B4-BE49-F238E27FC236}">
                <a16:creationId xmlns:a16="http://schemas.microsoft.com/office/drawing/2014/main" id="{0541B6A4-7546-427F-A972-49B708EEFDC1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5410200" y="1143000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1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43000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6770D-1B68-4D94-8FD5-9AC763B689F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F04E0-CFF7-43C1-B288-EBA1A887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F3D08-2C9B-41F8-A628-166300A6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7EC43-4E6A-4B0C-92C0-F5F14DCE6FB5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D95B777-2489-4DF5-A548-382C8F0D8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2530" name="Object 56">
            <a:extLst>
              <a:ext uri="{FF2B5EF4-FFF2-40B4-BE49-F238E27FC236}">
                <a16:creationId xmlns:a16="http://schemas.microsoft.com/office/drawing/2014/main" id="{8506C3F0-35A0-49A3-A623-81F02C4A740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5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Box 1">
            <a:extLst>
              <a:ext uri="{FF2B5EF4-FFF2-40B4-BE49-F238E27FC236}">
                <a16:creationId xmlns:a16="http://schemas.microsoft.com/office/drawing/2014/main" id="{4EB848A9-E81B-4281-875C-8801DA03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2" name="TextBox 5">
            <a:extLst>
              <a:ext uri="{FF2B5EF4-FFF2-40B4-BE49-F238E27FC236}">
                <a16:creationId xmlns:a16="http://schemas.microsoft.com/office/drawing/2014/main" id="{03E523CE-8CAE-4322-9C3B-AE4828D9E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2533" name="TextBox 6">
            <a:extLst>
              <a:ext uri="{FF2B5EF4-FFF2-40B4-BE49-F238E27FC236}">
                <a16:creationId xmlns:a16="http://schemas.microsoft.com/office/drawing/2014/main" id="{1A027D95-13BB-4617-8172-B957DCFA1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4" name="TextBox 7">
            <a:extLst>
              <a:ext uri="{FF2B5EF4-FFF2-40B4-BE49-F238E27FC236}">
                <a16:creationId xmlns:a16="http://schemas.microsoft.com/office/drawing/2014/main" id="{FCF5CBEC-2B63-49D7-8678-C0DD8F327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2535" name="TextBox 8">
            <a:extLst>
              <a:ext uri="{FF2B5EF4-FFF2-40B4-BE49-F238E27FC236}">
                <a16:creationId xmlns:a16="http://schemas.microsoft.com/office/drawing/2014/main" id="{FC6E3DCF-5C51-4372-99A1-7CAED63A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6" name="TextBox 9">
            <a:extLst>
              <a:ext uri="{FF2B5EF4-FFF2-40B4-BE49-F238E27FC236}">
                <a16:creationId xmlns:a16="http://schemas.microsoft.com/office/drawing/2014/main" id="{AD393820-1EBB-4679-9050-BA416EE0F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37" name="TextBox 10">
            <a:extLst>
              <a:ext uri="{FF2B5EF4-FFF2-40B4-BE49-F238E27FC236}">
                <a16:creationId xmlns:a16="http://schemas.microsoft.com/office/drawing/2014/main" id="{84A063BA-ADAB-4E12-B639-E5683B6C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2538" name="TextBox 11">
            <a:extLst>
              <a:ext uri="{FF2B5EF4-FFF2-40B4-BE49-F238E27FC236}">
                <a16:creationId xmlns:a16="http://schemas.microsoft.com/office/drawing/2014/main" id="{E0864A68-265B-416D-BA52-9AB3BFB3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2539" name="TextBox 12">
            <a:extLst>
              <a:ext uri="{FF2B5EF4-FFF2-40B4-BE49-F238E27FC236}">
                <a16:creationId xmlns:a16="http://schemas.microsoft.com/office/drawing/2014/main" id="{88B8DBFC-365C-4FAB-A058-4EC02393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2540" name="TextBox 13">
            <a:extLst>
              <a:ext uri="{FF2B5EF4-FFF2-40B4-BE49-F238E27FC236}">
                <a16:creationId xmlns:a16="http://schemas.microsoft.com/office/drawing/2014/main" id="{6793F287-A6F9-406E-A72F-13CB137A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2541" name="Object 54">
            <a:extLst>
              <a:ext uri="{FF2B5EF4-FFF2-40B4-BE49-F238E27FC236}">
                <a16:creationId xmlns:a16="http://schemas.microsoft.com/office/drawing/2014/main" id="{45BBD209-1575-4B4B-B463-8298FA9F464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6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E771483-6CE4-4CEB-A86C-E7D2EEA66451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149DD4-B013-4F2C-9D72-C7D3A4519918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F897B5-E60B-4B59-BB49-F61A90760B3B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5CFA4-067B-47E8-82B0-D9A71C73AD35}"/>
              </a:ext>
            </a:extLst>
          </p:cNvPr>
          <p:cNvSpPr/>
          <p:nvPr/>
        </p:nvSpPr>
        <p:spPr bwMode="auto">
          <a:xfrm>
            <a:off x="3198813" y="1104900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22C72-C6F6-493E-8BED-D3197F38F74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EAC59-8C84-4C0F-B5E1-67D3580D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D91FD-F089-4F90-8808-442FC880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371F-FCEB-4D85-9DBB-4D3DE055E792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E675B67F-EC35-4BBB-BE3C-DAF4815AA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3554" name="Object 56">
            <a:extLst>
              <a:ext uri="{FF2B5EF4-FFF2-40B4-BE49-F238E27FC236}">
                <a16:creationId xmlns:a16="http://schemas.microsoft.com/office/drawing/2014/main" id="{11D6679B-25A3-4A43-90FE-206623FDB01B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8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Box 1">
            <a:extLst>
              <a:ext uri="{FF2B5EF4-FFF2-40B4-BE49-F238E27FC236}">
                <a16:creationId xmlns:a16="http://schemas.microsoft.com/office/drawing/2014/main" id="{5DF4CC05-588E-4FF4-BE61-A294B8EAC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6" name="TextBox 5">
            <a:extLst>
              <a:ext uri="{FF2B5EF4-FFF2-40B4-BE49-F238E27FC236}">
                <a16:creationId xmlns:a16="http://schemas.microsoft.com/office/drawing/2014/main" id="{80EED559-871C-48F1-A1A2-D02692435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3557" name="TextBox 6">
            <a:extLst>
              <a:ext uri="{FF2B5EF4-FFF2-40B4-BE49-F238E27FC236}">
                <a16:creationId xmlns:a16="http://schemas.microsoft.com/office/drawing/2014/main" id="{49B8F759-27C1-4D21-9084-6CCD8EC82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58" name="TextBox 7">
            <a:extLst>
              <a:ext uri="{FF2B5EF4-FFF2-40B4-BE49-F238E27FC236}">
                <a16:creationId xmlns:a16="http://schemas.microsoft.com/office/drawing/2014/main" id="{32C83207-C0FA-4754-A515-DC9A8D8E2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3559" name="TextBox 8">
            <a:extLst>
              <a:ext uri="{FF2B5EF4-FFF2-40B4-BE49-F238E27FC236}">
                <a16:creationId xmlns:a16="http://schemas.microsoft.com/office/drawing/2014/main" id="{08FC3801-30B8-41E6-8FFB-2F264D34A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0" name="TextBox 9">
            <a:extLst>
              <a:ext uri="{FF2B5EF4-FFF2-40B4-BE49-F238E27FC236}">
                <a16:creationId xmlns:a16="http://schemas.microsoft.com/office/drawing/2014/main" id="{DBF9BB1C-1C86-494A-8509-550642DE7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1" name="TextBox 10">
            <a:extLst>
              <a:ext uri="{FF2B5EF4-FFF2-40B4-BE49-F238E27FC236}">
                <a16:creationId xmlns:a16="http://schemas.microsoft.com/office/drawing/2014/main" id="{AA45C6D3-8D35-4B48-8D7B-7C63A15A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3562" name="TextBox 11">
            <a:extLst>
              <a:ext uri="{FF2B5EF4-FFF2-40B4-BE49-F238E27FC236}">
                <a16:creationId xmlns:a16="http://schemas.microsoft.com/office/drawing/2014/main" id="{51B47AB5-430D-4054-9B14-40D0C8FA2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3563" name="TextBox 12">
            <a:extLst>
              <a:ext uri="{FF2B5EF4-FFF2-40B4-BE49-F238E27FC236}">
                <a16:creationId xmlns:a16="http://schemas.microsoft.com/office/drawing/2014/main" id="{7DF9D8C9-4706-4913-880F-78C692D7C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3564" name="TextBox 13">
            <a:extLst>
              <a:ext uri="{FF2B5EF4-FFF2-40B4-BE49-F238E27FC236}">
                <a16:creationId xmlns:a16="http://schemas.microsoft.com/office/drawing/2014/main" id="{DB5537AA-0DC4-43A4-B6D9-679276C0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3565" name="Object 54">
            <a:extLst>
              <a:ext uri="{FF2B5EF4-FFF2-40B4-BE49-F238E27FC236}">
                <a16:creationId xmlns:a16="http://schemas.microsoft.com/office/drawing/2014/main" id="{6E742D5B-5187-460D-9728-9BAAEA676A4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9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CEED446-D9A0-4F47-9C3A-6DE1D8A40443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94CFC8-92F4-47C5-AD82-CCC512C4AC8A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A5C920-FA68-49A6-BD72-B445967CA763}"/>
              </a:ext>
            </a:extLst>
          </p:cNvPr>
          <p:cNvSpPr/>
          <p:nvPr/>
        </p:nvSpPr>
        <p:spPr bwMode="auto">
          <a:xfrm>
            <a:off x="57150" y="3476625"/>
            <a:ext cx="2816225" cy="27717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D00080-F728-4A0B-B7BE-9FA7958A6F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5ED7D-35A5-46AE-B8A8-E1056796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6C587-BD81-4F5D-91D3-38483768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DF53F7-FF8C-43D3-84DB-83CC87EF03F4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763000" cy="838200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cs typeface="+mj-cs"/>
              </a:rPr>
              <a:t>Data Mining </a:t>
            </a:r>
            <a:br>
              <a:rPr lang="en-US" dirty="0">
                <a:cs typeface="+mj-cs"/>
              </a:rPr>
            </a:br>
            <a:r>
              <a:rPr lang="en-US" dirty="0">
                <a:cs typeface="+mj-cs"/>
              </a:rPr>
              <a:t>Classification: Basic Concepts and Techniques</a:t>
            </a:r>
            <a:endParaRPr lang="en-US" sz="2800" dirty="0">
              <a:cs typeface="+mj-cs"/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017A54E0-3AFD-4279-BB59-91186E9B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49450"/>
            <a:ext cx="8153400" cy="381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Lecture Notes for Chapter 3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3200" b="0"/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3200" b="0"/>
              <a:t>Introduction to Data Mining, 2</a:t>
            </a:r>
            <a:r>
              <a:rPr lang="en-US" altLang="en-US" sz="3200" b="0" baseline="30000"/>
              <a:t>nd</a:t>
            </a:r>
            <a:r>
              <a:rPr lang="en-US" altLang="en-US" sz="3200" b="0"/>
              <a:t> Edition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/>
              <a:t>by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0"/>
              <a:t>Tan, Steinbach, Karpatne, Kumar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/>
          </a:p>
        </p:txBody>
      </p:sp>
      <p:grpSp>
        <p:nvGrpSpPr>
          <p:cNvPr id="4099" name="Group 7">
            <a:extLst>
              <a:ext uri="{FF2B5EF4-FFF2-40B4-BE49-F238E27FC236}">
                <a16:creationId xmlns:a16="http://schemas.microsoft.com/office/drawing/2014/main" id="{FA339C1D-8655-4C1E-BA2A-43370A6D923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4103" name="Rectangle 8">
              <a:extLst>
                <a:ext uri="{FF2B5EF4-FFF2-40B4-BE49-F238E27FC236}">
                  <a16:creationId xmlns:a16="http://schemas.microsoft.com/office/drawing/2014/main" id="{F3DCE9BF-8C6D-48E2-B368-2E45A8C2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04" name="Rectangle 9">
              <a:extLst>
                <a:ext uri="{FF2B5EF4-FFF2-40B4-BE49-F238E27FC236}">
                  <a16:creationId xmlns:a16="http://schemas.microsoft.com/office/drawing/2014/main" id="{53F9E187-85FC-45F6-940D-715D4E8A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31050B-5B97-4A44-AE00-4839CE3932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96A76-0A06-4DED-8B91-B0EE654D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Data Mining, 2</a:t>
            </a:r>
            <a:r>
              <a:rPr lang="en-US" baseline="30000" dirty="0"/>
              <a:t>nd</a:t>
            </a:r>
            <a:r>
              <a:rPr lang="en-US" dirty="0"/>
              <a:t> Edition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5DD6-4672-4F62-BD9E-D41CCA6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B5FB9-BC54-407B-B625-9BB964FB1D22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AEA07A2-CA67-4A32-A09B-034A89771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4578" name="Object 56">
            <a:extLst>
              <a:ext uri="{FF2B5EF4-FFF2-40B4-BE49-F238E27FC236}">
                <a16:creationId xmlns:a16="http://schemas.microsoft.com/office/drawing/2014/main" id="{C9FBFF79-E83C-48ED-A124-1D35F212658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Box 1">
            <a:extLst>
              <a:ext uri="{FF2B5EF4-FFF2-40B4-BE49-F238E27FC236}">
                <a16:creationId xmlns:a16="http://schemas.microsoft.com/office/drawing/2014/main" id="{C7ED59C7-718E-4D24-8711-2AE56EE5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B5F6F829-8ACD-44F8-A5C2-2B6C46E68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4581" name="TextBox 6">
            <a:extLst>
              <a:ext uri="{FF2B5EF4-FFF2-40B4-BE49-F238E27FC236}">
                <a16:creationId xmlns:a16="http://schemas.microsoft.com/office/drawing/2014/main" id="{EC16800E-7AA7-414E-917D-85968FA7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2" name="TextBox 7">
            <a:extLst>
              <a:ext uri="{FF2B5EF4-FFF2-40B4-BE49-F238E27FC236}">
                <a16:creationId xmlns:a16="http://schemas.microsoft.com/office/drawing/2014/main" id="{F2A76673-BF1E-43C9-823E-28C07A6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4583" name="TextBox 8">
            <a:extLst>
              <a:ext uri="{FF2B5EF4-FFF2-40B4-BE49-F238E27FC236}">
                <a16:creationId xmlns:a16="http://schemas.microsoft.com/office/drawing/2014/main" id="{1F129BBA-69BA-4517-83CE-594C0F6A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4" name="TextBox 9">
            <a:extLst>
              <a:ext uri="{FF2B5EF4-FFF2-40B4-BE49-F238E27FC236}">
                <a16:creationId xmlns:a16="http://schemas.microsoft.com/office/drawing/2014/main" id="{E6BBB9E8-E8D8-442F-8400-100DBC7A4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5" name="TextBox 10">
            <a:extLst>
              <a:ext uri="{FF2B5EF4-FFF2-40B4-BE49-F238E27FC236}">
                <a16:creationId xmlns:a16="http://schemas.microsoft.com/office/drawing/2014/main" id="{FDD1860B-5F49-4C0A-B3C3-EADE3037E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4586" name="TextBox 11">
            <a:extLst>
              <a:ext uri="{FF2B5EF4-FFF2-40B4-BE49-F238E27FC236}">
                <a16:creationId xmlns:a16="http://schemas.microsoft.com/office/drawing/2014/main" id="{E09500AE-F8A4-4EC0-BEB1-A7873FF66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4587" name="TextBox 12">
            <a:extLst>
              <a:ext uri="{FF2B5EF4-FFF2-40B4-BE49-F238E27FC236}">
                <a16:creationId xmlns:a16="http://schemas.microsoft.com/office/drawing/2014/main" id="{68C87926-2A2A-483F-BA21-4603D75B9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4588" name="TextBox 13">
            <a:extLst>
              <a:ext uri="{FF2B5EF4-FFF2-40B4-BE49-F238E27FC236}">
                <a16:creationId xmlns:a16="http://schemas.microsoft.com/office/drawing/2014/main" id="{D499C468-37A6-4E69-A27A-D271A47F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4589" name="Object 54">
            <a:extLst>
              <a:ext uri="{FF2B5EF4-FFF2-40B4-BE49-F238E27FC236}">
                <a16:creationId xmlns:a16="http://schemas.microsoft.com/office/drawing/2014/main" id="{8850E977-9B7A-4E8D-8EE4-87995642ED5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C4DA0EF-D307-48F4-B158-643E0255A36D}"/>
              </a:ext>
            </a:extLst>
          </p:cNvPr>
          <p:cNvSpPr/>
          <p:nvPr/>
        </p:nvSpPr>
        <p:spPr bwMode="auto">
          <a:xfrm>
            <a:off x="3200400" y="4330700"/>
            <a:ext cx="3276600" cy="19177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EF287B-E014-4F5C-B97A-7D6D07E76FBE}"/>
              </a:ext>
            </a:extLst>
          </p:cNvPr>
          <p:cNvSpPr/>
          <p:nvPr/>
        </p:nvSpPr>
        <p:spPr bwMode="auto">
          <a:xfrm>
            <a:off x="3048000" y="2919413"/>
            <a:ext cx="2816225" cy="1728787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7D35B-C9A3-414B-BD13-7FADBE885D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52B06-F3FA-4AE9-8B59-4FEF2DA8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3A4A7-3902-44F7-B2B1-4CED9C5D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B7660-E5A7-4E19-9158-548A515C650E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A0CD44C-E1FF-40C2-8837-BBEA984CA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Hunt’s Algorithm</a:t>
            </a:r>
          </a:p>
        </p:txBody>
      </p:sp>
      <p:graphicFrame>
        <p:nvGraphicFramePr>
          <p:cNvPr id="25602" name="Object 56">
            <a:extLst>
              <a:ext uri="{FF2B5EF4-FFF2-40B4-BE49-F238E27FC236}">
                <a16:creationId xmlns:a16="http://schemas.microsoft.com/office/drawing/2014/main" id="{4246272B-C399-490D-AB97-57B80558B81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" y="1174750"/>
          <a:ext cx="63246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3" name="Visio" r:id="rId3" imgW="8204200" imgH="6578600" progId="Visio.Drawing.6">
                  <p:embed/>
                </p:oleObj>
              </mc:Choice>
              <mc:Fallback>
                <p:oleObj name="Visio" r:id="rId3" imgW="8204200" imgH="6578600" progId="Visio.Drawing.6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174750"/>
                        <a:ext cx="6324600" cy="507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Box 1">
            <a:extLst>
              <a:ext uri="{FF2B5EF4-FFF2-40B4-BE49-F238E27FC236}">
                <a16:creationId xmlns:a16="http://schemas.microsoft.com/office/drawing/2014/main" id="{A9B0328E-E3D2-4E8C-BDCF-9F410CAB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4" name="TextBox 5">
            <a:extLst>
              <a:ext uri="{FF2B5EF4-FFF2-40B4-BE49-F238E27FC236}">
                <a16:creationId xmlns:a16="http://schemas.microsoft.com/office/drawing/2014/main" id="{27CDD6FA-5CF2-49F9-AE32-F963958DC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22098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(4,3)</a:t>
            </a:r>
          </a:p>
        </p:txBody>
      </p:sp>
      <p:sp>
        <p:nvSpPr>
          <p:cNvPr id="25605" name="TextBox 6">
            <a:extLst>
              <a:ext uri="{FF2B5EF4-FFF2-40B4-BE49-F238E27FC236}">
                <a16:creationId xmlns:a16="http://schemas.microsoft.com/office/drawing/2014/main" id="{EB51C09A-4501-4CFD-88A7-69A3B1E1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6" name="TextBox 7">
            <a:extLst>
              <a:ext uri="{FF2B5EF4-FFF2-40B4-BE49-F238E27FC236}">
                <a16:creationId xmlns:a16="http://schemas.microsoft.com/office/drawing/2014/main" id="{14C876BA-C197-4DAB-92BB-33B7F97A9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(1,3)</a:t>
            </a:r>
          </a:p>
        </p:txBody>
      </p:sp>
      <p:sp>
        <p:nvSpPr>
          <p:cNvPr id="25607" name="TextBox 8">
            <a:extLst>
              <a:ext uri="{FF2B5EF4-FFF2-40B4-BE49-F238E27FC236}">
                <a16:creationId xmlns:a16="http://schemas.microsoft.com/office/drawing/2014/main" id="{800F3BDD-CE05-4B84-859E-BFB8EA784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54070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8" name="TextBox 9">
            <a:extLst>
              <a:ext uri="{FF2B5EF4-FFF2-40B4-BE49-F238E27FC236}">
                <a16:creationId xmlns:a16="http://schemas.microsoft.com/office/drawing/2014/main" id="{877D365D-6536-4403-B372-55F28646E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78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09" name="TextBox 10">
            <a:extLst>
              <a:ext uri="{FF2B5EF4-FFF2-40B4-BE49-F238E27FC236}">
                <a16:creationId xmlns:a16="http://schemas.microsoft.com/office/drawing/2014/main" id="{475CDFEE-6AD7-44DC-9D73-17DDBADA7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(1,0)</a:t>
            </a:r>
          </a:p>
        </p:txBody>
      </p:sp>
      <p:sp>
        <p:nvSpPr>
          <p:cNvPr id="25610" name="TextBox 11">
            <a:extLst>
              <a:ext uri="{FF2B5EF4-FFF2-40B4-BE49-F238E27FC236}">
                <a16:creationId xmlns:a16="http://schemas.microsoft.com/office/drawing/2014/main" id="{12A4C05D-B2E6-4D1D-B286-40DB4DF4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635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(0,3)</a:t>
            </a:r>
          </a:p>
        </p:txBody>
      </p:sp>
      <p:sp>
        <p:nvSpPr>
          <p:cNvPr id="25611" name="TextBox 12">
            <a:extLst>
              <a:ext uri="{FF2B5EF4-FFF2-40B4-BE49-F238E27FC236}">
                <a16:creationId xmlns:a16="http://schemas.microsoft.com/office/drawing/2014/main" id="{4EB14A6B-43A9-4336-A92C-595EA7B60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48736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(3,0)</a:t>
            </a:r>
          </a:p>
        </p:txBody>
      </p:sp>
      <p:sp>
        <p:nvSpPr>
          <p:cNvPr id="25612" name="TextBox 13">
            <a:extLst>
              <a:ext uri="{FF2B5EF4-FFF2-40B4-BE49-F238E27FC236}">
                <a16:creationId xmlns:a16="http://schemas.microsoft.com/office/drawing/2014/main" id="{81370EE4-7857-44B6-A6DC-BAF550685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054225"/>
            <a:ext cx="552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(7,3)</a:t>
            </a:r>
          </a:p>
        </p:txBody>
      </p:sp>
      <p:graphicFrame>
        <p:nvGraphicFramePr>
          <p:cNvPr id="25613" name="Object 54">
            <a:extLst>
              <a:ext uri="{FF2B5EF4-FFF2-40B4-BE49-F238E27FC236}">
                <a16:creationId xmlns:a16="http://schemas.microsoft.com/office/drawing/2014/main" id="{2D287EF9-04FD-40A6-9B26-1BF3B92E502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914400"/>
          <a:ext cx="2979738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4" name="Document" r:id="rId5" imgW="5524500" imgH="6070600" progId="Word.Document.8">
                  <p:embed/>
                </p:oleObj>
              </mc:Choice>
              <mc:Fallback>
                <p:oleObj name="Document" r:id="rId5" imgW="5524500" imgH="6070600" progId="Word.Document.8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914400"/>
                        <a:ext cx="2979738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0E90B-7AC8-49CA-A11B-99812A38B6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6BD54-CC51-4AD5-AF02-A9D7C52E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D9FB-5787-4E28-A80A-D987C7F7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549EFE-B825-4CEE-ACAE-E9CA80B372AF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Method for expressing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000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dirty="0"/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Early termination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92C59-1A5D-44CE-8827-CE3CD5F577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9EEB1-E4DF-4BC9-A953-512A2372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 smtClean="0"/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/>
              <a:t>Nominal: </a:t>
            </a:r>
            <a:r>
              <a:rPr lang="en-US" sz="2400" dirty="0"/>
              <a:t> The values of a nominal attribute </a:t>
            </a:r>
            <a:r>
              <a:rPr lang="en-US" sz="2400" dirty="0" smtClean="0"/>
              <a:t>are </a:t>
            </a:r>
            <a:r>
              <a:rPr lang="en-US" sz="2400" dirty="0"/>
              <a:t>symbols or names of </a:t>
            </a:r>
            <a:r>
              <a:rPr lang="en-US" sz="2400" dirty="0" smtClean="0"/>
              <a:t>things-- each </a:t>
            </a:r>
            <a:r>
              <a:rPr lang="en-US" sz="2400" dirty="0"/>
              <a:t>value represents some kind of category, code, or </a:t>
            </a:r>
            <a:r>
              <a:rPr lang="en-US" sz="2400" dirty="0" smtClean="0"/>
              <a:t>state</a:t>
            </a:r>
            <a:endParaRPr lang="en-US" sz="2400" dirty="0" smtClean="0"/>
          </a:p>
          <a:p>
            <a:pPr lvl="1">
              <a:buFont typeface="Arial" charset="0"/>
              <a:buChar char="–"/>
              <a:defRPr/>
            </a:pPr>
            <a:endParaRPr lang="en-US" sz="2400" dirty="0" smtClean="0"/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/>
              <a:t>Ordinal-- </a:t>
            </a:r>
            <a:r>
              <a:rPr lang="en-US" sz="2400" dirty="0"/>
              <a:t>have a meaningful sequence or </a:t>
            </a:r>
            <a:r>
              <a:rPr lang="en-US" sz="2400" dirty="0" smtClean="0"/>
              <a:t>ranking(order</a:t>
            </a:r>
            <a:r>
              <a:rPr lang="en-US" sz="2400" dirty="0"/>
              <a:t>) between them</a:t>
            </a:r>
            <a:endParaRPr lang="en-US" sz="2400" dirty="0" smtClean="0"/>
          </a:p>
          <a:p>
            <a:pPr lvl="1">
              <a:buFont typeface="Arial" charset="0"/>
              <a:buChar char="–"/>
              <a:defRPr/>
            </a:pPr>
            <a:endParaRPr lang="en-US" sz="2400" dirty="0" smtClean="0"/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/>
              <a:t>Continuous</a:t>
            </a:r>
            <a:endParaRPr lang="en-US" sz="2400" dirty="0"/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5604A-AC66-4ADB-8076-E9F53358C0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92669-F619-4F36-AB46-9A480154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Multi-way split:</a:t>
            </a:r>
            <a:r>
              <a:rPr lang="en-US" altLang="en-US" sz="2400" dirty="0">
                <a:ea typeface="+mn-ea"/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400" dirty="0">
              <a:ea typeface="+mn-ea"/>
              <a:cs typeface="+mn-cs"/>
            </a:endParaRPr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  <a:ea typeface="+mn-ea"/>
                <a:cs typeface="+mn-cs"/>
              </a:rPr>
              <a:t>Binary split:</a:t>
            </a:r>
            <a:r>
              <a:rPr lang="en-US" altLang="en-US" sz="2400" dirty="0">
                <a:ea typeface="+mn-ea"/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371600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0" name="Visio" r:id="rId3" imgW="4013200" imgH="2184400" progId="Visio.Drawing.6">
                  <p:embed/>
                </p:oleObj>
              </mc:Choice>
              <mc:Fallback>
                <p:oleObj name="Visio" r:id="rId3" imgW="4013200" imgH="2184400" progId="Visio.Drawing.6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371600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95800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1" name="Visio" r:id="rId5" imgW="4813300" imgH="2514600" progId="Visio.Drawing.6">
                  <p:embed/>
                </p:oleObj>
              </mc:Choice>
              <mc:Fallback>
                <p:oleObj name="Visio" r:id="rId5" imgW="4813300" imgH="2514600" progId="Visio.Drawing.6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4495800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92" name="Visio" r:id="rId7" imgW="2717800" imgH="2425700" progId="Visio.Drawing.6">
                  <p:embed/>
                </p:oleObj>
              </mc:Choice>
              <mc:Fallback>
                <p:oleObj name="Visio" r:id="rId7" imgW="2717800" imgH="2425700" progId="Visio.Drawing.6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95800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C8D4-1257-44F7-BDBB-51FB816963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9A8FD-2D1A-487B-9726-1548A8409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24A2-F09E-4750-A4A3-0A925BD0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6D3CB4-708B-4B73-95BA-B3B3B1DD14F5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Multi-way split:</a:t>
            </a:r>
            <a:r>
              <a:rPr lang="en-US" sz="2400" dirty="0">
                <a:cs typeface="+mn-cs"/>
              </a:rPr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 dirty="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  <a:cs typeface="+mn-cs"/>
              </a:rPr>
              <a:t>Binary split:</a:t>
            </a:r>
            <a:r>
              <a:rPr lang="en-US" sz="2400" dirty="0">
                <a:cs typeface="+mn-cs"/>
              </a:rPr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34000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5" name="Visio" r:id="rId3" imgW="3962400" imgH="2120900" progId="Visio.Drawing.6">
                  <p:embed/>
                </p:oleObj>
              </mc:Choice>
              <mc:Fallback>
                <p:oleObj name="Visio" r:id="rId3" imgW="3962400" imgH="2120900" progId="Visio.Drawing.6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2819400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6" name="Visio" r:id="rId5" imgW="4457700" imgH="2324100" progId="Visio.Drawing.6">
                  <p:embed/>
                </p:oleObj>
              </mc:Choice>
              <mc:Fallback>
                <p:oleObj name="Visio" r:id="rId5" imgW="4457700" imgH="2324100" progId="Visio.Drawing.6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819400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648200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17" name="Visio" r:id="rId7" imgW="1917700" imgH="2324100" progId="Visio.Drawing.6">
                  <p:embed/>
                </p:oleObj>
              </mc:Choice>
              <mc:Fallback>
                <p:oleObj name="Visio" r:id="rId7" imgW="1917700" imgH="2324100" progId="Visio.Drawing.6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7086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867C7-34B0-41AD-9084-5A31138D2E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2BAAB-9EA3-4F96-A555-24A3123E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82065-7B11-4FE8-9790-CBACC454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58AD22-6FE2-48DF-97D6-2E47F1F4643D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738188" y="17462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Visio" r:id="rId3" imgW="8547100" imgH="3695700" progId="Visio.Drawing.6">
                  <p:embed/>
                </p:oleObj>
              </mc:Choice>
              <mc:Fallback>
                <p:oleObj name="Visio" r:id="rId3" imgW="8547100" imgH="36957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462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79055-9444-4DAA-A321-5736FBCD0D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1FDEF-C3F0-4087-9634-ED00071F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 sz="20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dirty="0" smtClean="0">
                <a:ea typeface="ＭＳ Ｐゴシック" panose="020B0600070205080204" pitchFamily="34" charset="-128"/>
              </a:rPr>
              <a:t>Ranges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can be found by equal interval bucketing, equal frequency bucketing (percentiles), or clustering.</a:t>
            </a:r>
          </a:p>
          <a:p>
            <a:pPr lvl="4"/>
            <a:endParaRPr lang="en-US" altLang="en-US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(A &lt; v) or (A </a:t>
            </a:r>
            <a:r>
              <a:rPr lang="en-US" altLang="en-US" sz="20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sz="2000" dirty="0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C31AC-2B90-4B6B-B916-A46B6DB29C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43062-9BC5-487B-84A5-9EFDCBFB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009650"/>
            <a:ext cx="3170238" cy="3105150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020763" y="41290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Visio" r:id="rId4" imgW="9652000" imgH="2247900" progId="Visio.Drawing.6">
                  <p:embed/>
                </p:oleObj>
              </mc:Choice>
              <mc:Fallback>
                <p:oleObj name="Visio" r:id="rId4" imgW="9652000" imgH="224790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1290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 10 records of class 0,</a:t>
            </a:r>
            <a:br>
              <a:rPr lang="en-US" altLang="en-US" sz="1800" dirty="0"/>
            </a:br>
            <a:r>
              <a:rPr lang="en-US" altLang="en-US" sz="1800" dirty="0"/>
              <a:t>		10 records of class 1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57888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Which test condition is the best?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0E319-76AC-4C15-903D-8F6EFEEA65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B1F03-06D1-4093-BA48-3CB59539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A537D-5F67-45A5-BD34-E9A9F857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2881E-104F-4428-945D-FE5790AEABC9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Nodes with </a:t>
            </a:r>
            <a:r>
              <a:rPr lang="en-US" dirty="0">
                <a:solidFill>
                  <a:srgbClr val="FF0000"/>
                </a:solidFill>
              </a:rPr>
              <a:t>purer</a:t>
            </a:r>
            <a:r>
              <a:rPr lang="en-US" dirty="0"/>
              <a:t> class distribution are preferred</a:t>
            </a:r>
          </a:p>
          <a:p>
            <a:pPr lvl="4">
              <a:defRPr/>
            </a:pPr>
            <a:endParaRPr lang="en-US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 dirty="0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8" name="Visio" r:id="rId3" imgW="660400" imgH="596900" progId="Visio.Drawing.6">
                  <p:embed/>
                </p:oleObj>
              </mc:Choice>
              <mc:Fallback>
                <p:oleObj name="Visio" r:id="rId3" imgW="660400" imgH="59690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715000" y="4038600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9" name="Visio" r:id="rId5" imgW="660400" imgH="596900" progId="Visio.Drawing.6">
                  <p:embed/>
                </p:oleObj>
              </mc:Choice>
              <mc:Fallback>
                <p:oleObj name="Visio" r:id="rId5" imgW="660400" imgH="596900" progId="Visio.Drawing.6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38600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029200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degree of impurity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F0309-BC5B-493A-933F-34962B8425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81511-C389-4406-9808-90A029AA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A086-61BC-473A-A535-E404A3D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8DB3AA-7E9D-4145-BD5E-7F396D8044A4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  <p:bldP spid="337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Classification: Definition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Given a collection of records (training set )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Each record is by characterized by a tuple (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,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), where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is the attribute set and </a:t>
            </a:r>
            <a:r>
              <a:rPr lang="en-US" i="1">
                <a:latin typeface="Times New Roman" charset="0"/>
              </a:rPr>
              <a:t>y </a:t>
            </a:r>
            <a:r>
              <a:rPr lang="en-US"/>
              <a:t>is the class label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b="1" i="1">
                <a:latin typeface="Times New Roman" charset="0"/>
              </a:rPr>
              <a:t>x</a:t>
            </a:r>
            <a:r>
              <a:rPr lang="en-US"/>
              <a:t>: attribute, predictor, independent variable, input</a:t>
            </a:r>
          </a:p>
          <a:p>
            <a:pPr lvl="2">
              <a:buFont typeface="Wingdings" charset="0"/>
              <a:buChar char="u"/>
              <a:defRPr/>
            </a:pPr>
            <a:r>
              <a:rPr lang="en-US"/>
              <a:t> </a:t>
            </a:r>
            <a:r>
              <a:rPr lang="en-US" i="1">
                <a:latin typeface="Times New Roman" charset="0"/>
              </a:rPr>
              <a:t>y</a:t>
            </a:r>
            <a:r>
              <a:rPr lang="en-US"/>
              <a:t>: class, response, dependent variable, output</a:t>
            </a:r>
          </a:p>
          <a:p>
            <a:pPr lvl="4">
              <a:defRPr/>
            </a:pPr>
            <a:endParaRPr lang="en-US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>
                <a:cs typeface="+mn-cs"/>
              </a:rPr>
              <a:t>Task:</a:t>
            </a:r>
          </a:p>
          <a:p>
            <a:pPr lvl="1">
              <a:buFont typeface="Arial" charset="0"/>
              <a:buChar char="–"/>
              <a:defRPr/>
            </a:pPr>
            <a:r>
              <a:rPr lang="en-US"/>
              <a:t>Learn a model that maps each attribute set </a:t>
            </a:r>
            <a:r>
              <a:rPr lang="en-US" b="1" i="1">
                <a:latin typeface="Times New Roman" charset="0"/>
              </a:rPr>
              <a:t>x </a:t>
            </a:r>
            <a:r>
              <a:rPr lang="en-US"/>
              <a:t>into one of the predefined class labels </a:t>
            </a:r>
            <a:r>
              <a:rPr lang="en-US" i="1">
                <a:latin typeface="Times New Roman" charset="0"/>
              </a:rPr>
              <a:t>y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2A8E8-34E1-49C0-938E-437D52E252F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C378C-EF0B-4ED7-A0AF-229AA7AD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Gini Index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dirty="0">
                <a:cs typeface="+mn-cs"/>
              </a:rPr>
              <a:t>Misclassification error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C6FE7-BFB7-4D58-AB43-F2AED9FCB9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577CD-6375-4037-AF91-7D521746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B50FF-0759-4EEF-8393-268F1697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D98BA-5D74-4A99-B019-B5438A47F31F}" type="slidenum">
              <a:rPr lang="en-US"/>
              <a:pPr>
                <a:defRPr/>
              </a:pPr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503551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2857566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 b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4953000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91" r="-1491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frequency of class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at node </a:t>
                </a:r>
                <a:r>
                  <a:rPr lang="en-US" sz="2000" dirty="0"/>
                  <a:t>t</a:t>
                </a:r>
                <a:r>
                  <a:rPr lang="en-US" sz="2000" b="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0" dirty="0"/>
                  <a:t>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492518"/>
                <a:ext cx="3414268" cy="1015663"/>
              </a:xfrm>
              <a:prstGeom prst="rect">
                <a:avLst/>
              </a:prstGeom>
              <a:blipFill>
                <a:blip r:embed="rId5"/>
                <a:stretch>
                  <a:fillRect l="-1964" t="-3614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600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endParaRPr lang="en-US" sz="2600" dirty="0" smtClean="0">
              <a:cs typeface="+mn-cs"/>
            </a:endParaRP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600" dirty="0" smtClean="0">
                <a:cs typeface="+mn-cs"/>
              </a:rPr>
              <a:t>Compute </a:t>
            </a:r>
            <a:r>
              <a:rPr lang="en-US" sz="2600" dirty="0">
                <a:cs typeface="+mn-cs"/>
              </a:rPr>
              <a:t>impurity measure (M) after splitting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dirty="0"/>
              <a:t> </a:t>
            </a:r>
            <a:r>
              <a:rPr lang="en-US" sz="2200" dirty="0" smtClean="0"/>
              <a:t>Compute </a:t>
            </a:r>
            <a:r>
              <a:rPr lang="en-US" sz="2200" dirty="0"/>
              <a:t>impurity measure of each child node</a:t>
            </a:r>
          </a:p>
          <a:p>
            <a:pPr lvl="2">
              <a:buFont typeface="Monotype Sorts" charset="0"/>
              <a:buChar char="l"/>
              <a:defRPr/>
            </a:pPr>
            <a:r>
              <a:rPr lang="en-US" sz="2200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endParaRPr lang="en-US" sz="2600" dirty="0" smtClean="0">
              <a:cs typeface="+mn-cs"/>
            </a:endParaRP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600" dirty="0" smtClean="0">
                <a:cs typeface="+mn-cs"/>
              </a:rPr>
              <a:t>Choose </a:t>
            </a:r>
            <a:r>
              <a:rPr lang="en-US" sz="2600" dirty="0">
                <a:cs typeface="+mn-cs"/>
              </a:rPr>
              <a:t>the attribute test condition that produces the highest gain</a:t>
            </a:r>
            <a:br>
              <a:rPr lang="en-US" sz="2600" dirty="0">
                <a:cs typeface="+mn-cs"/>
              </a:rPr>
            </a:br>
            <a:r>
              <a:rPr lang="en-US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b="1" dirty="0">
                <a:cs typeface="+mn-cs"/>
              </a:rPr>
              <a:t>		Gain = P - M</a:t>
            </a:r>
            <a:br>
              <a:rPr lang="en-US" b="1" dirty="0">
                <a:cs typeface="+mn-cs"/>
              </a:rPr>
            </a:br>
            <a:r>
              <a:rPr lang="en-US" dirty="0">
                <a:cs typeface="+mn-cs"/>
              </a:rPr>
              <a:t/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>or equivalently, </a:t>
            </a:r>
            <a:endParaRPr lang="en-US" dirty="0" smtClean="0">
              <a:cs typeface="+mn-cs"/>
            </a:endParaRPr>
          </a:p>
          <a:p>
            <a:pPr marL="622300" lvl="2">
              <a:buNone/>
              <a:defRPr/>
            </a:pPr>
            <a:r>
              <a:rPr lang="en-US" dirty="0" smtClean="0">
                <a:cs typeface="+mn-cs"/>
              </a:rPr>
              <a:t>lowest </a:t>
            </a:r>
            <a:r>
              <a:rPr lang="en-US" dirty="0">
                <a:cs typeface="+mn-cs"/>
              </a:rPr>
              <a:t>impurity measure after splitting (M)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02057-6E88-4776-B3DD-90DE09D18D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AC9CC-4880-4F2B-8474-E114AB15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D9241-5E8D-4758-92D6-5706D518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3FB04-30F3-4A8B-896F-A2FC78A6A289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040E99-A410-4EAB-8F1D-C56E481F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86400" y="1828800"/>
            <a:ext cx="3124200" cy="1524000"/>
            <a:chOff x="5486400" y="1828800"/>
            <a:chExt cx="3124200" cy="1524000"/>
          </a:xfrm>
        </p:grpSpPr>
        <p:sp>
          <p:nvSpPr>
            <p:cNvPr id="36866" name="Oval 4">
              <a:extLst>
                <a:ext uri="{FF2B5EF4-FFF2-40B4-BE49-F238E27FC236}">
                  <a16:creationId xmlns:a16="http://schemas.microsoft.com/office/drawing/2014/main" id="{72DB59C1-3D4C-4DE2-8467-134D5FC0E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1828800"/>
              <a:ext cx="1009650" cy="4540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 dirty="0">
                  <a:latin typeface="Times New Roman" panose="02020603050405020304" pitchFamily="18" charset="0"/>
                </a:rPr>
                <a:t>B?</a:t>
              </a:r>
              <a:endParaRPr lang="en-US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6867" name="Line 5">
              <a:extLst>
                <a:ext uri="{FF2B5EF4-FFF2-40B4-BE49-F238E27FC236}">
                  <a16:creationId xmlns:a16="http://schemas.microsoft.com/office/drawing/2014/main" id="{9B76AFB6-B62E-45FA-BF1B-2A57C299EE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02325" y="2286000"/>
              <a:ext cx="1108075" cy="725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8" name="Line 6">
              <a:extLst>
                <a:ext uri="{FF2B5EF4-FFF2-40B4-BE49-F238E27FC236}">
                  <a16:creationId xmlns:a16="http://schemas.microsoft.com/office/drawing/2014/main" id="{25CDC5C2-2488-42F5-B0B1-0EEC16992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0400" y="2286000"/>
              <a:ext cx="1184275" cy="725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69" name="Text Box 7">
              <a:extLst>
                <a:ext uri="{FF2B5EF4-FFF2-40B4-BE49-F238E27FC236}">
                  <a16:creationId xmlns:a16="http://schemas.microsoft.com/office/drawing/2014/main" id="{D594DF99-5476-4721-8488-0145C10C4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275" y="2401888"/>
              <a:ext cx="53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6870" name="Text Box 8">
              <a:extLst>
                <a:ext uri="{FF2B5EF4-FFF2-40B4-BE49-F238E27FC236}">
                  <a16:creationId xmlns:a16="http://schemas.microsoft.com/office/drawing/2014/main" id="{2E2E52A2-A299-4B77-AF36-97ABADFE4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8475" y="2401888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6871" name="Rectangle 9">
              <a:extLst>
                <a:ext uri="{FF2B5EF4-FFF2-40B4-BE49-F238E27FC236}">
                  <a16:creationId xmlns:a16="http://schemas.microsoft.com/office/drawing/2014/main" id="{A442257A-610D-49F8-9C2B-A5163A1FD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011488"/>
              <a:ext cx="936625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Node N3</a:t>
              </a:r>
            </a:p>
          </p:txBody>
        </p:sp>
        <p:sp>
          <p:nvSpPr>
            <p:cNvPr id="36872" name="Rectangle 10">
              <a:extLst>
                <a:ext uri="{FF2B5EF4-FFF2-40B4-BE49-F238E27FC236}">
                  <a16:creationId xmlns:a16="http://schemas.microsoft.com/office/drawing/2014/main" id="{0BE9CB00-005C-4D8A-9098-0434A5126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3975" y="3011488"/>
              <a:ext cx="936625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Node N4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57200" y="1752600"/>
            <a:ext cx="3124200" cy="1524000"/>
            <a:chOff x="457200" y="1752600"/>
            <a:chExt cx="3124200" cy="1524000"/>
          </a:xfrm>
        </p:grpSpPr>
        <p:sp>
          <p:nvSpPr>
            <p:cNvPr id="36873" name="Oval 11">
              <a:extLst>
                <a:ext uri="{FF2B5EF4-FFF2-40B4-BE49-F238E27FC236}">
                  <a16:creationId xmlns:a16="http://schemas.microsoft.com/office/drawing/2014/main" id="{430DF567-FB44-42BA-BDD4-A4E057B02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1752600"/>
              <a:ext cx="1009650" cy="4540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 dirty="0">
                  <a:latin typeface="Times New Roman" panose="02020603050405020304" pitchFamily="18" charset="0"/>
                </a:rPr>
                <a:t>A?</a:t>
              </a:r>
              <a:endParaRPr lang="en-US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36874" name="Line 12">
              <a:extLst>
                <a:ext uri="{FF2B5EF4-FFF2-40B4-BE49-F238E27FC236}">
                  <a16:creationId xmlns:a16="http://schemas.microsoft.com/office/drawing/2014/main" id="{09CD20DE-FD67-41A3-B19D-7BEA63F29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3125" y="2209800"/>
              <a:ext cx="1108075" cy="725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5" name="Line 13">
              <a:extLst>
                <a:ext uri="{FF2B5EF4-FFF2-40B4-BE49-F238E27FC236}">
                  <a16:creationId xmlns:a16="http://schemas.microsoft.com/office/drawing/2014/main" id="{5E78F2C8-48DF-4673-8305-990AB566F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2209800"/>
              <a:ext cx="1184275" cy="725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4">
              <a:extLst>
                <a:ext uri="{FF2B5EF4-FFF2-40B4-BE49-F238E27FC236}">
                  <a16:creationId xmlns:a16="http://schemas.microsoft.com/office/drawing/2014/main" id="{64A775CD-B2F1-4DE7-A46F-121F8E128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5" y="2325688"/>
              <a:ext cx="53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Yes</a:t>
              </a:r>
            </a:p>
          </p:txBody>
        </p:sp>
        <p:sp>
          <p:nvSpPr>
            <p:cNvPr id="36877" name="Text Box 15">
              <a:extLst>
                <a:ext uri="{FF2B5EF4-FFF2-40B4-BE49-F238E27FC236}">
                  <a16:creationId xmlns:a16="http://schemas.microsoft.com/office/drawing/2014/main" id="{D88DBA1E-33DA-4E53-80FE-07E1530D1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275" y="2325688"/>
              <a:ext cx="463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No</a:t>
              </a:r>
            </a:p>
          </p:txBody>
        </p:sp>
        <p:sp>
          <p:nvSpPr>
            <p:cNvPr id="36878" name="Rectangle 16">
              <a:extLst>
                <a:ext uri="{FF2B5EF4-FFF2-40B4-BE49-F238E27FC236}">
                  <a16:creationId xmlns:a16="http://schemas.microsoft.com/office/drawing/2014/main" id="{3FFB2629-BD43-4A6B-8875-CCE4B398D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935288"/>
              <a:ext cx="936625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 dirty="0">
                  <a:latin typeface="Times New Roman" panose="02020603050405020304" pitchFamily="18" charset="0"/>
                </a:rPr>
                <a:t>Node N1</a:t>
              </a:r>
            </a:p>
          </p:txBody>
        </p:sp>
        <p:sp>
          <p:nvSpPr>
            <p:cNvPr id="36879" name="Rectangle 17">
              <a:extLst>
                <a:ext uri="{FF2B5EF4-FFF2-40B4-BE49-F238E27FC236}">
                  <a16:creationId xmlns:a16="http://schemas.microsoft.com/office/drawing/2014/main" id="{845E5EA6-6945-40ED-9AB5-C2DC83AA2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775" y="2935288"/>
              <a:ext cx="936625" cy="3413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0">
                  <a:latin typeface="Times New Roman" panose="02020603050405020304" pitchFamily="18" charset="0"/>
                </a:rPr>
                <a:t>Node N2</a:t>
              </a:r>
            </a:p>
          </p:txBody>
        </p:sp>
      </p:grpSp>
      <p:sp>
        <p:nvSpPr>
          <p:cNvPr id="36880" name="Text Box 18">
            <a:extLst>
              <a:ext uri="{FF2B5EF4-FFF2-40B4-BE49-F238E27FC236}">
                <a16:creationId xmlns:a16="http://schemas.microsoft.com/office/drawing/2014/main" id="{646251EA-A7AA-4D8C-ADD7-CF96BD4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0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</a:t>
            </a:r>
          </a:p>
        </p:txBody>
      </p:sp>
      <p:graphicFrame>
        <p:nvGraphicFramePr>
          <p:cNvPr id="36881" name="Object 20">
            <a:extLst>
              <a:ext uri="{FF2B5EF4-FFF2-40B4-BE49-F238E27FC236}">
                <a16:creationId xmlns:a16="http://schemas.microsoft.com/office/drawing/2014/main" id="{7288883A-481C-4F83-B545-39CEB73425FD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80963" y="3581400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2" name="Document" r:id="rId3" imgW="3327400" imgH="1397000" progId="Word.Document.8">
                  <p:embed/>
                </p:oleObj>
              </mc:Choice>
              <mc:Fallback>
                <p:oleObj name="Document" r:id="rId3" imgW="3327400" imgH="1397000" progId="Word.Document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3" y="3581400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>
            <a:extLst>
              <a:ext uri="{FF2B5EF4-FFF2-40B4-BE49-F238E27FC236}">
                <a16:creationId xmlns:a16="http://schemas.microsoft.com/office/drawing/2014/main" id="{E9DA3913-BA37-4CD6-B589-349287EC8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69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3" name="Document" r:id="rId5" imgW="3327400" imgH="1397000" progId="Word.Document.8">
                  <p:embed/>
                </p:oleObj>
              </mc:Choice>
              <mc:Fallback>
                <p:oleObj name="Document" r:id="rId5" imgW="3327400" imgH="13970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>
            <a:extLst>
              <a:ext uri="{FF2B5EF4-FFF2-40B4-BE49-F238E27FC236}">
                <a16:creationId xmlns:a16="http://schemas.microsoft.com/office/drawing/2014/main" id="{0C0748CF-44F5-4649-BA5A-7B1451BC8A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3586163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4" name="Document" r:id="rId7" imgW="3340100" imgH="1397000" progId="Word.Document.8">
                  <p:embed/>
                </p:oleObj>
              </mc:Choice>
              <mc:Fallback>
                <p:oleObj name="Document" r:id="rId7" imgW="3340100" imgH="1397000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586163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>
            <a:extLst>
              <a:ext uri="{FF2B5EF4-FFF2-40B4-BE49-F238E27FC236}">
                <a16:creationId xmlns:a16="http://schemas.microsoft.com/office/drawing/2014/main" id="{E02CD5EA-C7B8-40BF-A963-6E45B9C47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6163" y="3586163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5" name="Document" r:id="rId9" imgW="3352800" imgH="1397000" progId="Word.Document.8">
                  <p:embed/>
                </p:oleObj>
              </mc:Choice>
              <mc:Fallback>
                <p:oleObj name="Document" r:id="rId9" imgW="3352800" imgH="1397000" progId="Word.Document.8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6163" y="3586163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>
            <a:extLst>
              <a:ext uri="{FF2B5EF4-FFF2-40B4-BE49-F238E27FC236}">
                <a16:creationId xmlns:a16="http://schemas.microsoft.com/office/drawing/2014/main" id="{932BFF67-D515-4314-B21D-02FDC8D202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066800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26" name="Document" r:id="rId11" imgW="3340100" imgH="1397000" progId="Word.Document.8">
                  <p:embed/>
                </p:oleObj>
              </mc:Choice>
              <mc:Fallback>
                <p:oleObj name="Document" r:id="rId11" imgW="3340100" imgH="1397000" progId="Word.Document.8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066800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>
            <a:extLst>
              <a:ext uri="{FF2B5EF4-FFF2-40B4-BE49-F238E27FC236}">
                <a16:creationId xmlns:a16="http://schemas.microsoft.com/office/drawing/2014/main" id="{30A38AE0-76CA-41B5-A7F2-FBDA3DE52A2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066800"/>
            <a:ext cx="1295400" cy="396875"/>
            <a:chOff x="3600" y="768"/>
            <a:chExt cx="816" cy="250"/>
          </a:xfrm>
        </p:grpSpPr>
        <p:sp>
          <p:nvSpPr>
            <p:cNvPr id="36905" name="Line 34">
              <a:extLst>
                <a:ext uri="{FF2B5EF4-FFF2-40B4-BE49-F238E27FC236}">
                  <a16:creationId xmlns:a16="http://schemas.microsoft.com/office/drawing/2014/main" id="{40FB1057-3C51-473C-8B80-C78E5A3D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Text Box 35">
              <a:extLst>
                <a:ext uri="{FF2B5EF4-FFF2-40B4-BE49-F238E27FC236}">
                  <a16:creationId xmlns:a16="http://schemas.microsoft.com/office/drawing/2014/main" id="{294E0061-FDD9-416D-9F65-9CD665F3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>
            <a:extLst>
              <a:ext uri="{FF2B5EF4-FFF2-40B4-BE49-F238E27FC236}">
                <a16:creationId xmlns:a16="http://schemas.microsoft.com/office/drawing/2014/main" id="{F7899548-A45A-456F-83DD-D05797FAEF9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3400"/>
            <a:ext cx="8001000" cy="854075"/>
            <a:chOff x="384" y="2832"/>
            <a:chExt cx="5040" cy="538"/>
          </a:xfrm>
        </p:grpSpPr>
        <p:sp>
          <p:nvSpPr>
            <p:cNvPr id="36897" name="Text Box 36">
              <a:extLst>
                <a:ext uri="{FF2B5EF4-FFF2-40B4-BE49-F238E27FC236}">
                  <a16:creationId xmlns:a16="http://schemas.microsoft.com/office/drawing/2014/main" id="{5B9AF59C-109F-4FD2-9C9C-51434389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M11</a:t>
              </a:r>
            </a:p>
          </p:txBody>
        </p:sp>
        <p:sp>
          <p:nvSpPr>
            <p:cNvPr id="36898" name="Text Box 37">
              <a:extLst>
                <a:ext uri="{FF2B5EF4-FFF2-40B4-BE49-F238E27FC236}">
                  <a16:creationId xmlns:a16="http://schemas.microsoft.com/office/drawing/2014/main" id="{9F60B89C-1F80-4C13-BED8-7BAF175FA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M12</a:t>
              </a:r>
            </a:p>
          </p:txBody>
        </p:sp>
        <p:sp>
          <p:nvSpPr>
            <p:cNvPr id="36899" name="Text Box 38">
              <a:extLst>
                <a:ext uri="{FF2B5EF4-FFF2-40B4-BE49-F238E27FC236}">
                  <a16:creationId xmlns:a16="http://schemas.microsoft.com/office/drawing/2014/main" id="{E1C45CAB-1C3A-4D7C-82C2-30CDEA0A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900" name="Text Box 39">
              <a:extLst>
                <a:ext uri="{FF2B5EF4-FFF2-40B4-BE49-F238E27FC236}">
                  <a16:creationId xmlns:a16="http://schemas.microsoft.com/office/drawing/2014/main" id="{D53ED540-5422-4A33-90F3-FA8E83A5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901" name="Line 40">
              <a:extLst>
                <a:ext uri="{FF2B5EF4-FFF2-40B4-BE49-F238E27FC236}">
                  <a16:creationId xmlns:a16="http://schemas.microsoft.com/office/drawing/2014/main" id="{D79FD2F7-C96E-46A3-93E0-AC31DABF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41">
              <a:extLst>
                <a:ext uri="{FF2B5EF4-FFF2-40B4-BE49-F238E27FC236}">
                  <a16:creationId xmlns:a16="http://schemas.microsoft.com/office/drawing/2014/main" id="{59A36EC4-C058-49F5-A277-9304388D5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42">
              <a:extLst>
                <a:ext uri="{FF2B5EF4-FFF2-40B4-BE49-F238E27FC236}">
                  <a16:creationId xmlns:a16="http://schemas.microsoft.com/office/drawing/2014/main" id="{19BA76F6-0861-44D8-B384-D0A9922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3">
              <a:extLst>
                <a:ext uri="{FF2B5EF4-FFF2-40B4-BE49-F238E27FC236}">
                  <a16:creationId xmlns:a16="http://schemas.microsoft.com/office/drawing/2014/main" id="{7FCD0CC1-A9D2-4E29-BCEF-9DE42BE9C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>
            <a:extLst>
              <a:ext uri="{FF2B5EF4-FFF2-40B4-BE49-F238E27FC236}">
                <a16:creationId xmlns:a16="http://schemas.microsoft.com/office/drawing/2014/main" id="{B4E8DBFC-BEB3-4973-92FC-57FB8D1C3AE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257800"/>
            <a:ext cx="7620000" cy="777875"/>
            <a:chOff x="480" y="3408"/>
            <a:chExt cx="4800" cy="490"/>
          </a:xfrm>
        </p:grpSpPr>
        <p:sp>
          <p:nvSpPr>
            <p:cNvPr id="36893" name="AutoShape 44">
              <a:extLst>
                <a:ext uri="{FF2B5EF4-FFF2-40B4-BE49-F238E27FC236}">
                  <a16:creationId xmlns:a16="http://schemas.microsoft.com/office/drawing/2014/main" id="{4C70D898-144B-484D-BAAC-212BC32F62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4" name="AutoShape 45">
              <a:extLst>
                <a:ext uri="{FF2B5EF4-FFF2-40B4-BE49-F238E27FC236}">
                  <a16:creationId xmlns:a16="http://schemas.microsoft.com/office/drawing/2014/main" id="{1377339D-0377-4BD1-A704-738AE423B95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5" name="Text Box 46">
              <a:extLst>
                <a:ext uri="{FF2B5EF4-FFF2-40B4-BE49-F238E27FC236}">
                  <a16:creationId xmlns:a16="http://schemas.microsoft.com/office/drawing/2014/main" id="{B3EFBE4C-E569-4D08-A106-5708F2A7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M1</a:t>
              </a:r>
            </a:p>
          </p:txBody>
        </p:sp>
        <p:sp>
          <p:nvSpPr>
            <p:cNvPr id="36896" name="Text Box 47">
              <a:extLst>
                <a:ext uri="{FF2B5EF4-FFF2-40B4-BE49-F238E27FC236}">
                  <a16:creationId xmlns:a16="http://schemas.microsoft.com/office/drawing/2014/main" id="{803C0B8E-94BA-42A6-BFF6-2C215206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>
            <a:extLst>
              <a:ext uri="{FF2B5EF4-FFF2-40B4-BE49-F238E27FC236}">
                <a16:creationId xmlns:a16="http://schemas.microsoft.com/office/drawing/2014/main" id="{AA6B07E9-3D49-4F3E-AD88-10C74972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277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Gain = P – M1    vs      P – M2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F3B8D-F2AC-418D-A4C2-A8C55B876B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1ED1C-85E7-4CC9-8C0F-A1507653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228D-E7D1-495F-98CE-4394C13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4573C-EC14-49A9-8668-FF8B33BC1AFD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0" grpId="0"/>
      <p:bldP spid="9247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123AC9-D0F4-46E5-B95B-4A22E536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Gini Index for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/>
                </a: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8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Maximum  of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when records are equally distributed among all classes, implying the least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000" dirty="0" smtClean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 smtClean="0">
                    <a:ea typeface="ＭＳ Ｐゴシック" panose="020B0600070205080204" pitchFamily="34" charset="-128"/>
                  </a:rPr>
                  <a:t>Minimum  </a:t>
                </a:r>
                <a:r>
                  <a:rPr lang="en-US" altLang="en-US" sz="2000" dirty="0">
                    <a:ea typeface="ＭＳ Ｐゴシック" panose="020B0600070205080204" pitchFamily="34" charset="-128"/>
                  </a:rPr>
                  <a:t>of 0 when all records belong to one class, implying the most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endParaRPr lang="en-US" sz="2000" dirty="0" smtClean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 smtClean="0"/>
                  <a:t>Gini </a:t>
                </a:r>
                <a:r>
                  <a:rPr lang="en-US" sz="2000" dirty="0"/>
                  <a:t>index is used in decision tree algorithms such as CART, SLIQ, SPRINT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sz="2400" baseline="-25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3" y="1143000"/>
                <a:ext cx="8318500" cy="4343400"/>
              </a:xfrm>
              <a:blipFill>
                <a:blip r:embed="rId2"/>
                <a:stretch>
                  <a:fillRect l="-440" t="-1966" r="-1245" b="-235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3DB75-DC55-416D-B0CC-C3A3313F87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35ACB-8961-4AEB-A58A-D3F55B0D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414AA-ABDE-48C8-80E4-CAE90C1C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C5890E-E3F5-402E-A1DF-E58C362003D1}" type="slidenum">
              <a:rPr lang="en-US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/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727" y="1629152"/>
                <a:ext cx="3848810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E6C3-F4BB-404F-918C-4CDE6DA7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9BD5C74-8908-461F-95ED-FE7B284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Gini Index for a given node</a:t>
            </a:r>
            <a:r>
              <a:rPr lang="en-US" altLang="en-US" sz="2400" b="1" i="1" dirty="0">
                <a:ea typeface="ＭＳ Ｐゴシック" panose="020B0600070205080204" pitchFamily="34" charset="-128"/>
              </a:rPr>
              <a:t> t </a:t>
            </a:r>
            <a:r>
              <a:rPr lang="en-US" altLang="en-US" sz="2400" dirty="0">
                <a:ea typeface="ＭＳ Ｐゴシック" panose="020B0600070205080204" pitchFamily="34" charset="-128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/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8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For 2-class problem (p, 1 – p):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 GINI = 1 – p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– (1 – p)</a:t>
            </a:r>
            <a:r>
              <a:rPr lang="en-US" altLang="en-US" sz="20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</a:rPr>
              <a:t> = 2p (1-p)</a:t>
            </a:r>
            <a:endParaRPr lang="en-US" altLang="en-US" sz="1600" baseline="30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8916" name="Object 1">
            <a:extLst>
              <a:ext uri="{FF2B5EF4-FFF2-40B4-BE49-F238E27FC236}">
                <a16:creationId xmlns:a16="http://schemas.microsoft.com/office/drawing/2014/main" id="{EE315B9B-4DE7-458B-9F56-648AB06C9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6" name="Document" r:id="rId3" imgW="3284220" imgH="1970532" progId="Word.Document.8">
                  <p:embed/>
                </p:oleObj>
              </mc:Choice>
              <mc:Fallback>
                <p:oleObj name="Document" r:id="rId3" imgW="3284220" imgH="197053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6E71460F-3960-42A3-BB53-55C550E0A0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7" name="Document" r:id="rId5" imgW="3284220" imgH="1970532" progId="Word.Document.8">
                  <p:embed/>
                </p:oleObj>
              </mc:Choice>
              <mc:Fallback>
                <p:oleObj name="Document" r:id="rId5" imgW="3284220" imgH="197053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8A4756EA-4B03-42EA-9913-FAA930BC19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8" name="Document" r:id="rId7" imgW="3284220" imgH="1970532" progId="Word.Document.8">
                  <p:embed/>
                </p:oleObj>
              </mc:Choice>
              <mc:Fallback>
                <p:oleObj name="Document" r:id="rId7" imgW="3284220" imgH="197053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EC5A82F4-0C14-4A30-80CD-8B7C42019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72000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59" name="Document" r:id="rId9" imgW="3284220" imgH="1970532" progId="Word.Document.8">
                  <p:embed/>
                </p:oleObj>
              </mc:Choice>
              <mc:Fallback>
                <p:oleObj name="Document" r:id="rId9" imgW="3284220" imgH="1970532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D3EDE1-1A11-4217-9072-722C008D2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391D5-8CCD-4B7B-AEAD-4F7B958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73ABD-BE94-453C-B227-9AEBB566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62B9CE-DD13-4C04-8E3A-BE1A957B656B}" type="slidenum">
              <a:rPr lang="en-US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/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1819652"/>
                <a:ext cx="3848810" cy="1037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797F97-8737-4196-8F78-DDED39E93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of a Single Node</a:t>
            </a:r>
          </a:p>
        </p:txBody>
      </p:sp>
      <p:graphicFrame>
        <p:nvGraphicFramePr>
          <p:cNvPr id="39938" name="Object 5">
            <a:extLst>
              <a:ext uri="{FF2B5EF4-FFF2-40B4-BE49-F238E27FC236}">
                <a16:creationId xmlns:a16="http://schemas.microsoft.com/office/drawing/2014/main" id="{E8200039-0ABF-4B57-A2ED-2890FA279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4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>
            <a:extLst>
              <a:ext uri="{FF2B5EF4-FFF2-40B4-BE49-F238E27FC236}">
                <a16:creationId xmlns:a16="http://schemas.microsoft.com/office/drawing/2014/main" id="{7120A4C6-279B-4344-8651-6564737351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5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8">
            <a:extLst>
              <a:ext uri="{FF2B5EF4-FFF2-40B4-BE49-F238E27FC236}">
                <a16:creationId xmlns:a16="http://schemas.microsoft.com/office/drawing/2014/main" id="{204A3D49-4270-4D62-ABAA-F91EA1DF7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76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">
            <a:extLst>
              <a:ext uri="{FF2B5EF4-FFF2-40B4-BE49-F238E27FC236}">
                <a16:creationId xmlns:a16="http://schemas.microsoft.com/office/drawing/2014/main" id="{5132657C-D92C-4BC0-AC0F-43D3EC30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339975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sp>
        <p:nvSpPr>
          <p:cNvPr id="39943" name="Text Box 12">
            <a:extLst>
              <a:ext uri="{FF2B5EF4-FFF2-40B4-BE49-F238E27FC236}">
                <a16:creationId xmlns:a16="http://schemas.microsoft.com/office/drawing/2014/main" id="{6B83C9A4-725F-4709-A681-1DA1F3E2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17938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273B77E6-5A4D-4498-BE2E-6EF07BE4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= 0.444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E4E7-BC89-4A57-B641-77BA45BDA8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61E7E-E2B4-4C81-BA18-B275105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81D9-A3B4-4E13-857D-1D6CEFDE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C5DB0-FAEB-48A8-BECF-D2B899EB371D}" type="slidenum">
              <a:rPr lang="en-US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/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031458"/>
                <a:ext cx="3848810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3" grpId="0"/>
      <p:bldP spid="39944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457AF5C-DE8A-4ACD-9EF6-A7E070537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for a Collection of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When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 is split 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cs typeface="+mn-cs"/>
                  </a:rPr>
                  <a:t> partitions (children)</a:t>
                </a: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	where,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+mn-cs"/>
                  </a:rPr>
                  <a:t> = number of records at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cs typeface="+mn-cs"/>
                  </a:rPr>
                  <a:t>,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>
                    <a:cs typeface="+mn-cs"/>
                  </a:rPr>
                  <a:t>    	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aseline="-25000" dirty="0">
                    <a:cs typeface="+mn-cs"/>
                  </a:rPr>
                  <a:t> </a:t>
                </a:r>
                <a:r>
                  <a:rPr lang="en-US" sz="2400" dirty="0">
                    <a:cs typeface="+mn-cs"/>
                  </a:rPr>
                  <a:t> = number of records at parent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>
                    <a:cs typeface="+mn-cs"/>
                  </a:rPr>
                  <a:t>.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cs typeface="+mn-cs"/>
                </a:endParaRP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5181600"/>
              </a:xfrm>
              <a:blipFill>
                <a:blip r:embed="rId2"/>
                <a:stretch>
                  <a:fillRect l="-509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CDD8-7579-4DB7-906F-22AD38AE82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CC645-64C3-44BD-BEE7-C31BE4C6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C942-24C4-4751-8197-C600A6C0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FBC28-9F6C-4917-A5BA-4447E0D72FE2}" type="slidenum">
              <a:rPr lang="en-US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/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𝐺𝐼𝑁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𝐺𝐼𝑁𝐼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752600"/>
                <a:ext cx="3535007" cy="1045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B66D3C3-3E0C-4238-B50B-BFD3F70A5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Binary Attributes: Computing GINI Index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49E6610-6D7D-4F29-8DC3-D61330AC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b="0" dirty="0"/>
              <a:t>Splits into two partitions (child nodes)</a:t>
            </a:r>
          </a:p>
          <a:p>
            <a:r>
              <a:rPr lang="en-US" altLang="en-US" sz="2400" b="0" dirty="0"/>
              <a:t>Effect of Weighing partitions: </a:t>
            </a:r>
          </a:p>
          <a:p>
            <a:pPr lvl="1"/>
            <a:r>
              <a:rPr lang="en-US" altLang="en-US" sz="2400" b="0" dirty="0"/>
              <a:t>Larger and purer partitions are sought</a:t>
            </a:r>
          </a:p>
        </p:txBody>
      </p:sp>
      <p:sp>
        <p:nvSpPr>
          <p:cNvPr id="41987" name="Oval 4">
            <a:extLst>
              <a:ext uri="{FF2B5EF4-FFF2-40B4-BE49-F238E27FC236}">
                <a16:creationId xmlns:a16="http://schemas.microsoft.com/office/drawing/2014/main" id="{F51C8094-CB88-457C-A1ED-FF653053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62263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B?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9DB7CD9-D3E9-4E38-915C-69A909A64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2925" y="3319463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ABF76B16-1E42-4A1E-91C3-67871D6A5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319463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E0309594-EF85-4A43-92A2-8B28F47F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75" y="34353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1991" name="Text Box 8">
            <a:extLst>
              <a:ext uri="{FF2B5EF4-FFF2-40B4-BE49-F238E27FC236}">
                <a16:creationId xmlns:a16="http://schemas.microsoft.com/office/drawing/2014/main" id="{2241E175-F45E-4622-B15A-C4A13B1A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075" y="343535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0E521C3C-2767-44A9-AC39-D4B2FF68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3AC3220A-6957-4652-BEBE-EC133C18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4044950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41994" name="Object 11">
            <a:extLst>
              <a:ext uri="{FF2B5EF4-FFF2-40B4-BE49-F238E27FC236}">
                <a16:creationId xmlns:a16="http://schemas.microsoft.com/office/drawing/2014/main" id="{1EB89425-ECB7-4EFB-8642-8035770B1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590800"/>
          <a:ext cx="1981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0" name="Document" r:id="rId3" imgW="3187700" imgH="3048000" progId="Word.Document.8">
                  <p:embed/>
                </p:oleObj>
              </mc:Choice>
              <mc:Fallback>
                <p:oleObj name="Document" r:id="rId3" imgW="3187700" imgH="3048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90800"/>
                        <a:ext cx="198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>
            <a:extLst>
              <a:ext uri="{FF2B5EF4-FFF2-40B4-BE49-F238E27FC236}">
                <a16:creationId xmlns:a16="http://schemas.microsoft.com/office/drawing/2014/main" id="{9A97F3B4-C759-4C23-BFFA-C3387C40E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6482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1" name="Document" r:id="rId5" imgW="3265932" imgH="2548128" progId="Word.Document.8">
                  <p:embed/>
                </p:oleObj>
              </mc:Choice>
              <mc:Fallback>
                <p:oleObj name="Document" r:id="rId5" imgW="3265932" imgH="2548128" progId="Word.Document.8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482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3">
            <a:extLst>
              <a:ext uri="{FF2B5EF4-FFF2-40B4-BE49-F238E27FC236}">
                <a16:creationId xmlns:a16="http://schemas.microsoft.com/office/drawing/2014/main" id="{4DEE211F-ECA4-4A85-80AF-C396CD4C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(5/6)</a:t>
            </a:r>
            <a:r>
              <a:rPr lang="en-US" altLang="en-US" sz="2000" baseline="30000"/>
              <a:t>2 </a:t>
            </a:r>
            <a:r>
              <a:rPr lang="en-US" altLang="en-US" sz="2000"/>
              <a:t>– (1/6)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0.278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0.444</a:t>
            </a:r>
          </a:p>
        </p:txBody>
      </p:sp>
      <p:sp>
        <p:nvSpPr>
          <p:cNvPr id="41997" name="Text Box 14">
            <a:extLst>
              <a:ext uri="{FF2B5EF4-FFF2-40B4-BE49-F238E27FC236}">
                <a16:creationId xmlns:a16="http://schemas.microsoft.com/office/drawing/2014/main" id="{F04FB8AB-9129-477B-9FCE-90DA8798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95825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Weighted Gini of N1 N2</a:t>
            </a:r>
            <a:r>
              <a:rPr lang="en-US" altLang="en-US" sz="2000"/>
              <a:t/>
            </a:r>
            <a:br>
              <a:rPr lang="en-US" altLang="en-US" sz="2000"/>
            </a:br>
            <a:r>
              <a:rPr lang="en-US" altLang="en-US" sz="1800"/>
              <a:t>= 6/12 * 0.278 + </a:t>
            </a:r>
            <a:br>
              <a:rPr lang="en-US" altLang="en-US" sz="1800"/>
            </a:br>
            <a:r>
              <a:rPr lang="en-US" altLang="en-US" sz="1800"/>
              <a:t>   6/12 * 0.444</a:t>
            </a:r>
            <a:br>
              <a:rPr lang="en-US" altLang="en-US" sz="1800"/>
            </a:br>
            <a:r>
              <a:rPr lang="en-US" altLang="en-US" sz="1800"/>
              <a:t>= 0.361</a:t>
            </a:r>
          </a:p>
        </p:txBody>
      </p:sp>
      <p:sp>
        <p:nvSpPr>
          <p:cNvPr id="41998" name="TextBox 1">
            <a:extLst>
              <a:ext uri="{FF2B5EF4-FFF2-40B4-BE49-F238E27FC236}">
                <a16:creationId xmlns:a16="http://schemas.microsoft.com/office/drawing/2014/main" id="{1016E80E-2819-40DB-960D-12FE8398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5867400"/>
            <a:ext cx="321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Gain = 0.486 – 0.361 = 0.125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527C-5809-4F45-B80F-980909BB80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DB410-0FF0-4006-B695-FDC7B1C8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8847-69E2-4C63-8BD6-BC3078F9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5E14C-141B-412E-97C6-45929F0772CF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7D86A48-57D6-4F27-90C2-CCAC90C22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Categorical Attributes: Computing Gini Index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5D8AA2-D44D-44D3-8B67-7BD44F71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For each distinct value, gather counts for each class in the </a:t>
            </a:r>
            <a:r>
              <a:rPr lang="en-US" sz="2000" dirty="0" smtClean="0">
                <a:cs typeface="+mn-cs"/>
              </a:rPr>
              <a:t>dataset</a:t>
            </a:r>
          </a:p>
          <a:p>
            <a:pPr>
              <a:buFont typeface="Monotype Sorts" charset="0"/>
              <a:buChar char="l"/>
              <a:defRPr/>
            </a:pPr>
            <a:endParaRPr lang="en-US" sz="20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Use the count matrix to make decisions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B3D2D975-52F5-405B-BEA7-C3D4AC75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0963" y="3810000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0" name="Document" r:id="rId3" imgW="5854700" imgH="4000500" progId="Word.Document.8">
                  <p:embed/>
                </p:oleObj>
              </mc:Choice>
              <mc:Fallback>
                <p:oleObj name="Document" r:id="rId3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3810000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A1470F44-EAB7-460F-AE62-2D26108C2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3805238"/>
          <a:ext cx="2570162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1" name="Document" r:id="rId5" imgW="5854700" imgH="4000500" progId="Word.Document.8">
                  <p:embed/>
                </p:oleObj>
              </mc:Choice>
              <mc:Fallback>
                <p:oleObj name="Document" r:id="rId5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3805238"/>
                        <a:ext cx="2570162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>
            <a:extLst>
              <a:ext uri="{FF2B5EF4-FFF2-40B4-BE49-F238E27FC236}">
                <a16:creationId xmlns:a16="http://schemas.microsoft.com/office/drawing/2014/main" id="{3C433E6E-3953-4FFB-883E-09A65EB3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810000"/>
          <a:ext cx="3048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32" name="Document" r:id="rId7" imgW="6210300" imgH="3187700" progId="Word.Document.8">
                  <p:embed/>
                </p:oleObj>
              </mc:Choice>
              <mc:Fallback>
                <p:oleObj name="Document" r:id="rId7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0000"/>
                        <a:ext cx="3048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7">
            <a:extLst>
              <a:ext uri="{FF2B5EF4-FFF2-40B4-BE49-F238E27FC236}">
                <a16:creationId xmlns:a16="http://schemas.microsoft.com/office/drawing/2014/main" id="{DCD89216-A35E-4F56-99F3-FB714165B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9059DB24-F64E-4FB6-9B9A-C267673A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2868613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E5591F98-CEC8-49E7-8F52-1692A263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2868613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(find best partition of values)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4AC35-59B7-439C-8140-8D47A6D2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26113"/>
            <a:ext cx="3173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Which of these is the best?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C730F-DEE4-4F3F-BE43-8CEB3E2810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83A6-A1D0-493D-B903-52CBF1B6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5FBF-B186-492F-AE6D-4EB10F2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186DF-3DCE-4318-8030-356931D4FA47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6" grpId="0"/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1BE7B1A8-A0E2-402C-A351-625C1ED6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21FB1561-9BA1-4015-A1DF-73E892C3E1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11163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1800" dirty="0">
                <a:cs typeface="+mn-cs"/>
              </a:rPr>
              <a:t>Use Binary Decisions based on one value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1800" dirty="0">
                <a:cs typeface="+mn-cs"/>
              </a:rPr>
              <a:t>Several Choices for the splitting value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600" dirty="0"/>
              <a:t>Number of possible splitting values </a:t>
            </a:r>
            <a:br>
              <a:rPr lang="en-US" sz="1600" dirty="0"/>
            </a:br>
            <a:r>
              <a:rPr lang="en-US" sz="1600" dirty="0"/>
              <a:t>= Number of distinct values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1800" dirty="0">
                <a:cs typeface="+mn-cs"/>
              </a:rPr>
              <a:t>Each splitting value has a count matrix associated with it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600" dirty="0"/>
              <a:t>Class counts in each of the partitions, A ≤ v and A </a:t>
            </a:r>
            <a:r>
              <a:rPr lang="en-US" sz="1600" dirty="0">
                <a:sym typeface="Symbol" charset="0"/>
              </a:rPr>
              <a:t>&gt;</a:t>
            </a:r>
            <a:r>
              <a:rPr lang="en-US" sz="1600" dirty="0"/>
              <a:t> v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1800" dirty="0">
                <a:cs typeface="+mn-cs"/>
              </a:rPr>
              <a:t>Simple method to choose best v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600" dirty="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1600" dirty="0"/>
              <a:t>Computationally Inefficient! Repetition of work.</a:t>
            </a:r>
          </a:p>
        </p:txBody>
      </p:sp>
      <p:graphicFrame>
        <p:nvGraphicFramePr>
          <p:cNvPr id="44035" name="Object 6">
            <a:extLst>
              <a:ext uri="{FF2B5EF4-FFF2-40B4-BE49-F238E27FC236}">
                <a16:creationId xmlns:a16="http://schemas.microsoft.com/office/drawing/2014/main" id="{93F0BCF7-30AD-4DA1-B400-93EB0965311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608638" y="1152525"/>
          <a:ext cx="331152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0" name="Document" r:id="rId4" imgW="5676900" imgH="5778500" progId="Word.Document.8">
                  <p:embed/>
                </p:oleObj>
              </mc:Choice>
              <mc:Fallback>
                <p:oleObj name="Document" r:id="rId4" imgW="5676900" imgH="57785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5608638" y="1152525"/>
                        <a:ext cx="33115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D9AB6-0A13-4417-AD27-18B84A842D2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5097463"/>
          <a:ext cx="2743200" cy="1114425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≤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&gt;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Yes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No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3733C11-39D7-4387-8275-416A36B1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868988"/>
            <a:ext cx="762000" cy="303212"/>
          </a:xfrm>
          <a:prstGeom prst="ellipse">
            <a:avLst/>
          </a:prstGeom>
          <a:solidFill>
            <a:srgbClr val="FFFF00">
              <a:alpha val="4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679E9-4903-40EE-90EF-32767CAF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495800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Annual Income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1A5C6-3D0E-4864-93BD-9CA07EA0D6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0866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6756A-0D76-4FC5-B51A-8DA9C9178A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0" y="4800600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6BB94-9942-4E31-8473-7B74476D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8" y="2214563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02BF-672D-420E-8D70-DA1363C6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3048000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A8674D-B0EE-4C65-972E-27C244A0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0" y="3894138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3FAD8C-F2E9-4362-972F-02100278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502275"/>
            <a:ext cx="762000" cy="303213"/>
          </a:xfrm>
          <a:prstGeom prst="ellipse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FA0B5-9BC6-4D42-A159-BD30C4559CC4}"/>
              </a:ext>
            </a:extLst>
          </p:cNvPr>
          <p:cNvSpPr/>
          <p:nvPr/>
        </p:nvSpPr>
        <p:spPr bwMode="auto">
          <a:xfrm>
            <a:off x="7448550" y="4170363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C9519-11BC-40ED-B7BB-AB3C860B090D}"/>
              </a:ext>
            </a:extLst>
          </p:cNvPr>
          <p:cNvSpPr/>
          <p:nvPr/>
        </p:nvSpPr>
        <p:spPr bwMode="auto">
          <a:xfrm>
            <a:off x="7427913" y="360203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14836-9F83-4052-9C61-5777DF3C9FF1}"/>
              </a:ext>
            </a:extLst>
          </p:cNvPr>
          <p:cNvSpPr/>
          <p:nvPr/>
        </p:nvSpPr>
        <p:spPr bwMode="auto">
          <a:xfrm>
            <a:off x="7405688" y="277018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03FE7-3FDE-4E79-A43F-D262DD59F8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D970-98A1-46BD-B515-7DC31392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AB02-8844-46A3-9E96-2524A460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5550F7-DE17-4B9E-B3E5-C1A623AA0BCE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7" grpId="0" animBg="1"/>
      <p:bldP spid="12" grpId="0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CC57B6-09B2-4859-968C-2D315575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Examples of Classification Task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6E0B2BA6-834C-4F37-B8FC-CF6FAE691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163841"/>
              </p:ext>
            </p:extLst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 set,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label, </a:t>
                      </a: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Categorizing email messages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email message header and content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spam or non-spam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Identifying tumor cells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from x-rays or MRI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scans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malignant or benign cells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Cataloging galaxies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Features extracted from telescope images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Elliptical, spiral, or irregular-shaped galaxies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82C37-694C-4D2C-A565-B598115FE6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2E2BE-B5DD-4502-BE18-A23C8912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13CD-EBD5-4896-8FD8-CA06C19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57BE-260D-4199-AF6E-D0261B79CD69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4">
            <a:extLst>
              <a:ext uri="{FF2B5EF4-FFF2-40B4-BE49-F238E27FC236}">
                <a16:creationId xmlns:a16="http://schemas.microsoft.com/office/drawing/2014/main" id="{69C639D9-0297-4872-849D-4C6DE43D8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8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D026142B-1A58-4FF5-8012-D920DF8B0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08C4C39-763A-4AFC-AF13-8B31CFA3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Linearly scan these values, each time updating the count matrix and computing </a:t>
            </a:r>
            <a:r>
              <a:rPr lang="en-US" sz="2000" dirty="0" err="1"/>
              <a:t>gini</a:t>
            </a:r>
            <a:r>
              <a:rPr lang="en-US" sz="2000" dirty="0"/>
              <a:t>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Choose the split position that has the least </a:t>
            </a:r>
            <a:r>
              <a:rPr lang="en-US" sz="2000" dirty="0" err="1"/>
              <a:t>gini</a:t>
            </a:r>
            <a:r>
              <a:rPr lang="en-US" sz="2000" dirty="0"/>
              <a:t> index</a:t>
            </a:r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74F0F7A6-CA20-46E4-9FA3-9C907346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8">
            <a:extLst>
              <a:ext uri="{FF2B5EF4-FFF2-40B4-BE49-F238E27FC236}">
                <a16:creationId xmlns:a16="http://schemas.microsoft.com/office/drawing/2014/main" id="{31DCD320-99B3-459A-8773-3169ADB2E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-270074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9">
            <a:extLst>
              <a:ext uri="{FF2B5EF4-FFF2-40B4-BE49-F238E27FC236}">
                <a16:creationId xmlns:a16="http://schemas.microsoft.com/office/drawing/2014/main" id="{1C645363-47E7-42B9-AB7F-8A1C01FA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FBF88ACA-0443-4746-B3A2-42F4D15D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C68EE-4BA6-4F83-8A3F-BAC6B4FC7E57}"/>
              </a:ext>
            </a:extLst>
          </p:cNvPr>
          <p:cNvSpPr/>
          <p:nvPr/>
        </p:nvSpPr>
        <p:spPr bwMode="auto">
          <a:xfrm>
            <a:off x="76200" y="4330700"/>
            <a:ext cx="8763000" cy="18415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38612-2564-4265-AE71-6CB3C8E96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5660F-7400-45CC-BCA8-7CE4B9BF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5FB0-B6B6-431D-8BB6-A699234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75C25-30F7-4D83-8216-643D1301EECA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4">
            <a:extLst>
              <a:ext uri="{FF2B5EF4-FFF2-40B4-BE49-F238E27FC236}">
                <a16:creationId xmlns:a16="http://schemas.microsoft.com/office/drawing/2014/main" id="{BA17193C-0E97-491B-BB5B-F87ABC2E92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53693"/>
              </p:ext>
            </p:extLst>
          </p:nvPr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1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ED9188B9-FB8D-4507-B08F-A835779E3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7C5DB5B-E6AB-4EDB-B4FE-3B565FFCA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757F8EED-B4C1-452F-9DCC-568CD9255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133FA305-5C0D-49E6-B9F8-725684CCA44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7115" name="Text Box 7">
              <a:extLst>
                <a:ext uri="{FF2B5EF4-FFF2-40B4-BE49-F238E27FC236}">
                  <a16:creationId xmlns:a16="http://schemas.microsoft.com/office/drawing/2014/main" id="{B042C220-FE66-4B1F-9E76-64FCA27A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7116" name="Line 8">
              <a:extLst>
                <a:ext uri="{FF2B5EF4-FFF2-40B4-BE49-F238E27FC236}">
                  <a16:creationId xmlns:a16="http://schemas.microsoft.com/office/drawing/2014/main" id="{4AC70A99-1A3D-461C-97CC-6FF96138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Text Box 9">
            <a:extLst>
              <a:ext uri="{FF2B5EF4-FFF2-40B4-BE49-F238E27FC236}">
                <a16:creationId xmlns:a16="http://schemas.microsoft.com/office/drawing/2014/main" id="{6AD76383-798D-41F8-8402-73BD03969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A19D9-F17A-4637-813D-0B6AD2681E5D}"/>
              </a:ext>
            </a:extLst>
          </p:cNvPr>
          <p:cNvSpPr/>
          <p:nvPr/>
        </p:nvSpPr>
        <p:spPr bwMode="auto">
          <a:xfrm>
            <a:off x="88900" y="4821238"/>
            <a:ext cx="8763000" cy="13874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024CD-78BD-4597-AA93-14F782BAF7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50E8-BA7F-4007-91D6-6E05EBEB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3FC50-7C46-47F2-A91E-E4B8816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1389A-83FD-46DA-A36A-55DF4198D2A2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4">
            <a:extLst>
              <a:ext uri="{FF2B5EF4-FFF2-40B4-BE49-F238E27FC236}">
                <a16:creationId xmlns:a16="http://schemas.microsoft.com/office/drawing/2014/main" id="{84DE6308-6C23-411E-AE50-40EA2955D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8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6D8647AB-1100-41CE-A357-E4DACAD8D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F051C52-AF9D-4D45-B969-6AB23A63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8132" name="Line 5">
            <a:extLst>
              <a:ext uri="{FF2B5EF4-FFF2-40B4-BE49-F238E27FC236}">
                <a16:creationId xmlns:a16="http://schemas.microsoft.com/office/drawing/2014/main" id="{6CD1AC30-F24B-4A5C-8519-CB819E9A2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3" name="Group 6">
            <a:extLst>
              <a:ext uri="{FF2B5EF4-FFF2-40B4-BE49-F238E27FC236}">
                <a16:creationId xmlns:a16="http://schemas.microsoft.com/office/drawing/2014/main" id="{C464FC9F-9540-4CF6-9D01-F768C9DCF2B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8142" name="Text Box 7">
              <a:extLst>
                <a:ext uri="{FF2B5EF4-FFF2-40B4-BE49-F238E27FC236}">
                  <a16:creationId xmlns:a16="http://schemas.microsoft.com/office/drawing/2014/main" id="{3BABE279-00CB-4852-B1B9-2D0327876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8143" name="Line 8">
              <a:extLst>
                <a:ext uri="{FF2B5EF4-FFF2-40B4-BE49-F238E27FC236}">
                  <a16:creationId xmlns:a16="http://schemas.microsoft.com/office/drawing/2014/main" id="{0B5A6E65-7B98-40B2-B9AD-C2FDABF2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Text Box 9">
            <a:extLst>
              <a:ext uri="{FF2B5EF4-FFF2-40B4-BE49-F238E27FC236}">
                <a16:creationId xmlns:a16="http://schemas.microsoft.com/office/drawing/2014/main" id="{C50E5DF1-98E8-4A40-9930-B01B97B1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8135" name="Rectangle 1">
            <a:extLst>
              <a:ext uri="{FF2B5EF4-FFF2-40B4-BE49-F238E27FC236}">
                <a16:creationId xmlns:a16="http://schemas.microsoft.com/office/drawing/2014/main" id="{455EFC76-CA8A-46B3-BB12-96F6058C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39BC0-BEBD-4D2B-A084-E45DD0EDBE30}"/>
              </a:ext>
            </a:extLst>
          </p:cNvPr>
          <p:cNvSpPr/>
          <p:nvPr/>
        </p:nvSpPr>
        <p:spPr bwMode="auto">
          <a:xfrm>
            <a:off x="2057400" y="4821238"/>
            <a:ext cx="17526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D929C-1A20-4747-8A7A-8C8324633E4B}"/>
              </a:ext>
            </a:extLst>
          </p:cNvPr>
          <p:cNvSpPr/>
          <p:nvPr/>
        </p:nvSpPr>
        <p:spPr bwMode="auto">
          <a:xfrm>
            <a:off x="4419600" y="4856163"/>
            <a:ext cx="4267200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cxnSp>
        <p:nvCxnSpPr>
          <p:cNvPr id="48138" name="Straight Arrow Connector 13">
            <a:extLst>
              <a:ext uri="{FF2B5EF4-FFF2-40B4-BE49-F238E27FC236}">
                <a16:creationId xmlns:a16="http://schemas.microsoft.com/office/drawing/2014/main" id="{34C96217-A87E-4279-89D1-6E37A2374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86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531DF-2A8B-4708-B891-92737D7707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FCA7-765C-40AB-B596-3259D8E7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4504-D115-43F1-8794-484FB8F4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8951-D407-43F1-821A-21E573B23752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4">
            <a:extLst>
              <a:ext uri="{FF2B5EF4-FFF2-40B4-BE49-F238E27FC236}">
                <a16:creationId xmlns:a16="http://schemas.microsoft.com/office/drawing/2014/main" id="{05D6A344-EA6E-42B5-A59B-420D3D911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3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A868C089-CF76-474A-BCBF-DCCDF8E58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BC11248-511C-4177-97BF-06242382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C7834F66-BA57-4706-9E5B-0C7DF4A6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7" name="Group 6">
            <a:extLst>
              <a:ext uri="{FF2B5EF4-FFF2-40B4-BE49-F238E27FC236}">
                <a16:creationId xmlns:a16="http://schemas.microsoft.com/office/drawing/2014/main" id="{8B1404C8-26DD-46CA-AD6E-C907C920EA3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49167" name="Text Box 7">
              <a:extLst>
                <a:ext uri="{FF2B5EF4-FFF2-40B4-BE49-F238E27FC236}">
                  <a16:creationId xmlns:a16="http://schemas.microsoft.com/office/drawing/2014/main" id="{59E18D7C-7354-4DE7-9E3A-CC14A129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9168" name="Line 8">
              <a:extLst>
                <a:ext uri="{FF2B5EF4-FFF2-40B4-BE49-F238E27FC236}">
                  <a16:creationId xmlns:a16="http://schemas.microsoft.com/office/drawing/2014/main" id="{7D004139-43BA-46F7-9904-E2361405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B2A3CD4F-A728-4668-90E1-2469ACDE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9159" name="Rectangle 1">
            <a:extLst>
              <a:ext uri="{FF2B5EF4-FFF2-40B4-BE49-F238E27FC236}">
                <a16:creationId xmlns:a16="http://schemas.microsoft.com/office/drawing/2014/main" id="{8E3AACD9-5EDA-41E0-937C-18486161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F877-E96E-45FC-B794-7C324287A89A}"/>
              </a:ext>
            </a:extLst>
          </p:cNvPr>
          <p:cNvSpPr/>
          <p:nvPr/>
        </p:nvSpPr>
        <p:spPr bwMode="auto">
          <a:xfrm>
            <a:off x="2057400" y="4821238"/>
            <a:ext cx="17399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78912-33C3-4522-9862-0FBDE5299222}"/>
              </a:ext>
            </a:extLst>
          </p:cNvPr>
          <p:cNvSpPr/>
          <p:nvPr/>
        </p:nvSpPr>
        <p:spPr bwMode="auto">
          <a:xfrm>
            <a:off x="4992688" y="4899025"/>
            <a:ext cx="3694112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9162" name="Oval 12">
            <a:extLst>
              <a:ext uri="{FF2B5EF4-FFF2-40B4-BE49-F238E27FC236}">
                <a16:creationId xmlns:a16="http://schemas.microsoft.com/office/drawing/2014/main" id="{524AC7B4-A92A-4868-856D-41B402A1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1600" y="4038600"/>
            <a:ext cx="762000" cy="303213"/>
          </a:xfrm>
          <a:prstGeom prst="ellipse">
            <a:avLst/>
          </a:prstGeom>
          <a:solidFill>
            <a:srgbClr val="FFFF00">
              <a:alpha val="6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cxnSp>
        <p:nvCxnSpPr>
          <p:cNvPr id="49163" name="Straight Arrow Connector 14">
            <a:extLst>
              <a:ext uri="{FF2B5EF4-FFF2-40B4-BE49-F238E27FC236}">
                <a16:creationId xmlns:a16="http://schemas.microsoft.com/office/drawing/2014/main" id="{F09443E7-D0EF-4969-A61F-713EB0309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82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870E9-25E1-40FC-B85B-D2A2772A76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F5BD-9EA6-4190-AE58-E18698C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8FD06-F5E0-459E-93E2-58AF50B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B1AAA-9C7F-4D2A-A525-12F7D075D017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4">
            <a:extLst>
              <a:ext uri="{FF2B5EF4-FFF2-40B4-BE49-F238E27FC236}">
                <a16:creationId xmlns:a16="http://schemas.microsoft.com/office/drawing/2014/main" id="{8EED2B0D-5D3E-4A16-9418-A34C36691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1" name="Document" r:id="rId3" imgW="10604500" imgH="3556000" progId="Word.Document.8">
                  <p:embed/>
                </p:oleObj>
              </mc:Choice>
              <mc:Fallback>
                <p:oleObj name="Document" r:id="rId3" imgW="10604500" imgH="3556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33249CD2-764E-4DF0-8EFB-E091B16D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D9477EE-43E8-4CFF-90E2-FA82E7A62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178800" cy="15240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>
                <a:cs typeface="+mn-cs"/>
              </a:rPr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806B87B3-3C86-4D60-BFED-7EDB6BAB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150793B5-D1A7-4328-9DA8-189E9FA1451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222750"/>
            <a:ext cx="1905000" cy="336550"/>
            <a:chOff x="144" y="2832"/>
            <a:chExt cx="1200" cy="212"/>
          </a:xfrm>
        </p:grpSpPr>
        <p:sp>
          <p:nvSpPr>
            <p:cNvPr id="50186" name="Text Box 7">
              <a:extLst>
                <a:ext uri="{FF2B5EF4-FFF2-40B4-BE49-F238E27FC236}">
                  <a16:creationId xmlns:a16="http://schemas.microsoft.com/office/drawing/2014/main" id="{E5347AE4-7684-404F-A832-5C64A6AEE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50187" name="Line 8">
              <a:extLst>
                <a:ext uri="{FF2B5EF4-FFF2-40B4-BE49-F238E27FC236}">
                  <a16:creationId xmlns:a16="http://schemas.microsoft.com/office/drawing/2014/main" id="{D593CBA5-8B4F-4699-B575-4B51A539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2" name="Text Box 9">
            <a:extLst>
              <a:ext uri="{FF2B5EF4-FFF2-40B4-BE49-F238E27FC236}">
                <a16:creationId xmlns:a16="http://schemas.microsoft.com/office/drawing/2014/main" id="{C63DAE15-874E-4759-B822-24E0E4FC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A49B9-DC36-4F58-B202-6FF0437A6B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7260-5341-4B0D-B69F-1277B57E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E165-E35D-4E5B-B7AC-B8CBEC8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20258-E45F-4E65-A1C7-7C0B85C920E7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cs typeface="+mn-cs"/>
                </a:endParaRP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Font typeface="Monotype Sorts" charset="0"/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Font typeface="Monotype Sorts" charset="0"/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19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900" dirty="0"/>
                  <a:t> when records are equally distributed among all classes, implying the least beneficial situation for </a:t>
                </a:r>
                <a:r>
                  <a:rPr lang="en-US" sz="1900" dirty="0" smtClean="0"/>
                  <a:t>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endParaRPr lang="en-US" sz="1900" dirty="0"/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19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 xmlns="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81600"/>
              </a:xfrm>
              <a:blipFill>
                <a:blip r:embed="rId2"/>
                <a:stretch>
                  <a:fillRect l="-348" t="-2000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F72C1-8DB5-465A-9A64-7EE78D483E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5321-786A-4187-BDEF-11C03ECF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B8A7-B7AA-467D-86BB-FD17E331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7C351-DC12-45EB-B15E-0B7E4E090EF9}" type="slidenum">
              <a:rPr lang="en-US"/>
              <a:pPr>
                <a:defRPr/>
              </a:pPr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24000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7C2F9D-2C4C-4514-9ABF-3E8CBEF4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Entropy of a Single Node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BB637AB3-8F49-4E6B-9419-412DA3CCF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5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D03C17F8-5A40-4FD9-B830-C156D7D19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6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>
            <a:extLst>
              <a:ext uri="{FF2B5EF4-FFF2-40B4-BE49-F238E27FC236}">
                <a16:creationId xmlns:a16="http://schemas.microsoft.com/office/drawing/2014/main" id="{9F26A34F-15A4-44EC-9E82-97915C9F4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7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>
            <a:extLst>
              <a:ext uri="{FF2B5EF4-FFF2-40B4-BE49-F238E27FC236}">
                <a16:creationId xmlns:a16="http://schemas.microsoft.com/office/drawing/2014/main" id="{8F06B79F-C069-4CD0-A9A4-901C4D3C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69D354AD-3445-41CE-8F4F-812592CE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(1/6)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</a:t>
            </a:r>
            <a:r>
              <a:rPr lang="en-US" altLang="en-US" sz="2000" baseline="30000"/>
              <a:t> </a:t>
            </a:r>
            <a:r>
              <a:rPr lang="en-US" altLang="en-US" sz="2000"/>
              <a:t>– (5/6)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 = 0.65</a:t>
            </a:r>
          </a:p>
        </p:txBody>
      </p:sp>
      <p:sp>
        <p:nvSpPr>
          <p:cNvPr id="52231" name="Text Box 9">
            <a:extLst>
              <a:ext uri="{FF2B5EF4-FFF2-40B4-BE49-F238E27FC236}">
                <a16:creationId xmlns:a16="http://schemas.microsoft.com/office/drawing/2014/main" id="{E20961E2-4A1F-4D5A-B0C6-6EDFF213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(2/6) log</a:t>
            </a:r>
            <a:r>
              <a:rPr lang="en-US" altLang="en-US" sz="2000" baseline="-25000"/>
              <a:t>2</a:t>
            </a:r>
            <a:r>
              <a:rPr lang="en-US" altLang="en-US" sz="2000"/>
              <a:t> (2/6)</a:t>
            </a:r>
            <a:r>
              <a:rPr lang="en-US" altLang="en-US" sz="2000" baseline="30000"/>
              <a:t> </a:t>
            </a:r>
            <a:r>
              <a:rPr lang="en-US" altLang="en-US" sz="2000"/>
              <a:t>– (4/6) log</a:t>
            </a:r>
            <a:r>
              <a:rPr lang="en-US" altLang="en-US" sz="2000" baseline="-25000"/>
              <a:t>2</a:t>
            </a:r>
            <a:r>
              <a:rPr lang="en-US" altLang="en-US" sz="2000"/>
              <a:t> (4/6) = 0.92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B12BE-7C81-4EE5-B01E-8F6425C7F7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981B3-B9E5-4312-A3FF-56AA0D2D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E711-EDA1-475B-88C2-CA170A9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E6C9-B616-47A1-8DF4-C856A4D0ED42}" type="slidenum">
              <a:rPr lang="en-US"/>
              <a:pPr>
                <a:defRPr/>
              </a:pPr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/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10" y="1119376"/>
                <a:ext cx="4259243" cy="1037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0" grpId="0"/>
      <p:bldP spid="52231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A1E003-1F58-4368-A5F0-15CBF9E8B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Computing Information Gain After Splitting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>
                    <a:cs typeface="+mn-cs"/>
                  </a:rPr>
                  <a:t>Information Gain: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Parent Node,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split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partitions (children)</a:t>
                </a:r>
              </a:p>
              <a:p>
                <a:pPr marL="1146175" lvl="2" indent="-228600">
                  <a:buFont typeface="Wingdings" charset="0"/>
                  <a:buNone/>
                  <a:defRPr/>
                </a:pP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" charset="0"/>
                  </a:rPr>
                  <a:t/>
                </a:r>
                <a:br>
                  <a:rPr lang="en-US" sz="1800" dirty="0">
                    <a:latin typeface="Times New Roman" charset="0"/>
                  </a:rPr>
                </a:b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Choose the split that achieves most reduction (maximizes GAIN)</a:t>
                </a: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Used in the ID3 and C4.5 decision tree algorithms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Information gain is the mutual information between the class variable and the splitting variable  </a:t>
                </a:r>
              </a:p>
            </p:txBody>
          </p:sp>
        </mc:Choice>
        <mc:Fallback xmlns="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1000" y="1143000"/>
                <a:ext cx="8382000" cy="4953000"/>
              </a:xfrm>
              <a:blipFill>
                <a:blip r:embed="rId2"/>
                <a:stretch>
                  <a:fillRect l="-218" t="-1478" r="-1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838F9-5C30-4C1D-A60C-107CF9C38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75EE-0CCC-4CEC-A935-C48915E0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8EC3-4CB2-44AF-B6C9-2BABFBCB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6C636-268E-4FBD-BBA5-0BB0761D90FF}" type="slidenum">
              <a:rPr lang="en-US"/>
              <a:pPr>
                <a:defRPr/>
              </a:pPr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/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140" y="1600200"/>
                <a:ext cx="4924810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392D93-298C-4A31-954A-AE23DD5F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000">
                <a:cs typeface="+mj-cs"/>
              </a:rPr>
              <a:t>Problem with large number of partitions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BCCB83F4-D583-4983-841D-E1951C9CF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en-US" dirty="0">
                <a:ea typeface="+mn-ea"/>
                <a:cs typeface="+mn-cs"/>
              </a:rPr>
              <a:t>Node impurity measures tend to prefer splits that result in large number of partitions, each being small but pure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Customer ID has highest information gain because entropy for all the children is zero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483CA67C-C837-4835-9209-42FC7F9F62E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33400" y="2743200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2"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8001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52416-6DA2-40BE-8B46-D1BDAB47E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572E-C2A4-40AB-98B9-3C34B8E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6994-D1A5-4494-82A2-F73BC967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6884D-0358-41A0-8B86-2E8936DC407F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B139C1D-A9DD-4402-9E7C-035A4930C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cs typeface="+mj-cs"/>
              </a:rPr>
              <a:t>Gain Ratio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charset="0"/>
                  </a:rPr>
                  <a:t/>
                </a:r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Adjusts Information Gain by the entropy of the partitioning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𝑆𝑝𝑙𝑖𝑡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𝐼𝑛𝑓𝑜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r>
                  <a:rPr lang="en-US" sz="1800" dirty="0"/>
                  <a:t>Higher entropy partitioning (large number of small partitions) is penalized!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Used in C4.5 algorithm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Designed to overcome the disadvantage of Information Gain</a:t>
                </a:r>
              </a:p>
            </p:txBody>
          </p:sp>
        </mc:Choice>
        <mc:Fallback xmlns="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2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C68F-7702-4E57-ABCE-34ED6D6A9A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E5C30-9B5F-4C45-B173-C6E3340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E488-AD0F-4740-A6A8-8344B45A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7312-112F-4E03-894C-4187335F9BE3}" type="slidenum">
              <a:rPr lang="en-US"/>
              <a:pPr>
                <a:defRPr/>
              </a:pPr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9304AC4-68D1-439E-9010-1939C98A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General Approach for Building Classification Model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3B2C6-096E-43D2-A54D-F01C3BBE5B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E8C20-5521-4B20-A564-301DA80F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AC17-B677-4A28-992C-AAE865F8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303AC-9DAF-4A0A-8404-C373509D0818}" type="slidenum">
              <a:rPr lang="en-US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A24205-C6DD-4289-9A38-FEB9720E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572" y="1284111"/>
            <a:ext cx="526079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B08A4D-FAC4-4617-9104-1E9502D34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Gain Ratio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>
                    <a:cs typeface="+mn-cs"/>
                  </a:rPr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Font typeface="Wingdings" charset="0"/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>
                    <a:latin typeface="Times New Roman" charset="0"/>
                  </a:rPr>
                  <a:t/>
                </a:r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1146175" lvl="2" indent="-228600">
                  <a:buFont typeface="Wingdings" charset="0"/>
                  <a:buNone/>
                  <a:defRPr/>
                </a:pPr>
                <a:endParaRPr lang="en-US" sz="700" dirty="0"/>
              </a:p>
            </p:txBody>
          </p:sp>
        </mc:Choice>
        <mc:Fallback xmlns="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143000"/>
                <a:ext cx="8382000" cy="5105400"/>
              </a:xfrm>
              <a:blipFill>
                <a:blip r:embed="rId3"/>
                <a:stretch>
                  <a:fillRect l="-73" t="-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82A85856-AB65-4AD2-8217-D0CC0498B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110038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6"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8638D4C7-8914-4DA0-BE51-37BE3BB3E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1438" y="4105275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7" name="Document" r:id="rId6" imgW="5854700" imgH="4000500" progId="Word.Document.8">
                  <p:embed/>
                </p:oleObj>
              </mc:Choice>
              <mc:Fallback>
                <p:oleObj name="Document" r:id="rId6" imgW="5854700" imgH="4000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438" y="4105275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2FB02977-C4A8-457C-A006-90F19087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110038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88" name="Document" r:id="rId8" imgW="6210300" imgH="3187700" progId="Word.Document.8">
                  <p:embed/>
                </p:oleObj>
              </mc:Choice>
              <mc:Fallback>
                <p:oleObj name="Document" r:id="rId8" imgW="6210300" imgH="318770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10038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Box 1">
            <a:extLst>
              <a:ext uri="{FF2B5EF4-FFF2-40B4-BE49-F238E27FC236}">
                <a16:creationId xmlns:a16="http://schemas.microsoft.com/office/drawing/2014/main" id="{090AD5D0-5642-42A0-8C88-3BEB7A45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1.52</a:t>
            </a:r>
          </a:p>
        </p:txBody>
      </p:sp>
      <p:sp>
        <p:nvSpPr>
          <p:cNvPr id="56329" name="TextBox 12">
            <a:extLst>
              <a:ext uri="{FF2B5EF4-FFF2-40B4-BE49-F238E27FC236}">
                <a16:creationId xmlns:a16="http://schemas.microsoft.com/office/drawing/2014/main" id="{1FC54095-8ED7-4667-8FC3-853D0EC4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681663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0.72</a:t>
            </a:r>
          </a:p>
        </p:txBody>
      </p:sp>
      <p:sp>
        <p:nvSpPr>
          <p:cNvPr id="56330" name="TextBox 13">
            <a:extLst>
              <a:ext uri="{FF2B5EF4-FFF2-40B4-BE49-F238E27FC236}">
                <a16:creationId xmlns:a16="http://schemas.microsoft.com/office/drawing/2014/main" id="{837FF49B-9493-4585-B527-212E5EF4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638800"/>
            <a:ext cx="175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 err="1"/>
              <a:t>SplitINFO</a:t>
            </a:r>
            <a:r>
              <a:rPr lang="en-US" altLang="en-US" sz="1600" dirty="0"/>
              <a:t> = 0.97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AFC36-C6FD-42D2-AA15-5E50B80921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2DD0-FD6E-471C-AF03-F769584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CA6-8E96-40B5-810E-1D33260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68759-9D09-4BF4-8B94-60AA69D680E6}" type="slidenum">
              <a:rPr lang="en-US"/>
              <a:pPr>
                <a:defRPr/>
              </a:pPr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/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6818662" cy="8717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  <p:bldP spid="563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D866F26-FADC-4DC3-8B26-F5BFD39B8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sz="2800">
                <a:cs typeface="+mj-cs"/>
              </a:rPr>
              <a:t>Measure of Impurity: Classification Error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dirty="0">
                    <a:cs typeface="+mn-cs"/>
                  </a:rPr>
                  <a:t>Classification error at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Maximum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when records are equally distributed among all classes, implying the least interesting </a:t>
                </a:r>
                <a:r>
                  <a:rPr lang="en-US" sz="2000" dirty="0" smtClean="0"/>
                  <a:t>situation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Minimum of 0 when all records belong to one class, implying the most interesting situation</a:t>
                </a:r>
              </a:p>
            </p:txBody>
          </p:sp>
        </mc:Choice>
        <mc:Fallback xmlns="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733" t="-1294" r="-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94231-EC7E-4712-8238-A33C4AAA48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8608D-BB56-49C4-9747-DF039EF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A85C-18BE-430E-ADFA-9967598E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3D3DE-3006-4CC2-9A91-7E4C80B6FDC9}" type="slidenum">
              <a:rPr lang="en-US"/>
              <a:pPr>
                <a:defRPr/>
              </a:pPr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/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133600"/>
                <a:ext cx="4304768" cy="563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F0C745-CD98-4A1A-AB30-4315773BB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Error of a Single Node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6A48B403-AB3C-4FD0-8E61-791D9E764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339975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11" name="Document" r:id="rId3" imgW="3238500" imgH="1357884" progId="Word.Document.8">
                  <p:embed/>
                </p:oleObj>
              </mc:Choice>
              <mc:Fallback>
                <p:oleObj name="Document" r:id="rId3" imgW="3238500" imgH="1357884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339975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7F74DCE7-9836-4233-8C29-3FB116405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5181600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12" name="Document" r:id="rId5" imgW="3238500" imgH="1382268" progId="Word.Document.8">
                  <p:embed/>
                </p:oleObj>
              </mc:Choice>
              <mc:Fallback>
                <p:oleObj name="Document" r:id="rId5" imgW="3238500" imgH="138226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181600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125CF67F-23C4-411B-9952-9BE05B958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13" name="Document" r:id="rId7" imgW="3238500" imgH="1357884" progId="Word.Document.8">
                  <p:embed/>
                </p:oleObj>
              </mc:Choice>
              <mc:Fallback>
                <p:oleObj name="Document" r:id="rId7" imgW="3238500" imgH="1357884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>
            <a:extLst>
              <a:ext uri="{FF2B5EF4-FFF2-40B4-BE49-F238E27FC236}">
                <a16:creationId xmlns:a16="http://schemas.microsoft.com/office/drawing/2014/main" id="{DF232E83-3B46-424E-A516-44BC9A1F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39975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(0, 1) = 1 – 1 = 0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C5B8324E-89A1-4D1E-A5A2-326BC849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733800"/>
            <a:ext cx="5105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(1/6, 5/6) = 1 – 5/6 = 1/6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19CD679F-69B6-4B8A-9098-F1E7BC6B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05400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(2/6, 4/6) = 1 – 4/6 = 1/3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73E6C-8C53-4DCA-B1CD-98445265A2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2EEC-6179-4693-8F5E-28FFB003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A619-028A-46F1-9A6D-1EB8314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EFA7E-4E09-40EF-AB70-EBB452ADC926}" type="slidenum">
              <a:rPr lang="en-US"/>
              <a:pPr>
                <a:defRPr/>
              </a:pPr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/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132" y="1465636"/>
                <a:ext cx="4304768" cy="5636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/>
      <p:bldP spid="58374" grpId="0"/>
      <p:bldP spid="5837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CD58B2-C215-42EA-99AE-465A35C1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Comparison among Impurity Measures</a:t>
            </a:r>
          </a:p>
        </p:txBody>
      </p:sp>
      <p:pic>
        <p:nvPicPr>
          <p:cNvPr id="59394" name="Picture 3">
            <a:extLst>
              <a:ext uri="{FF2B5EF4-FFF2-40B4-BE49-F238E27FC236}">
                <a16:creationId xmlns:a16="http://schemas.microsoft.com/office/drawing/2014/main" id="{82D9F279-81C1-4787-A9EE-E80B051B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14500"/>
            <a:ext cx="6248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>
            <a:extLst>
              <a:ext uri="{FF2B5EF4-FFF2-40B4-BE49-F238E27FC236}">
                <a16:creationId xmlns:a16="http://schemas.microsoft.com/office/drawing/2014/main" id="{71577A7D-B33F-45DB-BD8E-5BC6AF1E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For a 2-class problem: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2C0FD-1643-413F-A280-453E218021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36D0A-2036-4D71-914C-82F886F1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BA-2491-4981-9445-6A292A4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406A5-55CE-4E30-887A-CB23CAA2D1E5}" type="slidenum">
              <a:rPr lang="en-US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50AAA92-139F-4E27-A211-2D918A463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0418" name="Oval 3">
            <a:extLst>
              <a:ext uri="{FF2B5EF4-FFF2-40B4-BE49-F238E27FC236}">
                <a16:creationId xmlns:a16="http://schemas.microsoft.com/office/drawing/2014/main" id="{521D2FC1-D78E-4856-8B92-C0B61DA0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0419" name="Line 4">
            <a:extLst>
              <a:ext uri="{FF2B5EF4-FFF2-40B4-BE49-F238E27FC236}">
                <a16:creationId xmlns:a16="http://schemas.microsoft.com/office/drawing/2014/main" id="{06C45276-07CE-4CA0-91E7-F3D02A20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C2495EB5-DE93-421E-8F23-30090A39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94D08963-44A0-491A-9F12-26CFFCC8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0422" name="Text Box 7">
            <a:extLst>
              <a:ext uri="{FF2B5EF4-FFF2-40B4-BE49-F238E27FC236}">
                <a16:creationId xmlns:a16="http://schemas.microsoft.com/office/drawing/2014/main" id="{14219415-2588-4D79-9FA5-64555E04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BF248E79-A5A2-48FC-82B3-068BB182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 dirty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C81A9C04-F004-4D25-93FB-79EAA08F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0425" name="Object 10">
            <a:extLst>
              <a:ext uri="{FF2B5EF4-FFF2-40B4-BE49-F238E27FC236}">
                <a16:creationId xmlns:a16="http://schemas.microsoft.com/office/drawing/2014/main" id="{278EF872-5ADD-4FBE-BB9A-BEB0E9856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8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1">
            <a:extLst>
              <a:ext uri="{FF2B5EF4-FFF2-40B4-BE49-F238E27FC236}">
                <a16:creationId xmlns:a16="http://schemas.microsoft.com/office/drawing/2014/main" id="{6BF92EE1-84FD-43CF-95D8-C1452CC79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9" name="Document" r:id="rId5" imgW="3276600" imgH="2552700" progId="Word.Document.8">
                  <p:embed/>
                </p:oleObj>
              </mc:Choice>
              <mc:Fallback>
                <p:oleObj name="Document" r:id="rId5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2">
            <a:extLst>
              <a:ext uri="{FF2B5EF4-FFF2-40B4-BE49-F238E27FC236}">
                <a16:creationId xmlns:a16="http://schemas.microsoft.com/office/drawing/2014/main" id="{92341F56-3066-4D05-9D52-438BF423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1400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Gini(N1) </a:t>
            </a:r>
            <a:br>
              <a:rPr lang="en-US" altLang="en-US" sz="2000" dirty="0"/>
            </a:br>
            <a:r>
              <a:rPr lang="en-US" altLang="en-US" sz="2000" dirty="0"/>
              <a:t>= 1 – (3/3)</a:t>
            </a:r>
            <a:r>
              <a:rPr lang="en-US" altLang="en-US" sz="2000" baseline="30000" dirty="0"/>
              <a:t>2 </a:t>
            </a:r>
            <a:r>
              <a:rPr lang="en-US" altLang="en-US" sz="2000" dirty="0"/>
              <a:t>– (0/3)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= 0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Gini(N2) </a:t>
            </a:r>
            <a:br>
              <a:rPr lang="en-US" altLang="en-US" sz="2000" dirty="0"/>
            </a:br>
            <a:r>
              <a:rPr lang="en-US" altLang="en-US" sz="2000" dirty="0"/>
              <a:t>= 1 – (4/7)</a:t>
            </a:r>
            <a:r>
              <a:rPr lang="en-US" altLang="en-US" sz="2000" baseline="30000" dirty="0"/>
              <a:t>2 </a:t>
            </a:r>
            <a:r>
              <a:rPr lang="en-US" altLang="en-US" sz="2000" dirty="0"/>
              <a:t>– (3/7)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</a:t>
            </a:r>
            <a:br>
              <a:rPr lang="en-US" altLang="en-US" sz="2000" dirty="0"/>
            </a:br>
            <a:r>
              <a:rPr lang="en-US" altLang="en-US" sz="2000" dirty="0"/>
              <a:t>= 0.489</a:t>
            </a:r>
          </a:p>
        </p:txBody>
      </p:sp>
      <p:sp>
        <p:nvSpPr>
          <p:cNvPr id="60428" name="Text Box 13">
            <a:extLst>
              <a:ext uri="{FF2B5EF4-FFF2-40B4-BE49-F238E27FC236}">
                <a16:creationId xmlns:a16="http://schemas.microsoft.com/office/drawing/2014/main" id="{7E14F35B-24E8-44E0-9FCE-87AD392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10000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Gini(Children) </a:t>
            </a:r>
            <a:br>
              <a:rPr lang="en-US" altLang="en-US" sz="2000"/>
            </a:br>
            <a:r>
              <a:rPr lang="en-US" altLang="en-US" sz="2000"/>
              <a:t>= 3/10 * 0 </a:t>
            </a:r>
            <a:br>
              <a:rPr lang="en-US" altLang="en-US" sz="2000"/>
            </a:br>
            <a:r>
              <a:rPr lang="en-US" altLang="en-US" sz="2000"/>
              <a:t>+ 7/10 * 0.489</a:t>
            </a:r>
            <a:br>
              <a:rPr lang="en-US" altLang="en-US" sz="2000"/>
            </a:br>
            <a:r>
              <a:rPr lang="en-US" altLang="en-US" sz="2000"/>
              <a:t>= 0.342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Gini improves but error remains the same!!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B0E44-C254-449D-B370-51531115C0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D1A1-E553-4BBC-AC73-67AC68D8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DDCC-86D0-43C0-9407-AAAEE547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2910C-62C3-4E90-9528-AB415EE2307C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/>
      <p:bldP spid="60419" grpId="0" animBg="1"/>
      <p:bldP spid="60420" grpId="0" animBg="1"/>
      <p:bldP spid="60421" grpId="0"/>
      <p:bldP spid="60422" grpId="0"/>
      <p:bldP spid="60423" grpId="0" animBg="1"/>
      <p:bldP spid="60424" grpId="0" animBg="1"/>
      <p:bldP spid="60427" grpId="0"/>
      <p:bldP spid="604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3D804FB-F39F-4A31-8110-86F1CC947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1442" name="Oval 3">
            <a:extLst>
              <a:ext uri="{FF2B5EF4-FFF2-40B4-BE49-F238E27FC236}">
                <a16:creationId xmlns:a16="http://schemas.microsoft.com/office/drawing/2014/main" id="{2350CCC0-71C3-40C2-859C-DCA7846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295400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>
                <a:latin typeface="Times New Roman" panose="02020603050405020304" pitchFamily="18" charset="0"/>
              </a:rPr>
              <a:t>A?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1443" name="Line 4">
            <a:extLst>
              <a:ext uri="{FF2B5EF4-FFF2-40B4-BE49-F238E27FC236}">
                <a16:creationId xmlns:a16="http://schemas.microsoft.com/office/drawing/2014/main" id="{2A0A5407-5B22-47AE-B968-4BF6E9587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5">
            <a:extLst>
              <a:ext uri="{FF2B5EF4-FFF2-40B4-BE49-F238E27FC236}">
                <a16:creationId xmlns:a16="http://schemas.microsoft.com/office/drawing/2014/main" id="{A8904E68-A1E2-42F4-9B8F-8A67D289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6">
            <a:extLst>
              <a:ext uri="{FF2B5EF4-FFF2-40B4-BE49-F238E27FC236}">
                <a16:creationId xmlns:a16="http://schemas.microsoft.com/office/drawing/2014/main" id="{EED1957E-B7AF-4F67-B490-AE2DAF78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1446" name="Text Box 7">
            <a:extLst>
              <a:ext uri="{FF2B5EF4-FFF2-40B4-BE49-F238E27FC236}">
                <a16:creationId xmlns:a16="http://schemas.microsoft.com/office/drawing/2014/main" id="{1C64C75C-7900-40CA-921E-E90EC1E2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1447" name="Rectangle 8">
            <a:extLst>
              <a:ext uri="{FF2B5EF4-FFF2-40B4-BE49-F238E27FC236}">
                <a16:creationId xmlns:a16="http://schemas.microsoft.com/office/drawing/2014/main" id="{2598FD4C-49E8-49DF-8472-D812C434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1448" name="Rectangle 9">
            <a:extLst>
              <a:ext uri="{FF2B5EF4-FFF2-40B4-BE49-F238E27FC236}">
                <a16:creationId xmlns:a16="http://schemas.microsoft.com/office/drawing/2014/main" id="{7B4247D2-1FC7-470E-BFFB-88A1F7B4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1449" name="Object 10">
            <a:extLst>
              <a:ext uri="{FF2B5EF4-FFF2-40B4-BE49-F238E27FC236}">
                <a16:creationId xmlns:a16="http://schemas.microsoft.com/office/drawing/2014/main" id="{EDFD8564-0189-4A7D-942C-14A126A51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1217613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5" name="Document" r:id="rId3" imgW="3177540" imgH="3054096" progId="Word.Document.8">
                  <p:embed/>
                </p:oleObj>
              </mc:Choice>
              <mc:Fallback>
                <p:oleObj name="Document" r:id="rId3" imgW="3177540" imgH="3054096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1217613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1">
            <a:extLst>
              <a:ext uri="{FF2B5EF4-FFF2-40B4-BE49-F238E27FC236}">
                <a16:creationId xmlns:a16="http://schemas.microsoft.com/office/drawing/2014/main" id="{49BCA00E-76E1-4C1F-97F9-52C92EF59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33800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6" name="Document" r:id="rId5" imgW="3276600" imgH="2552700" progId="Word.Document.8">
                  <p:embed/>
                </p:oleObj>
              </mc:Choice>
              <mc:Fallback>
                <p:oleObj name="Document" r:id="rId5" imgW="3276600" imgH="25527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">
            <a:extLst>
              <a:ext uri="{FF2B5EF4-FFF2-40B4-BE49-F238E27FC236}">
                <a16:creationId xmlns:a16="http://schemas.microsoft.com/office/drawing/2014/main" id="{28EE0492-72C7-486F-97A8-900351FC4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3733800"/>
          <a:ext cx="1866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7" name="Document" r:id="rId7" imgW="3276600" imgH="2552700" progId="Word.Document.8">
                  <p:embed/>
                </p:oleObj>
              </mc:Choice>
              <mc:Fallback>
                <p:oleObj name="Document" r:id="rId7" imgW="3276600" imgH="255270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733800"/>
                        <a:ext cx="1866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Box 2">
            <a:extLst>
              <a:ext uri="{FF2B5EF4-FFF2-40B4-BE49-F238E27FC236}">
                <a16:creationId xmlns:a16="http://schemas.microsoft.com/office/drawing/2014/main" id="{13CD9EEA-A238-475D-A016-6AAEFB58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350" y="5624513"/>
            <a:ext cx="608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Misclassification error for all three cases = 0.3 !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3EAF0-DDE0-4C59-AA56-F6B0E9FB81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9247A-6C4B-4857-9638-B2D0886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10D9-89A4-4963-B7B5-54D0019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58235-7CDB-4D69-B45A-EA0C3A971689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0E24C15-58FA-49A4-8662-2087F7A40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Based Classification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DEAFD4-4EBE-4E06-9D98-38639A55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914400"/>
            <a:ext cx="83185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Relatively 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Easy to interpret for small-sized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Robust to noise (especially when methods to avoid overfitting are employed)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redundant attributes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irrelevant attributes (unless the attributes are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)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Disadvantages: </a:t>
            </a:r>
            <a:r>
              <a:rPr lang="en-US" sz="2200" dirty="0"/>
              <a:t>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Due to the greedy nature of splitting criterion, 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 attributes (that can distinguish between classes together but not individually) may be passed over in favor of other attributed that are less discriminating.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Each decision boundary involves only a single attribute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8AFE2-E916-42F8-A85A-3ED6DECDB5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CFFA-53F9-4105-AE62-9992C18D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0636-CCAF-4D60-9694-05C2B78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E007-BACA-4EDA-9D4C-E31FAF01E3B4}" type="slidenum">
              <a:rPr lang="en-US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1750"/>
            <a:ext cx="8280400" cy="65405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Handling interactions</a:t>
            </a:r>
          </a:p>
        </p:txBody>
      </p:sp>
      <p:pic>
        <p:nvPicPr>
          <p:cNvPr id="63490" name="Content Placeholder 1">
            <a:extLst>
              <a:ext uri="{FF2B5EF4-FFF2-40B4-BE49-F238E27FC236}">
                <a16:creationId xmlns:a16="http://schemas.microsoft.com/office/drawing/2014/main" id="{3B3E73F0-959A-4FB4-AF44-A4C0FE0E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787400" y="1014413"/>
            <a:ext cx="34036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14">
            <a:extLst>
              <a:ext uri="{FF2B5EF4-FFF2-40B4-BE49-F238E27FC236}">
                <a16:creationId xmlns:a16="http://schemas.microsoft.com/office/drawing/2014/main" id="{2EFC5933-A3ED-4A1C-89CE-CCD7B564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63492" name="TextBox 15">
            <a:extLst>
              <a:ext uri="{FF2B5EF4-FFF2-40B4-BE49-F238E27FC236}">
                <a16:creationId xmlns:a16="http://schemas.microsoft.com/office/drawing/2014/main" id="{85EBA5FD-5B67-47F2-85B9-749742CC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63493" name="TextBox 16">
            <a:extLst>
              <a:ext uri="{FF2B5EF4-FFF2-40B4-BE49-F238E27FC236}">
                <a16:creationId xmlns:a16="http://schemas.microsoft.com/office/drawing/2014/main" id="{93B16D29-273C-4290-A7FA-A91354AD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494" name="TextBox 17">
            <a:extLst>
              <a:ext uri="{FF2B5EF4-FFF2-40B4-BE49-F238E27FC236}">
                <a16:creationId xmlns:a16="http://schemas.microsoft.com/office/drawing/2014/main" id="{2377FC01-AA49-4CB2-8228-D58D50C2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219200"/>
            <a:ext cx="236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CBE18-74D9-43DA-9E87-15853FE7F4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8E8C8-2F8B-4FC4-81FC-9E5915D4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331A-700F-47F1-BA2F-C8A27472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E6DBA-7726-4D4D-9332-A60DF1A4A5B7}" type="slidenum">
              <a:rPr lang="en-US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FFAF9-FFF5-4B8D-9FDD-03B78D90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73" y="1206861"/>
            <a:ext cx="6061896" cy="39347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 txBox="1">
            <a:spLocks/>
          </p:cNvSpPr>
          <p:nvPr/>
        </p:nvSpPr>
        <p:spPr>
          <a:xfrm>
            <a:off x="381000" y="31750"/>
            <a:ext cx="8280400" cy="654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kern="0">
                <a:cs typeface="+mj-cs"/>
              </a:rPr>
              <a:t>Handling interactions</a:t>
            </a:r>
            <a:endParaRPr lang="en-US" kern="0" dirty="0"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E10A9-468F-43A0-AA1F-444D5252CD8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42E29D4-5500-4AC3-923C-9BE1491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cs typeface="+mj-cs"/>
              </a:rPr>
              <a:t>Handling interactions given irrelevant attributes</a:t>
            </a:r>
          </a:p>
        </p:txBody>
      </p:sp>
      <p:pic>
        <p:nvPicPr>
          <p:cNvPr id="64514" name="Content Placeholder 1">
            <a:extLst>
              <a:ext uri="{FF2B5EF4-FFF2-40B4-BE49-F238E27FC236}">
                <a16:creationId xmlns:a16="http://schemas.microsoft.com/office/drawing/2014/main" id="{E34332D5-45D5-4D66-AF17-F449925A8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-2" b="7790"/>
          <a:stretch>
            <a:fillRect/>
          </a:stretch>
        </p:blipFill>
        <p:spPr>
          <a:xfrm>
            <a:off x="787400" y="1014413"/>
            <a:ext cx="3403600" cy="2513012"/>
          </a:xfrm>
        </p:spPr>
      </p:pic>
      <p:sp>
        <p:nvSpPr>
          <p:cNvPr id="64515" name="TextBox 2">
            <a:extLst>
              <a:ext uri="{FF2B5EF4-FFF2-40B4-BE49-F238E27FC236}">
                <a16:creationId xmlns:a16="http://schemas.microsoft.com/office/drawing/2014/main" id="{F2DE8A23-4E6D-4D3E-836F-18200719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1219200"/>
            <a:ext cx="236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Adding Z as a noisy attribute generated from a uniform distribution</a:t>
            </a:r>
          </a:p>
        </p:txBody>
      </p:sp>
      <p:sp>
        <p:nvSpPr>
          <p:cNvPr id="64518" name="TextBox 7">
            <a:extLst>
              <a:ext uri="{FF2B5EF4-FFF2-40B4-BE49-F238E27FC236}">
                <a16:creationId xmlns:a16="http://schemas.microsoft.com/office/drawing/2014/main" id="{0D852AD3-8DD8-4EB8-BC2A-2F13C981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1AEE2-4C10-471D-AA2C-BE286E89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103" y="1222836"/>
            <a:ext cx="2438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(Z) : 0.98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Attribute Z will be chosen for splitting!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64524" name="TextBox 14">
            <a:extLst>
              <a:ext uri="{FF2B5EF4-FFF2-40B4-BE49-F238E27FC236}">
                <a16:creationId xmlns:a16="http://schemas.microsoft.com/office/drawing/2014/main" id="{379E2861-FDF3-4B26-9EB0-58817002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1BD1B-5CAF-42B1-ADBE-CB54195154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8E4F-CBE2-4311-90C0-A431268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F92D-E9BA-4EEA-A6E9-24C8CA04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22617-F225-481C-ACCD-76CA721250CA}" type="slidenum">
              <a:rPr lang="en-US"/>
              <a:pPr>
                <a:defRPr/>
              </a:pPr>
              <a:t>59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81" y="3794514"/>
            <a:ext cx="274343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1FE5F76-0189-4571-9D7B-DC99E8170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Classification Techniques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D4B3303-47A0-4367-91DB-339D26A4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Base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Decision Tree 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Rule-based Methods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Nearest-neighbor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Naïve Bayes and Bayesian Belief Networks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Support Vector Machines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Neural Networks, Deep Neural Nets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Ensemble Classifiers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Boosting, Bagging, Random Forests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BF689-0405-4689-8AA8-F20C260879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6BBBF-2958-40EF-A85A-062680F2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8B9DE5C-B1E5-46DA-8E9D-03027543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28600"/>
            <a:ext cx="8839200" cy="533400"/>
          </a:xfrm>
        </p:spPr>
        <p:txBody>
          <a:bodyPr/>
          <a:lstStyle/>
          <a:p>
            <a:pPr>
              <a:defRPr/>
            </a:pPr>
            <a:r>
              <a:rPr lang="en-US" sz="2300">
                <a:cs typeface="+mj-cs"/>
              </a:rPr>
              <a:t>Limitations of single attribute-based decision boundaries</a:t>
            </a:r>
          </a:p>
        </p:txBody>
      </p:sp>
      <p:sp>
        <p:nvSpPr>
          <p:cNvPr id="65538" name="TextBox 6">
            <a:extLst>
              <a:ext uri="{FF2B5EF4-FFF2-40B4-BE49-F238E27FC236}">
                <a16:creationId xmlns:a16="http://schemas.microsoft.com/office/drawing/2014/main" id="{E95BB08C-0E14-45E2-AC8C-BC881E1BA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1828800"/>
            <a:ext cx="28956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Both</a:t>
            </a:r>
            <a:r>
              <a:rPr lang="en-US" altLang="en-US" sz="2000">
                <a:solidFill>
                  <a:srgbClr val="0070C0"/>
                </a:solidFill>
              </a:rPr>
              <a:t> positive (+)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0000"/>
                </a:solidFill>
              </a:rPr>
              <a:t>negative (o)</a:t>
            </a:r>
            <a:r>
              <a:rPr lang="en-US" altLang="en-US" sz="2000"/>
              <a:t> classes generated from skewed Gaussians with centers at (8,8) and (12,12) respectively.  </a:t>
            </a:r>
          </a:p>
        </p:txBody>
      </p:sp>
      <p:pic>
        <p:nvPicPr>
          <p:cNvPr id="54277" name="Picture 5" descr="C:\Users\Ankush\Desktop\oblique.png">
            <a:extLst>
              <a:ext uri="{FF2B5EF4-FFF2-40B4-BE49-F238E27FC236}">
                <a16:creationId xmlns:a16="http://schemas.microsoft.com/office/drawing/2014/main" id="{93784B9D-FD2B-40CC-9FDB-89EA5505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1524000"/>
            <a:ext cx="619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C:\Users\Ankush\Desktop\oblique2.png">
            <a:extLst>
              <a:ext uri="{FF2B5EF4-FFF2-40B4-BE49-F238E27FC236}">
                <a16:creationId xmlns:a16="http://schemas.microsoft.com/office/drawing/2014/main" id="{D841BE94-8CBB-42F3-8704-27D836D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1524000"/>
            <a:ext cx="61849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289F7-C102-427A-AE70-6967FA4433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BCD97-90F3-4FDC-94D7-447FE190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9820-9662-46A6-ADDE-3DD2ED14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22FE4-A033-49DE-ADF8-701A1E3A2782}" type="slidenum">
              <a:rPr lang="en-US"/>
              <a:pPr>
                <a:defRPr/>
              </a:pPr>
              <a:t>60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722920" y="3593520"/>
              <a:ext cx="210960" cy="181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5360" y="3587400"/>
                <a:ext cx="2278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638800" y="1735920"/>
              <a:ext cx="1503360" cy="4287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3760" y="1730880"/>
                <a:ext cx="1513080" cy="429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362200" y="1371600"/>
            <a:ext cx="1277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124200" y="1524000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pSp>
        <p:nvGrpSpPr>
          <p:cNvPr id="5" name="Group 4"/>
          <p:cNvGrpSpPr/>
          <p:nvPr/>
        </p:nvGrpSpPr>
        <p:grpSpPr>
          <a:xfrm>
            <a:off x="4948238" y="1766888"/>
            <a:ext cx="3890962" cy="3643312"/>
            <a:chOff x="4948238" y="1766888"/>
            <a:chExt cx="3890962" cy="3643312"/>
          </a:xfrm>
        </p:grpSpPr>
        <p:sp>
          <p:nvSpPr>
            <p:cNvPr id="11271" name="Line 9">
              <a:extLst>
                <a:ext uri="{FF2B5EF4-FFF2-40B4-BE49-F238E27FC236}">
                  <a16:creationId xmlns:a16="http://schemas.microsoft.com/office/drawing/2014/main" id="{82EAE677-E585-4156-876E-0290EF4FE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5950" y="4505325"/>
              <a:ext cx="242888" cy="527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10">
              <a:extLst>
                <a:ext uri="{FF2B5EF4-FFF2-40B4-BE49-F238E27FC236}">
                  <a16:creationId xmlns:a16="http://schemas.microsoft.com/office/drawing/2014/main" id="{77ED1CC4-49CF-4F79-A87A-9B4560608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35650" y="4505325"/>
              <a:ext cx="323850" cy="527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Line 11">
              <a:extLst>
                <a:ext uri="{FF2B5EF4-FFF2-40B4-BE49-F238E27FC236}">
                  <a16:creationId xmlns:a16="http://schemas.microsoft.com/office/drawing/2014/main" id="{52BA86D1-67C3-433A-AACE-C464A5A19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81763" y="3711575"/>
              <a:ext cx="403225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Line 12">
              <a:extLst>
                <a:ext uri="{FF2B5EF4-FFF2-40B4-BE49-F238E27FC236}">
                  <a16:creationId xmlns:a16="http://schemas.microsoft.com/office/drawing/2014/main" id="{A7BED808-9C10-478B-9B3B-A9AC1809C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3025" y="3711575"/>
              <a:ext cx="484188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Line 13">
              <a:extLst>
                <a:ext uri="{FF2B5EF4-FFF2-40B4-BE49-F238E27FC236}">
                  <a16:creationId xmlns:a16="http://schemas.microsoft.com/office/drawing/2014/main" id="{80E001A5-6780-480F-ABAA-39BF00435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43688" y="2984500"/>
              <a:ext cx="565150" cy="463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4">
              <a:extLst>
                <a:ext uri="{FF2B5EF4-FFF2-40B4-BE49-F238E27FC236}">
                  <a16:creationId xmlns:a16="http://schemas.microsoft.com/office/drawing/2014/main" id="{8D54B519-3549-4FC6-A7BA-9E2644A641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0500" y="2984500"/>
              <a:ext cx="565150" cy="463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Text Box 15">
              <a:extLst>
                <a:ext uri="{FF2B5EF4-FFF2-40B4-BE49-F238E27FC236}">
                  <a16:creationId xmlns:a16="http://schemas.microsoft.com/office/drawing/2014/main" id="{069D5BD2-820C-412A-B6B0-62846A9D6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8025" y="2530475"/>
              <a:ext cx="936625" cy="59372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Home Owner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1278" name="Text Box 16">
              <a:extLst>
                <a:ext uri="{FF2B5EF4-FFF2-40B4-BE49-F238E27FC236}">
                  <a16:creationId xmlns:a16="http://schemas.microsoft.com/office/drawing/2014/main" id="{8C8FDB0A-874F-41DF-874F-3ED923F47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025" y="3448050"/>
              <a:ext cx="935038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MarSt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1279" name="Text Box 17">
              <a:extLst>
                <a:ext uri="{FF2B5EF4-FFF2-40B4-BE49-F238E27FC236}">
                  <a16:creationId xmlns:a16="http://schemas.microsoft.com/office/drawing/2014/main" id="{90756A9E-17D5-4C9B-B6F1-3D7F0D639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8538" y="4240213"/>
              <a:ext cx="968375" cy="34925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2D1993"/>
                  </a:solidFill>
                </a:rPr>
                <a:t>Income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1280" name="AutoShape 18">
              <a:extLst>
                <a:ext uri="{FF2B5EF4-FFF2-40B4-BE49-F238E27FC236}">
                  <a16:creationId xmlns:a16="http://schemas.microsoft.com/office/drawing/2014/main" id="{FD2811B5-DCF5-4B53-8300-1207982C1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5638" y="5029200"/>
              <a:ext cx="627062" cy="366713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1281" name="Text Box 19">
              <a:extLst>
                <a:ext uri="{FF2B5EF4-FFF2-40B4-BE49-F238E27FC236}">
                  <a16:creationId xmlns:a16="http://schemas.microsoft.com/office/drawing/2014/main" id="{666E12E6-A47F-4131-8ACB-CDA366AA4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9438" y="5029200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YES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1282" name="AutoShape 20">
              <a:extLst>
                <a:ext uri="{FF2B5EF4-FFF2-40B4-BE49-F238E27FC236}">
                  <a16:creationId xmlns:a16="http://schemas.microsoft.com/office/drawing/2014/main" id="{59367DB1-AA95-409A-BAB9-E1B9AC75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388" y="5046663"/>
              <a:ext cx="654050" cy="363537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1283" name="Text Box 21">
              <a:extLst>
                <a:ext uri="{FF2B5EF4-FFF2-40B4-BE49-F238E27FC236}">
                  <a16:creationId xmlns:a16="http://schemas.microsoft.com/office/drawing/2014/main" id="{70F9981D-6F2D-4A8A-AC4E-50B624ACB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0225" y="5032375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1284" name="AutoShape 22">
              <a:extLst>
                <a:ext uri="{FF2B5EF4-FFF2-40B4-BE49-F238E27FC236}">
                  <a16:creationId xmlns:a16="http://schemas.microsoft.com/office/drawing/2014/main" id="{90EC9A02-70FF-437E-A083-E036EBC7A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238" y="3462338"/>
              <a:ext cx="685800" cy="347662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1285" name="Text Box 23">
              <a:extLst>
                <a:ext uri="{FF2B5EF4-FFF2-40B4-BE49-F238E27FC236}">
                  <a16:creationId xmlns:a16="http://schemas.microsoft.com/office/drawing/2014/main" id="{8C2D9E2E-C19E-4553-9C99-F6A573014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3488" y="3448050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rgbClr val="00FFFF"/>
                </a:solidFill>
              </a:endParaRPr>
            </a:p>
          </p:txBody>
        </p:sp>
        <p:sp>
          <p:nvSpPr>
            <p:cNvPr id="11286" name="AutoShape 24">
              <a:extLst>
                <a:ext uri="{FF2B5EF4-FFF2-40B4-BE49-F238E27FC236}">
                  <a16:creationId xmlns:a16="http://schemas.microsoft.com/office/drawing/2014/main" id="{46D93ED2-48A5-41B8-A320-78D0FAD2B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3838" y="4267200"/>
              <a:ext cx="685800" cy="38100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1287" name="Text Box 25">
              <a:extLst>
                <a:ext uri="{FF2B5EF4-FFF2-40B4-BE49-F238E27FC236}">
                  <a16:creationId xmlns:a16="http://schemas.microsoft.com/office/drawing/2014/main" id="{FE82CFED-1B96-4755-A8B2-8B44720BD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0038" y="4267200"/>
              <a:ext cx="4889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1288" name="Text Box 26">
              <a:extLst>
                <a:ext uri="{FF2B5EF4-FFF2-40B4-BE49-F238E27FC236}">
                  <a16:creationId xmlns:a16="http://schemas.microsoft.com/office/drawing/2014/main" id="{6386C606-B31B-495F-8C24-07187CCC5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0950" y="2984500"/>
              <a:ext cx="533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Yes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1289" name="Text Box 27">
              <a:extLst>
                <a:ext uri="{FF2B5EF4-FFF2-40B4-BE49-F238E27FC236}">
                  <a16:creationId xmlns:a16="http://schemas.microsoft.com/office/drawing/2014/main" id="{77EC554D-F790-49A4-B9EE-AE5466431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6263" y="2984500"/>
              <a:ext cx="4429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No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1290" name="Text Box 28">
              <a:extLst>
                <a:ext uri="{FF2B5EF4-FFF2-40B4-BE49-F238E27FC236}">
                  <a16:creationId xmlns:a16="http://schemas.microsoft.com/office/drawing/2014/main" id="{E28D3DC4-73ED-4E15-A5DD-6639DB190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925" y="3749675"/>
              <a:ext cx="930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Married</a:t>
              </a:r>
              <a:r>
                <a:rPr lang="en-US" altLang="en-US" sz="1600" b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11291" name="Text Box 29">
              <a:extLst>
                <a:ext uri="{FF2B5EF4-FFF2-40B4-BE49-F238E27FC236}">
                  <a16:creationId xmlns:a16="http://schemas.microsoft.com/office/drawing/2014/main" id="{BDBC937C-75A1-46F9-8781-4F7183441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775" y="3778250"/>
              <a:ext cx="16605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Single, Divorced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1292" name="Text Box 30">
              <a:extLst>
                <a:ext uri="{FF2B5EF4-FFF2-40B4-BE49-F238E27FC236}">
                  <a16:creationId xmlns:a16="http://schemas.microsoft.com/office/drawing/2014/main" id="{E0C44E44-8289-4C7B-9727-148BF58FCE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363" y="4570413"/>
              <a:ext cx="720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&lt; 80K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1293" name="Text Box 31">
              <a:extLst>
                <a:ext uri="{FF2B5EF4-FFF2-40B4-BE49-F238E27FC236}">
                  <a16:creationId xmlns:a16="http://schemas.microsoft.com/office/drawing/2014/main" id="{6F73CB7E-83CF-4740-B92C-00CFC599F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8188" y="4570413"/>
              <a:ext cx="720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/>
                <a:t>&gt; 80K</a:t>
              </a:r>
              <a:endParaRPr lang="en-US" altLang="en-US" sz="1600" b="0">
                <a:solidFill>
                  <a:schemeClr val="bg2"/>
                </a:solidFill>
              </a:endParaRPr>
            </a:p>
          </p:txBody>
        </p:sp>
        <p:sp>
          <p:nvSpPr>
            <p:cNvPr id="11294" name="Text Box 32">
              <a:extLst>
                <a:ext uri="{FF2B5EF4-FFF2-40B4-BE49-F238E27FC236}">
                  <a16:creationId xmlns:a16="http://schemas.microsoft.com/office/drawing/2014/main" id="{F4E39710-1A80-4186-BA53-52E339F36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7788" y="1766888"/>
              <a:ext cx="2241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800" i="1">
                  <a:solidFill>
                    <a:srgbClr val="FF0000"/>
                  </a:solidFill>
                </a:rPr>
                <a:t>Splitting Attributes</a:t>
              </a:r>
            </a:p>
          </p:txBody>
        </p:sp>
        <p:sp>
          <p:nvSpPr>
            <p:cNvPr id="11295" name="Line 33">
              <a:extLst>
                <a:ext uri="{FF2B5EF4-FFF2-40B4-BE49-F238E27FC236}">
                  <a16:creationId xmlns:a16="http://schemas.microsoft.com/office/drawing/2014/main" id="{D43A1C32-B52E-4411-9CA0-91161532E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05613" y="2147888"/>
              <a:ext cx="536575" cy="5349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Line 35">
              <a:extLst>
                <a:ext uri="{FF2B5EF4-FFF2-40B4-BE49-F238E27FC236}">
                  <a16:creationId xmlns:a16="http://schemas.microsoft.com/office/drawing/2014/main" id="{7749B7FD-180C-42E4-B610-574E3B2AA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8388" y="2147888"/>
              <a:ext cx="76200" cy="11445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44E44-FB63-46B6-833E-C93F7C50173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9C8D7-84F6-408D-8B34-C8AFD82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8" grpId="0"/>
      <p:bldP spid="11269" grpId="0"/>
      <p:bldP spid="11270" grpId="0"/>
      <p:bldP spid="11296" grpId="0" animBg="1"/>
      <p:bldP spid="11298" grpId="0"/>
      <p:bldP spid="1129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Document" r:id="rId3" imgW="5092700" imgH="1562100" progId="Word.Document.8">
                  <p:embed/>
                </p:oleObj>
              </mc:Choice>
              <mc:Fallback>
                <p:oleObj name="Document" r:id="rId3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b="0"/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A981C-5DEE-425C-BDF5-8C2167962D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253184-1496-48BB-825B-EAAE9CEA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100" y="51974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32543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4259263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Yes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No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Married</a:t>
            </a:r>
            <a:r>
              <a:rPr lang="en-US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Single, Divorced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/>
              <a:t>&gt;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0" name="Document" r:id="rId3" imgW="5232400" imgH="1562100" progId="Word.Document.8">
                  <p:embed/>
                </p:oleObj>
              </mc:Choice>
              <mc:Fallback>
                <p:oleObj name="Document" r:id="rId3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14300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EB539-80C1-4112-B74F-9A76F3E5A1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5426D-612B-431A-AE31-090551F8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733</TotalTime>
  <Pages>3</Pages>
  <Words>2657</Words>
  <Application>Microsoft Office PowerPoint</Application>
  <PresentationFormat>On-screen Show (4:3)</PresentationFormat>
  <Paragraphs>769</Paragraphs>
  <Slides>60</Slides>
  <Notes>4</Notes>
  <HiddenSlides>7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ＭＳ Ｐゴシック</vt:lpstr>
      <vt:lpstr>Arial</vt:lpstr>
      <vt:lpstr>Cambria Math</vt:lpstr>
      <vt:lpstr>Monotype Sorts</vt:lpstr>
      <vt:lpstr>Symbol</vt:lpstr>
      <vt:lpstr>Tahoma</vt:lpstr>
      <vt:lpstr>Times New Roman</vt:lpstr>
      <vt:lpstr>Wingdings</vt:lpstr>
      <vt:lpstr>LC.BRev.FY97</vt:lpstr>
      <vt:lpstr>Document</vt:lpstr>
      <vt:lpstr>Visio</vt:lpstr>
      <vt:lpstr>PowerPoint Presentation</vt:lpstr>
      <vt:lpstr>Data Mining  Classification: Basic Concepts and Techniques</vt:lpstr>
      <vt:lpstr>Classification: Definition</vt:lpstr>
      <vt:lpstr>Examples of Classification Task</vt:lpstr>
      <vt:lpstr>General Approach for Building Classification Model</vt:lpstr>
      <vt:lpstr>Classification Techniques</vt:lpstr>
      <vt:lpstr>Example of a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Another Example of Decision Tree</vt:lpstr>
      <vt:lpstr>Decision Tree Classification Task</vt:lpstr>
      <vt:lpstr>Decision Tree Induction</vt:lpstr>
      <vt:lpstr>General Structure of Hunt’s Algorithm</vt:lpstr>
      <vt:lpstr>Hunt’s Algorithm</vt:lpstr>
      <vt:lpstr>Hunt’s Algorithm</vt:lpstr>
      <vt:lpstr>Hunt’s Algorithm</vt:lpstr>
      <vt:lpstr>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Finding the Best Split</vt:lpstr>
      <vt:lpstr>Measure of Impurity: GINI</vt:lpstr>
      <vt:lpstr>Measure of Impurity: GINI</vt:lpstr>
      <vt:lpstr>Computing Gini Index of a Single Node</vt:lpstr>
      <vt:lpstr>Computing Gini Index for a Collection of Nodes</vt:lpstr>
      <vt:lpstr>Binary Attributes: Computing GINI Index</vt:lpstr>
      <vt:lpstr>Categorical Attributes: Computing Gini Index</vt:lpstr>
      <vt:lpstr>Continuous Attributes: Computing Gini Index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Measure of Impurity: Entropy</vt:lpstr>
      <vt:lpstr>Computing Entropy of a Single Node</vt:lpstr>
      <vt:lpstr>Computing Information Gain After Splitting</vt:lpstr>
      <vt:lpstr>Problem with large number of partitions</vt:lpstr>
      <vt:lpstr>Gain Ratio</vt:lpstr>
      <vt:lpstr>Gain Ratio</vt:lpstr>
      <vt:lpstr>Measure of Impurity: Classification Error</vt:lpstr>
      <vt:lpstr>Computing Error of a Single Node</vt:lpstr>
      <vt:lpstr>Comparison among Impurity Measures</vt:lpstr>
      <vt:lpstr>Misclassification Error vs Gini Index</vt:lpstr>
      <vt:lpstr>Misclassification Error vs Gini Index</vt:lpstr>
      <vt:lpstr>Decision Tree Based Classification</vt:lpstr>
      <vt:lpstr>Handling interactions</vt:lpstr>
      <vt:lpstr>PowerPoint Presentation</vt:lpstr>
      <vt:lpstr>Handling interactions given irrelevant attributes</vt:lpstr>
      <vt:lpstr>Limitations of single attribute-based decision boundaries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Windows User</cp:lastModifiedBy>
  <cp:revision>103</cp:revision>
  <cp:lastPrinted>2019-08-23T17:53:06Z</cp:lastPrinted>
  <dcterms:created xsi:type="dcterms:W3CDTF">2018-02-14T20:41:00Z</dcterms:created>
  <dcterms:modified xsi:type="dcterms:W3CDTF">2022-02-15T03:42:54Z</dcterms:modified>
</cp:coreProperties>
</file>