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432B1-A066-495D-ACBA-23EA1B53F5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ED1F10A-A29C-463A-9BAA-BE1BEAB16E26}">
      <dgm:prSet/>
      <dgm:spPr/>
      <dgm:t>
        <a:bodyPr/>
        <a:lstStyle/>
        <a:p>
          <a:r>
            <a:rPr lang="en-IN"/>
            <a:t>Became chairman of tata sons in 1991</a:t>
          </a:r>
        </a:p>
      </dgm:t>
    </dgm:pt>
    <dgm:pt modelId="{053A056B-5DEB-49D5-B02C-6D3F35F0D4C4}" type="parTrans" cxnId="{35F973A4-00E4-475D-B7C2-A9D5D382806B}">
      <dgm:prSet/>
      <dgm:spPr/>
      <dgm:t>
        <a:bodyPr/>
        <a:lstStyle/>
        <a:p>
          <a:endParaRPr lang="en-IN"/>
        </a:p>
      </dgm:t>
    </dgm:pt>
    <dgm:pt modelId="{D34995CF-2DA4-4176-8BFF-C5B173E22974}" type="sibTrans" cxnId="{35F973A4-00E4-475D-B7C2-A9D5D382806B}">
      <dgm:prSet/>
      <dgm:spPr/>
      <dgm:t>
        <a:bodyPr/>
        <a:lstStyle/>
        <a:p>
          <a:endParaRPr lang="en-IN"/>
        </a:p>
      </dgm:t>
    </dgm:pt>
    <dgm:pt modelId="{4EA3DE8C-06BE-4FF5-97FD-067695D5B805}">
      <dgm:prSet/>
      <dgm:spPr/>
      <dgm:t>
        <a:bodyPr/>
        <a:lstStyle/>
        <a:p>
          <a:r>
            <a:rPr lang="en-IN"/>
            <a:t>Focused on innovation, globalization, and modernizing the group.</a:t>
          </a:r>
        </a:p>
      </dgm:t>
    </dgm:pt>
    <dgm:pt modelId="{64C79E46-2CE4-4639-851C-DE09B1F8C0C9}" type="parTrans" cxnId="{AD75217B-FEED-4311-AC88-6BABA905A330}">
      <dgm:prSet/>
      <dgm:spPr/>
      <dgm:t>
        <a:bodyPr/>
        <a:lstStyle/>
        <a:p>
          <a:endParaRPr lang="en-IN"/>
        </a:p>
      </dgm:t>
    </dgm:pt>
    <dgm:pt modelId="{9E01132D-E857-4F56-BEAE-2BFF767A9ACD}" type="sibTrans" cxnId="{AD75217B-FEED-4311-AC88-6BABA905A330}">
      <dgm:prSet/>
      <dgm:spPr/>
      <dgm:t>
        <a:bodyPr/>
        <a:lstStyle/>
        <a:p>
          <a:endParaRPr lang="en-IN"/>
        </a:p>
      </dgm:t>
    </dgm:pt>
    <dgm:pt modelId="{E08A668D-7D9F-4100-8654-F90D70A263CE}" type="pres">
      <dgm:prSet presAssocID="{150432B1-A066-495D-ACBA-23EA1B53F5B2}" presName="Name0" presStyleCnt="0">
        <dgm:presLayoutVars>
          <dgm:dir/>
          <dgm:resizeHandles val="exact"/>
        </dgm:presLayoutVars>
      </dgm:prSet>
      <dgm:spPr/>
    </dgm:pt>
    <dgm:pt modelId="{906D28D2-1CFA-4291-A8E0-09965565F3D8}" type="pres">
      <dgm:prSet presAssocID="{EED1F10A-A29C-463A-9BAA-BE1BEAB16E26}" presName="node" presStyleLbl="node1" presStyleIdx="0" presStyleCnt="2">
        <dgm:presLayoutVars>
          <dgm:bulletEnabled val="1"/>
        </dgm:presLayoutVars>
      </dgm:prSet>
      <dgm:spPr/>
    </dgm:pt>
    <dgm:pt modelId="{0C5FDDA8-6C1A-4DB3-84CF-C51BC42A100E}" type="pres">
      <dgm:prSet presAssocID="{D34995CF-2DA4-4176-8BFF-C5B173E22974}" presName="sibTrans" presStyleLbl="sibTrans2D1" presStyleIdx="0" presStyleCnt="1"/>
      <dgm:spPr/>
    </dgm:pt>
    <dgm:pt modelId="{AE20F02B-F507-4387-A20B-80114596350D}" type="pres">
      <dgm:prSet presAssocID="{D34995CF-2DA4-4176-8BFF-C5B173E22974}" presName="connectorText" presStyleLbl="sibTrans2D1" presStyleIdx="0" presStyleCnt="1"/>
      <dgm:spPr/>
    </dgm:pt>
    <dgm:pt modelId="{42A6C321-9D99-4246-8792-8FFDA0A37A80}" type="pres">
      <dgm:prSet presAssocID="{4EA3DE8C-06BE-4FF5-97FD-067695D5B805}" presName="node" presStyleLbl="node1" presStyleIdx="1" presStyleCnt="2">
        <dgm:presLayoutVars>
          <dgm:bulletEnabled val="1"/>
        </dgm:presLayoutVars>
      </dgm:prSet>
      <dgm:spPr/>
    </dgm:pt>
  </dgm:ptLst>
  <dgm:cxnLst>
    <dgm:cxn modelId="{2DD0E61E-5D61-4875-8B56-D2F205421757}" type="presOf" srcId="{4EA3DE8C-06BE-4FF5-97FD-067695D5B805}" destId="{42A6C321-9D99-4246-8792-8FFDA0A37A80}" srcOrd="0" destOrd="0" presId="urn:microsoft.com/office/officeart/2005/8/layout/process1"/>
    <dgm:cxn modelId="{AD75217B-FEED-4311-AC88-6BABA905A330}" srcId="{150432B1-A066-495D-ACBA-23EA1B53F5B2}" destId="{4EA3DE8C-06BE-4FF5-97FD-067695D5B805}" srcOrd="1" destOrd="0" parTransId="{64C79E46-2CE4-4639-851C-DE09B1F8C0C9}" sibTransId="{9E01132D-E857-4F56-BEAE-2BFF767A9ACD}"/>
    <dgm:cxn modelId="{1413EF82-C41B-4185-AD51-AC208DF6CC0A}" type="presOf" srcId="{EED1F10A-A29C-463A-9BAA-BE1BEAB16E26}" destId="{906D28D2-1CFA-4291-A8E0-09965565F3D8}" srcOrd="0" destOrd="0" presId="urn:microsoft.com/office/officeart/2005/8/layout/process1"/>
    <dgm:cxn modelId="{35F973A4-00E4-475D-B7C2-A9D5D382806B}" srcId="{150432B1-A066-495D-ACBA-23EA1B53F5B2}" destId="{EED1F10A-A29C-463A-9BAA-BE1BEAB16E26}" srcOrd="0" destOrd="0" parTransId="{053A056B-5DEB-49D5-B02C-6D3F35F0D4C4}" sibTransId="{D34995CF-2DA4-4176-8BFF-C5B173E22974}"/>
    <dgm:cxn modelId="{51AC94BB-3D54-4D75-929E-45898614C662}" type="presOf" srcId="{D34995CF-2DA4-4176-8BFF-C5B173E22974}" destId="{0C5FDDA8-6C1A-4DB3-84CF-C51BC42A100E}" srcOrd="0" destOrd="0" presId="urn:microsoft.com/office/officeart/2005/8/layout/process1"/>
    <dgm:cxn modelId="{D5B228DB-89AC-495E-B861-CE5F4D584E94}" type="presOf" srcId="{D34995CF-2DA4-4176-8BFF-C5B173E22974}" destId="{AE20F02B-F507-4387-A20B-80114596350D}" srcOrd="1" destOrd="0" presId="urn:microsoft.com/office/officeart/2005/8/layout/process1"/>
    <dgm:cxn modelId="{3F940CF5-2838-482E-BC0E-0351F01EA8B5}" type="presOf" srcId="{150432B1-A066-495D-ACBA-23EA1B53F5B2}" destId="{E08A668D-7D9F-4100-8654-F90D70A263CE}" srcOrd="0" destOrd="0" presId="urn:microsoft.com/office/officeart/2005/8/layout/process1"/>
    <dgm:cxn modelId="{CDF067F4-59B1-4DA1-83FF-A8BE373CFCC0}" type="presParOf" srcId="{E08A668D-7D9F-4100-8654-F90D70A263CE}" destId="{906D28D2-1CFA-4291-A8E0-09965565F3D8}" srcOrd="0" destOrd="0" presId="urn:microsoft.com/office/officeart/2005/8/layout/process1"/>
    <dgm:cxn modelId="{1AA4E9C0-F97F-4FC6-B8DB-B02F21038079}" type="presParOf" srcId="{E08A668D-7D9F-4100-8654-F90D70A263CE}" destId="{0C5FDDA8-6C1A-4DB3-84CF-C51BC42A100E}" srcOrd="1" destOrd="0" presId="urn:microsoft.com/office/officeart/2005/8/layout/process1"/>
    <dgm:cxn modelId="{6DADDF99-49B4-496B-B67E-67B9FC77149E}" type="presParOf" srcId="{0C5FDDA8-6C1A-4DB3-84CF-C51BC42A100E}" destId="{AE20F02B-F507-4387-A20B-80114596350D}" srcOrd="0" destOrd="0" presId="urn:microsoft.com/office/officeart/2005/8/layout/process1"/>
    <dgm:cxn modelId="{FD529139-5706-488B-843D-52DA8F672D2C}" type="presParOf" srcId="{E08A668D-7D9F-4100-8654-F90D70A263CE}" destId="{42A6C321-9D99-4246-8792-8FFDA0A37A8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D28D2-1CFA-4291-A8E0-09965565F3D8}">
      <dsp:nvSpPr>
        <dsp:cNvPr id="0" name=""/>
        <dsp:cNvSpPr/>
      </dsp:nvSpPr>
      <dsp:spPr>
        <a:xfrm>
          <a:off x="894" y="32069"/>
          <a:ext cx="1908102" cy="1413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Became chairman of tata sons in 1991</a:t>
          </a:r>
        </a:p>
      </dsp:txBody>
      <dsp:txXfrm>
        <a:off x="42285" y="73460"/>
        <a:ext cx="1825320" cy="1330406"/>
      </dsp:txXfrm>
    </dsp:sp>
    <dsp:sp modelId="{0C5FDDA8-6C1A-4DB3-84CF-C51BC42A100E}">
      <dsp:nvSpPr>
        <dsp:cNvPr id="0" name=""/>
        <dsp:cNvSpPr/>
      </dsp:nvSpPr>
      <dsp:spPr>
        <a:xfrm>
          <a:off x="2099807" y="502059"/>
          <a:ext cx="404517" cy="4732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099807" y="596701"/>
        <a:ext cx="283162" cy="283925"/>
      </dsp:txXfrm>
    </dsp:sp>
    <dsp:sp modelId="{42A6C321-9D99-4246-8792-8FFDA0A37A80}">
      <dsp:nvSpPr>
        <dsp:cNvPr id="0" name=""/>
        <dsp:cNvSpPr/>
      </dsp:nvSpPr>
      <dsp:spPr>
        <a:xfrm>
          <a:off x="2672238" y="32069"/>
          <a:ext cx="1908102" cy="1413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Focused on innovation, globalization, and modernizing the group.</a:t>
          </a:r>
        </a:p>
      </dsp:txBody>
      <dsp:txXfrm>
        <a:off x="2713629" y="73460"/>
        <a:ext cx="1825320" cy="133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2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64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6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52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2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29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3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5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9F8101-D2F7-484A-B6D2-E23D38ED3A1D}" type="datetimeFigureOut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BC4ABD-0A00-4B2A-A17F-42E99DD9B7A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leaders.blogspot.com/2009/11/slim-defiende-su-inversion-en-el-time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nputh.com/column/baat-bolegi-tanishq-ad-has-re-evaluated-fissures-in-hindu-muslim-social-unit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ratan-tata-met-mohan-bhagwat-at-union-headquarters-in-nagpur/0418215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745AF-B5CE-ED90-6AB9-284BE752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2836" y="1013540"/>
            <a:ext cx="3583710" cy="3943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C613F1-A8C8-2939-B3AE-19BA8E975F73}"/>
              </a:ext>
            </a:extLst>
          </p:cNvPr>
          <p:cNvSpPr txBox="1"/>
          <p:nvPr/>
        </p:nvSpPr>
        <p:spPr>
          <a:xfrm>
            <a:off x="3108227" y="2861688"/>
            <a:ext cx="3066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RATAN TATA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364E1-0FC0-16AA-37E4-11CA8838748F}"/>
              </a:ext>
            </a:extLst>
          </p:cNvPr>
          <p:cNvSpPr txBox="1"/>
          <p:nvPr/>
        </p:nvSpPr>
        <p:spPr>
          <a:xfrm>
            <a:off x="2030963" y="3688181"/>
            <a:ext cx="505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LEGACY OF VISIONARY LEADERSHIP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A6CB2-90CF-6E45-4CD1-07414766EDF8}"/>
              </a:ext>
            </a:extLst>
          </p:cNvPr>
          <p:cNvSpPr txBox="1"/>
          <p:nvPr/>
        </p:nvSpPr>
        <p:spPr>
          <a:xfrm>
            <a:off x="3551574" y="4303153"/>
            <a:ext cx="262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 BY</a:t>
            </a:r>
          </a:p>
          <a:p>
            <a:r>
              <a:rPr lang="en-IN" dirty="0"/>
              <a:t>SMRITI, SONIYA</a:t>
            </a:r>
          </a:p>
        </p:txBody>
      </p:sp>
    </p:spTree>
    <p:extLst>
      <p:ext uri="{BB962C8B-B14F-4D97-AF65-F5344CB8AC3E}">
        <p14:creationId xmlns:p14="http://schemas.microsoft.com/office/powerpoint/2010/main" val="380805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0F9B4-0160-5227-056B-C3E9F1E6F670}"/>
              </a:ext>
            </a:extLst>
          </p:cNvPr>
          <p:cNvSpPr txBox="1"/>
          <p:nvPr/>
        </p:nvSpPr>
        <p:spPr>
          <a:xfrm>
            <a:off x="834582" y="574783"/>
            <a:ext cx="757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Most Successful Business man in the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F37E4-0E0C-668C-AEBD-3D22E8771862}"/>
              </a:ext>
            </a:extLst>
          </p:cNvPr>
          <p:cNvSpPr txBox="1"/>
          <p:nvPr/>
        </p:nvSpPr>
        <p:spPr>
          <a:xfrm>
            <a:off x="734547" y="1664207"/>
            <a:ext cx="6045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Ratan Naval Tata was his full name, one of India’s most iconic business leaders, has left an indelible mark on the country’s corporate landscape.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Born on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December 28, 1937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 Mumbai, India, Ratan Tata is the grandson of Jamshedji Tata, founder of the Tata Group.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Father- Naval Tata, Mother- Sooni Tata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He has taken Tata group to new heights and under his leadership, group revenues have grown manifold.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 person who is well known for his business ethics and philanthropy.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D71B4-AF7C-2013-59F3-2DF9FDD0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0" y="2155281"/>
            <a:ext cx="3885895" cy="28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4ADA6-C2E4-3FB0-273A-C5BCBE6EBAFE}"/>
              </a:ext>
            </a:extLst>
          </p:cNvPr>
          <p:cNvSpPr txBox="1"/>
          <p:nvPr/>
        </p:nvSpPr>
        <p:spPr>
          <a:xfrm>
            <a:off x="710118" y="612843"/>
            <a:ext cx="501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Of Ratan 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CB23C-CF65-1B50-6A65-92EA8BC0C8EB}"/>
              </a:ext>
            </a:extLst>
          </p:cNvPr>
          <p:cNvSpPr txBox="1"/>
          <p:nvPr/>
        </p:nvSpPr>
        <p:spPr>
          <a:xfrm>
            <a:off x="826851" y="1715407"/>
            <a:ext cx="53825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finished up school cathedral and john connon school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Carmel university he got BS degree in architecture in structure engineering in 1962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went to hardvork business school for degree in advanced management program in 1975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Childhood he was always interest in cars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0BD44-00AD-E6A9-C4F1-62A770F7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56" y="1427254"/>
            <a:ext cx="4358293" cy="31984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4373789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46BE0-F0D5-D906-044E-4E64CBD86800}"/>
              </a:ext>
            </a:extLst>
          </p:cNvPr>
          <p:cNvSpPr txBox="1"/>
          <p:nvPr/>
        </p:nvSpPr>
        <p:spPr>
          <a:xfrm>
            <a:off x="979055" y="683491"/>
            <a:ext cx="38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his Career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8A3D6-0306-6688-E3D2-B28AC45586E9}"/>
              </a:ext>
            </a:extLst>
          </p:cNvPr>
          <p:cNvSpPr txBox="1"/>
          <p:nvPr/>
        </p:nvSpPr>
        <p:spPr>
          <a:xfrm>
            <a:off x="979055" y="1810325"/>
            <a:ext cx="63176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career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tata group’s as a general worker in tata steel.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story speaks for itself but we see his rise in the ranks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tata resigned from chairman of tata group as his success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Chairman of Tata Sons: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1991-2012</a:t>
            </a: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brand across the world.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35B37-1E6D-1A8B-048C-833752EB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2850" y="1107499"/>
            <a:ext cx="389774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23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21947-0ADF-FC6C-FDD9-4178E581730E}"/>
              </a:ext>
            </a:extLst>
          </p:cNvPr>
          <p:cNvSpPr txBox="1"/>
          <p:nvPr/>
        </p:nvSpPr>
        <p:spPr>
          <a:xfrm>
            <a:off x="895931" y="748145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at Tata Group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EF4E94-495E-FEE1-85D8-B53AC58BE624}"/>
              </a:ext>
            </a:extLst>
          </p:cNvPr>
          <p:cNvGraphicFramePr/>
          <p:nvPr/>
        </p:nvGraphicFramePr>
        <p:xfrm>
          <a:off x="794329" y="2105891"/>
          <a:ext cx="4581236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73853F-BC47-BAAC-D17F-8DA636525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99" y="748145"/>
            <a:ext cx="5978237" cy="48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4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D7D13-3014-811D-6EE4-70BC360D1405}"/>
              </a:ext>
            </a:extLst>
          </p:cNvPr>
          <p:cNvSpPr txBox="1"/>
          <p:nvPr/>
        </p:nvSpPr>
        <p:spPr>
          <a:xfrm>
            <a:off x="1542474" y="581893"/>
            <a:ext cx="520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6FA74-AA05-3557-8100-EC958B030335}"/>
              </a:ext>
            </a:extLst>
          </p:cNvPr>
          <p:cNvSpPr txBox="1"/>
          <p:nvPr/>
        </p:nvSpPr>
        <p:spPr>
          <a:xfrm>
            <a:off x="4904521" y="1997839"/>
            <a:ext cx="416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Chairman- Tata Sons and Tata Group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Chairman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steel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motors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power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consultancy services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tea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chemicals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Indian hotels company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Tata teleservices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90633-8A89-8BDF-07A3-8B470B52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2474" y="1699628"/>
            <a:ext cx="2621280" cy="35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749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20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267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28</cp:revision>
  <dcterms:created xsi:type="dcterms:W3CDTF">2024-11-19T06:40:08Z</dcterms:created>
  <dcterms:modified xsi:type="dcterms:W3CDTF">2024-11-19T10:32:02Z</dcterms:modified>
</cp:coreProperties>
</file>