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298" r:id="rId31"/>
    <p:sldId id="300" r:id="rId32"/>
    <p:sldId id="301" r:id="rId33"/>
    <p:sldId id="308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0"/>
    <p:restoredTop sz="96327"/>
  </p:normalViewPr>
  <p:slideViewPr>
    <p:cSldViewPr snapToGrid="0">
      <p:cViewPr varScale="1">
        <p:scale>
          <a:sx n="159" d="100"/>
          <a:sy n="159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0:27:00.5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2504 24575,'13'-9'0,"8"-6"0,12-10 0,6-8 0,13-15 0,10-15 0,-27 24 0,2-2 0,4-7 0,1-2 0,-1-3 0,-1-1 0,-2 0 0,-1 0 0,-2 2 0,-1-1 0,-1-2 0,0 0 0,-1-2 0,-1 0 0,1-2 0,0 0 0,-1-1 0,-1 2 0,-6 10 0,0 2 0,20-37 0,-10 20 0,-3 7 0,1 1 0,-1 3 0,-1-3 0,-4-1 0,1-1 0,-4 2 0,1 2 0,-1-7 0,1-17 0,-1-12 0,-11 40 0,-1-1 0,9-45 0,-6 13 0,-6 16 0,-6 20 0,-2 15 0,0 13 0,0 12 0,0 1 0,0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52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24575,'0'5'0,"0"2"0,0 10 0,0 1 0,0 1 0,0 0 0,0-2 0,0 1 0,0-1 0,0 5 0,0 1 0,0 0 0,0 2 0,0 2 0,0-2 0,0-3 0,0-3 0,0-4 0,0-2 0,0 0 0,0-2 0,0 2 0,0 3 0,0 7 0,0 6 0,0 4 0,0 1 0,0-1 0,0-2 0,0-4 0,0-4 0,0-7 0,0-4 0,0-2 0,0 0 0,0-4 0,1-4 0,2-4 0,6-3 0,4 1 0,8-2 0,2-2 0,3-1 0,3 0 0,1 0 0,0 1 0,-1 1 0,-1 0 0,-4 1 0,-2-1 0,-2 1 0,5 0 0,5-1 0,6-1 0,6-1 0,-1 1 0,0 0 0,-7 2 0,-10 2 0,-6 2 0,-9 0 0,-4 2 0,-3-2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43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24575,'15'0'0,"12"0"0,3 0 0,11 2 0,6 0 0,-2 3 0,-3-1 0,-11 0 0,-11 0 0,-11-1 0,-2 1 0,-3-1 0,-1 1 0,5 2 0,9 2 0,12 1 0,26 3 0,34 15 0,-30-8 0,3 3 0,8 5 0,1 2 0,0 3 0,0 1 0,-7-2 0,-2 0 0,-6-1 0,-2-1 0,-5-1 0,0-1 0,-5-2 0,1-1 0,3 3 0,0 1 0,1 0 0,-1-1 0,38 22 0,-11-3 0,-22-13 0,-4-2 0,1 0 0,2 0 0,0-1 0,-2-2 0,0-1 0,-3-1 0,-2 0 0,-3-5 0,-1-1 0,1-2 0,12 7 0,8 7 0,7 4 0,1 2 0,-3 0 0,-6-3 0,-6-6 0,-4-4 0,2-3 0,13-1 0,-2-1 0,2 2 0,-8-5 0,-2 1 0,0 1 0,-3-2 0,-3 3 0,-5-2 0,1 0 0,-1-1 0,-2-1 0,1-1 0,-1-3 0,2 1 0,7 3 0,0 2 0,-4-2 0,-12-5 0,-15-4 0,-9-5 0,-3 0 0,-3-1 0,-2 1 0,2 1 0,13 4 0,15 4 0,13 4 0,4 3 0,-9-1 0,-11-5 0,-14-3 0,-6-3 0,-6-3 0,1 3 0,10 3 0,8 4 0,6 3 0,-1-2 0,-8-3 0,-11-5 0,-5-5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46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0 24575,'6'14'0,"4"1"0,6 7 0,3 0 0,-4 1 0,-2-1 0,-3-3 0,-1-2 0,-1-5 0,-3-2 0,-1-3 0,-1-1 0,2 3 0,2 4 0,3 8 0,3 7 0,6 9 0,2 3 0,2 2 0,1 1 0,-4-7 0,-1-1 0,-3-8 0,-4-6 0,-2-7 0,-3-3 0,-2-3 0,-1 1 0,-2 0 0,-1-1 0,-1-4 0,0-4 0,-1-2 0,-2-2 0,-3-1 0,-1-1 0,0-3 0,-1-1 0,0 0 0,1 1 0,-1 2 0,1-1 0,-1 0 0,-2-1 0,0 1 0,-9 3 0,-12 2 0,-16 5 0,-13 4 0,4 4 0,11 1 0,17-3 0,12-4 0,6-2 0,-3-2 0,-1 0 0,-3 1 0,-1 2 0,-1 0 0,1 1 0,2-1 0,3 0 0,3-1 0,-2 0 0,-9-1 0,-3-1 0,-2 2 0,2 2 0,7 0 0,1 0 0,5-2 0,2-1 0,4-1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50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2404 1 24575,'-9'0'0,"-2"0"0,-5 0 0,-5 0 0,-3 0 0,-3 0 0,2 1 0,-1 4 0,-7 5 0,-2 4 0,-6 2 0,-1 1 0,1 2 0,0 2 0,1 2 0,2 2 0,-1 0 0,-1 2 0,-5 3 0,1-2 0,-2 1 0,4-4 0,2 0 0,-3 0 0,0 1 0,-2 0 0,2-1 0,1 1 0,6-4 0,-1-1 0,2 0 0,-6 6 0,-6 6 0,-4 3 0,2 1 0,2-4 0,3 1 0,-2 2 0,-1 1 0,-3 4 0,-3-1 0,9-7 0,7-5 0,10-8 0,5 0 0,-2 0 0,2 2 0,0-1 0,0-1 0,0-1 0,0 0 0,2 1 0,-2 0 0,2-1 0,-1 0 0,-4 6 0,-2 6 0,-8 7 0,-6 7 0,-5 3 0,-2 1 0,2-1 0,7-5 0,6-6 0,7-6 0,4-8 0,5-5 0,4-5 0,1 1 0,1-1 0,1 1 0,1-2 0,1-2 0,2-1 0,0-2 0,2 1 0,2-1 0,-1-1 0,2-3 0,0-1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52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24575,'0'5'0,"0"2"0,0 10 0,0 1 0,0 1 0,0 0 0,0-2 0,0 1 0,0-1 0,0 5 0,0 1 0,0 0 0,0 2 0,0 2 0,0-2 0,0-3 0,0-3 0,0-4 0,0-2 0,0 0 0,0-2 0,0 2 0,0 3 0,0 7 0,0 6 0,0 4 0,0 1 0,0-1 0,0-2 0,0-4 0,0-4 0,0-7 0,0-4 0,0-2 0,0 0 0,0-4 0,1-4 0,2-4 0,6-3 0,4 1 0,8-2 0,2-2 0,3-1 0,3 0 0,1 0 0,0 1 0,-1 1 0,-1 0 0,-4 1 0,-2-1 0,-2 1 0,5 0 0,5-1 0,6-1 0,6-1 0,-1 1 0,0 0 0,-7 2 0,-10 2 0,-6 2 0,-9 0 0,-4 2 0,-3-2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22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24575,'0'23'0,"0"-4"0,0 16 0,0-2 0,0 6 0,0 6 0,0 4 0,0-2 0,3-2 0,4 1 0,3 2 0,6 9 0,-3-4 0,1-2 0,-3-8 0,-4-2 0,0 1 0,0-2 0,-1-2 0,0-5 0,-1-2 0,0-2 0,1 1 0,-1-1 0,1 2 0,-1 3 0,3 11 0,2 13 0,1 10 0,2 1 0,0-5 0,1-6 0,0-3 0,1-1 0,1 3 0,0-1 0,2 1 0,-3-12 0,-3-9 0,-2-10 0,-2-5 0,1 0 0,-1-2 0,0 0 0,-2-3 0,0 0 0,-2 0 0,0-1 0,0-2 0,0-1 0,-1-1 0,-1 1 0,2-1 0,-4-4 0,1-2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34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24575,'23'3'0,"-5"1"0,-4 2 0,-4 0 0,-1 1 0,-2-1 0,0-1 0,-1 0 0,-1 0 0,0 1 0,3 2 0,12 5 0,13 10 0,16 11 0,7 5 0,-5 1 0,-11-10 0,-14-8 0,-9-8 0,-8-5 0,-3-3 0,-1-1 0,1 2 0,1 2 0,6 6 0,9 11 0,9 9 0,5 4 0,-4-6 0,-8-9 0,-10-11 0,-7-9 0,-5-8 0,-4-12 0,-3-12 0,-2-17 0,-1-6 0,-1 0 0,5 9 0,-1 7 0,0 3 0,2 7 0,1 3 0,2 8 0,0 1 0,0 4 0,0 0 0,0-4 0,0-5 0,0-5 0,0-3 0,2 2 0,2 0 0,2 2 0,2 4 0,-3 5 0,-1 7 0,-2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52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4201 1 24575,'-47'0'0,"-16"0"0,-27 10 0,40-2 0,-1 2 0,-2 4 0,1 3 0,2 1 0,2 2 0,-39 19 0,14-2 0,12-5 0,14-5 0,3-5 0,-1 1 0,-1 0 0,-1 1 0,4 1 0,0-2 0,4 0 0,-1-1 0,-4 2 0,-7 4 0,-3 2 0,-4 1 0,3-2 0,1 0 0,-5 2 0,-10 6 0,-7 7 0,-10 4 0,40-22 0,0 0 0,0-1 0,2-1 0,-30 14 0,14-7 0,22-10 0,8-3 0,0 0 0,4-2 0,-1-2 0,3-2 0,0 0 0,0-1 0,1 1 0,-6 0 0,-13 3 0,-13 4 0,-16 1 0,-10 5 0,-3 1 0,-3 1 0,2 3 0,3-1 0,6 0 0,4-1 0,16-4 0,11-4 0,12-5 0,7-2 0,-1 1 0,-2 1 0,-1 0 0,1 1 0,-1-2 0,1-3 0,-2 2 0,2-2 0,-1 1 0,1 0 0,-7 0 0,-2 2 0,-1 2 0,6 1 0,10-5 0,8-4 0,6-2 0,0-3 0,-9 5 0,-12 8 0,-6 4 0,-10 8 0,3 0 0,-1 0 0,0 0 0,0 0 0,2 0 0,3-3 0,5-4 0,9-8 0,5-2 0,8-3 0,2-1 0,6 0 0,1-3 0,2-1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54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24575,'0'12'0,"0"0"0,0-1 0,0 1 0,0-1 0,0 1 0,0-1 0,0 1 0,0-1 0,0 0 0,0 1 0,-1 7 0,-5 13 0,-4 14 0,-4 8 0,1-4 0,2-11 0,4-12 0,3-12 0,2-5 0,4-5 0,1-1 0,2-3 0,5-1 0,5 0 0,9 0 0,15 1 0,15 3 0,16 1 0,3 0 0,-4-1 0,-13-4 0,-13 0 0,-12 0 0,-9 0 0,-11 0 0,-5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22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24575,'0'23'0,"0"-4"0,0 16 0,0-2 0,0 6 0,0 6 0,0 4 0,0-2 0,3-2 0,4 1 0,3 2 0,6 9 0,-3-4 0,1-2 0,-3-8 0,-4-2 0,0 1 0,0-2 0,-1-2 0,0-5 0,-1-2 0,0-2 0,1 1 0,-1-1 0,1 2 0,-1 3 0,3 11 0,2 13 0,1 10 0,2 1 0,0-5 0,1-6 0,0-3 0,1-1 0,1 3 0,0-1 0,2 1 0,-3-12 0,-3-9 0,-2-10 0,-2-5 0,1 0 0,-1-2 0,0 0 0,-2-3 0,0 0 0,-2 0 0,0-1 0,0-2 0,0-1 0,-1-1 0,-1 1 0,2-1 0,-4-4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0:27:14.6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0 477 24575,'0'-8'0,"0"-4"0,0-4 0,0-2 0,0-4 0,0 1 0,2 1 0,4-4 0,7-4 0,4-6 0,6-5 0,2 1 0,1 1 0,2 4 0,-4 6 0,-4 8 0,-6 6 0,-5 5 0,-2 1 0,3-3 0,4-2 0,1-1 0,-1 3 0,-5 4 0,-3 4 0,1 4 0,8 2 0,7 4 0,10 3 0,9 6 0,5 1 0,5 5 0,2 1 0,10 5 0,0 2 0,-6-3 0,-15-6 0,-25-13 0,-8-3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34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24575,'23'3'0,"-5"1"0,-4 2 0,-4 0 0,-1 1 0,-2-1 0,0-1 0,-1 0 0,-1 0 0,0 1 0,3 2 0,12 5 0,13 10 0,16 11 0,7 5 0,-5 1 0,-11-10 0,-14-8 0,-9-8 0,-8-5 0,-3-3 0,-1-1 0,1 2 0,1 2 0,6 6 0,9 11 0,9 9 0,5 4 0,-4-6 0,-8-9 0,-10-11 0,-7-9 0,-5-8 0,-4-12 0,-3-12 0,-2-17 0,-1-6 0,-1 0 0,5 9 0,-1 7 0,0 3 0,2 7 0,1 3 0,2 8 0,0 1 0,0 4 0,0 0 0,0-4 0,0-5 0,0-5 0,0-3 0,2 2 0,2 0 0,2 2 0,2 4 0,-3 5 0,-1 7 0,-2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52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4201 1 24575,'-47'0'0,"-16"0"0,-27 10 0,40-2 0,-1 2 0,-2 4 0,1 3 0,2 1 0,2 2 0,-39 19 0,14-2 0,12-5 0,14-5 0,3-5 0,-1 1 0,-1 0 0,-1 1 0,4 1 0,0-2 0,4 0 0,-1-1 0,-4 2 0,-7 4 0,-3 2 0,-4 1 0,3-2 0,1 0 0,-5 2 0,-10 6 0,-7 7 0,-10 4 0,40-22 0,0 0 0,0-1 0,2-1 0,-30 14 0,14-7 0,22-10 0,8-3 0,0 0 0,4-2 0,-1-2 0,3-2 0,0 0 0,0-1 0,1 1 0,-6 0 0,-13 3 0,-13 4 0,-16 1 0,-10 5 0,-3 1 0,-3 1 0,2 3 0,3-1 0,6 0 0,4-1 0,16-4 0,11-4 0,12-5 0,7-2 0,-1 1 0,-2 1 0,-1 0 0,1 1 0,-1-2 0,1-3 0,-2 2 0,2-2 0,-1 1 0,1 0 0,-7 0 0,-2 2 0,-1 2 0,6 1 0,10-5 0,8-4 0,6-2 0,0-3 0,-9 5 0,-12 8 0,-6 4 0,-10 8 0,3 0 0,-1 0 0,0 0 0,0 0 0,2 0 0,3-3 0,5-4 0,9-8 0,5-2 0,8-3 0,2-1 0,6 0 0,1-3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6:54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24575,'0'12'0,"0"0"0,0-1 0,0 1 0,0-1 0,0 1 0,0-1 0,0 1 0,0-1 0,0 0 0,0 1 0,-1 7 0,-5 13 0,-4 14 0,-4 8 0,1-4 0,2-11 0,4-12 0,3-12 0,2-5 0,4-5 0,1-1 0,2-3 0,5-1 0,5 0 0,9 0 0,15 1 0,15 3 0,16 1 0,3 0 0,-4-1 0,-13-4 0,-13 0 0,-12 0 0,-9 0 0,-11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19:13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24575,'0'23'0,"0"-4"0,0 16 0,0-2 0,0 6 0,0 6 0,0 4 0,0-2 0,3-2 0,4 1 0,3 2 0,6 9 0,-3-4 0,1-2 0,-3-8 0,-4-2 0,0 1 0,0-2 0,-1-2 0,0-5 0,-1-2 0,0-2 0,1 1 0,-1-1 0,1 2 0,-1 3 0,3 11 0,2 13 0,1 10 0,2 1 0,0-5 0,1-6 0,0-3 0,1-1 0,1 3 0,0-1 0,2 1 0,-3-12 0,-3-9 0,-2-10 0,-2-5 0,1 0 0,-1-2 0,0 0 0,-2-3 0,0 0 0,-2 0 0,0-1 0,0-2 0,0-1 0,-1-1 0,-1 1 0,2-1 0,-4-4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19:33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24575,'23'3'0,"-5"1"0,-4 2 0,-4 0 0,-1 1 0,-2-1 0,0-1 0,-1 0 0,-1 0 0,0 1 0,3 2 0,12 5 0,13 10 0,16 11 0,7 5 0,-5 1 0,-11-10 0,-14-8 0,-9-8 0,-8-5 0,-3-3 0,-1-1 0,1 2 0,1 2 0,6 6 0,9 11 0,9 9 0,5 4 0,-4-6 0,-8-9 0,-10-11 0,-7-9 0,-5-8 0,-4-12 0,-3-12 0,-2-17 0,-1-6 0,-1 0 0,5 9 0,-1 7 0,0 3 0,2 7 0,1 3 0,2 8 0,0 1 0,0 4 0,0 0 0,0-4 0,0-5 0,0-5 0,0-3 0,2 2 0,2 0 0,2 2 0,2 4 0,-3 5 0,-1 7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19:43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2678 1 24575,'-8'0'0,"1"0"0,-1 0 0,2 0 0,-1 0 0,-1 0 0,1 0 0,1 1 0,1 1 0,0 0 0,-2 0 0,-3-1 0,-2 1 0,1 0 0,2 0 0,3-1 0,2 1 0,-1 0 0,-2 0 0,-2-2 0,-2 1 0,-1 1 0,1 0 0,1 2 0,-2 0 0,-5 2 0,-10 3 0,-9 3 0,-9 2 0,-6 2 0,-2 2 0,1 0 0,4-3 0,2 0 0,11-3 0,6-2 0,7-2 0,3-2 0,-1 0 0,-2 0 0,2 2 0,2 0 0,-2 1 0,1-1 0,0 0 0,-1 1 0,-4 3 0,-6 1 0,-4 5 0,-1 2 0,1 0 0,1 2 0,-2 3 0,-3 1 0,-5 3 0,-5 3 0,4-4 0,2-2 0,9-4 0,3-1 0,1-1 0,2 1 0,2-3 0,4-1 0,1-2 0,4-3 0,-1 0 0,1-1 0,2-1 0,-1 0 0,-1 1 0,-3 2 0,-4 3 0,-2 4 0,-3 1 0,-5 3 0,-4 1 0,-1-1 0,-3-1 0,1 0 0,6-2 0,3-2 0,6-4 0,4-1 0,-1 1 0,-1 2 0,-2 1 0,1 1 0,-1 2 0,0 1 0,0 1 0,-3 0 0,1 3 0,1 0 0,-6 9 0,-2 7 0,-4 8 0,2 2 0,4-5 0,3-7 0,6-10 0,7-8 0,7-7 0,5-4 0,-2-2 0,1-1 0,-6 9 0,-6 5 0,-15 27 0,-11 14 0,1-1 0,7-8 0,17-28 0,11-14 0,3-7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19:45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24575,'0'10'0,"0"1"0,0 9 0,0 3 0,0 3 0,0 1 0,0-1 0,0-1 0,0-1 0,0-2 0,0-3 0,0-1 0,0 3 0,0 8 0,0 12 0,0 7 0,0-3 0,0-10 0,0-13 0,0-9 0,0-5 0,0 0 0,0 4 0,0 5 0,0 2 0,0 1 0,1-7 0,9-6 0,16-6 0,17-5 0,14-5 0,3-2 0,-3 0 0,-12 2 0,-8 3 0,-12 2 0,-4 1 0,0 1 0,0 0 0,1 0 0,-1-1 0,0 1 0,0 0 0,1 0 0,-3-1 0,-1 1 0,-2 2 0,-1 0 0,-3 0 0,0 0 0,-3 0 0,-3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43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24575,'15'0'0,"12"0"0,3 0 0,11 2 0,6 0 0,-2 3 0,-3-1 0,-11 0 0,-11 0 0,-11-1 0,-2 1 0,-3-1 0,-1 1 0,5 2 0,9 2 0,12 1 0,26 3 0,34 15 0,-30-8 0,3 3 0,8 5 0,1 2 0,0 3 0,0 1 0,-7-2 0,-2 0 0,-6-1 0,-2-1 0,-5-1 0,0-1 0,-5-2 0,1-1 0,3 3 0,0 1 0,1 0 0,-1-1 0,38 22 0,-11-3 0,-22-13 0,-4-2 0,1 0 0,2 0 0,0-1 0,-2-2 0,0-1 0,-3-1 0,-2 0 0,-3-5 0,-1-1 0,1-2 0,12 7 0,8 7 0,7 4 0,1 2 0,-3 0 0,-6-3 0,-6-6 0,-4-4 0,2-3 0,13-1 0,-2-1 0,2 2 0,-8-5 0,-2 1 0,0 1 0,-3-2 0,-3 3 0,-5-2 0,1 0 0,-1-1 0,-2-1 0,1-1 0,-1-3 0,2 1 0,7 3 0,0 2 0,-4-2 0,-12-5 0,-15-4 0,-9-5 0,-3 0 0,-3-1 0,-2 1 0,2 1 0,13 4 0,15 4 0,13 4 0,4 3 0,-9-1 0,-11-5 0,-14-3 0,-6-3 0,-6-3 0,1 3 0,10 3 0,8 4 0,6 3 0,-1-2 0,-8-3 0,-11-5 0,-5-5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46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 0 24575,'6'14'0,"4"1"0,6 7 0,3 0 0,-4 1 0,-2-1 0,-3-3 0,-1-2 0,-1-5 0,-3-2 0,-1-3 0,-1-1 0,2 3 0,2 4 0,3 8 0,3 7 0,6 9 0,2 3 0,2 2 0,1 1 0,-4-7 0,-1-1 0,-3-8 0,-4-6 0,-2-7 0,-3-3 0,-2-3 0,-1 1 0,-2 0 0,-1-1 0,-1-4 0,0-4 0,-1-2 0,-2-2 0,-3-1 0,-1-1 0,0-3 0,-1-1 0,0 0 0,1 1 0,-1 2 0,1-1 0,-1 0 0,-2-1 0,0 1 0,-9 3 0,-12 2 0,-16 5 0,-13 4 0,4 4 0,11 1 0,17-3 0,12-4 0,6-2 0,-3-2 0,-1 0 0,-3 1 0,-1 2 0,-1 0 0,1 1 0,2-1 0,3 0 0,3-1 0,-2 0 0,-9-1 0,-3-1 0,-2 2 0,2 2 0,7 0 0,1 0 0,5-2 0,2-1 0,4-1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4:22:50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2404 1 24575,'-9'0'0,"-2"0"0,-5 0 0,-5 0 0,-3 0 0,-3 0 0,2 1 0,-1 4 0,-7 5 0,-2 4 0,-6 2 0,-1 1 0,1 2 0,0 2 0,1 2 0,2 2 0,-1 0 0,-1 2 0,-5 3 0,1-2 0,-2 1 0,4-4 0,2 0 0,-3 0 0,0 1 0,-2 0 0,2-1 0,1 1 0,6-4 0,-1-1 0,2 0 0,-6 6 0,-6 6 0,-4 3 0,2 1 0,2-4 0,3 1 0,-2 2 0,-1 1 0,-3 4 0,-3-1 0,9-7 0,7-5 0,10-8 0,5 0 0,-2 0 0,2 2 0,0-1 0,0-1 0,0-1 0,0 0 0,2 1 0,-2 0 0,2-1 0,-1 0 0,-4 6 0,-2 6 0,-8 7 0,-6 7 0,-5 3 0,-2 1 0,2-1 0,7-5 0,6-6 0,7-6 0,4-8 0,5-5 0,4-5 0,1 1 0,1-1 0,1 1 0,1-2 0,1-2 0,2-1 0,0-2 0,2 1 0,2-1 0,-1-1 0,2-3 0,0-1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hur.st/bloomfilter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8.png"/><Relationship Id="rId5" Type="http://schemas.openxmlformats.org/officeDocument/2006/relationships/image" Target="../media/image9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Introduction to Databases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5" y="2992675"/>
            <a:ext cx="6573483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8: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Workloads, Storage Models, and Filters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C857-50E9-A334-398D-68FF07EC7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CEAA-77A4-218F-36B8-728AAB5E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3057-E34F-C016-44DA-0BAF32BF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Until now, we discussed how data is stored in pages and how records are arranged in a page or disk.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But, we are yet to discuss about the different storage models.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These storage models help the database designer decide what is the right way for storing the records of their database.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Does your database targets OLAP or OLTP or HTAP?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These decisions help you select an appropriate storage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7DEA-1351-1BDF-8B2F-4960CB5D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D8F1-E759-4BC8-B8C2-CD8627E6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352-8BCF-F2EA-4703-5C0C8536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845-6D55-6721-4FD8-8375184F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Storage Models can be broadly divided into three categories: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N-</a:t>
            </a:r>
            <a:r>
              <a:rPr lang="en-US" dirty="0" err="1">
                <a:latin typeface="Palatino Linotype" panose="02040502050505030304" pitchFamily="18" charset="0"/>
              </a:rPr>
              <a:t>ary</a:t>
            </a:r>
            <a:r>
              <a:rPr lang="en-US" dirty="0">
                <a:latin typeface="Palatino Linotype" panose="02040502050505030304" pitchFamily="18" charset="0"/>
              </a:rPr>
              <a:t> Storage Model (NSM)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Decomposition Storage Model (DSM)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Hybrid Storage Model (PAX)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00908-DE26-6C08-55E3-CBE020AE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7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0D07-A653-BC96-C75E-7C94A5E93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6757-DB10-0542-3747-B13634AD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N-</a:t>
            </a:r>
            <a:r>
              <a:rPr lang="en-US" sz="4000" b="1" dirty="0" err="1">
                <a:latin typeface="Palatino Linotype" panose="02040502050505030304" pitchFamily="18" charset="0"/>
              </a:rPr>
              <a:t>ary</a:t>
            </a:r>
            <a:r>
              <a:rPr lang="en-US" sz="4000" b="1" dirty="0">
                <a:latin typeface="Palatino Linotype" panose="02040502050505030304" pitchFamily="18" charset="0"/>
              </a:rPr>
              <a:t>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EF1F-8521-BABE-61EA-DF73297B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how does an N-</a:t>
            </a:r>
            <a:r>
              <a:rPr lang="en-US" sz="2400" dirty="0" err="1">
                <a:latin typeface="Palatino Linotype" panose="02040502050505030304" pitchFamily="18" charset="0"/>
              </a:rPr>
              <a:t>ary</a:t>
            </a:r>
            <a:r>
              <a:rPr lang="en-US" sz="2400" dirty="0">
                <a:latin typeface="Palatino Linotype" panose="02040502050505030304" pitchFamily="18" charset="0"/>
              </a:rPr>
              <a:t> storage model look?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NSM, you store the full record contiguously.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All the attributes (columns) of the record are stored together in the same page.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design is also called as row-store.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9D39C-D20F-67AA-35A8-D9587BA7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CE525-C4D6-B954-1EEE-60F15C505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CBEF-17F3-3058-1B78-2C12C585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N-</a:t>
            </a:r>
            <a:r>
              <a:rPr lang="en-US" sz="4000" b="1" dirty="0" err="1">
                <a:latin typeface="Palatino Linotype" panose="02040502050505030304" pitchFamily="18" charset="0"/>
              </a:rPr>
              <a:t>ary</a:t>
            </a:r>
            <a:r>
              <a:rPr lang="en-US" sz="4000" b="1" dirty="0">
                <a:latin typeface="Palatino Linotype" panose="02040502050505030304" pitchFamily="18" charset="0"/>
              </a:rPr>
              <a:t>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3483-28BE-6CBC-2FE2-B5C81FDD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NSM is useful for which type of database workload?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NSM is useful for OLTP workloads.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would like to have queries that try to fetch multiple or all attributes of the record.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Further, NSM is ideal for write-heavy queries.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E319-D201-F881-CA9C-D39E82D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E5E8D-0310-7A13-05AD-5DAC929E6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97CB-F392-986D-830C-E33A6119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95F5D-C753-81FC-8343-5BB838F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8C8F6C-7001-D2FD-3E58-649060AAD717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9570D96E-B957-2FA3-1BEA-964FB2647B21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8347779-4951-786D-37C0-1D8C73E5D652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F0E57EE-2EF9-773B-F76A-796CF94094CF}"/>
              </a:ext>
            </a:extLst>
          </p:cNvPr>
          <p:cNvSpPr/>
          <p:nvPr/>
        </p:nvSpPr>
        <p:spPr>
          <a:xfrm>
            <a:off x="3733800" y="5508171"/>
            <a:ext cx="4702629" cy="762026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1EAD926-0CD0-F266-FA52-0B429A10D359}"/>
              </a:ext>
            </a:extLst>
          </p:cNvPr>
          <p:cNvSpPr/>
          <p:nvPr/>
        </p:nvSpPr>
        <p:spPr>
          <a:xfrm>
            <a:off x="4201886" y="5508171"/>
            <a:ext cx="5083628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EDF7E99-586A-6DEC-73A9-43777A1261CF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E91F0-2D1B-14EB-F14F-108FE346542D}"/>
              </a:ext>
            </a:extLst>
          </p:cNvPr>
          <p:cNvSpPr txBox="1"/>
          <p:nvPr/>
        </p:nvSpPr>
        <p:spPr>
          <a:xfrm>
            <a:off x="7864178" y="419743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EBA6E-B92E-2E3D-C40A-45F840D0487D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7BFF3-5CC1-DE56-6C21-D28F6B19B242}"/>
              </a:ext>
            </a:extLst>
          </p:cNvPr>
          <p:cNvSpPr txBox="1"/>
          <p:nvPr/>
        </p:nvSpPr>
        <p:spPr>
          <a:xfrm>
            <a:off x="2383309" y="419743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9B63F-6F40-F2ED-469E-F67625F3FCFD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BE642C-8CA0-B562-2D41-D131A6B9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Last class, we saw this slotted pages architecture for storing records.</a:t>
            </a:r>
          </a:p>
        </p:txBody>
      </p:sp>
    </p:spTree>
    <p:extLst>
      <p:ext uri="{BB962C8B-B14F-4D97-AF65-F5344CB8AC3E}">
        <p14:creationId xmlns:p14="http://schemas.microsoft.com/office/powerpoint/2010/main" val="271660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7B85-BEE8-497B-7034-2799E823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28D6-B704-DA16-EAF7-94261EE2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6B55-0545-8003-FCB8-3F9BE06B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10210D-DE4C-CFE5-AC7B-21BF166C0487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4A59BA02-D9D3-54F7-4E30-FB5AB0B7BC1A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F177990-40EC-C4CF-57D3-193CD6A51B2F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6B070B0-18FA-51B8-4F71-BA5E14346828}"/>
              </a:ext>
            </a:extLst>
          </p:cNvPr>
          <p:cNvSpPr/>
          <p:nvPr/>
        </p:nvSpPr>
        <p:spPr>
          <a:xfrm>
            <a:off x="3733800" y="5508171"/>
            <a:ext cx="4702629" cy="762026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2930A88-EAC3-E17A-6BB8-5F340795282E}"/>
              </a:ext>
            </a:extLst>
          </p:cNvPr>
          <p:cNvSpPr/>
          <p:nvPr/>
        </p:nvSpPr>
        <p:spPr>
          <a:xfrm>
            <a:off x="4201886" y="5508171"/>
            <a:ext cx="5083628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EF0E449-FBFE-FB1C-A4C1-33FDBC266DF0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EA211-EEBA-2E04-1198-8FA6ECDBEF1D}"/>
              </a:ext>
            </a:extLst>
          </p:cNvPr>
          <p:cNvSpPr txBox="1"/>
          <p:nvPr/>
        </p:nvSpPr>
        <p:spPr>
          <a:xfrm>
            <a:off x="7864178" y="419743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B1A70C-7754-454F-377F-FC46EEC0D8FE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D79EE-0EF5-23C1-D6D4-32C2E89774B2}"/>
              </a:ext>
            </a:extLst>
          </p:cNvPr>
          <p:cNvSpPr txBox="1"/>
          <p:nvPr/>
        </p:nvSpPr>
        <p:spPr>
          <a:xfrm>
            <a:off x="2383309" y="419743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516FB-E282-EE81-3B7F-8A0F5A51C47A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3C48E3-73CD-AFBB-615A-4BFC63FE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Last class, we saw this slotted pages architecture for storing records.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If we want to store records according to NSM, then how will we proceed?</a:t>
            </a:r>
          </a:p>
        </p:txBody>
      </p:sp>
    </p:spTree>
    <p:extLst>
      <p:ext uri="{BB962C8B-B14F-4D97-AF65-F5344CB8AC3E}">
        <p14:creationId xmlns:p14="http://schemas.microsoft.com/office/powerpoint/2010/main" val="4341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31A9-8B58-7FFC-E77A-F629E96E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FB96-D3C5-F071-5251-B9668224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0B09-BEF8-10DB-9961-536D5658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67770A-AA54-8E02-0D3A-3126B7CAA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972886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90347E1D-BC0A-7EE7-7C79-C61F77CFFB09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B7139-0715-5E5F-748F-3721D71ECC16}"/>
              </a:ext>
            </a:extLst>
          </p:cNvPr>
          <p:cNvSpPr txBox="1"/>
          <p:nvPr/>
        </p:nvSpPr>
        <p:spPr>
          <a:xfrm>
            <a:off x="9558156" y="420747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6E0E5-B0FF-B5C0-FD08-B8558297A688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B2D29-A624-AA71-F19B-53E94EEBEFE1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36C94-CADB-425A-7074-2B1B8D57CA04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03FD194-9DD2-34CE-57C4-D0E10282BC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32298"/>
              </p:ext>
            </p:extLst>
          </p:nvPr>
        </p:nvGraphicFramePr>
        <p:xfrm>
          <a:off x="4672694" y="2210010"/>
          <a:ext cx="284661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47CB03C-49D7-3A1C-74D8-57D75C8E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record. Storing it in NSM requires storing all the attributes of the record contiguously.</a:t>
            </a:r>
          </a:p>
        </p:txBody>
      </p:sp>
    </p:spTree>
    <p:extLst>
      <p:ext uri="{BB962C8B-B14F-4D97-AF65-F5344CB8AC3E}">
        <p14:creationId xmlns:p14="http://schemas.microsoft.com/office/powerpoint/2010/main" val="120823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02571-9E59-5DCD-6A6D-7661C6829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B47C-AD09-9718-5A54-63E115A4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8B0A2-9C66-84A0-6C8A-03CEA5A1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5337EC-6A04-4E61-1A93-D818D57E6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92469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5160210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AB040B34-5EA0-D2AE-B84D-E769DA4C4BFC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45123-B3AE-1E8F-6885-7C2519B8FB8B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9A391-A1B2-C595-2F54-9D497DD5736C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073EA-5760-2F66-B93E-3C6EFE77C599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4598D-C4E1-2545-659F-F1651C015224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3CCC9B4-8ED2-0CCF-FD80-23891D2EA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269718"/>
              </p:ext>
            </p:extLst>
          </p:nvPr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9557CCC-5002-F045-5BEF-66C1E127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record. Storing it in NSM requires storing all the attributes of the record contiguously.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4BE245F-CB67-E0C7-A44E-94EB010395CB}"/>
              </a:ext>
            </a:extLst>
          </p:cNvPr>
          <p:cNvSpPr/>
          <p:nvPr/>
        </p:nvSpPr>
        <p:spPr>
          <a:xfrm>
            <a:off x="3276600" y="5508171"/>
            <a:ext cx="6590881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10A59-775C-88B6-7C45-A50B6DE54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3500-AF26-EE03-251B-6CEFA3BF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0297B-6BE4-DE53-FB18-CA72C362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9BA40-6DA3-0EC2-4C5D-747EABB60CD6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5160210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27E0BB9E-B7B3-B0F2-7507-3C15B9E75750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2CC46-718A-A296-506D-9BFC9C24DB3D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3DF59-DFF3-2284-130A-06F9977851B0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35F74B-20F8-DCAA-001C-48C1215F3365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9B1F2-43CE-2170-21DF-CE9007F55F97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A3E962A-88E7-AF6C-1EE3-BE7D491CAC6C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DA8605-9457-3099-837D-F847356F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record. Storing it in NSM requires storing all the attributes of the record contiguously.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98B15F-84DB-C58D-45AF-8DE1C793C288}"/>
              </a:ext>
            </a:extLst>
          </p:cNvPr>
          <p:cNvSpPr/>
          <p:nvPr/>
        </p:nvSpPr>
        <p:spPr>
          <a:xfrm>
            <a:off x="3276600" y="5508171"/>
            <a:ext cx="6590881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7950D-312A-6952-E6C0-3911F4BBFF3A}"/>
              </a:ext>
            </a:extLst>
          </p:cNvPr>
          <p:cNvSpPr txBox="1"/>
          <p:nvPr/>
        </p:nvSpPr>
        <p:spPr>
          <a:xfrm>
            <a:off x="8421813" y="2958252"/>
            <a:ext cx="338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This header informs which attribute is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1093A0-5E43-65AC-1546-ED0D165F71EB}"/>
                  </a:ext>
                </a:extLst>
              </p14:cNvPr>
              <p14:cNvContentPartPr/>
              <p14:nvPr/>
            </p14:nvContentPartPr>
            <p14:xfrm>
              <a:off x="10494431" y="3971856"/>
              <a:ext cx="483120" cy="901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1093A0-5E43-65AC-1546-ED0D165F71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8311" y="3965736"/>
                <a:ext cx="49536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D550CD0-9B17-F0FC-0E77-54CD6D66216F}"/>
                  </a:ext>
                </a:extLst>
              </p14:cNvPr>
              <p14:cNvContentPartPr/>
              <p14:nvPr/>
            </p14:nvContentPartPr>
            <p14:xfrm>
              <a:off x="10866311" y="3954216"/>
              <a:ext cx="288000" cy="172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D550CD0-9B17-F0FC-0E77-54CD6D6621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0191" y="3948096"/>
                <a:ext cx="30024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51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09D6-6CED-553A-BF9B-42A3D23B0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9326-9B39-DD00-1BEE-573662F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B8607-E41A-B5FE-AEF4-2A49950E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E759071-CE76-2D3F-8ECE-C85907698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72949"/>
              </p:ext>
            </p:extLst>
          </p:nvPr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1277F2E-8075-70DF-3748-8DAEC28F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 lets add another record.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F1BFF2A-CB69-97E1-F5CA-BBE093691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49672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5160210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2B3E7152-DE66-ED12-AADB-9FC855EE4223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9FC1A-02BD-D5B9-B341-B88B20D0D3E8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ED90C-047F-B213-CB0E-9F2E0AFABB00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F3B61-25F0-10F1-7B2D-4AFBD5DCA809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EDDE4-62C7-41BB-6699-6157DF65DB37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C8C0C72-EA3D-A073-D733-93FF35B6A100}"/>
              </a:ext>
            </a:extLst>
          </p:cNvPr>
          <p:cNvSpPr/>
          <p:nvPr/>
        </p:nvSpPr>
        <p:spPr>
          <a:xfrm>
            <a:off x="3276600" y="5508171"/>
            <a:ext cx="6590881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Oct 29, 2024 at 11:59pm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Start collaborating with your groups!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Midterm: </a:t>
            </a:r>
            <a:r>
              <a:rPr lang="en-US" sz="3600" b="1" dirty="0">
                <a:latin typeface="Palatino Linotype" panose="02040502050505030304" pitchFamily="18" charset="0"/>
              </a:rPr>
              <a:t>Oct 31, 2024 (in class)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5236-AC37-24D8-B779-4C923773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F8F3-52D2-6D57-2AC4-6A8152D2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CC95-4733-0A9C-2391-85BA0067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7978D2-E6E1-B5A2-83D6-BE8E6D854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183383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8D6F855D-7AB6-B893-AFF5-3FD056F69E20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4EDF5-3AE5-7666-10AA-A20D8554C20B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76DD8-8A97-1730-B1CF-200649F4926D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72548-515E-9A74-AF0D-D1D291E7BC9F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01BD5-82E4-56A5-54A4-5F3DF04CD78A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936EE87-82C4-5F03-A37D-2FBBF6D616BA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EE28DBB-5DEA-E2BB-5650-0377FED2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 lets add another record.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F0CFADE-5237-548C-DC7F-F8AA8BD45BA6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4EDE3CD-D8AC-EDD1-CD6B-D5BAD8F7ED5C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89843-2148-E6FE-A580-67299585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6C57-9A58-804A-A234-30C0DACA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F1D7C-F7EB-77E2-3267-15DF01F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A257F7-A922-4E40-67D5-B25FE3DDCE8C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6B1EF756-D1DA-9814-FA52-F8CFCE3A0A40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4D02D-D4FE-A7DE-C3DF-713BE670F038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7500A-311F-A69D-9D2B-196FD378BA5D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925C7-FFCC-1063-4A92-6262954668A2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E819E-D60D-337B-534F-7DC789E7FD43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DB24578-BC02-59E6-1D14-1762B293D54E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A59BABD-6D00-EA2A-CC3D-227656F2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 lets add another record.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DD1DA8C-FB55-E345-4D75-CAC8F4FD7608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AD4F3E8-BD49-925B-C816-8E9FBC66A42B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5F834-1F4C-B698-556B-6E4ED498CD9F}"/>
              </a:ext>
            </a:extLst>
          </p:cNvPr>
          <p:cNvSpPr txBox="1"/>
          <p:nvPr/>
        </p:nvSpPr>
        <p:spPr>
          <a:xfrm>
            <a:off x="8342648" y="2430529"/>
            <a:ext cx="370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We can use this process to continue adding records until the page is full.</a:t>
            </a:r>
          </a:p>
        </p:txBody>
      </p:sp>
    </p:spTree>
    <p:extLst>
      <p:ext uri="{BB962C8B-B14F-4D97-AF65-F5344CB8AC3E}">
        <p14:creationId xmlns:p14="http://schemas.microsoft.com/office/powerpoint/2010/main" val="185147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2C9FB-C5F3-1BCF-895D-CF39BDD6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498A-C395-CCB9-4549-59486B1F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60627-990C-571A-AE75-8E687BF0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DFD5A5-3EC6-EEE0-B91E-20E59441AB7C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8" name="Freeform 7">
            <a:extLst>
              <a:ext uri="{FF2B5EF4-FFF2-40B4-BE49-F238E27FC236}">
                <a16:creationId xmlns:a16="http://schemas.microsoft.com/office/drawing/2014/main" id="{9A9AE64A-4739-08C7-C983-CFCB11DED03B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0AAD0-2B88-3B5F-D2C1-6CC78BDE9E2E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3AC2B-8156-0444-834D-AA472D03EBEB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99470D-F0A2-34EF-E933-CF4B40C236BA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B0DC5-D733-0231-0C1B-86811B951C87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A9D4C32-5D62-E522-F200-3CC4FFBDC1CE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D96626-948B-3680-A2FE-15375E5B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 lets add another record.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F45550B-EBB9-0290-286A-91C37BC53824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29D1D4A-0532-F3EB-3D41-0B957F25C278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D89B0-0E8A-E4AC-E8AF-2DFE4D9E00F9}"/>
              </a:ext>
            </a:extLst>
          </p:cNvPr>
          <p:cNvSpPr txBox="1"/>
          <p:nvPr/>
        </p:nvSpPr>
        <p:spPr>
          <a:xfrm>
            <a:off x="7998488" y="2430529"/>
            <a:ext cx="405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Notice that it does not matter if the attribute is fixed or variable-length.</a:t>
            </a:r>
          </a:p>
        </p:txBody>
      </p:sp>
    </p:spTree>
    <p:extLst>
      <p:ext uri="{BB962C8B-B14F-4D97-AF65-F5344CB8AC3E}">
        <p14:creationId xmlns:p14="http://schemas.microsoft.com/office/powerpoint/2010/main" val="2616533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FB941-5224-58DE-72B9-0EF016EA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F5A9-3E09-CAC6-4162-C30BAC75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OLTP on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D13F-B331-BE61-6CFF-ECA6CF85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try to run an OLTP query on our NSM architecture.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age &gt; 50;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78853-39CE-02DD-4B6B-36D3C345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C7AB33C-3409-BAEE-6D58-8969706C515C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1C7B686C-1B5C-B77D-EB6C-4BA74A446053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A3F83-EFD0-8499-6418-0807A01CB484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FCBD-8C70-227E-A978-0C4F1F6E1586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9B38B-1836-7D07-1A5C-8D86B76D47FB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41472-8E3C-0A1B-893A-843FA7B9AA89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2E3B0E1-FCAD-05FE-F1FB-4B516A3A1FEF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6594F0F-04EA-5852-40FF-73F3CE37854C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513C-92D1-5611-FF47-49203CFE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625A-4D52-B299-4B8D-5478E4D7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OLTP on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8C51-0D49-25ED-A4E7-B2D8909A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try to run an OLTP query on our NSM architecture.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age &gt; 50;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8175-837C-9BAE-3C5B-C9CB1810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F1CB0C-D6C8-1E8C-D57F-6990EF203F1D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07F605EB-9D14-B9B3-FB8B-21060B9C86F1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08146-1934-A44C-A260-159190AB975D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23870-2C0F-5678-A85F-36CB61BED595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23524-4634-7327-A03C-90D21133EFF4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2A103-31E8-5145-042D-74F35F844978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ED68CD9-5541-B3F3-ADCC-5D06BF987804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B277EE9-D2CE-08CA-C0BB-5D10FE87E9C6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D9316-3278-A09F-A47D-DF0362037740}"/>
              </a:ext>
            </a:extLst>
          </p:cNvPr>
          <p:cNvSpPr txBox="1"/>
          <p:nvPr/>
        </p:nvSpPr>
        <p:spPr>
          <a:xfrm>
            <a:off x="7453369" y="2386052"/>
            <a:ext cx="370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This query is perfect for NSM as we want to access all the attributes.</a:t>
            </a:r>
          </a:p>
        </p:txBody>
      </p:sp>
    </p:spTree>
    <p:extLst>
      <p:ext uri="{BB962C8B-B14F-4D97-AF65-F5344CB8AC3E}">
        <p14:creationId xmlns:p14="http://schemas.microsoft.com/office/powerpoint/2010/main" val="49126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050F-9C62-0525-1B97-042D11F0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55B6-A560-0D67-26B5-7AF5831D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OLTP on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7E8E-C226-57CC-1770-2E010A9B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Or, how about an OLTP insert query on our NSM architecture.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insert into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values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(9, Kang, 100);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4E46D-0032-A7FB-F58E-4BC8AC83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EA586F6-5A1E-8B62-9CF1-CE6725D02378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24FCA1CA-FD3A-C930-2F3A-EF8F269A5737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5D355-347A-B3D1-C9A5-98D1E17FF614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61791-E4FF-CCD6-BD8A-7448D94BA522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2C4AF-348C-0FF3-B15A-70880A171425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4325A-B487-6FB7-160B-8B3251EDD787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D7A997E-B703-6E3E-075C-B36872D0E0CA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B35C7A5-E135-6288-F082-161CA06BDEF1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3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5AAE-E040-A3E9-E41A-0FC10250D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FA25-0B4B-59B4-6B47-80975A04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OLTP on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DA1F-BDB6-E0BA-CAC6-8D361744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Or, how about an OLTP insert query on our NSM architecture.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insert into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values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(9, Kang, 100);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09FF2-FEC4-4493-1253-AE4B7437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3D840E8-D73E-0592-3C26-E07A425DCE3D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2982559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413784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732929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573357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34164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539716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5DCBC093-9637-7E6D-76F0-CFC2724126F5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88DB6-B8D0-005E-F624-58F3607D2391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4FBFE-CDD3-D55E-B557-50A8E0FDA661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5D471-AA6D-3EA7-3252-9110C5A5A5CA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BBC14-2C87-A3D0-DA62-962A68BB148A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79F8F00-FCDC-FA71-A9E2-6EFF9E0CAF5A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CE5953C-C96A-CA35-AACB-3205CE1D9B0E}"/>
              </a:ext>
            </a:extLst>
          </p:cNvPr>
          <p:cNvSpPr/>
          <p:nvPr/>
        </p:nvSpPr>
        <p:spPr>
          <a:xfrm>
            <a:off x="3733801" y="5508168"/>
            <a:ext cx="4112486" cy="762029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95D1B-CDAC-30B8-3AED-8D1BBA489C2C}"/>
              </a:ext>
            </a:extLst>
          </p:cNvPr>
          <p:cNvSpPr txBox="1"/>
          <p:nvPr/>
        </p:nvSpPr>
        <p:spPr>
          <a:xfrm>
            <a:off x="7453369" y="2386052"/>
            <a:ext cx="3707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This query is also good for NSM as we want to insert a new record.</a:t>
            </a:r>
          </a:p>
        </p:txBody>
      </p:sp>
    </p:spTree>
    <p:extLst>
      <p:ext uri="{BB962C8B-B14F-4D97-AF65-F5344CB8AC3E}">
        <p14:creationId xmlns:p14="http://schemas.microsoft.com/office/powerpoint/2010/main" val="329067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5BEB-4406-9379-7FAA-286FB087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CE2-2139-E663-13D2-BEA2DB8A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OLAP on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15E0-6271-4799-1589-829E3696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try to run an OLAP query on our NSM architecture.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avg(</a:t>
            </a:r>
            <a:r>
              <a:rPr lang="en-US" sz="2400" dirty="0"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latin typeface="Palatino Linotype" panose="02040502050505030304" pitchFamily="18" charset="0"/>
              </a:rPr>
              <a:t>)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group by </a:t>
            </a:r>
            <a:r>
              <a:rPr lang="en-US" sz="2400" dirty="0">
                <a:latin typeface="Palatino Linotype" panose="02040502050505030304" pitchFamily="18" charset="0"/>
              </a:rPr>
              <a:t>title </a:t>
            </a:r>
            <a:r>
              <a:rPr lang="en-US" sz="2400" b="1" dirty="0">
                <a:latin typeface="Palatino Linotype" panose="02040502050505030304" pitchFamily="18" charset="0"/>
              </a:rPr>
              <a:t>having</a:t>
            </a:r>
            <a:r>
              <a:rPr lang="en-US" sz="2400" dirty="0">
                <a:latin typeface="Palatino Linotype" panose="02040502050505030304" pitchFamily="18" charset="0"/>
              </a:rPr>
              <a:t> avg(age) &gt; 50;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F0A7D-FA39-AB5A-9095-2E995633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9380AB5-E40F-C378-01AA-60CF8B6E1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640335"/>
              </p:ext>
            </p:extLst>
          </p:nvPr>
        </p:nvGraphicFramePr>
        <p:xfrm>
          <a:off x="1727935" y="4680867"/>
          <a:ext cx="91113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868994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271305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753627">
                  <a:extLst>
                    <a:ext uri="{9D8B030D-6E8A-4147-A177-3AD203B41FA5}">
                      <a16:colId xmlns:a16="http://schemas.microsoft.com/office/drawing/2014/main" val="4781502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442128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  <a:gridCol w="851215">
                  <a:extLst>
                    <a:ext uri="{9D8B030D-6E8A-4147-A177-3AD203B41FA5}">
                      <a16:colId xmlns:a16="http://schemas.microsoft.com/office/drawing/2014/main" val="244685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E278BC8E-D28A-A16D-6990-E96C534E8ABB}"/>
              </a:ext>
            </a:extLst>
          </p:cNvPr>
          <p:cNvSpPr/>
          <p:nvPr/>
        </p:nvSpPr>
        <p:spPr>
          <a:xfrm>
            <a:off x="2427514" y="5464629"/>
            <a:ext cx="2777532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ADB05-C35C-3594-45DC-5EC6CA1D1F10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D3B53-C87F-ABFC-1241-961D11A69A8C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0CA6C-7715-DF06-459B-8DCCBB75DFF4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3F4D1-179E-AFFB-D822-943DBBF6F1CA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46080D0-0110-E44C-AF5C-1A9AD576CD8E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B0EE198-D820-2A88-BBE7-EF825AFF6BDB}"/>
              </a:ext>
            </a:extLst>
          </p:cNvPr>
          <p:cNvSpPr/>
          <p:nvPr/>
        </p:nvSpPr>
        <p:spPr>
          <a:xfrm>
            <a:off x="3733801" y="5508169"/>
            <a:ext cx="3253155" cy="512838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1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3B0E5-6911-FDEA-B35E-025C0D5E8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048A-2658-1D42-2AE0-E1DCBB87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OLAP on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CECE-F15F-FBD4-A639-9A81C20A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try to run an OLAP query on our NSM architecture.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avg(</a:t>
            </a:r>
            <a:r>
              <a:rPr lang="en-US" sz="2400" dirty="0">
                <a:latin typeface="Palatino Linotype" panose="02040502050505030304" pitchFamily="18" charset="0"/>
              </a:rPr>
              <a:t>age</a:t>
            </a:r>
            <a:r>
              <a:rPr lang="en-US" sz="2400" b="1" dirty="0">
                <a:latin typeface="Palatino Linotype" panose="02040502050505030304" pitchFamily="18" charset="0"/>
              </a:rPr>
              <a:t>)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group by </a:t>
            </a:r>
            <a:r>
              <a:rPr lang="en-US" sz="2400" dirty="0">
                <a:latin typeface="Palatino Linotype" panose="02040502050505030304" pitchFamily="18" charset="0"/>
              </a:rPr>
              <a:t>title </a:t>
            </a:r>
            <a:r>
              <a:rPr lang="en-US" sz="2400" b="1" dirty="0">
                <a:latin typeface="Palatino Linotype" panose="02040502050505030304" pitchFamily="18" charset="0"/>
              </a:rPr>
              <a:t>having</a:t>
            </a:r>
            <a:r>
              <a:rPr lang="en-US" sz="2400" dirty="0">
                <a:latin typeface="Palatino Linotype" panose="02040502050505030304" pitchFamily="18" charset="0"/>
              </a:rPr>
              <a:t> avg(age) &gt; 50;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F64C1-B76A-1948-9C7C-82312306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CDE01E1-A66A-A7F4-7B69-3E10742831DC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868994">
                  <a:extLst>
                    <a:ext uri="{9D8B030D-6E8A-4147-A177-3AD203B41FA5}">
                      <a16:colId xmlns:a16="http://schemas.microsoft.com/office/drawing/2014/main" val="586948134"/>
                    </a:ext>
                  </a:extLst>
                </a:gridCol>
                <a:gridCol w="271305">
                  <a:extLst>
                    <a:ext uri="{9D8B030D-6E8A-4147-A177-3AD203B41FA5}">
                      <a16:colId xmlns:a16="http://schemas.microsoft.com/office/drawing/2014/main" val="222699394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524790723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789455446"/>
                    </a:ext>
                  </a:extLst>
                </a:gridCol>
                <a:gridCol w="753627">
                  <a:extLst>
                    <a:ext uri="{9D8B030D-6E8A-4147-A177-3AD203B41FA5}">
                      <a16:colId xmlns:a16="http://schemas.microsoft.com/office/drawing/2014/main" val="478150207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  <a:gridCol w="1326382">
                  <a:extLst>
                    <a:ext uri="{9D8B030D-6E8A-4147-A177-3AD203B41FA5}">
                      <a16:colId xmlns:a16="http://schemas.microsoft.com/office/drawing/2014/main" val="45067442"/>
                    </a:ext>
                  </a:extLst>
                </a:gridCol>
                <a:gridCol w="442128">
                  <a:extLst>
                    <a:ext uri="{9D8B030D-6E8A-4147-A177-3AD203B41FA5}">
                      <a16:colId xmlns:a16="http://schemas.microsoft.com/office/drawing/2014/main" val="2862192535"/>
                    </a:ext>
                  </a:extLst>
                </a:gridCol>
                <a:gridCol w="851215">
                  <a:extLst>
                    <a:ext uri="{9D8B030D-6E8A-4147-A177-3AD203B41FA5}">
                      <a16:colId xmlns:a16="http://schemas.microsoft.com/office/drawing/2014/main" val="2446856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9615C9F9-0828-298E-79FF-A0CEBC880474}"/>
              </a:ext>
            </a:extLst>
          </p:cNvPr>
          <p:cNvSpPr/>
          <p:nvPr/>
        </p:nvSpPr>
        <p:spPr>
          <a:xfrm>
            <a:off x="2427514" y="5464629"/>
            <a:ext cx="2777532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84E35-C019-69F9-4910-3FB0BF066BD2}"/>
              </a:ext>
            </a:extLst>
          </p:cNvPr>
          <p:cNvSpPr txBox="1"/>
          <p:nvPr/>
        </p:nvSpPr>
        <p:spPr>
          <a:xfrm>
            <a:off x="9172896" y="420831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F15F1-A407-513F-2543-83F3B7F22AE2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C0CA1-2944-21EB-84A0-11098C9865F8}"/>
              </a:ext>
            </a:extLst>
          </p:cNvPr>
          <p:cNvSpPr txBox="1"/>
          <p:nvPr/>
        </p:nvSpPr>
        <p:spPr>
          <a:xfrm>
            <a:off x="1727935" y="4197429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B4E87-675C-B5C8-670B-6C822E01A737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44DF8B0-5B32-72D7-CF95-E7A818284CCC}"/>
              </a:ext>
            </a:extLst>
          </p:cNvPr>
          <p:cNvSpPr/>
          <p:nvPr/>
        </p:nvSpPr>
        <p:spPr>
          <a:xfrm>
            <a:off x="3215474" y="5508168"/>
            <a:ext cx="66520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0A3618-607C-02C5-C979-13978F57021C}"/>
              </a:ext>
            </a:extLst>
          </p:cNvPr>
          <p:cNvSpPr/>
          <p:nvPr/>
        </p:nvSpPr>
        <p:spPr>
          <a:xfrm>
            <a:off x="3733801" y="5508169"/>
            <a:ext cx="3253155" cy="512838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4792F-120A-FD42-1681-1800C7104E5B}"/>
              </a:ext>
            </a:extLst>
          </p:cNvPr>
          <p:cNvSpPr txBox="1"/>
          <p:nvPr/>
        </p:nvSpPr>
        <p:spPr>
          <a:xfrm>
            <a:off x="7094136" y="2386052"/>
            <a:ext cx="4826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This query is not suitable for NSM as we need to traverse all the records and every attribute when we need only two attributes.</a:t>
            </a:r>
          </a:p>
        </p:txBody>
      </p:sp>
    </p:spTree>
    <p:extLst>
      <p:ext uri="{BB962C8B-B14F-4D97-AF65-F5344CB8AC3E}">
        <p14:creationId xmlns:p14="http://schemas.microsoft.com/office/powerpoint/2010/main" val="164893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46DD-58BD-9727-0057-CB9D5A56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9DB-0C5D-2F24-E613-D6180978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N-</a:t>
            </a:r>
            <a:r>
              <a:rPr lang="en-US" sz="4000" b="1" dirty="0" err="1">
                <a:latin typeface="Palatino Linotype" panose="02040502050505030304" pitchFamily="18" charset="0"/>
              </a:rPr>
              <a:t>ary</a:t>
            </a:r>
            <a:r>
              <a:rPr lang="en-US" sz="4000" b="1" dirty="0">
                <a:latin typeface="Palatino Linotype" panose="02040502050505030304" pitchFamily="18" charset="0"/>
              </a:rPr>
              <a:t>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E7E7-31B4-37AA-9428-875D91F28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Advantages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Fast inserts, updates, and deletes.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Good for queries that need the entire record.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Disadvantages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Yield poor performance for queries that access only a subset of attributes.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Poor memory locality in access patterns.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Not ideal for compression because of multiple value domains within a single page.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98C4C-E57D-4A48-A176-8EFD0E30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8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6564-B2C4-4C99-4619-F91ADBE2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481-1959-7BDD-6D89-FF5D2DB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plan your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135-8F93-B031-6C56-7922811D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is the information you need to decide how your data should be stored or how should you allow access to your data?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need to know about the workloads that your database may encounter?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Type of queries your clients may send.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Type of data you may want to input to your data.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 frequency of data input versus data analysis.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57F3-79C6-BB8C-1DB7-5AE44680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9C0D-BC5D-2612-8E64-67BB4014C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8F5F-47AB-19D8-2273-4DD6559C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Decomposition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EDF7-81BF-E14A-ACD4-56841ECE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how do DSM look?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DSM, each page only stores one attribute for all the records.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design is also called as column-store.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your assignment, you are following the column-store design.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66B75-1EC5-6DD7-92AF-1458485E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24447-07D2-4B0F-C42F-F831F09D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ECEB-B807-014D-942E-99D83D4A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Decomposition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EF2D-4F4A-C96B-3AD6-6665CC52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DSM is useful for which type of database workload?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DSM is useful for OLAP workloads.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would like to have queries that try to fetch a small subset of all the attributes of the record.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Further, DSM is ideal for read-heavy queries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Queries </a:t>
            </a:r>
            <a:r>
              <a:rPr lang="en-US" sz="2400" dirty="0">
                <a:latin typeface="Palatino Linotype" panose="02040502050505030304" pitchFamily="18" charset="0"/>
              </a:rPr>
              <a:t>where the goal is to perform analysis.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It is the job of the DBMS to combine/split the attributes of a record when reading/writing.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CE8A3-3418-465B-37D2-86D1D472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D60EB-E8AA-AD59-1A68-7E636F216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DA1F-6688-7BAE-33E4-81F55F43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Records in DSM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237560-8680-A9DB-B6E6-8FDAB80EFC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992073"/>
              </p:ext>
            </p:extLst>
          </p:nvPr>
        </p:nvGraphicFramePr>
        <p:xfrm>
          <a:off x="1727935" y="436937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134997-71D9-63EA-2509-76C5358D6745}"/>
              </a:ext>
            </a:extLst>
          </p:cNvPr>
          <p:cNvSpPr txBox="1"/>
          <p:nvPr/>
        </p:nvSpPr>
        <p:spPr>
          <a:xfrm>
            <a:off x="9628492" y="40065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CBFCB-23ED-D536-66F0-5521291C39A0}"/>
              </a:ext>
            </a:extLst>
          </p:cNvPr>
          <p:cNvSpPr txBox="1"/>
          <p:nvPr/>
        </p:nvSpPr>
        <p:spPr>
          <a:xfrm>
            <a:off x="1129601" y="43601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7DB15-141E-61EC-4A93-850F310C5DF5}"/>
              </a:ext>
            </a:extLst>
          </p:cNvPr>
          <p:cNvSpPr txBox="1"/>
          <p:nvPr/>
        </p:nvSpPr>
        <p:spPr>
          <a:xfrm>
            <a:off x="1727935" y="3996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05474-B890-8B76-817C-A62FE5938626}"/>
              </a:ext>
            </a:extLst>
          </p:cNvPr>
          <p:cNvSpPr txBox="1"/>
          <p:nvPr/>
        </p:nvSpPr>
        <p:spPr>
          <a:xfrm>
            <a:off x="646220" y="472387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899574C-1E87-EC0A-67C3-DB45DC75E9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9175"/>
              </p:ext>
            </p:extLst>
          </p:nvPr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D7A5443-07F1-E753-801B-ECC1F7A4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record. Storing it in DSM requires storing all the attributes of the record contiguously.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6A85CF2-C239-5820-156C-B1F5E49E4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488903"/>
              </p:ext>
            </p:extLst>
          </p:nvPr>
        </p:nvGraphicFramePr>
        <p:xfrm>
          <a:off x="1720553" y="5235091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368F48E-DA16-EC98-AFFB-91EEA4732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87719"/>
              </p:ext>
            </p:extLst>
          </p:nvPr>
        </p:nvGraphicFramePr>
        <p:xfrm>
          <a:off x="1727935" y="6106272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384AC7-CC22-9CF6-0A64-08BDF9A43933}"/>
              </a:ext>
            </a:extLst>
          </p:cNvPr>
          <p:cNvSpPr txBox="1"/>
          <p:nvPr/>
        </p:nvSpPr>
        <p:spPr>
          <a:xfrm>
            <a:off x="10945936" y="453921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1B61A-56E8-7EC0-C92C-AE0F8D004C07}"/>
              </a:ext>
            </a:extLst>
          </p:cNvPr>
          <p:cNvSpPr txBox="1"/>
          <p:nvPr/>
        </p:nvSpPr>
        <p:spPr>
          <a:xfrm>
            <a:off x="10945936" y="53643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E3C25-05AA-9325-4332-B733C7C7CEC8}"/>
              </a:ext>
            </a:extLst>
          </p:cNvPr>
          <p:cNvSpPr txBox="1"/>
          <p:nvPr/>
        </p:nvSpPr>
        <p:spPr>
          <a:xfrm>
            <a:off x="10945936" y="61982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2F820-8274-CB3C-A38C-39C75FF83311}"/>
              </a:ext>
            </a:extLst>
          </p:cNvPr>
          <p:cNvSpPr txBox="1"/>
          <p:nvPr/>
        </p:nvSpPr>
        <p:spPr>
          <a:xfrm>
            <a:off x="8772211" y="2386052"/>
            <a:ext cx="314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Notice that we have three different pages, one for each attribute.</a:t>
            </a:r>
          </a:p>
        </p:txBody>
      </p:sp>
    </p:spTree>
    <p:extLst>
      <p:ext uri="{BB962C8B-B14F-4D97-AF65-F5344CB8AC3E}">
        <p14:creationId xmlns:p14="http://schemas.microsoft.com/office/powerpoint/2010/main" val="197008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1F02-9A8A-63AF-7008-CBC728CB2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260-E12B-879B-F4E4-5D8A4CE9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Records in DSM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FF7E2-3204-2A9A-34FA-78C77FBE4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1735"/>
              </p:ext>
            </p:extLst>
          </p:nvPr>
        </p:nvGraphicFramePr>
        <p:xfrm>
          <a:off x="1727935" y="436937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49AC8E-8B85-050E-CBB0-FC8DDCCFAAF3}"/>
              </a:ext>
            </a:extLst>
          </p:cNvPr>
          <p:cNvSpPr txBox="1"/>
          <p:nvPr/>
        </p:nvSpPr>
        <p:spPr>
          <a:xfrm>
            <a:off x="9628492" y="40065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F28D2-5FA8-6CCA-618D-A368CAA2F16D}"/>
              </a:ext>
            </a:extLst>
          </p:cNvPr>
          <p:cNvSpPr txBox="1"/>
          <p:nvPr/>
        </p:nvSpPr>
        <p:spPr>
          <a:xfrm>
            <a:off x="1129601" y="43601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B045E-E691-B055-3D74-A9DED1D9F866}"/>
              </a:ext>
            </a:extLst>
          </p:cNvPr>
          <p:cNvSpPr txBox="1"/>
          <p:nvPr/>
        </p:nvSpPr>
        <p:spPr>
          <a:xfrm>
            <a:off x="1727935" y="3996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75C14-DDA6-9DD8-9B24-5084E827D4A2}"/>
              </a:ext>
            </a:extLst>
          </p:cNvPr>
          <p:cNvSpPr txBox="1"/>
          <p:nvPr/>
        </p:nvSpPr>
        <p:spPr>
          <a:xfrm>
            <a:off x="646220" y="472387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A7A18F6-8129-5896-DA58-9880F9DF5AC3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6086211-42BE-4F05-F38C-3A7B6D79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record. Storing it in DSM requires storing all the attributes of the record contiguously.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8962F73-7CB3-A9D5-C892-291A2D462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136908"/>
              </p:ext>
            </p:extLst>
          </p:nvPr>
        </p:nvGraphicFramePr>
        <p:xfrm>
          <a:off x="1720553" y="5235091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00160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124FD7A-0B90-EB91-5D10-4FB86B762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923623"/>
              </p:ext>
            </p:extLst>
          </p:nvPr>
        </p:nvGraphicFramePr>
        <p:xfrm>
          <a:off x="1727935" y="6106272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9EBE21-ACB6-E841-30B8-75EE1518DF7A}"/>
              </a:ext>
            </a:extLst>
          </p:cNvPr>
          <p:cNvSpPr txBox="1"/>
          <p:nvPr/>
        </p:nvSpPr>
        <p:spPr>
          <a:xfrm>
            <a:off x="10945936" y="453921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CAA03-4D0B-CA9D-0C8B-DD15743E61E2}"/>
              </a:ext>
            </a:extLst>
          </p:cNvPr>
          <p:cNvSpPr txBox="1"/>
          <p:nvPr/>
        </p:nvSpPr>
        <p:spPr>
          <a:xfrm>
            <a:off x="10945936" y="53643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82413-86EB-2082-936C-40BD1D087356}"/>
              </a:ext>
            </a:extLst>
          </p:cNvPr>
          <p:cNvSpPr txBox="1"/>
          <p:nvPr/>
        </p:nvSpPr>
        <p:spPr>
          <a:xfrm>
            <a:off x="10945936" y="61982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9CE8F-110D-D7AC-27E0-4BDE6647B709}"/>
              </a:ext>
            </a:extLst>
          </p:cNvPr>
          <p:cNvSpPr txBox="1"/>
          <p:nvPr/>
        </p:nvSpPr>
        <p:spPr>
          <a:xfrm>
            <a:off x="8772211" y="2386052"/>
            <a:ext cx="314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Each attribute goes to its own page</a:t>
            </a:r>
          </a:p>
        </p:txBody>
      </p:sp>
    </p:spTree>
    <p:extLst>
      <p:ext uri="{BB962C8B-B14F-4D97-AF65-F5344CB8AC3E}">
        <p14:creationId xmlns:p14="http://schemas.microsoft.com/office/powerpoint/2010/main" val="61458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EDE2B-7CA2-582C-6DED-028FE20B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9EAE-7998-2B88-E260-149927B2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Records in DSM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7B96349-5993-088E-89B3-051A55F5A38A}"/>
              </a:ext>
            </a:extLst>
          </p:cNvPr>
          <p:cNvGraphicFramePr>
            <a:graphicFrameLocks/>
          </p:cNvGraphicFramePr>
          <p:nvPr/>
        </p:nvGraphicFramePr>
        <p:xfrm>
          <a:off x="1727935" y="436937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2EBD1A-5B37-E124-15D7-DAFCB6D246B4}"/>
              </a:ext>
            </a:extLst>
          </p:cNvPr>
          <p:cNvSpPr txBox="1"/>
          <p:nvPr/>
        </p:nvSpPr>
        <p:spPr>
          <a:xfrm>
            <a:off x="9628492" y="40065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E1B6C-551B-E240-A732-2044ECA826B6}"/>
              </a:ext>
            </a:extLst>
          </p:cNvPr>
          <p:cNvSpPr txBox="1"/>
          <p:nvPr/>
        </p:nvSpPr>
        <p:spPr>
          <a:xfrm>
            <a:off x="1129601" y="43601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AF529-76FC-51BF-16D4-4117A4A2AE30}"/>
              </a:ext>
            </a:extLst>
          </p:cNvPr>
          <p:cNvSpPr txBox="1"/>
          <p:nvPr/>
        </p:nvSpPr>
        <p:spPr>
          <a:xfrm>
            <a:off x="1727935" y="3996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75AF5-0C77-FF30-4729-6710C7865FF5}"/>
              </a:ext>
            </a:extLst>
          </p:cNvPr>
          <p:cNvSpPr txBox="1"/>
          <p:nvPr/>
        </p:nvSpPr>
        <p:spPr>
          <a:xfrm>
            <a:off x="646220" y="472387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52C77EC-88DD-63B1-600A-D5BFE6FA7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856991"/>
              </p:ext>
            </p:extLst>
          </p:nvPr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DD72EB-4151-7299-14B3-2C0E9B2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Now, lets add another record.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677A6FF-9937-EC9E-D410-6F8B49F94EDA}"/>
              </a:ext>
            </a:extLst>
          </p:cNvPr>
          <p:cNvGraphicFramePr>
            <a:graphicFrameLocks/>
          </p:cNvGraphicFramePr>
          <p:nvPr/>
        </p:nvGraphicFramePr>
        <p:xfrm>
          <a:off x="1720553" y="5235091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00160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75976F6-5608-CD01-56D8-1752F361F4F1}"/>
              </a:ext>
            </a:extLst>
          </p:cNvPr>
          <p:cNvGraphicFramePr>
            <a:graphicFrameLocks/>
          </p:cNvGraphicFramePr>
          <p:nvPr/>
        </p:nvGraphicFramePr>
        <p:xfrm>
          <a:off x="1727935" y="6106272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6120665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D7409C-4611-B2EB-9D6F-543896EE530C}"/>
              </a:ext>
            </a:extLst>
          </p:cNvPr>
          <p:cNvSpPr txBox="1"/>
          <p:nvPr/>
        </p:nvSpPr>
        <p:spPr>
          <a:xfrm>
            <a:off x="10945936" y="453921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F61E3-1621-D9C3-4C96-11EEF3D504C5}"/>
              </a:ext>
            </a:extLst>
          </p:cNvPr>
          <p:cNvSpPr txBox="1"/>
          <p:nvPr/>
        </p:nvSpPr>
        <p:spPr>
          <a:xfrm>
            <a:off x="10945936" y="53643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CAA8C-0380-9A57-8B41-A99FA8430FEE}"/>
              </a:ext>
            </a:extLst>
          </p:cNvPr>
          <p:cNvSpPr txBox="1"/>
          <p:nvPr/>
        </p:nvSpPr>
        <p:spPr>
          <a:xfrm>
            <a:off x="10945936" y="61982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4004454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34A2-551D-9315-FD69-CC85E072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EEEB-0282-BE47-A05D-1366C335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Records in DSM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856E5A9-FA87-761F-2EAD-D58930CB3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066589"/>
              </p:ext>
            </p:extLst>
          </p:nvPr>
        </p:nvGraphicFramePr>
        <p:xfrm>
          <a:off x="1727935" y="436937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441372">
                  <a:extLst>
                    <a:ext uri="{9D8B030D-6E8A-4147-A177-3AD203B41FA5}">
                      <a16:colId xmlns:a16="http://schemas.microsoft.com/office/drawing/2014/main" val="2915692672"/>
                    </a:ext>
                  </a:extLst>
                </a:gridCol>
                <a:gridCol w="1221712">
                  <a:extLst>
                    <a:ext uri="{9D8B030D-6E8A-4147-A177-3AD203B41FA5}">
                      <a16:colId xmlns:a16="http://schemas.microsoft.com/office/drawing/2014/main" val="1295320349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88C1A6-4D1D-E51E-56F0-948DE5E10F4B}"/>
              </a:ext>
            </a:extLst>
          </p:cNvPr>
          <p:cNvSpPr txBox="1"/>
          <p:nvPr/>
        </p:nvSpPr>
        <p:spPr>
          <a:xfrm>
            <a:off x="9628492" y="40065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C8AF2F-B579-6AC3-D16A-C9B0FCE29530}"/>
              </a:ext>
            </a:extLst>
          </p:cNvPr>
          <p:cNvSpPr txBox="1"/>
          <p:nvPr/>
        </p:nvSpPr>
        <p:spPr>
          <a:xfrm>
            <a:off x="1129601" y="43601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86F85-8391-7E59-529D-B1CD579A37CD}"/>
              </a:ext>
            </a:extLst>
          </p:cNvPr>
          <p:cNvSpPr txBox="1"/>
          <p:nvPr/>
        </p:nvSpPr>
        <p:spPr>
          <a:xfrm>
            <a:off x="1727935" y="3996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C5D8C-86DD-CA7B-0182-D2093BA56BF9}"/>
              </a:ext>
            </a:extLst>
          </p:cNvPr>
          <p:cNvSpPr txBox="1"/>
          <p:nvPr/>
        </p:nvSpPr>
        <p:spPr>
          <a:xfrm>
            <a:off x="646220" y="472387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F12D34B-2AB6-2AE4-2BC7-A73A84F0FFE2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CEE9C6-ABB1-CF12-B2D1-89DB9778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Now, lets add another record.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6584818-4303-99B6-0CC9-15405553C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013132"/>
              </p:ext>
            </p:extLst>
          </p:nvPr>
        </p:nvGraphicFramePr>
        <p:xfrm>
          <a:off x="1727935" y="5248532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7533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451420">
                  <a:extLst>
                    <a:ext uri="{9D8B030D-6E8A-4147-A177-3AD203B41FA5}">
                      <a16:colId xmlns:a16="http://schemas.microsoft.com/office/drawing/2014/main" val="42081349"/>
                    </a:ext>
                  </a:extLst>
                </a:gridCol>
                <a:gridCol w="1102652">
                  <a:extLst>
                    <a:ext uri="{9D8B030D-6E8A-4147-A177-3AD203B41FA5}">
                      <a16:colId xmlns:a16="http://schemas.microsoft.com/office/drawing/2014/main" val="2023534033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B6C2EE2-FCF9-6C07-27DA-FB46C3CDB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89415"/>
              </p:ext>
            </p:extLst>
          </p:nvPr>
        </p:nvGraphicFramePr>
        <p:xfrm>
          <a:off x="1720553" y="611632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4916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507922315"/>
                    </a:ext>
                  </a:extLst>
                </a:gridCol>
                <a:gridCol w="1224378">
                  <a:extLst>
                    <a:ext uri="{9D8B030D-6E8A-4147-A177-3AD203B41FA5}">
                      <a16:colId xmlns:a16="http://schemas.microsoft.com/office/drawing/2014/main" val="892493616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92AC541-6670-7894-72E7-0101B5980409}"/>
              </a:ext>
            </a:extLst>
          </p:cNvPr>
          <p:cNvSpPr txBox="1"/>
          <p:nvPr/>
        </p:nvSpPr>
        <p:spPr>
          <a:xfrm>
            <a:off x="10945936" y="453921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C02F3-2B31-E6E2-3072-AE6822AF7A6C}"/>
              </a:ext>
            </a:extLst>
          </p:cNvPr>
          <p:cNvSpPr txBox="1"/>
          <p:nvPr/>
        </p:nvSpPr>
        <p:spPr>
          <a:xfrm>
            <a:off x="10945936" y="53643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330EE-5DC0-D2E3-54D6-2FDF311349AA}"/>
              </a:ext>
            </a:extLst>
          </p:cNvPr>
          <p:cNvSpPr txBox="1"/>
          <p:nvPr/>
        </p:nvSpPr>
        <p:spPr>
          <a:xfrm>
            <a:off x="10945936" y="61982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346008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EEF18-CE1D-3FB4-03EC-A1206E15B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B74C-C223-E7D9-C723-9758921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Records in DSM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0B56878-CCB5-3039-295F-F3599602AC86}"/>
              </a:ext>
            </a:extLst>
          </p:cNvPr>
          <p:cNvGraphicFramePr>
            <a:graphicFrameLocks/>
          </p:cNvGraphicFramePr>
          <p:nvPr/>
        </p:nvGraphicFramePr>
        <p:xfrm>
          <a:off x="1727935" y="436937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758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441372">
                  <a:extLst>
                    <a:ext uri="{9D8B030D-6E8A-4147-A177-3AD203B41FA5}">
                      <a16:colId xmlns:a16="http://schemas.microsoft.com/office/drawing/2014/main" val="2915692672"/>
                    </a:ext>
                  </a:extLst>
                </a:gridCol>
                <a:gridCol w="1221712">
                  <a:extLst>
                    <a:ext uri="{9D8B030D-6E8A-4147-A177-3AD203B41FA5}">
                      <a16:colId xmlns:a16="http://schemas.microsoft.com/office/drawing/2014/main" val="1295320349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1B473D6-39C0-9410-AB1B-471AA3E2CA9F}"/>
              </a:ext>
            </a:extLst>
          </p:cNvPr>
          <p:cNvSpPr txBox="1"/>
          <p:nvPr/>
        </p:nvSpPr>
        <p:spPr>
          <a:xfrm>
            <a:off x="9628492" y="400651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B0F5C-110C-B099-DDDD-A419FC817D2D}"/>
              </a:ext>
            </a:extLst>
          </p:cNvPr>
          <p:cNvSpPr txBox="1"/>
          <p:nvPr/>
        </p:nvSpPr>
        <p:spPr>
          <a:xfrm>
            <a:off x="1129601" y="43601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5AEF6-8F75-72EC-CD5C-F69ECDE79705}"/>
              </a:ext>
            </a:extLst>
          </p:cNvPr>
          <p:cNvSpPr txBox="1"/>
          <p:nvPr/>
        </p:nvSpPr>
        <p:spPr>
          <a:xfrm>
            <a:off x="1727935" y="3996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70705-BB32-CF40-807E-B241FD7CDD74}"/>
              </a:ext>
            </a:extLst>
          </p:cNvPr>
          <p:cNvSpPr txBox="1"/>
          <p:nvPr/>
        </p:nvSpPr>
        <p:spPr>
          <a:xfrm>
            <a:off x="646220" y="472387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Location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465FA08-B08B-D74E-121C-3CBECC6994F7}"/>
              </a:ext>
            </a:extLst>
          </p:cNvPr>
          <p:cNvGraphicFramePr>
            <a:graphicFrameLocks/>
          </p:cNvGraphicFramePr>
          <p:nvPr/>
        </p:nvGraphicFramePr>
        <p:xfrm>
          <a:off x="4672694" y="2210010"/>
          <a:ext cx="284661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0674706-590A-C0A5-F8A6-438CD322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Now, lets add another record.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3D82984-E1F3-4037-C924-C7EE29CDA082}"/>
              </a:ext>
            </a:extLst>
          </p:cNvPr>
          <p:cNvGraphicFramePr>
            <a:graphicFrameLocks/>
          </p:cNvGraphicFramePr>
          <p:nvPr/>
        </p:nvGraphicFramePr>
        <p:xfrm>
          <a:off x="1727935" y="5248532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7533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451420">
                  <a:extLst>
                    <a:ext uri="{9D8B030D-6E8A-4147-A177-3AD203B41FA5}">
                      <a16:colId xmlns:a16="http://schemas.microsoft.com/office/drawing/2014/main" val="42081349"/>
                    </a:ext>
                  </a:extLst>
                </a:gridCol>
                <a:gridCol w="1102652">
                  <a:extLst>
                    <a:ext uri="{9D8B030D-6E8A-4147-A177-3AD203B41FA5}">
                      <a16:colId xmlns:a16="http://schemas.microsoft.com/office/drawing/2014/main" val="2023534033"/>
                    </a:ext>
                  </a:extLst>
                </a:gridCol>
                <a:gridCol w="134625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6179E53-5FB0-90B1-07DA-F76AAA9CDF90}"/>
              </a:ext>
            </a:extLst>
          </p:cNvPr>
          <p:cNvGraphicFramePr>
            <a:graphicFrameLocks/>
          </p:cNvGraphicFramePr>
          <p:nvPr/>
        </p:nvGraphicFramePr>
        <p:xfrm>
          <a:off x="1720553" y="6116320"/>
          <a:ext cx="91113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54916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507922315"/>
                    </a:ext>
                  </a:extLst>
                </a:gridCol>
                <a:gridCol w="1224378">
                  <a:extLst>
                    <a:ext uri="{9D8B030D-6E8A-4147-A177-3AD203B41FA5}">
                      <a16:colId xmlns:a16="http://schemas.microsoft.com/office/drawing/2014/main" val="892493616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70E98C-F2A0-76A3-C368-AB9DBC0C7E81}"/>
              </a:ext>
            </a:extLst>
          </p:cNvPr>
          <p:cNvSpPr txBox="1"/>
          <p:nvPr/>
        </p:nvSpPr>
        <p:spPr>
          <a:xfrm>
            <a:off x="10945936" y="4539210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BAA2A-3DB1-2391-7124-AC6F0D13E263}"/>
              </a:ext>
            </a:extLst>
          </p:cNvPr>
          <p:cNvSpPr txBox="1"/>
          <p:nvPr/>
        </p:nvSpPr>
        <p:spPr>
          <a:xfrm>
            <a:off x="10945936" y="53643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D83F3-EC3D-EC34-6E4A-DBD6B6F72C79}"/>
              </a:ext>
            </a:extLst>
          </p:cNvPr>
          <p:cNvSpPr txBox="1"/>
          <p:nvPr/>
        </p:nvSpPr>
        <p:spPr>
          <a:xfrm>
            <a:off x="10945936" y="61982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C361-E37E-E21A-6B25-7ADD6B048FCF}"/>
              </a:ext>
            </a:extLst>
          </p:cNvPr>
          <p:cNvSpPr txBox="1"/>
          <p:nvPr/>
        </p:nvSpPr>
        <p:spPr>
          <a:xfrm>
            <a:off x="8792307" y="2386052"/>
            <a:ext cx="3128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  <a:latin typeface="Palatino Linotype" panose="02040502050505030304" pitchFamily="18" charset="0"/>
              </a:rPr>
              <a:t>In each page, the header informs about the record position.</a:t>
            </a:r>
          </a:p>
        </p:txBody>
      </p:sp>
    </p:spTree>
    <p:extLst>
      <p:ext uri="{BB962C8B-B14F-4D97-AF65-F5344CB8AC3E}">
        <p14:creationId xmlns:p14="http://schemas.microsoft.com/office/powerpoint/2010/main" val="942310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8431-4896-18A7-145A-3F0CCF46E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7B67-DB88-974A-5594-0FD8262B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Decomposition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D6EF-E8C0-4BAA-76E4-7118FF8C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Storing fixed-length attributes is easy as we can have relative offsets.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Remember, relative offsets inform about the position of the record.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But, how will you store variable-length attributes?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1E665-8A17-DD33-3F61-CFFFCB99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76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4DE93-A695-7E72-4D0E-FA107F950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FDED-9CE4-6C23-9127-56BDC99D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Decomposition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0371-625F-0EF0-0766-0C1D192C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Solution 1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Store the offset and length of the attribute.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Bad idea, too much storage per attribute.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Solution 2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Add some padding to each value to ensure each value has a fixed length.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Waste of space!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Solution 3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Use compression techniques to ensure each attribute value is of the same size.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4C647-4873-E054-CFAA-F809F078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B3B89-00DA-38B1-09EE-F654783E9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D26E-5355-83E5-8F3C-9A40931E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OLAP on DSM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CF3E-AC36-EDE0-E373-1DC5B480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Makes sense to do OLAP on DSM!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Remember our earlier query, if we run that query on a DSM, then only a subset of attributes need to be fetched from disk!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41F1E-C026-E817-921D-6A2DF509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8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19F0C-D406-C597-B168-A3B11A5EE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D8D-FE6A-5663-E398-C7E914C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Database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8CD3-1452-1EE1-FDAD-C49EB7CA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design of your database is often based on the workload.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Workload by definition means the queries or inputs to your database.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It can imply read or write queries.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Database Workloads can be broadly sub-divided into three categories: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OLTP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On-Line Transaction Processing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OLAP  On-Line Analytical Processing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HTAP  Hybrid Transaction + Analytical Processing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7F388-2964-EC78-0E82-7A9577C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A5E98-1DE3-5B2B-93A8-52FA90420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9186-DAF7-2CA3-0156-98ABEA4B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Decomposition Storage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A2CF-DADA-F203-BD7F-50264982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Advantages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Reduces the amount wasted I/O per query because the DBMS only reads the data that it needs.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Faster query processing because of increased locality.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Better data compression.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Disadvantages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Slow for point queries, inserts, updates, and deletes because of attribute splitting/stitching.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3D140-3FE5-0EE9-7E0E-282C7DD8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77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FA1E-A978-B26E-31E0-FEB86B1DA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D031-A6BA-927D-D168-A5C0E270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So can we do something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3F3B-C0C4-0FC4-7736-48984528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know that rarely a query will touch only one attribute or all attributes.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what can be a better design?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F9CAB-1DE3-DE43-8BAF-2965E4C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83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66EC5-5B95-4737-6618-D373E0F65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68E7-B1FB-1619-D670-5E8B701B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Partition Attributes Across (PAX)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8CDA-CBC0-1735-B0F0-9D3CBEA2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PAX is a hybrid model.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>
                <a:latin typeface="Palatino Linotype" panose="02040502050505030304" pitchFamily="18" charset="0"/>
              </a:rPr>
              <a:t>It first splits </a:t>
            </a:r>
            <a:r>
              <a:rPr lang="en-US" sz="2400" dirty="0">
                <a:latin typeface="Palatino Linotype" panose="02040502050505030304" pitchFamily="18" charset="0"/>
              </a:rPr>
              <a:t>rows </a:t>
            </a:r>
            <a:r>
              <a:rPr lang="en-US" sz="2400">
                <a:latin typeface="Palatino Linotype" panose="02040502050505030304" pitchFamily="18" charset="0"/>
              </a:rPr>
              <a:t>into groups, </a:t>
            </a:r>
            <a:r>
              <a:rPr lang="en-US" sz="2400" dirty="0">
                <a:latin typeface="Palatino Linotype" panose="02040502050505030304" pitchFamily="18" charset="0"/>
              </a:rPr>
              <a:t>and within each group all the attributes are stored as DSM. 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Horizontally partition rows into groups, then vertically partition columns.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Aim is to permit faster processing on columnar storage while retaining the spatial locality benefits of row storage.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Example database: Parquet, ORC, and Arrow.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EAAA0-70D0-EA68-F827-1C6732F8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64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0D4E-748F-A3B9-41C5-011B61E7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E3DE-B1F1-DAC0-C867-AA47100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Records in DSM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7C5C99-8C64-35B0-A300-26CF5414A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682233"/>
              </p:ext>
            </p:extLst>
          </p:nvPr>
        </p:nvGraphicFramePr>
        <p:xfrm>
          <a:off x="1727935" y="4369370"/>
          <a:ext cx="71146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0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86695350"/>
                    </a:ext>
                  </a:extLst>
                </a:gridCol>
                <a:gridCol w="1798655">
                  <a:extLst>
                    <a:ext uri="{9D8B030D-6E8A-4147-A177-3AD203B41FA5}">
                      <a16:colId xmlns:a16="http://schemas.microsoft.com/office/drawing/2014/main" val="1338768891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2186923927"/>
                    </a:ext>
                  </a:extLst>
                </a:gridCol>
                <a:gridCol w="1004836">
                  <a:extLst>
                    <a:ext uri="{9D8B030D-6E8A-4147-A177-3AD203B41FA5}">
                      <a16:colId xmlns:a16="http://schemas.microsoft.com/office/drawing/2014/main" val="1295320349"/>
                    </a:ext>
                  </a:extLst>
                </a:gridCol>
                <a:gridCol w="994786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EA1E822-A43B-2306-106E-61AF82E89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24777"/>
              </p:ext>
            </p:extLst>
          </p:nvPr>
        </p:nvGraphicFramePr>
        <p:xfrm>
          <a:off x="4321002" y="2054336"/>
          <a:ext cx="28466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3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5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82450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7983928-A265-189D-2315-534DD40A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05" y="1199841"/>
            <a:ext cx="11816785" cy="8544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Now, lets add another record.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1E824-A52B-D305-4759-233C6FB59EA8}"/>
              </a:ext>
            </a:extLst>
          </p:cNvPr>
          <p:cNvSpPr txBox="1"/>
          <p:nvPr/>
        </p:nvSpPr>
        <p:spPr>
          <a:xfrm>
            <a:off x="8842549" y="4555544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DA4D7-95BC-9FB0-5D95-B0EE1D08C240}"/>
              </a:ext>
            </a:extLst>
          </p:cNvPr>
          <p:cNvSpPr txBox="1"/>
          <p:nvPr/>
        </p:nvSpPr>
        <p:spPr>
          <a:xfrm>
            <a:off x="8842548" y="5669468"/>
            <a:ext cx="84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Page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C0442-D80D-1C0B-5345-7A8F14A9F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791598"/>
              </p:ext>
            </p:extLst>
          </p:nvPr>
        </p:nvGraphicFramePr>
        <p:xfrm>
          <a:off x="1729372" y="5434605"/>
          <a:ext cx="71146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0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86695350"/>
                    </a:ext>
                  </a:extLst>
                </a:gridCol>
                <a:gridCol w="1798655">
                  <a:extLst>
                    <a:ext uri="{9D8B030D-6E8A-4147-A177-3AD203B41FA5}">
                      <a16:colId xmlns:a16="http://schemas.microsoft.com/office/drawing/2014/main" val="1338768891"/>
                    </a:ext>
                  </a:extLst>
                </a:gridCol>
                <a:gridCol w="1718268">
                  <a:extLst>
                    <a:ext uri="{9D8B030D-6E8A-4147-A177-3AD203B41FA5}">
                      <a16:colId xmlns:a16="http://schemas.microsoft.com/office/drawing/2014/main" val="2186923927"/>
                    </a:ext>
                  </a:extLst>
                </a:gridCol>
                <a:gridCol w="1004836">
                  <a:extLst>
                    <a:ext uri="{9D8B030D-6E8A-4147-A177-3AD203B41FA5}">
                      <a16:colId xmlns:a16="http://schemas.microsoft.com/office/drawing/2014/main" val="1295320349"/>
                    </a:ext>
                  </a:extLst>
                </a:gridCol>
                <a:gridCol w="994786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421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EC47E-D414-9408-032A-2D9512A2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94EB-7347-9CDD-84FF-2D562265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587" y="2602523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Filters and Indexes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2904-22FE-EE0B-FA62-886BDBE3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56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62C8D-D49C-E414-37AF-2ED9C152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C57-394D-F3D7-0B17-A0E8D28D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902E-1C7D-78F9-1721-825AC3A4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saw that bloom filter can be used to optimize search in LSM-trees.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So, what is a bloom filter?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It is a </a:t>
            </a:r>
            <a:r>
              <a:rPr lang="en-US" sz="2400" b="1" dirty="0">
                <a:latin typeface="Palatino Linotype" panose="02040502050505030304" pitchFamily="18" charset="0"/>
              </a:rPr>
              <a:t>probabilistic bitmap</a:t>
            </a:r>
            <a:r>
              <a:rPr lang="en-US" sz="2400" dirty="0">
                <a:latin typeface="Palatino Linotype" panose="02040502050505030304" pitchFamily="18" charset="0"/>
              </a:rPr>
              <a:t>, which informs about existence of a key.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key exists, bloom filter will say yes (</a:t>
            </a:r>
            <a:r>
              <a:rPr lang="en-US" b="1" dirty="0">
                <a:latin typeface="Palatino Linotype" panose="02040502050505030304" pitchFamily="18" charset="0"/>
              </a:rPr>
              <a:t>true positive</a:t>
            </a:r>
            <a:r>
              <a:rPr lang="en-US" dirty="0">
                <a:latin typeface="Palatino Linotype" panose="02040502050505030304" pitchFamily="18" charset="0"/>
              </a:rPr>
              <a:t>).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key exists, bloom filter will not say no (</a:t>
            </a:r>
            <a:r>
              <a:rPr lang="en-US" b="1" dirty="0">
                <a:latin typeface="Palatino Linotype" panose="02040502050505030304" pitchFamily="18" charset="0"/>
              </a:rPr>
              <a:t>no false negatives</a:t>
            </a:r>
            <a:r>
              <a:rPr lang="en-US" dirty="0">
                <a:latin typeface="Palatino Linotype" panose="02040502050505030304" pitchFamily="18" charset="0"/>
              </a:rPr>
              <a:t>).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key does not exist, bloom filter may say yes (</a:t>
            </a:r>
            <a:r>
              <a:rPr lang="en-US" b="1" dirty="0">
                <a:latin typeface="Palatino Linotype" panose="02040502050505030304" pitchFamily="18" charset="0"/>
              </a:rPr>
              <a:t>possible false positives</a:t>
            </a:r>
            <a:r>
              <a:rPr lang="en-US" dirty="0">
                <a:latin typeface="Palatino Linotype" panose="02040502050505030304" pitchFamily="18" charset="0"/>
              </a:rPr>
              <a:t>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2EA53-151C-162D-965C-89194C3E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3F845-0DC9-1655-FE25-B381E1D45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BF64-8395-29E0-0406-3A9D4924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49BB-82D5-A6F4-B978-7B78624D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to calculate the size of your bloom filter?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need to know the following: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Number of items in the bloom filter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What is the desirable probability of false positives?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Number of hash functions.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Then use this </a:t>
            </a:r>
            <a:r>
              <a:rPr lang="en-US" dirty="0">
                <a:latin typeface="Palatino Linotype" panose="02040502050505030304" pitchFamily="18" charset="0"/>
                <a:hlinkClick r:id="rId2"/>
              </a:rPr>
              <a:t>tool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57247-7D84-B8A3-F591-4B140BD7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8462-450A-63FA-94BA-13276C5E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D553-7BB4-FB6F-45D4-2464D6DF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3FF3-DCA2-9B0F-BA9F-FE18674C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791363-066B-2DC3-71A0-5DD53FDC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5317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D50DA0-4941-0C87-C16E-7CCE5EF83CB8}"/>
              </a:ext>
            </a:extLst>
          </p:cNvPr>
          <p:cNvSpPr txBox="1"/>
          <p:nvPr/>
        </p:nvSpPr>
        <p:spPr>
          <a:xfrm>
            <a:off x="3341075" y="6407592"/>
            <a:ext cx="550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Say, this is our bloom filter with 7 bits.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250331-316F-7CF2-E3A2-D094033F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66876"/>
              </p:ext>
            </p:extLst>
          </p:nvPr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B995-B1D3-2449-42DC-8F704547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0F2E-6828-0B20-EB83-8BC240BB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67D94-6A38-4D44-54CF-40D0883B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B04073-39AB-30F8-6E2E-C03EA7547FC1}"/>
              </a:ext>
            </a:extLst>
          </p:cNvPr>
          <p:cNvGraphicFramePr>
            <a:graphicFrameLocks noGrp="1"/>
          </p:cNvGraphicFramePr>
          <p:nvPr/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5ED3E3-D7E9-473F-21A5-2CE696A882E7}"/>
              </a:ext>
            </a:extLst>
          </p:cNvPr>
          <p:cNvSpPr txBox="1"/>
          <p:nvPr/>
        </p:nvSpPr>
        <p:spPr>
          <a:xfrm>
            <a:off x="2984360" y="6407592"/>
            <a:ext cx="645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Say, we have two hash functions for mapping.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B1EA4C-FF38-40A7-376B-F62C6AB8E75C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9ABB8-5FE8-866A-A3DD-28FB4CBA0C77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435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9ABB8-5FE8-866A-A3DD-28FB4CBA0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43558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CFDC3-EBB0-7137-7C7D-0D353D5A7065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435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CFDC3-EBB0-7137-7C7D-0D353D5A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435586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370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6B4F-D386-91CD-250F-0EAD51946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E96B-DD4C-F313-17BC-D02317F8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3A57A-EF30-04C2-7573-A6A1C4D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DDF5C8-65FA-DB5F-7033-BD90FDE5241C}"/>
              </a:ext>
            </a:extLst>
          </p:cNvPr>
          <p:cNvGraphicFramePr>
            <a:graphicFrameLocks noGrp="1"/>
          </p:cNvGraphicFramePr>
          <p:nvPr/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567EA7-D707-98CE-DED6-715F1AA40B7D}"/>
              </a:ext>
            </a:extLst>
          </p:cNvPr>
          <p:cNvSpPr txBox="1"/>
          <p:nvPr/>
        </p:nvSpPr>
        <p:spPr>
          <a:xfrm>
            <a:off x="3224403" y="6406383"/>
            <a:ext cx="574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add a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abc</a:t>
            </a:r>
            <a:r>
              <a:rPr lang="en-US" sz="2400" b="1" dirty="0">
                <a:latin typeface="Palatino Linotype" panose="02040502050505030304" pitchFamily="18" charset="0"/>
              </a:rPr>
              <a:t>” </a:t>
            </a:r>
            <a:r>
              <a:rPr lang="en-US" sz="2400" dirty="0">
                <a:latin typeface="Palatino Linotype" panose="02040502050505030304" pitchFamily="18" charset="0"/>
              </a:rPr>
              <a:t>to the bloom filter.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3FFD08-8909-F8C1-2FAD-8A81881F255D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73B0AD-AFB8-11D0-9CD9-30B51FC1603A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429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𝒂𝒃𝒄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73B0AD-AFB8-11D0-9CD9-30B51FC1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4291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752D9C-801E-AE07-49D6-ED1BDF8CA16A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429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𝒂𝒃𝒄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752D9C-801E-AE07-49D6-ED1BDF8C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42917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85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8F98A-0309-64AD-25D4-2EADA24F1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FA93-DC1D-01A2-6B3F-41059665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On-Line Transaction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972C-9595-8222-5D54-A21B8FD1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OLTP Workloads are the most common type of database workloads.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They comprise of fast, simple read and write operations.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can think of these workloads as write-heavy.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Essentially, when you design your database, this is the first type of workloads you will target.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Help you to gauge performance of insertion, deletion, and simple queries.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7D36-7FC9-8196-FE77-6323015A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06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6FB38-8182-2713-3F56-6496B528A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D073-F342-6B77-79C2-CC5E4256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2260F-74AE-A68A-E8BB-8C9F701E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F351B2-F5A3-5FE4-300E-19D4AE587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70685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F2D337-04A1-CBCE-5D0D-49886222BFB7}"/>
              </a:ext>
            </a:extLst>
          </p:cNvPr>
          <p:cNvSpPr txBox="1"/>
          <p:nvPr/>
        </p:nvSpPr>
        <p:spPr>
          <a:xfrm>
            <a:off x="3224403" y="6406383"/>
            <a:ext cx="574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add a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abc</a:t>
            </a:r>
            <a:r>
              <a:rPr lang="en-US" sz="2400" b="1" dirty="0">
                <a:latin typeface="Palatino Linotype" panose="02040502050505030304" pitchFamily="18" charset="0"/>
              </a:rPr>
              <a:t>” </a:t>
            </a:r>
            <a:r>
              <a:rPr lang="en-US" sz="2400" dirty="0">
                <a:latin typeface="Palatino Linotype" panose="02040502050505030304" pitchFamily="18" charset="0"/>
              </a:rPr>
              <a:t>to the bloom filter.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CEBD39-0749-EF3A-EF16-26B566CB3A95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516F8D-7B62-4938-16E6-3F8CFBD2687F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429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𝒂𝒃𝒄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516F8D-7B62-4938-16E6-3F8CFBD2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4291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055C0-A4B8-497F-7FD7-67B153869DBC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429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𝒂𝒃𝒄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E055C0-A4B8-497F-7FD7-67B153869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42917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71CD17-665D-426C-BAB3-49D382038988}"/>
                  </a:ext>
                </a:extLst>
              </p14:cNvPr>
              <p14:cNvContentPartPr/>
              <p14:nvPr/>
            </p14:nvContentPartPr>
            <p14:xfrm>
              <a:off x="4377671" y="4546416"/>
              <a:ext cx="142920" cy="711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71CD17-665D-426C-BAB3-49D382038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1536" y="4540293"/>
                <a:ext cx="155191" cy="723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65B5A2-A9B9-27C6-CA50-6ECD454332DD}"/>
                  </a:ext>
                </a:extLst>
              </p14:cNvPr>
              <p14:cNvContentPartPr/>
              <p14:nvPr/>
            </p14:nvContentPartPr>
            <p14:xfrm>
              <a:off x="4339151" y="5081016"/>
              <a:ext cx="222480" cy="21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65B5A2-A9B9-27C6-CA50-6ECD454332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3041" y="5074896"/>
                <a:ext cx="23470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9BCE1D4-D9B5-AB3C-7DEF-D922BCA388FA}"/>
              </a:ext>
            </a:extLst>
          </p:cNvPr>
          <p:cNvGrpSpPr/>
          <p:nvPr/>
        </p:nvGrpSpPr>
        <p:grpSpPr>
          <a:xfrm>
            <a:off x="6953471" y="4541736"/>
            <a:ext cx="966960" cy="691920"/>
            <a:chOff x="6953471" y="4541736"/>
            <a:chExt cx="96696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B8A9C3-DA07-9C21-53E1-7A58941B4430}"/>
                    </a:ext>
                  </a:extLst>
                </p14:cNvPr>
                <p14:cNvContentPartPr/>
                <p14:nvPr/>
              </p14:nvContentPartPr>
              <p14:xfrm>
                <a:off x="6955991" y="4541736"/>
                <a:ext cx="964440" cy="67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B8A9C3-DA07-9C21-53E1-7A58941B44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9871" y="4535616"/>
                  <a:ext cx="9766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0C9CB4-9C8C-B4D3-00E4-FBAEE6F16A76}"/>
                    </a:ext>
                  </a:extLst>
                </p14:cNvPr>
                <p14:cNvContentPartPr/>
                <p14:nvPr/>
              </p14:nvContentPartPr>
              <p14:xfrm>
                <a:off x="6953471" y="5013336"/>
                <a:ext cx="231480" cy="22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0C9CB4-9C8C-B4D3-00E4-FBAEE6F16A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7341" y="5007206"/>
                  <a:ext cx="243739" cy="2325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5D72E0F-C258-FB97-1CD5-B39CF28C587D}"/>
              </a:ext>
            </a:extLst>
          </p:cNvPr>
          <p:cNvSpPr txBox="1"/>
          <p:nvPr/>
        </p:nvSpPr>
        <p:spPr>
          <a:xfrm>
            <a:off x="572756" y="1411220"/>
            <a:ext cx="3438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</p:txBody>
      </p:sp>
    </p:spTree>
    <p:extLst>
      <p:ext uri="{BB962C8B-B14F-4D97-AF65-F5344CB8AC3E}">
        <p14:creationId xmlns:p14="http://schemas.microsoft.com/office/powerpoint/2010/main" val="1781832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97805-75C9-F67D-247E-6F61775D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D14E-D41C-69F5-26FC-605107AF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F705C-615F-25B4-2355-3A2A0247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7EB1DA-6128-3100-E5A1-D2EA8B5E1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29100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2F1ACF-E42A-98FF-7676-CFD18C9F05EA}"/>
              </a:ext>
            </a:extLst>
          </p:cNvPr>
          <p:cNvSpPr txBox="1"/>
          <p:nvPr/>
        </p:nvSpPr>
        <p:spPr>
          <a:xfrm>
            <a:off x="3224403" y="6406383"/>
            <a:ext cx="574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add a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xyz</a:t>
            </a:r>
            <a:r>
              <a:rPr lang="en-US" sz="2400" b="1" dirty="0">
                <a:latin typeface="Palatino Linotype" panose="02040502050505030304" pitchFamily="18" charset="0"/>
              </a:rPr>
              <a:t>” </a:t>
            </a:r>
            <a:r>
              <a:rPr lang="en-US" sz="2400" dirty="0">
                <a:latin typeface="Palatino Linotype" panose="02040502050505030304" pitchFamily="18" charset="0"/>
              </a:rPr>
              <a:t>to the bloom filter.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67C444-F315-B67F-CAA0-B97F4A57FD72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38C70-C7B0-5BCA-267B-EFE92A93889F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416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38C70-C7B0-5BCA-267B-EFE92A93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41635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4EF82-36A8-13AC-47A3-347544762BFC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416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74EF82-36A8-13AC-47A3-347544762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41635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75BFED7-0F6A-B0A1-783D-90E01DAA39E4}"/>
              </a:ext>
            </a:extLst>
          </p:cNvPr>
          <p:cNvSpPr txBox="1"/>
          <p:nvPr/>
        </p:nvSpPr>
        <p:spPr>
          <a:xfrm>
            <a:off x="572756" y="1411220"/>
            <a:ext cx="343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BECA44-F00E-0ABC-432D-1838093E9DFC}"/>
                  </a:ext>
                </a:extLst>
              </p14:cNvPr>
              <p14:cNvContentPartPr/>
              <p14:nvPr/>
            </p14:nvContentPartPr>
            <p14:xfrm>
              <a:off x="4398191" y="4602576"/>
              <a:ext cx="1526400" cy="65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BECA44-F00E-0ABC-432D-1838093E9D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071" y="4596456"/>
                <a:ext cx="15386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6016AF-6578-F22E-A92E-5D2AC164A240}"/>
                  </a:ext>
                </a:extLst>
              </p14:cNvPr>
              <p14:cNvContentPartPr/>
              <p14:nvPr/>
            </p14:nvContentPartPr>
            <p14:xfrm>
              <a:off x="5705351" y="5063016"/>
              <a:ext cx="255240" cy="21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6016AF-6578-F22E-A92E-5D2AC164A2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9231" y="5056896"/>
                <a:ext cx="26748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7EB2EA8-FD7C-28D0-F47F-8D46CF5D5805}"/>
              </a:ext>
            </a:extLst>
          </p:cNvPr>
          <p:cNvGrpSpPr/>
          <p:nvPr/>
        </p:nvGrpSpPr>
        <p:grpSpPr>
          <a:xfrm>
            <a:off x="6884711" y="4560816"/>
            <a:ext cx="865440" cy="653760"/>
            <a:chOff x="6884711" y="4560816"/>
            <a:chExt cx="86544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22F1F4-643E-E92F-1375-D67B1A293C7F}"/>
                    </a:ext>
                  </a:extLst>
                </p14:cNvPr>
                <p14:cNvContentPartPr/>
                <p14:nvPr/>
              </p14:nvContentPartPr>
              <p14:xfrm>
                <a:off x="6884711" y="4560816"/>
                <a:ext cx="865440" cy="62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22F1F4-643E-E92F-1375-D67B1A293C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78591" y="4554696"/>
                  <a:ext cx="8776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A21C3E-FBAE-9C31-0E45-AB574CD11EC5}"/>
                    </a:ext>
                  </a:extLst>
                </p14:cNvPr>
                <p14:cNvContentPartPr/>
                <p14:nvPr/>
              </p14:nvContentPartPr>
              <p14:xfrm>
                <a:off x="6884711" y="4964736"/>
                <a:ext cx="221760" cy="24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A21C3E-FBAE-9C31-0E45-AB574CD11E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78591" y="4958616"/>
                  <a:ext cx="234000" cy="2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7525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F8FC-9064-8565-4CDA-74BBF927F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0AFF-5D3C-1FA2-DFE5-9651F0D4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E6BC1-BF82-6A63-A2DF-EA658FA1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6D89C3-2CD8-C720-6677-044CABD7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77577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958958-CED2-5268-43D9-EEDE3121363C}"/>
              </a:ext>
            </a:extLst>
          </p:cNvPr>
          <p:cNvSpPr txBox="1"/>
          <p:nvPr/>
        </p:nvSpPr>
        <p:spPr>
          <a:xfrm>
            <a:off x="4011622" y="6402373"/>
            <a:ext cx="43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search for the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xyz</a:t>
            </a:r>
            <a:r>
              <a:rPr lang="en-US" sz="2400" b="1" dirty="0">
                <a:latin typeface="Palatino Linotype" panose="02040502050505030304" pitchFamily="18" charset="0"/>
              </a:rPr>
              <a:t>”.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918335-84B7-D3B6-937C-D8690E68C3A4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966A2-009C-CE77-4BEC-E8DBAD51976F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416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966A2-009C-CE77-4BEC-E8DBAD51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41635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D78AD6-C1B8-CE1F-728E-F6ADCC8BC73B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416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D78AD6-C1B8-CE1F-728E-F6ADCC8B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41635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7C92804-DFB0-E56B-6D2D-5748CD4C67CC}"/>
              </a:ext>
            </a:extLst>
          </p:cNvPr>
          <p:cNvSpPr txBox="1"/>
          <p:nvPr/>
        </p:nvSpPr>
        <p:spPr>
          <a:xfrm>
            <a:off x="572756" y="1411220"/>
            <a:ext cx="343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76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A36A5-DA25-CFB6-8B27-2B6917F1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9FD5-4858-5A6C-EF1F-0CC75BB4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7FADB-4E77-1F48-D938-E691D4E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C4060F-B8ED-542A-3CEE-F32A9DCAE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17063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CC3827-14C3-5B43-24DC-34E605C0EF7D}"/>
              </a:ext>
            </a:extLst>
          </p:cNvPr>
          <p:cNvSpPr txBox="1"/>
          <p:nvPr/>
        </p:nvSpPr>
        <p:spPr>
          <a:xfrm>
            <a:off x="4011622" y="6402373"/>
            <a:ext cx="43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search for the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xyz</a:t>
            </a:r>
            <a:r>
              <a:rPr lang="en-US" sz="2400" b="1" dirty="0">
                <a:latin typeface="Palatino Linotype" panose="02040502050505030304" pitchFamily="18" charset="0"/>
              </a:rPr>
              <a:t>”.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C712D4-4A93-6495-70E4-DC0F7335FA45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5033E4-B33B-CF04-75A6-4A3A008A8FB8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416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5033E4-B33B-CF04-75A6-4A3A008A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41635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0EADB5-2891-AB88-28B8-D40724F0F6D2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416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0EADB5-2891-AB88-28B8-D40724F0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41635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4BB5560-4BE6-A3D4-B97E-B716D47B9F88}"/>
              </a:ext>
            </a:extLst>
          </p:cNvPr>
          <p:cNvSpPr txBox="1"/>
          <p:nvPr/>
        </p:nvSpPr>
        <p:spPr>
          <a:xfrm>
            <a:off x="572756" y="1411220"/>
            <a:ext cx="343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134AA2-8E0D-A2AC-15AE-AFC12334B7B3}"/>
                  </a:ext>
                </a:extLst>
              </p14:cNvPr>
              <p14:cNvContentPartPr/>
              <p14:nvPr/>
            </p14:nvContentPartPr>
            <p14:xfrm>
              <a:off x="4398191" y="4602576"/>
              <a:ext cx="1526400" cy="65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134AA2-8E0D-A2AC-15AE-AFC12334B7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2071" y="4596453"/>
                <a:ext cx="1538640" cy="663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4CB0DC-3956-5B0B-0B10-B949FAA09916}"/>
                  </a:ext>
                </a:extLst>
              </p14:cNvPr>
              <p14:cNvContentPartPr/>
              <p14:nvPr/>
            </p14:nvContentPartPr>
            <p14:xfrm>
              <a:off x="5705351" y="5063016"/>
              <a:ext cx="255240" cy="21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4CB0DC-3956-5B0B-0B10-B949FAA099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9231" y="5056896"/>
                <a:ext cx="26748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09E88EF-EAC3-CF02-2308-4E79E5103C8C}"/>
              </a:ext>
            </a:extLst>
          </p:cNvPr>
          <p:cNvGrpSpPr/>
          <p:nvPr/>
        </p:nvGrpSpPr>
        <p:grpSpPr>
          <a:xfrm>
            <a:off x="6884711" y="4560816"/>
            <a:ext cx="865440" cy="653760"/>
            <a:chOff x="6884711" y="4560816"/>
            <a:chExt cx="865440" cy="65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32CA14-56B2-F505-75C3-334A5821FDF3}"/>
                    </a:ext>
                  </a:extLst>
                </p14:cNvPr>
                <p14:cNvContentPartPr/>
                <p14:nvPr/>
              </p14:nvContentPartPr>
              <p14:xfrm>
                <a:off x="6884711" y="4560816"/>
                <a:ext cx="865440" cy="626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32CA14-56B2-F505-75C3-334A5821FD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78591" y="4554696"/>
                  <a:ext cx="8776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1C62F2-63EA-12A6-D964-71167AF95073}"/>
                    </a:ext>
                  </a:extLst>
                </p14:cNvPr>
                <p14:cNvContentPartPr/>
                <p14:nvPr/>
              </p14:nvContentPartPr>
              <p14:xfrm>
                <a:off x="6884711" y="4964736"/>
                <a:ext cx="221760" cy="24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1C62F2-63EA-12A6-D964-71167AF950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78591" y="4958616"/>
                  <a:ext cx="234000" cy="262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032C16B-F631-ACDA-508A-E46667915C37}"/>
              </a:ext>
            </a:extLst>
          </p:cNvPr>
          <p:cNvSpPr txBox="1"/>
          <p:nvPr/>
        </p:nvSpPr>
        <p:spPr>
          <a:xfrm>
            <a:off x="4221912" y="2615520"/>
            <a:ext cx="43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Key found </a:t>
            </a:r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  <a:sym typeface="Wingdings" pitchFamily="2" charset="2"/>
              </a:rPr>
              <a:t> True positive!</a:t>
            </a:r>
            <a:endParaRPr lang="en-US" sz="2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77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2201B-9879-81FB-3FFF-0C2D0C22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BE26-7827-2B82-823E-1326A1D7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0443-F966-1D61-D92C-56D86F77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2138D6-D116-8E7C-A6C9-78A5BB39A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29623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380FDC-4A3E-ADCC-7433-6F8A2A074B6F}"/>
              </a:ext>
            </a:extLst>
          </p:cNvPr>
          <p:cNvSpPr txBox="1"/>
          <p:nvPr/>
        </p:nvSpPr>
        <p:spPr>
          <a:xfrm>
            <a:off x="4011622" y="6402373"/>
            <a:ext cx="43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search for the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uvw</a:t>
            </a:r>
            <a:r>
              <a:rPr lang="en-US" sz="2400" b="1" dirty="0">
                <a:latin typeface="Palatino Linotype" panose="02040502050505030304" pitchFamily="18" charset="0"/>
              </a:rPr>
              <a:t>”.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9CB9CD-43C9-CCD9-6F2A-4BAD861E4FBF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041597-7FBA-5425-0761-B6C870E9811B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52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𝒖𝒗𝒘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041597-7FBA-5425-0761-B6C870E9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5205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A4E10B-9CEA-7E73-CF3F-3CEB6E1B66C6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52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𝒖𝒗𝒘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A4E10B-9CEA-7E73-CF3F-3CEB6E1B6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5205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4828518-47CB-413F-2B69-3CCF74B9E55A}"/>
              </a:ext>
            </a:extLst>
          </p:cNvPr>
          <p:cNvSpPr txBox="1"/>
          <p:nvPr/>
        </p:nvSpPr>
        <p:spPr>
          <a:xfrm>
            <a:off x="572756" y="1411220"/>
            <a:ext cx="3438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02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368F6-370A-D8D3-DBA8-191245CF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953E-57D2-CC42-0D8F-545DB1D2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DE12F-B5A2-CF0D-2535-D6FD8C47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3D2745-C632-DB41-22CA-088FD9D77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10132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3A54D5F-BF8B-7002-7ABB-6FFC2815AFA2}"/>
              </a:ext>
            </a:extLst>
          </p:cNvPr>
          <p:cNvSpPr txBox="1"/>
          <p:nvPr/>
        </p:nvSpPr>
        <p:spPr>
          <a:xfrm>
            <a:off x="4011622" y="6402373"/>
            <a:ext cx="43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search for the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uvw</a:t>
            </a:r>
            <a:r>
              <a:rPr lang="en-US" sz="2400" b="1" dirty="0">
                <a:latin typeface="Palatino Linotype" panose="02040502050505030304" pitchFamily="18" charset="0"/>
              </a:rPr>
              <a:t>”.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6B3A03-63F9-D6C1-3881-8B696B7231F6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02B450-B9F7-931B-FB39-8E0073EFC77C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52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𝒖𝒗𝒘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02B450-B9F7-931B-FB39-8E0073EF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5205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732C9A-733D-E8A2-EB92-740C3DFE2465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52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𝒖𝒗𝒘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732C9A-733D-E8A2-EB92-740C3DFE2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5205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FDE7B02-B63E-3893-D53A-B149ECFAB8BD}"/>
              </a:ext>
            </a:extLst>
          </p:cNvPr>
          <p:cNvSpPr txBox="1"/>
          <p:nvPr/>
        </p:nvSpPr>
        <p:spPr>
          <a:xfrm>
            <a:off x="572756" y="1411220"/>
            <a:ext cx="3438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uvw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uvw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4D9D83-C1B4-82B1-14DD-7ED78A622BF0}"/>
                  </a:ext>
                </a:extLst>
              </p14:cNvPr>
              <p14:cNvContentPartPr/>
              <p14:nvPr/>
            </p14:nvContentPartPr>
            <p14:xfrm>
              <a:off x="4377671" y="4546416"/>
              <a:ext cx="142920" cy="71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4D9D83-C1B4-82B1-14DD-7ED78A622B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1536" y="4540293"/>
                <a:ext cx="155191" cy="723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445C0F-AC89-983E-E6A1-5F5C4523E64F}"/>
                  </a:ext>
                </a:extLst>
              </p14:cNvPr>
              <p14:cNvContentPartPr/>
              <p14:nvPr/>
            </p14:nvContentPartPr>
            <p14:xfrm>
              <a:off x="4339151" y="5081016"/>
              <a:ext cx="222480" cy="21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445C0F-AC89-983E-E6A1-5F5C4523E6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3041" y="5074896"/>
                <a:ext cx="23470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BED00-8F77-D671-225C-25EEE271ACB5}"/>
              </a:ext>
            </a:extLst>
          </p:cNvPr>
          <p:cNvGrpSpPr/>
          <p:nvPr/>
        </p:nvGrpSpPr>
        <p:grpSpPr>
          <a:xfrm>
            <a:off x="6108191" y="4547856"/>
            <a:ext cx="1531440" cy="690120"/>
            <a:chOff x="6108191" y="4547856"/>
            <a:chExt cx="153144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16AD95-59A9-FF3F-E86C-2ABA39F02231}"/>
                    </a:ext>
                  </a:extLst>
                </p14:cNvPr>
                <p14:cNvContentPartPr/>
                <p14:nvPr/>
              </p14:nvContentPartPr>
              <p14:xfrm>
                <a:off x="6127271" y="4547856"/>
                <a:ext cx="1512360" cy="69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16AD95-59A9-FF3F-E86C-2ABA39F022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21151" y="4541736"/>
                  <a:ext cx="15246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568437-90D9-AB16-4A3E-106108CB7659}"/>
                    </a:ext>
                  </a:extLst>
                </p14:cNvPr>
                <p14:cNvContentPartPr/>
                <p14:nvPr/>
              </p14:nvContentPartPr>
              <p14:xfrm>
                <a:off x="6108191" y="5075616"/>
                <a:ext cx="192240" cy="16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568437-90D9-AB16-4A3E-106108CB76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2071" y="5069496"/>
                  <a:ext cx="204480" cy="17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7108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150C-4514-298D-0F39-1E5361B1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1351-D914-ACA5-E8EC-B9B8A523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in Bloom Filters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04F9A-3F56-45BB-2A38-06B4EAE1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A7F66E-DE07-16E2-FE8B-0D3B4294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42146"/>
              </p:ext>
            </p:extLst>
          </p:nvPr>
        </p:nvGraphicFramePr>
        <p:xfrm>
          <a:off x="3464448" y="5321812"/>
          <a:ext cx="5263104" cy="45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9A13FB-6E02-FA2B-288C-469F470F9FED}"/>
              </a:ext>
            </a:extLst>
          </p:cNvPr>
          <p:cNvSpPr txBox="1"/>
          <p:nvPr/>
        </p:nvSpPr>
        <p:spPr>
          <a:xfrm>
            <a:off x="4011622" y="6402373"/>
            <a:ext cx="435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search for the key </a:t>
            </a:r>
            <a:r>
              <a:rPr lang="en-US" sz="2400" b="1" dirty="0">
                <a:latin typeface="Palatino Linotype" panose="02040502050505030304" pitchFamily="18" charset="0"/>
              </a:rPr>
              <a:t>“</a:t>
            </a:r>
            <a:r>
              <a:rPr lang="en-US" sz="2400" b="1" dirty="0" err="1">
                <a:latin typeface="Palatino Linotype" panose="02040502050505030304" pitchFamily="18" charset="0"/>
              </a:rPr>
              <a:t>uvw</a:t>
            </a:r>
            <a:r>
              <a:rPr lang="en-US" sz="2400" b="1" dirty="0">
                <a:latin typeface="Palatino Linotype" panose="02040502050505030304" pitchFamily="18" charset="0"/>
              </a:rPr>
              <a:t>”.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ACBFEF-460B-34D9-B1C1-822F591BCF5E}"/>
              </a:ext>
            </a:extLst>
          </p:cNvPr>
          <p:cNvGraphicFramePr>
            <a:graphicFrameLocks noGrp="1"/>
          </p:cNvGraphicFramePr>
          <p:nvPr/>
        </p:nvGraphicFramePr>
        <p:xfrm>
          <a:off x="3464447" y="5777804"/>
          <a:ext cx="5263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72">
                  <a:extLst>
                    <a:ext uri="{9D8B030D-6E8A-4147-A177-3AD203B41FA5}">
                      <a16:colId xmlns:a16="http://schemas.microsoft.com/office/drawing/2014/main" val="1310179852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503594225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2880951198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4237049643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902959129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3090755676"/>
                    </a:ext>
                  </a:extLst>
                </a:gridCol>
                <a:gridCol w="751872">
                  <a:extLst>
                    <a:ext uri="{9D8B030D-6E8A-4147-A177-3AD203B41FA5}">
                      <a16:colId xmlns:a16="http://schemas.microsoft.com/office/drawing/2014/main" val="1039720888"/>
                    </a:ext>
                  </a:extLst>
                </a:gridCol>
              </a:tblGrid>
              <a:tr h="31150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050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49094-9B74-EEF5-6909-792328E25E9F}"/>
                  </a:ext>
                </a:extLst>
              </p:cNvPr>
              <p:cNvSpPr txBox="1"/>
              <p:nvPr/>
            </p:nvSpPr>
            <p:spPr>
              <a:xfrm>
                <a:off x="3464447" y="4081246"/>
                <a:ext cx="152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𝒖𝒗𝒘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49094-9B74-EEF5-6909-792328E2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47" y="4081246"/>
                <a:ext cx="15205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788F5-2088-ED94-C7BC-707F4760447A}"/>
                  </a:ext>
                </a:extLst>
              </p:cNvPr>
              <p:cNvSpPr txBox="1"/>
              <p:nvPr/>
            </p:nvSpPr>
            <p:spPr>
              <a:xfrm>
                <a:off x="7157616" y="4081246"/>
                <a:ext cx="1520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𝒖𝒗𝒘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C788F5-2088-ED94-C7BC-707F4760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6" y="4081246"/>
                <a:ext cx="15205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4E19C8-8560-1890-D1ED-A145268758FD}"/>
              </a:ext>
            </a:extLst>
          </p:cNvPr>
          <p:cNvSpPr txBox="1"/>
          <p:nvPr/>
        </p:nvSpPr>
        <p:spPr>
          <a:xfrm>
            <a:off x="572756" y="1411220"/>
            <a:ext cx="3438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abc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xyz</a:t>
            </a:r>
            <a:r>
              <a:rPr lang="en-US" sz="2400" dirty="0">
                <a:latin typeface="Palatino Linotype" panose="02040502050505030304" pitchFamily="18" charset="0"/>
              </a:rPr>
              <a:t>) = 4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h1(</a:t>
            </a:r>
            <a:r>
              <a:rPr lang="en-US" sz="2400" dirty="0" err="1">
                <a:latin typeface="Palatino Linotype" panose="02040502050505030304" pitchFamily="18" charset="0"/>
              </a:rPr>
              <a:t>uvw</a:t>
            </a:r>
            <a:r>
              <a:rPr lang="en-US" sz="2400" dirty="0">
                <a:latin typeface="Palatino Linotype" panose="02040502050505030304" pitchFamily="18" charset="0"/>
              </a:rPr>
              <a:t>) = 1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h2(</a:t>
            </a:r>
            <a:r>
              <a:rPr lang="en-US" sz="2400" dirty="0" err="1">
                <a:latin typeface="Palatino Linotype" panose="02040502050505030304" pitchFamily="18" charset="0"/>
              </a:rPr>
              <a:t>uvw</a:t>
            </a:r>
            <a:r>
              <a:rPr lang="en-US" sz="2400" dirty="0">
                <a:latin typeface="Palatino Linotype" panose="02040502050505030304" pitchFamily="18" charset="0"/>
              </a:rPr>
              <a:t>) =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E0C674-F1D8-3BF6-B344-234A76A1A322}"/>
                  </a:ext>
                </a:extLst>
              </p14:cNvPr>
              <p14:cNvContentPartPr/>
              <p14:nvPr/>
            </p14:nvContentPartPr>
            <p14:xfrm>
              <a:off x="4377671" y="4546416"/>
              <a:ext cx="142920" cy="71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E0C674-F1D8-3BF6-B344-234A76A1A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1536" y="4540293"/>
                <a:ext cx="155191" cy="723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80DF05-44AB-8181-6EA7-D701711A143A}"/>
                  </a:ext>
                </a:extLst>
              </p14:cNvPr>
              <p14:cNvContentPartPr/>
              <p14:nvPr/>
            </p14:nvContentPartPr>
            <p14:xfrm>
              <a:off x="4339151" y="5081016"/>
              <a:ext cx="222480" cy="21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80DF05-44AB-8181-6EA7-D701711A14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3041" y="5074896"/>
                <a:ext cx="23470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61AF592-6360-FB88-589D-7711BE9FCCB8}"/>
              </a:ext>
            </a:extLst>
          </p:cNvPr>
          <p:cNvGrpSpPr/>
          <p:nvPr/>
        </p:nvGrpSpPr>
        <p:grpSpPr>
          <a:xfrm>
            <a:off x="6108191" y="4547856"/>
            <a:ext cx="1531440" cy="690120"/>
            <a:chOff x="6108191" y="4547856"/>
            <a:chExt cx="153144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D48220-6534-CAED-4E85-27052E6608B4}"/>
                    </a:ext>
                  </a:extLst>
                </p14:cNvPr>
                <p14:cNvContentPartPr/>
                <p14:nvPr/>
              </p14:nvContentPartPr>
              <p14:xfrm>
                <a:off x="6127271" y="4547856"/>
                <a:ext cx="1512360" cy="69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D48220-6534-CAED-4E85-27052E6608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21152" y="4541736"/>
                  <a:ext cx="1524597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0E1914-98C4-2AD6-9BFD-2646C1840337}"/>
                    </a:ext>
                  </a:extLst>
                </p14:cNvPr>
                <p14:cNvContentPartPr/>
                <p14:nvPr/>
              </p14:nvContentPartPr>
              <p14:xfrm>
                <a:off x="6108191" y="5075616"/>
                <a:ext cx="192240" cy="16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0E1914-98C4-2AD6-9BFD-2646C1840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2071" y="5069496"/>
                  <a:ext cx="204480" cy="173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D9CD8D-0086-640E-25E7-E756D2E7BDE6}"/>
              </a:ext>
            </a:extLst>
          </p:cNvPr>
          <p:cNvSpPr txBox="1"/>
          <p:nvPr/>
        </p:nvSpPr>
        <p:spPr>
          <a:xfrm>
            <a:off x="4221911" y="2615520"/>
            <a:ext cx="526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Key found??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Should not happen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False positive!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81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1E62-944D-3547-3ABF-ACCC18AC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9D2D-172A-143B-C75D-837EFE7A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Deletions in 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96A1-827E-3872-A120-3F708F0C2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to delete something from the bloom filter?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Extremely dangerous!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To delete some key, you need to set the corresponding bits to 0.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But, it can lead to marking some other key as does not exist.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Deletions can lead to false negatives!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ABFBC-69B9-E6C8-E565-6910AB03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831B-FB42-B151-7E3A-3F15F03B1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CD9C-AA58-BD5F-BBF9-4B26B37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Deletions in 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282-DD51-01B5-3E8B-11931F38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to delete something from the bloom filter?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Extremely dangerous!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To delete some key, you need to set the corresponding bits to 0.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But, it can lead to marking some other key as does not exist.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Deletions can lead to false negatives!</a:t>
            </a:r>
          </a:p>
          <a:p>
            <a:pPr marL="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 algn="just"/>
            <a:r>
              <a:rPr lang="en-US" b="1" dirty="0">
                <a:latin typeface="Palatino Linotype" panose="02040502050505030304" pitchFamily="18" charset="0"/>
              </a:rPr>
              <a:t>Possible solutions?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15457-B98B-DDBB-6AD7-D7A520E7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6526-0F9B-E15F-BF92-F13351AD4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B2F5-D510-FEA5-8E09-A09FDDEF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Counting 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ED8D-07CC-FB90-0727-F66A4084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Instead of setting each bit as 0 or 1, now we store a </a:t>
            </a:r>
            <a:r>
              <a:rPr lang="en-US" sz="2400" b="1" dirty="0">
                <a:latin typeface="Palatino Linotype" panose="02040502050505030304" pitchFamily="18" charset="0"/>
              </a:rPr>
              <a:t>counter</a:t>
            </a:r>
            <a:r>
              <a:rPr lang="en-US" sz="2400" dirty="0">
                <a:latin typeface="Palatino Linotype" panose="02040502050505030304" pitchFamily="18" charset="0"/>
              </a:rPr>
              <a:t> for each bit.</a:t>
            </a:r>
          </a:p>
          <a:p>
            <a:pPr algn="just"/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Each time a hash function points to a bit, increment the counter for that bit.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Each bit’s counter starts from 0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every time hash function tells you a bit, increment its counter!</a:t>
            </a: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value of the counter tells you possible number of keys that have caused it to increment.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D3E1B-8E7A-8108-41D6-7094FD43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AE3FB-5B57-93C7-B3AA-D628B27D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D3B8-FA84-3A52-43F1-33927D3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Wikipedia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54A89-B097-737E-5FA0-287FC5B5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6D1D41-AC28-2313-F67F-E9D375B0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10" y="1409889"/>
            <a:ext cx="4222828" cy="2412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 </a:t>
            </a:r>
            <a:r>
              <a:rPr lang="en-US" sz="2000" dirty="0" err="1">
                <a:latin typeface="Palatino Linotype" panose="02040502050505030304" pitchFamily="18" charset="0"/>
              </a:rPr>
              <a:t>useracct</a:t>
            </a:r>
            <a:r>
              <a:rPr lang="en-US" sz="2000" dirty="0">
                <a:latin typeface="Palatino Linotype" panose="02040502050505030304" pitchFamily="18" charset="0"/>
              </a:rPr>
              <a:t> (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err="1">
                <a:latin typeface="Palatino Linotype" panose="02040502050505030304" pitchFamily="18" charset="0"/>
              </a:rPr>
              <a:t>userID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int primary key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err="1">
                <a:latin typeface="Palatino Linotype" panose="02040502050505030304" pitchFamily="18" charset="0"/>
              </a:rPr>
              <a:t>userName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varchar unique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3B2FD6-D1F9-25BD-6748-AB99B4884B5E}"/>
              </a:ext>
            </a:extLst>
          </p:cNvPr>
          <p:cNvSpPr txBox="1">
            <a:spLocks/>
          </p:cNvSpPr>
          <p:nvPr/>
        </p:nvSpPr>
        <p:spPr>
          <a:xfrm>
            <a:off x="7173690" y="1395205"/>
            <a:ext cx="4876800" cy="2412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 </a:t>
            </a:r>
            <a:r>
              <a:rPr lang="en-US" sz="2000" dirty="0">
                <a:latin typeface="Palatino Linotype" panose="02040502050505030304" pitchFamily="18" charset="0"/>
              </a:rPr>
              <a:t>pages 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err="1">
                <a:latin typeface="Palatino Linotype" panose="02040502050505030304" pitchFamily="18" charset="0"/>
              </a:rPr>
              <a:t>pageID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int primary key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title </a:t>
            </a:r>
            <a:r>
              <a:rPr lang="en-US" sz="2000" b="1" dirty="0">
                <a:latin typeface="Palatino Linotype" panose="02040502050505030304" pitchFamily="18" charset="0"/>
              </a:rPr>
              <a:t>varchar unique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latest </a:t>
            </a:r>
            <a:r>
              <a:rPr lang="en-US" sz="2000" b="1" dirty="0">
                <a:latin typeface="Palatino Linotype" panose="02040502050505030304" pitchFamily="18" charset="0"/>
              </a:rPr>
              <a:t>int,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b="1" dirty="0">
                <a:latin typeface="Palatino Linotype" panose="02040502050505030304" pitchFamily="18" charset="0"/>
              </a:rPr>
              <a:t>references</a:t>
            </a:r>
            <a:r>
              <a:rPr lang="en-US" sz="2000" dirty="0">
                <a:latin typeface="Palatino Linotype" panose="02040502050505030304" pitchFamily="18" charset="0"/>
              </a:rPr>
              <a:t> revisions (</a:t>
            </a:r>
            <a:r>
              <a:rPr lang="en-US" sz="2000" dirty="0" err="1">
                <a:latin typeface="Palatino Linotype" panose="02040502050505030304" pitchFamily="18" charset="0"/>
              </a:rPr>
              <a:t>revID</a:t>
            </a:r>
            <a:r>
              <a:rPr lang="en-US" sz="2000" dirty="0">
                <a:latin typeface="Palatino Linotype" panose="0204050205050503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7BBBE4-68B6-1EB2-CFEE-A81CD23DAF76}"/>
              </a:ext>
            </a:extLst>
          </p:cNvPr>
          <p:cNvSpPr txBox="1">
            <a:spLocks/>
          </p:cNvSpPr>
          <p:nvPr/>
        </p:nvSpPr>
        <p:spPr>
          <a:xfrm>
            <a:off x="3465007" y="3807315"/>
            <a:ext cx="4876800" cy="305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create table </a:t>
            </a:r>
            <a:r>
              <a:rPr lang="en-US" sz="2000" dirty="0">
                <a:latin typeface="Palatino Linotype" panose="02040502050505030304" pitchFamily="18" charset="0"/>
              </a:rPr>
              <a:t>revisions 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err="1">
                <a:latin typeface="Palatino Linotype" panose="02040502050505030304" pitchFamily="18" charset="0"/>
              </a:rPr>
              <a:t>revID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int primary key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err="1">
                <a:latin typeface="Palatino Linotype" panose="02040502050505030304" pitchFamily="18" charset="0"/>
              </a:rPr>
              <a:t>userID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b="1" dirty="0">
                <a:latin typeface="Palatino Linotype" panose="02040502050505030304" pitchFamily="18" charset="0"/>
              </a:rPr>
              <a:t>references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useracct</a:t>
            </a:r>
            <a:r>
              <a:rPr lang="en-US" sz="2000" dirty="0">
                <a:latin typeface="Palatino Linotype" panose="02040502050505030304" pitchFamily="18" charset="0"/>
              </a:rPr>
              <a:t> (</a:t>
            </a:r>
            <a:r>
              <a:rPr lang="en-US" sz="2000" dirty="0" err="1">
                <a:latin typeface="Palatino Linotype" panose="02040502050505030304" pitchFamily="18" charset="0"/>
              </a:rPr>
              <a:t>userID</a:t>
            </a:r>
            <a:r>
              <a:rPr lang="en-US" sz="2000" dirty="0">
                <a:latin typeface="Palatino Linotype" panose="02040502050505030304" pitchFamily="18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dirty="0" err="1">
                <a:latin typeface="Palatino Linotype" panose="02040502050505030304" pitchFamily="18" charset="0"/>
              </a:rPr>
              <a:t>pageID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int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b="1" dirty="0">
                <a:latin typeface="Palatino Linotype" panose="02040502050505030304" pitchFamily="18" charset="0"/>
              </a:rPr>
              <a:t>references</a:t>
            </a:r>
            <a:r>
              <a:rPr lang="en-US" sz="2000" dirty="0">
                <a:latin typeface="Palatino Linotype" panose="02040502050505030304" pitchFamily="18" charset="0"/>
              </a:rPr>
              <a:t> pages (</a:t>
            </a:r>
            <a:r>
              <a:rPr lang="en-US" sz="2000" dirty="0" err="1">
                <a:latin typeface="Palatino Linotype" panose="02040502050505030304" pitchFamily="18" charset="0"/>
              </a:rPr>
              <a:t>pageID</a:t>
            </a:r>
            <a:r>
              <a:rPr lang="en-US" sz="2000" dirty="0">
                <a:latin typeface="Palatino Linotype" panose="02040502050505030304" pitchFamily="18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b="1" dirty="0">
                <a:latin typeface="Palatino Linotype" panose="02040502050505030304" pitchFamily="18" charset="0"/>
              </a:rPr>
              <a:t>content</a:t>
            </a:r>
            <a:r>
              <a:rPr lang="en-US" sz="2000" dirty="0">
                <a:latin typeface="Palatino Linotype" panose="02040502050505030304" pitchFamily="18" charset="0"/>
              </a:rPr>
              <a:t> text,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</a:t>
            </a:r>
            <a:r>
              <a:rPr lang="en-US" sz="2000" b="1" dirty="0">
                <a:latin typeface="Palatino Linotype" panose="02040502050505030304" pitchFamily="18" charset="0"/>
              </a:rPr>
              <a:t>updated</a:t>
            </a:r>
            <a:r>
              <a:rPr lang="en-US" sz="2000" dirty="0">
                <a:latin typeface="Palatino Linotype" panose="02040502050505030304" pitchFamily="18" charset="0"/>
              </a:rPr>
              <a:t> datetime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);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394295F-0654-07A7-C50C-E9FF619755BB}"/>
              </a:ext>
            </a:extLst>
          </p:cNvPr>
          <p:cNvCxnSpPr/>
          <p:nvPr/>
        </p:nvCxnSpPr>
        <p:spPr>
          <a:xfrm rot="10800000" flipV="1">
            <a:off x="5406013" y="2843683"/>
            <a:ext cx="2381460" cy="978315"/>
          </a:xfrm>
          <a:prstGeom prst="bentConnector3">
            <a:avLst>
              <a:gd name="adj1" fmla="val 10021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365720B-2CBF-C2BD-122B-0FE0E0E03E42}"/>
              </a:ext>
            </a:extLst>
          </p:cNvPr>
          <p:cNvCxnSpPr/>
          <p:nvPr/>
        </p:nvCxnSpPr>
        <p:spPr>
          <a:xfrm rot="10800000">
            <a:off x="1919236" y="2893925"/>
            <a:ext cx="2431701" cy="2049864"/>
          </a:xfrm>
          <a:prstGeom prst="bentConnector3">
            <a:avLst>
              <a:gd name="adj1" fmla="val 100413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ACF408D-68B9-CE80-1D69-6D49D3222A0A}"/>
              </a:ext>
            </a:extLst>
          </p:cNvPr>
          <p:cNvCxnSpPr/>
          <p:nvPr/>
        </p:nvCxnSpPr>
        <p:spPr>
          <a:xfrm rot="5400000" flipH="1" flipV="1">
            <a:off x="7284096" y="3375287"/>
            <a:ext cx="2475908" cy="1826704"/>
          </a:xfrm>
          <a:prstGeom prst="bentConnector3">
            <a:avLst>
              <a:gd name="adj1" fmla="val -32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7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0E7F5-9347-EF54-A3B8-3E1BC4C4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E907-1D19-8B08-1C21-6D8C32AE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Counting 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CE8E-BE6A-9F5F-74B3-BFF7DD65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Can there be false positives?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Yes, because the counter values does not tell existence of which specific key.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Is deletion possible?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Yes, deletion is possible by decrementing the counter.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F891-B51C-311F-7A3A-AF096D76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8A730-5B07-3D5D-9364-78368796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95D1-07B2-2DA9-DAF1-CE0C60F9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09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A7315-6E1D-10CB-8D1B-5678194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760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99D-DDBB-7D16-5F3D-E068D962E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487A-87A9-0A4E-A104-12A3CD23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9536-95B1-AD71-C3E3-4AFB8EE0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64044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So, some lectures ago, we discussed ways to search a key from this sorted list?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5E26-EB4E-1A49-E0B4-E3B9D40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ED68C1-06D0-5228-4C39-18A55DB5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65736"/>
              </p:ext>
            </p:extLst>
          </p:nvPr>
        </p:nvGraphicFramePr>
        <p:xfrm>
          <a:off x="1555914" y="4080014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2234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D4591-54FC-7F84-CF71-D0F5BDAF0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D58E-5338-DC05-1686-5CB7F626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A0A5-1F5B-795F-9024-03C84684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849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were the possible solutions?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Binary Search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BST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</a:t>
            </a:r>
            <a:r>
              <a:rPr lang="en-US" baseline="30000" dirty="0">
                <a:latin typeface="Palatino Linotype" panose="02040502050505030304" pitchFamily="18" charset="0"/>
              </a:rPr>
              <a:t>+</a:t>
            </a:r>
            <a:r>
              <a:rPr lang="en-US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25E27-06B5-A367-EF48-09CD9644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7DB233-9B76-DF95-99B0-FD457B6B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26564"/>
              </p:ext>
            </p:extLst>
          </p:nvPr>
        </p:nvGraphicFramePr>
        <p:xfrm>
          <a:off x="1555914" y="4080014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113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EBDF2-DF87-404B-79AD-21546612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3C9B-5789-9BB5-2B61-FF25E405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F02E-2661-DED0-C55B-94B61CC0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849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Can we do something better in the context of memory?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C4792-09EE-F1F9-5EC1-A37CB966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C92F8C-C84E-0D21-C3BE-6DFC9E36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65736"/>
              </p:ext>
            </p:extLst>
          </p:nvPr>
        </p:nvGraphicFramePr>
        <p:xfrm>
          <a:off x="1555914" y="4080014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96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C2795-E5F0-12B5-1EDD-C4D69CD8F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BAFB-4F88-4159-7F2B-D8D0EAB1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8A6A-D885-4686-1774-FB21A4D9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849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Can we do something better in the context of memory?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</a:t>
            </a:r>
            <a:r>
              <a:rPr lang="en-US" baseline="30000" dirty="0">
                <a:latin typeface="Palatino Linotype" panose="02040502050505030304" pitchFamily="18" charset="0"/>
              </a:rPr>
              <a:t>+</a:t>
            </a:r>
            <a:r>
              <a:rPr lang="en-US" dirty="0">
                <a:latin typeface="Palatino Linotype" panose="02040502050505030304" pitchFamily="18" charset="0"/>
              </a:rPr>
              <a:t>-Tree are great but require rebalancing.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Use a lot of memory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Main memory is way smaller than disk.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07C9E-5941-8127-EB55-8A8BD35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4692DE-AA0A-DB3E-4E98-F4E8C53FC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65736"/>
              </p:ext>
            </p:extLst>
          </p:nvPr>
        </p:nvGraphicFramePr>
        <p:xfrm>
          <a:off x="1555914" y="4080014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89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8CDB-DF08-EA4C-E624-751BA5BB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A456-5B9E-CD12-D824-12345F24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453A-E717-7D7D-AB66-E50DCE3A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590293"/>
            <a:ext cx="11675276" cy="15849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Any good solution will also help to improve searching from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(</a:t>
            </a:r>
            <a:r>
              <a:rPr lang="en-US" sz="2400" dirty="0" err="1">
                <a:latin typeface="Palatino Linotype" panose="02040502050505030304" pitchFamily="18" charset="0"/>
              </a:rPr>
              <a:t>LSMTrees</a:t>
            </a:r>
            <a:r>
              <a:rPr lang="en-US" sz="2400" dirty="0">
                <a:latin typeface="Palatino Linotype" panose="02040502050505030304" pitchFamily="18" charset="0"/>
              </a:rPr>
              <a:t>), which is stored in the memory.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5D560-C2EB-D10D-685C-EF54FFD6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334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8A642-20FE-D23A-85BE-FF4DDB5E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741E-2FB8-ACC6-8D78-F1ED3189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3EA6-D4BE-7E42-103D-D76692C8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590293"/>
            <a:ext cx="11675276" cy="158498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For such specific settings, a skip list can be useful.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B1D2-DBD0-020C-0864-B0C9770E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62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9904F-E52B-4E8D-EBB6-207B13D8E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1C60-1002-AB07-DF3D-5377E3ED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4BBB7-1A9F-541F-8C64-6D8E7E9A4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15" y="1590293"/>
                <a:ext cx="11675276" cy="158498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Palatino Linotype" panose="02040502050505030304" pitchFamily="18" charset="0"/>
                  </a:rPr>
                  <a:t>Skip list has a search complexity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𝒍𝒐𝒈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, 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</a:rPr>
                  <a:t>where N is the number of elements.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4BBB7-1A9F-541F-8C64-6D8E7E9A4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15" y="1590293"/>
                <a:ext cx="11675276" cy="1584986"/>
              </a:xfrm>
              <a:blipFill>
                <a:blip r:embed="rId2"/>
                <a:stretch>
                  <a:fillRect l="-652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835C2-9888-1A5D-E916-041076D3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09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80E6-9DEA-513F-15C2-DFB6F435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4B49-8AAF-959F-2547-3951F8E9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291D-4E11-0196-3F5A-3100B7A5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590293"/>
            <a:ext cx="11675276" cy="455929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Why Skip list?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A multi-level list, where each level skips almost half the number of keys in the previous level.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Level 1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 keys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Level 2  N/2 keys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Level 3  N/4 keys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342900" lvl="1" indent="-342900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This is why Skip List is also called a probabilistic data</a:t>
            </a:r>
          </a:p>
          <a:p>
            <a:pPr marL="800100" lvl="2" indent="-342900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toss a coin and decide whether to add a key to a level or not.</a:t>
            </a:r>
          </a:p>
          <a:p>
            <a:pPr marL="800100" lvl="2" indent="-342900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If coin toss is 1, you add the key to the higher level.</a:t>
            </a:r>
          </a:p>
          <a:p>
            <a:pPr marL="800100" lvl="2" indent="-342900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At each level you keep tossing and moving up till you get a 0.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45B1-FF46-1DCB-BCB6-108971FB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8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086C-19CE-9F8C-8FEB-6B6471C2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19E-D2A0-DA7F-1602-866226C6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OLTP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08118-EC61-32DC-5749-2E0E1A51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FFCFD-95EE-9F1C-3DA2-A847E82B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10" y="1560614"/>
            <a:ext cx="3681472" cy="2412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select</a:t>
            </a:r>
            <a:r>
              <a:rPr lang="en-US" sz="2000" dirty="0">
                <a:latin typeface="Palatino Linotype" panose="02040502050505030304" pitchFamily="18" charset="0"/>
              </a:rPr>
              <a:t> p.*, r.*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from</a:t>
            </a:r>
            <a:r>
              <a:rPr lang="en-US" sz="2000" dirty="0">
                <a:latin typeface="Palatino Linotype" panose="02040502050505030304" pitchFamily="18" charset="0"/>
              </a:rPr>
              <a:t> pages </a:t>
            </a:r>
            <a:r>
              <a:rPr lang="en-US" sz="2000" b="1" dirty="0">
                <a:latin typeface="Palatino Linotype" panose="02040502050505030304" pitchFamily="18" charset="0"/>
              </a:rPr>
              <a:t>as</a:t>
            </a:r>
            <a:r>
              <a:rPr lang="en-US" sz="2000" dirty="0">
                <a:latin typeface="Palatino Linotype" panose="02040502050505030304" pitchFamily="18" charset="0"/>
              </a:rPr>
              <a:t> 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inner join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Palatino Linotype" panose="02040502050505030304" pitchFamily="18" charset="0"/>
              </a:rPr>
              <a:t>revisions </a:t>
            </a:r>
            <a:r>
              <a:rPr lang="en-US" sz="2000" b="1" dirty="0">
                <a:latin typeface="Palatino Linotype" panose="02040502050505030304" pitchFamily="18" charset="0"/>
              </a:rPr>
              <a:t>as</a:t>
            </a:r>
            <a:r>
              <a:rPr lang="en-US" sz="2000" dirty="0">
                <a:latin typeface="Palatino Linotype" panose="02040502050505030304" pitchFamily="18" charset="0"/>
              </a:rPr>
              <a:t> 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on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p.latest</a:t>
            </a:r>
            <a:r>
              <a:rPr lang="en-US" sz="2000" dirty="0">
                <a:latin typeface="Palatino Linotype" panose="02040502050505030304" pitchFamily="18" charset="0"/>
              </a:rPr>
              <a:t> = </a:t>
            </a:r>
            <a:r>
              <a:rPr lang="en-US" sz="2000" dirty="0" err="1">
                <a:latin typeface="Palatino Linotype" panose="02040502050505030304" pitchFamily="18" charset="0"/>
              </a:rPr>
              <a:t>r.revID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where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p.pageID</a:t>
            </a:r>
            <a:r>
              <a:rPr lang="en-US" sz="2000" dirty="0">
                <a:latin typeface="Palatino Linotype" panose="02040502050505030304" pitchFamily="18" charset="0"/>
              </a:rPr>
              <a:t> = 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49FDE-C2F8-38F0-F187-881CC8207F16}"/>
              </a:ext>
            </a:extLst>
          </p:cNvPr>
          <p:cNvSpPr txBox="1">
            <a:spLocks/>
          </p:cNvSpPr>
          <p:nvPr/>
        </p:nvSpPr>
        <p:spPr>
          <a:xfrm>
            <a:off x="7466554" y="1560614"/>
            <a:ext cx="3681472" cy="241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update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useracct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set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latin typeface="Palatino Linotype" panose="02040502050505030304" pitchFamily="18" charset="0"/>
              </a:rPr>
              <a:t>lastlogin</a:t>
            </a:r>
            <a:r>
              <a:rPr lang="en-US" sz="2000" dirty="0">
                <a:latin typeface="Palatino Linotype" panose="02040502050505030304" pitchFamily="18" charset="0"/>
              </a:rPr>
              <a:t> = </a:t>
            </a:r>
            <a:r>
              <a:rPr lang="en-US" sz="2000" b="1" dirty="0">
                <a:latin typeface="Palatino Linotype" panose="02040502050505030304" pitchFamily="18" charset="0"/>
              </a:rPr>
              <a:t>now()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hostname = 10.1.1.9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where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userid</a:t>
            </a:r>
            <a:r>
              <a:rPr lang="en-US" sz="2000" dirty="0">
                <a:latin typeface="Palatino Linotype" panose="02040502050505030304" pitchFamily="18" charset="0"/>
              </a:rPr>
              <a:t> = “Voldemort”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1BA6-74D2-5024-7D27-DB7ED635AF34}"/>
              </a:ext>
            </a:extLst>
          </p:cNvPr>
          <p:cNvSpPr txBox="1">
            <a:spLocks/>
          </p:cNvSpPr>
          <p:nvPr/>
        </p:nvSpPr>
        <p:spPr>
          <a:xfrm>
            <a:off x="4641914" y="4309365"/>
            <a:ext cx="3681472" cy="2412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insert into </a:t>
            </a:r>
            <a:r>
              <a:rPr lang="en-US" sz="2000" dirty="0">
                <a:latin typeface="Palatino Linotype" panose="02040502050505030304" pitchFamily="18" charset="0"/>
              </a:rPr>
              <a:t>revisions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values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Palatino Linotype" panose="02040502050505030304" pitchFamily="18" charset="0"/>
              </a:rPr>
              <a:t>(?,?…,?)</a:t>
            </a:r>
          </a:p>
        </p:txBody>
      </p:sp>
    </p:spTree>
    <p:extLst>
      <p:ext uri="{BB962C8B-B14F-4D97-AF65-F5344CB8AC3E}">
        <p14:creationId xmlns:p14="http://schemas.microsoft.com/office/powerpoint/2010/main" val="17405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EEBE1-4123-1C61-7018-76C2A1CB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9AA5-66DE-FB52-EAE9-780DBFAC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5F182-38C1-AF47-CFAC-63F9CDD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2508E8-C58E-1B13-6D32-D8F7DA67847B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6437F1-23E6-FAA1-BBE1-B57F450A8F40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92B28-59FD-3E81-2713-F4FA47FE720F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1753C-A266-8674-4DB6-AAB7809FD184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479B0D-62A2-6B53-3676-CFF6D741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Lets try to insert keys to an empty skip list with 3 levels.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185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B931-D6ED-B8EB-3F90-433C828E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DCEE-E3EB-391F-1458-3BB0B69D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2A389-E8EA-2823-72BD-79477FE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45334B-B638-5F54-39FE-ECDFCE0D1324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D956B2-8585-3DAB-6EE5-5A138D51C3DE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101E4-3F0F-878D-A7E3-F64344A7B53B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36A-79C7-1BD5-D0B7-447E8EAF1528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1712BA-9FA3-9FA1-BC9D-3C5CA749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Lets insert 6 by tossing a coin.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08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9D8F-5D2C-6E40-FC92-05C18F73E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5B24-5B08-8FB5-23BE-24DD22C2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E2DF-F3A7-CBB8-7E1E-71EE32B5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A0D2B-D664-828F-57D5-791972EAE1E7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0DAEC5-939A-46CD-C418-5BB7AB33C3FB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31176-DEC6-449E-2458-DDE83FFCCDE8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6689-33CA-C0FD-D24B-394D5A818B23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50CE5D6-B821-9C51-7DCD-5BA30D45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 coin toss is 0, so we only insert 6 at Level 1.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4F903D-ED11-FDDF-C7C9-DFF3BBBD0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95423"/>
              </p:ext>
            </p:extLst>
          </p:nvPr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DF6DA1-71C9-5001-6BE1-432F44C26819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27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4D20D-7AF4-9E2D-B531-208FC95EC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F66-5211-3005-C760-6E6A2E24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682B6-86AA-0F90-600B-B130FE4F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B96975-2D00-E6BF-35E6-7658934B187F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243A69-AB5F-AE04-3B38-227CFDE3E752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D106BB-F75A-B178-044F-871F63E2408C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ED8163-DA5C-6BD8-3BC6-7ECF773A3C5C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FC4B8A-FDDF-2C70-1284-CC516278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Lets insert 23 and say coin toss is 0.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DA398E-7E72-C5FC-20C2-357C10FF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51994"/>
              </p:ext>
            </p:extLst>
          </p:nvPr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A4126A-2651-137A-696F-93FC23064129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1EBDF-9CEB-D8DF-A072-F43FB841AA01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35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24E4D-B4D2-4452-0E55-E9CE066A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4BA0-D241-9AB0-4125-5F44BB49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6D292-7D9C-52DB-EF4A-96FEFDC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00751-DF73-A0FE-EC1C-86946DA6B5F2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52C1AA-2071-F4D3-665A-9CFA362C605C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EE2E2-2242-A965-FDBB-1622827046D6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E6AAD-16CF-83E5-FCA5-D79F701A3E57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077659-E78B-F6F4-9D99-3A5E55E0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Lets insert 8 and say coin toss is 1.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E12315-F63A-5C97-A899-A2E22B83C253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B9D1EF-B240-B373-A56E-529790CB9724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93C0F5-3421-191F-BBD0-FFBFA8C3DA7B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44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5E73E-C115-883F-0DF5-59CB897F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51E3-2668-CB50-477A-4F0465B7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EDD27-36B0-CA43-27A2-C86BFFFE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67A20-49CB-91EE-7410-8E347010636D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54A0C2-5D81-F2F1-6785-0E9F355EE91F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4E56E-7785-8CF6-7253-7946278DF039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17EB-42E9-413D-E0CF-8F0DD0838BD1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94606D-FE1D-C147-8520-846E8A63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First, we insert 8 as Level 1 and then move to Level 2.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FAAE9A-2B28-352D-243D-6EC54706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60332"/>
              </p:ext>
            </p:extLst>
          </p:nvPr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0BA16C-2EAB-7273-FD87-19D97400C3AE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D87477-530C-D662-D86E-575371F2EDCC}"/>
              </a:ext>
            </a:extLst>
          </p:cNvPr>
          <p:cNvCxnSpPr/>
          <p:nvPr/>
        </p:nvCxnSpPr>
        <p:spPr>
          <a:xfrm>
            <a:off x="4121499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8E13A-0AFE-F41A-1885-8FF3F70EB8E8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323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6587-2A74-BADD-8D8B-E103C72A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5B31-4B22-BE30-9329-0A4286BC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FBEA3-6DF6-F9D4-3E89-B567B53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648D1-1817-D06F-FC52-544BA72124B9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5E072-4EA7-5575-B8AD-D8D2DFED0E74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2DD0E-D791-F81F-5EDE-47231BB70CB9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AD6CC-36DC-6FF7-3815-766BCDCE9F52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E754444-ADEC-10F2-D781-21842400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675276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again toss the coin, and say it is now 0, so we insert 8 at Level 2 and stop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B6C4E9-C156-A742-3F2F-715052065E1C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67610-2AB6-11DE-DD61-D948C1CB088D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0F853F-14B3-788B-7485-E36D5115BAEA}"/>
              </a:ext>
            </a:extLst>
          </p:cNvPr>
          <p:cNvCxnSpPr/>
          <p:nvPr/>
        </p:nvCxnSpPr>
        <p:spPr>
          <a:xfrm>
            <a:off x="4121499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800DDE-9B97-04F3-2DE1-86B9A80A00CC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4083246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8A3BC-39F5-3F07-B5E6-A09F500627BC}"/>
              </a:ext>
            </a:extLst>
          </p:cNvPr>
          <p:cNvCxnSpPr>
            <a:cxnSpLocks/>
          </p:cNvCxnSpPr>
          <p:nvPr/>
        </p:nvCxnSpPr>
        <p:spPr>
          <a:xfrm>
            <a:off x="3940629" y="4592562"/>
            <a:ext cx="0" cy="9562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010909-8142-AF7B-58E9-3EA855FD8358}"/>
              </a:ext>
            </a:extLst>
          </p:cNvPr>
          <p:cNvCxnSpPr>
            <a:cxnSpLocks/>
          </p:cNvCxnSpPr>
          <p:nvPr/>
        </p:nvCxnSpPr>
        <p:spPr>
          <a:xfrm flipV="1">
            <a:off x="2441748" y="4311845"/>
            <a:ext cx="1328059" cy="31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D4FC8F-3A15-B3C1-C880-78DDD131945A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08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CCEA0-79DE-5F79-EDD0-07EC5127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28F0-9DF7-9E1D-C3A0-0AE5AF74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58D9D-9520-48A7-F275-71CDED77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E8A207-F54F-842A-52B8-6E784C3A13EF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4F1E08-26CC-F1AA-92F1-A3A532BD46B0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E7A09-136F-357F-B786-D53C276FF354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DA40C-9BBA-C4C2-992D-7A6E061DAA3A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46C29D1-87D1-A110-1D30-B75DDCFA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212287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Let’s insert a value 12 and say coin toss is 0, so we stop at Level 1.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78442F-7EB3-EF43-8CAE-BF05941B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38859"/>
              </p:ext>
            </p:extLst>
          </p:nvPr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F8DFC4-DDE8-E583-29DD-B9265F815F0E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1EEF5C-F209-EFB4-6FD6-EF99D1842A68}"/>
              </a:ext>
            </a:extLst>
          </p:cNvPr>
          <p:cNvCxnSpPr/>
          <p:nvPr/>
        </p:nvCxnSpPr>
        <p:spPr>
          <a:xfrm>
            <a:off x="4121499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972678-5E67-E8D2-84E6-EF89F376AD13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4083246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632EA5-327B-86FE-5C97-EFF65B7F76A6}"/>
              </a:ext>
            </a:extLst>
          </p:cNvPr>
          <p:cNvCxnSpPr>
            <a:cxnSpLocks/>
          </p:cNvCxnSpPr>
          <p:nvPr/>
        </p:nvCxnSpPr>
        <p:spPr>
          <a:xfrm>
            <a:off x="3940629" y="4592562"/>
            <a:ext cx="0" cy="9562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9E3884-44D1-15D7-DA6E-F536CDA0CB8C}"/>
              </a:ext>
            </a:extLst>
          </p:cNvPr>
          <p:cNvCxnSpPr/>
          <p:nvPr/>
        </p:nvCxnSpPr>
        <p:spPr>
          <a:xfrm>
            <a:off x="4906945" y="5879962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1BB6D9-5528-12BF-72E6-17A9E1A86306}"/>
              </a:ext>
            </a:extLst>
          </p:cNvPr>
          <p:cNvCxnSpPr>
            <a:cxnSpLocks/>
          </p:cNvCxnSpPr>
          <p:nvPr/>
        </p:nvCxnSpPr>
        <p:spPr>
          <a:xfrm flipV="1">
            <a:off x="2441748" y="4311845"/>
            <a:ext cx="1328059" cy="31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D6667D-EB03-E8E3-569E-37FBE22DAF6B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4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6083-8FB0-DB18-57BA-53D4A22C9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6B5-2826-56CB-6D33-425F2625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38CF1-5620-DE72-2428-39CDA72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45A00-4554-A4A5-3B63-D15ED23E9611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D054AE-F50E-C072-5A1B-08B408612C61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A075E-6902-F825-3380-5F75CCA3D591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948BB-0D58-BFE2-D350-934F59281BB0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7F3AE88-191E-116C-E9E8-B7801474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212287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Let’s insert a value 19 and say coin toss is 1, so we move to Level 2.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2EA747-ABB9-FB26-3578-3FCFEFA3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72924"/>
              </p:ext>
            </p:extLst>
          </p:nvPr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67EE75-B1F3-22A2-02AB-02128471A20C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F8F728-D113-C8A3-63A5-003B088FBB86}"/>
              </a:ext>
            </a:extLst>
          </p:cNvPr>
          <p:cNvCxnSpPr/>
          <p:nvPr/>
        </p:nvCxnSpPr>
        <p:spPr>
          <a:xfrm>
            <a:off x="4121499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2EB9A3-7B40-2292-CE31-04581092EFB1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4083246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2C0BB-2E75-D47F-3EA6-B56D33C921A5}"/>
              </a:ext>
            </a:extLst>
          </p:cNvPr>
          <p:cNvCxnSpPr>
            <a:cxnSpLocks/>
          </p:cNvCxnSpPr>
          <p:nvPr/>
        </p:nvCxnSpPr>
        <p:spPr>
          <a:xfrm>
            <a:off x="3940629" y="4592562"/>
            <a:ext cx="0" cy="9562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55DAE4-885B-F597-8E7C-5579DA34ADDD}"/>
              </a:ext>
            </a:extLst>
          </p:cNvPr>
          <p:cNvCxnSpPr/>
          <p:nvPr/>
        </p:nvCxnSpPr>
        <p:spPr>
          <a:xfrm>
            <a:off x="4906945" y="5890010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25FEA4-9BA0-B396-DA2D-B19463C10FCF}"/>
              </a:ext>
            </a:extLst>
          </p:cNvPr>
          <p:cNvCxnSpPr/>
          <p:nvPr/>
        </p:nvCxnSpPr>
        <p:spPr>
          <a:xfrm>
            <a:off x="5704115" y="5879962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7C43EB-4F87-84E8-EE02-A9F36018E9AA}"/>
              </a:ext>
            </a:extLst>
          </p:cNvPr>
          <p:cNvCxnSpPr>
            <a:cxnSpLocks/>
          </p:cNvCxnSpPr>
          <p:nvPr/>
        </p:nvCxnSpPr>
        <p:spPr>
          <a:xfrm flipV="1">
            <a:off x="2441748" y="4311845"/>
            <a:ext cx="1328059" cy="31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3F648-A3DF-A4DF-FD86-2CD5AE201335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38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B9F8E-0FE4-3DEE-B453-A8CC478D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6D26-0837-4AC8-3476-DFC5A031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79D08-FC53-93CF-5392-219C740A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A3D40C-7B2F-667F-59F8-12C8EDD4FFA2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5E30ED-B1F7-F417-16E1-7E3BD8AAAD0D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FD23D-BAC1-37A1-294F-505CDE08EC87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EE1FC-D661-99A2-5252-E5C06A7A566D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C815DD-B3B7-6649-1ADA-B509BB7E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212287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 coin toss is again 1, so we move to Level 3.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5E6E42-A89E-48A3-E910-FD42C983E2F6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FDB9A-C9EC-BA7A-AB34-2B9B6EB2F543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80230A-3E82-F16C-4A36-9B52D49973F7}"/>
              </a:ext>
            </a:extLst>
          </p:cNvPr>
          <p:cNvCxnSpPr/>
          <p:nvPr/>
        </p:nvCxnSpPr>
        <p:spPr>
          <a:xfrm>
            <a:off x="4121499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E1F81E-502B-F34D-C387-7DD87EB1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37252"/>
              </p:ext>
            </p:extLst>
          </p:nvPr>
        </p:nvGraphicFramePr>
        <p:xfrm>
          <a:off x="2805165" y="4083246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E2DA2-2C94-D4AF-EF5F-DD4457D6B283}"/>
              </a:ext>
            </a:extLst>
          </p:cNvPr>
          <p:cNvCxnSpPr>
            <a:cxnSpLocks/>
          </p:cNvCxnSpPr>
          <p:nvPr/>
        </p:nvCxnSpPr>
        <p:spPr>
          <a:xfrm>
            <a:off x="3940629" y="4592562"/>
            <a:ext cx="0" cy="9562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37346E-0996-923D-6039-9E4766453B36}"/>
              </a:ext>
            </a:extLst>
          </p:cNvPr>
          <p:cNvCxnSpPr/>
          <p:nvPr/>
        </p:nvCxnSpPr>
        <p:spPr>
          <a:xfrm>
            <a:off x="4906945" y="5890010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13EB0-505F-C699-42CD-8C11C69A1D0B}"/>
              </a:ext>
            </a:extLst>
          </p:cNvPr>
          <p:cNvCxnSpPr/>
          <p:nvPr/>
        </p:nvCxnSpPr>
        <p:spPr>
          <a:xfrm>
            <a:off x="5704115" y="5879962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0152E3-39B3-0C78-A11F-6814EA535172}"/>
              </a:ext>
            </a:extLst>
          </p:cNvPr>
          <p:cNvCxnSpPr>
            <a:cxnSpLocks/>
          </p:cNvCxnSpPr>
          <p:nvPr/>
        </p:nvCxnSpPr>
        <p:spPr>
          <a:xfrm>
            <a:off x="4121499" y="4304045"/>
            <a:ext cx="11572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D0C8F-B789-D057-D338-20A58BF767F3}"/>
              </a:ext>
            </a:extLst>
          </p:cNvPr>
          <p:cNvCxnSpPr>
            <a:cxnSpLocks/>
          </p:cNvCxnSpPr>
          <p:nvPr/>
        </p:nvCxnSpPr>
        <p:spPr>
          <a:xfrm flipV="1">
            <a:off x="2441748" y="4311845"/>
            <a:ext cx="1328059" cy="31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EA68F3-56CD-5FB2-A9EC-120A947629F3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7ACE5-BB61-8AAE-C1A3-54C1ACC7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28B6-D9A6-0D6D-8C5A-1719B849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On-Line Analytical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870D-0BF5-BB2D-2A2C-550DF5F8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OLAP Workloads help to perform analysis on your database.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They comprise of complex queries that help you to learn useful information from your database.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can also be termed as data mining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you are trying to mine patterns or knowledge from your database.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CD8F-7CDE-8FC2-E994-B614D874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283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391D-03BF-A3B4-8B89-B4C7A7F84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7CAA-D558-DD05-33AB-A99D937C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Skip Lists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4667-0958-8BB0-92DD-AC3040A7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7E4CC8-B4B8-17FE-A9E5-1A59DC8F2F82}"/>
              </a:ext>
            </a:extLst>
          </p:cNvPr>
          <p:cNvCxnSpPr>
            <a:cxnSpLocks/>
          </p:cNvCxnSpPr>
          <p:nvPr/>
        </p:nvCxnSpPr>
        <p:spPr>
          <a:xfrm>
            <a:off x="2451795" y="2243865"/>
            <a:ext cx="0" cy="41359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300819-388E-1761-5436-77A83ED60C1E}"/>
              </a:ext>
            </a:extLst>
          </p:cNvPr>
          <p:cNvSpPr txBox="1"/>
          <p:nvPr/>
        </p:nvSpPr>
        <p:spPr>
          <a:xfrm>
            <a:off x="868343" y="5548831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1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 keys)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C69DD-AFAA-51FA-43F0-4ED984FDCEBD}"/>
              </a:ext>
            </a:extLst>
          </p:cNvPr>
          <p:cNvSpPr txBox="1"/>
          <p:nvPr/>
        </p:nvSpPr>
        <p:spPr>
          <a:xfrm>
            <a:off x="868343" y="2243865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3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(N/4 keys)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DC7F9-78B3-6E4C-A5D0-A6A6BAAC1E69}"/>
              </a:ext>
            </a:extLst>
          </p:cNvPr>
          <p:cNvSpPr txBox="1"/>
          <p:nvPr/>
        </p:nvSpPr>
        <p:spPr>
          <a:xfrm>
            <a:off x="854108" y="3899518"/>
            <a:ext cx="158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Level 2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(N/2 keys)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DB4503D-15DA-315A-0F6A-706A97B1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106"/>
            <a:ext cx="11212287" cy="457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Now, we insert at Level 3.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C7B2F6-F008-66EC-8E56-CA13827DE207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565796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982AE2-28D0-43E7-6745-65CA7F55BE97}"/>
              </a:ext>
            </a:extLst>
          </p:cNvPr>
          <p:cNvCxnSpPr/>
          <p:nvPr/>
        </p:nvCxnSpPr>
        <p:spPr>
          <a:xfrm>
            <a:off x="3366198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251E0E-B65E-BF9C-2DA9-653A51C6BB02}"/>
              </a:ext>
            </a:extLst>
          </p:cNvPr>
          <p:cNvCxnSpPr/>
          <p:nvPr/>
        </p:nvCxnSpPr>
        <p:spPr>
          <a:xfrm>
            <a:off x="4121499" y="5898383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143DC6-05CA-E850-ECDC-7160E205E636}"/>
              </a:ext>
            </a:extLst>
          </p:cNvPr>
          <p:cNvGraphicFramePr>
            <a:graphicFrameLocks noGrp="1"/>
          </p:cNvGraphicFramePr>
          <p:nvPr/>
        </p:nvGraphicFramePr>
        <p:xfrm>
          <a:off x="2805165" y="4083246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26FE19-CACD-D7E6-440B-8DAD7D66D7E0}"/>
              </a:ext>
            </a:extLst>
          </p:cNvPr>
          <p:cNvCxnSpPr>
            <a:cxnSpLocks/>
          </p:cNvCxnSpPr>
          <p:nvPr/>
        </p:nvCxnSpPr>
        <p:spPr>
          <a:xfrm>
            <a:off x="3940629" y="4592562"/>
            <a:ext cx="0" cy="9562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FEB3C-BC73-E5EF-9DC8-46AE8A1466B2}"/>
              </a:ext>
            </a:extLst>
          </p:cNvPr>
          <p:cNvCxnSpPr/>
          <p:nvPr/>
        </p:nvCxnSpPr>
        <p:spPr>
          <a:xfrm>
            <a:off x="4906945" y="5890010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4E2AA0-59FA-692F-DDE0-0A7317403E68}"/>
              </a:ext>
            </a:extLst>
          </p:cNvPr>
          <p:cNvCxnSpPr/>
          <p:nvPr/>
        </p:nvCxnSpPr>
        <p:spPr>
          <a:xfrm>
            <a:off x="5704115" y="5879962"/>
            <a:ext cx="3717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8A7B3A-F5B4-98F0-53DC-ED0D5D508AA5}"/>
              </a:ext>
            </a:extLst>
          </p:cNvPr>
          <p:cNvCxnSpPr>
            <a:cxnSpLocks/>
          </p:cNvCxnSpPr>
          <p:nvPr/>
        </p:nvCxnSpPr>
        <p:spPr>
          <a:xfrm>
            <a:off x="4121499" y="4304045"/>
            <a:ext cx="11572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582F35F-B0D3-83A1-A294-A10B3CFE0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18990"/>
              </p:ext>
            </p:extLst>
          </p:nvPr>
        </p:nvGraphicFramePr>
        <p:xfrm>
          <a:off x="2805165" y="2401153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98BA2-960C-C7B0-D205-778AB042AF6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55983" y="2659363"/>
            <a:ext cx="2775859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52891D-EA0F-F8F6-840A-B227D5C28B6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41748" y="4311845"/>
            <a:ext cx="1328059" cy="31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B113C7-3656-66D3-7BEF-96C2CAA9C6B8}"/>
              </a:ext>
            </a:extLst>
          </p:cNvPr>
          <p:cNvCxnSpPr>
            <a:cxnSpLocks/>
          </p:cNvCxnSpPr>
          <p:nvPr/>
        </p:nvCxnSpPr>
        <p:spPr>
          <a:xfrm>
            <a:off x="2441748" y="5898383"/>
            <a:ext cx="6447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7B220D-3245-9472-6220-54E18D9DDA9C}"/>
              </a:ext>
            </a:extLst>
          </p:cNvPr>
          <p:cNvCxnSpPr>
            <a:cxnSpLocks/>
          </p:cNvCxnSpPr>
          <p:nvPr/>
        </p:nvCxnSpPr>
        <p:spPr>
          <a:xfrm>
            <a:off x="5461279" y="2813538"/>
            <a:ext cx="0" cy="12309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C45D0E-9F4A-4909-6C16-ABB80BBF37C8}"/>
              </a:ext>
            </a:extLst>
          </p:cNvPr>
          <p:cNvCxnSpPr>
            <a:cxnSpLocks/>
          </p:cNvCxnSpPr>
          <p:nvPr/>
        </p:nvCxnSpPr>
        <p:spPr>
          <a:xfrm>
            <a:off x="5461279" y="4477279"/>
            <a:ext cx="0" cy="12309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639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A3797-65C2-AC49-4BBB-9D09565E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156-E8EB-0673-C7CA-0A71D788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in 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BAE2-1E09-DE79-14D3-E6CD0ABB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590293"/>
            <a:ext cx="11675276" cy="455929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To search a key in the skip list: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Start from the top most level.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Then, you need to search only in the nodes at the left or right side.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Probability of reduction of search space at each level is by half.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F5CD-0750-98F5-6DD3-80F5A9C8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02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721E-BB6B-B290-206A-30E71BD7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D7BA-1D5F-74E0-8023-416AEC84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Deletion in Skip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F338-26A1-873E-45C9-7FB9F00F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590293"/>
            <a:ext cx="11675276" cy="455929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To delete in a skip list, do it carefully.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We first mark the entry to be deleted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add a tombstone.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 start deleting the entry from the topmost level.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91DA1-740D-B9F9-70CB-1DD7966A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9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C801C-C4C8-0C97-C349-E776C6B03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5368-4663-8E54-CAD2-75DD7255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OLAP Queries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1973-84DC-50F6-443D-7AF18B38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D5FAC-C164-8609-1A90-2E814FB4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358" y="1550566"/>
            <a:ext cx="5560515" cy="2412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select</a:t>
            </a:r>
            <a:r>
              <a:rPr lang="en-US" sz="2000" dirty="0">
                <a:latin typeface="Palatino Linotype" panose="02040502050505030304" pitchFamily="18" charset="0"/>
              </a:rPr>
              <a:t> count( </a:t>
            </a:r>
            <a:r>
              <a:rPr lang="en-US" sz="2000" dirty="0" err="1">
                <a:latin typeface="Palatino Linotype" panose="02040502050505030304" pitchFamily="18" charset="0"/>
              </a:rPr>
              <a:t>u.lastlogin</a:t>
            </a:r>
            <a:r>
              <a:rPr lang="en-US" sz="2000" dirty="0">
                <a:latin typeface="Palatino Linotype" panose="02040502050505030304" pitchFamily="18" charset="0"/>
              </a:rPr>
              <a:t> 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extract</a:t>
            </a:r>
            <a:r>
              <a:rPr lang="en-US" sz="2000" dirty="0">
                <a:latin typeface="Palatino Linotype" panose="02040502050505030304" pitchFamily="18" charset="0"/>
              </a:rPr>
              <a:t>(month </a:t>
            </a:r>
            <a:r>
              <a:rPr lang="en-US" sz="2000" b="1" dirty="0">
                <a:latin typeface="Palatino Linotype" panose="02040502050505030304" pitchFamily="18" charset="0"/>
              </a:rPr>
              <a:t>from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u.lastlogin</a:t>
            </a:r>
            <a:r>
              <a:rPr lang="en-US" sz="2000" dirty="0">
                <a:latin typeface="Palatino Linotype" panose="02040502050505030304" pitchFamily="18" charset="0"/>
              </a:rPr>
              <a:t>) </a:t>
            </a:r>
            <a:r>
              <a:rPr lang="en-US" sz="2000" b="1" dirty="0">
                <a:latin typeface="Palatino Linotype" panose="02040502050505030304" pitchFamily="18" charset="0"/>
              </a:rPr>
              <a:t>as</a:t>
            </a:r>
            <a:r>
              <a:rPr lang="en-US" sz="2000" dirty="0">
                <a:latin typeface="Palatino Linotype" panose="02040502050505030304" pitchFamily="18" charset="0"/>
              </a:rPr>
              <a:t> month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from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useracct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as</a:t>
            </a:r>
            <a:r>
              <a:rPr lang="en-US" sz="2000" dirty="0">
                <a:latin typeface="Palatino Linotype" panose="02040502050505030304" pitchFamily="18" charset="0"/>
              </a:rPr>
              <a:t> u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where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u.hostname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like</a:t>
            </a:r>
            <a:r>
              <a:rPr lang="en-US" sz="2000" dirty="0">
                <a:latin typeface="Palatino Linotype" panose="02040502050505030304" pitchFamily="18" charset="0"/>
              </a:rPr>
              <a:t> '</a:t>
            </a:r>
            <a:r>
              <a:rPr lang="en-US" sz="2000" b="1" dirty="0">
                <a:latin typeface="Palatino Linotype" panose="02040502050505030304" pitchFamily="18" charset="0"/>
              </a:rPr>
              <a:t>%</a:t>
            </a:r>
            <a:r>
              <a:rPr lang="en-US" sz="2000" dirty="0">
                <a:latin typeface="Palatino Linotype" panose="02040502050505030304" pitchFamily="18" charset="0"/>
              </a:rPr>
              <a:t>.gov’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Palatino Linotype" panose="02040502050505030304" pitchFamily="18" charset="0"/>
              </a:rPr>
              <a:t>group by extract</a:t>
            </a:r>
            <a:r>
              <a:rPr lang="en-US" sz="2000" dirty="0">
                <a:latin typeface="Palatino Linotype" panose="02040502050505030304" pitchFamily="18" charset="0"/>
              </a:rPr>
              <a:t>(month </a:t>
            </a:r>
            <a:r>
              <a:rPr lang="en-US" sz="2000" b="1" dirty="0">
                <a:latin typeface="Palatino Linotype" panose="02040502050505030304" pitchFamily="18" charset="0"/>
              </a:rPr>
              <a:t>from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u.lastlogin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59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59843</TotalTime>
  <Words>3875</Words>
  <Application>Microsoft Macintosh PowerPoint</Application>
  <PresentationFormat>Widescreen</PresentationFormat>
  <Paragraphs>1112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Palatino Linotype</vt:lpstr>
      <vt:lpstr>Office Theme</vt:lpstr>
      <vt:lpstr>Introduction to Databases CS 451 / 551</vt:lpstr>
      <vt:lpstr>Assignment 1 is Out! Deadline: Oct 29, 2024 at 11:59pm   Start collaborating with your groups!   Midterm: Oct 31, 2024 (in class)</vt:lpstr>
      <vt:lpstr>How to plan your Database Design</vt:lpstr>
      <vt:lpstr>Database Workloads</vt:lpstr>
      <vt:lpstr>On-Line Transaction Processing</vt:lpstr>
      <vt:lpstr>Wikipedia Example</vt:lpstr>
      <vt:lpstr>OLTP Queries</vt:lpstr>
      <vt:lpstr>On-Line Analytical Processing</vt:lpstr>
      <vt:lpstr>OLAP Queries</vt:lpstr>
      <vt:lpstr>Storage Models</vt:lpstr>
      <vt:lpstr>Storage Models</vt:lpstr>
      <vt:lpstr>N-ary Storage Models</vt:lpstr>
      <vt:lpstr>N-ary Storage Models</vt:lpstr>
      <vt:lpstr>Slotted Pages</vt:lpstr>
      <vt:lpstr>Slotted Pages</vt:lpstr>
      <vt:lpstr>Slotted Pages</vt:lpstr>
      <vt:lpstr>Slotted Pages</vt:lpstr>
      <vt:lpstr>Slotted Pages</vt:lpstr>
      <vt:lpstr>Slotted Pages</vt:lpstr>
      <vt:lpstr>Slotted Pages</vt:lpstr>
      <vt:lpstr>Slotted Pages</vt:lpstr>
      <vt:lpstr>Slotted Pages</vt:lpstr>
      <vt:lpstr>OLTP on NSM</vt:lpstr>
      <vt:lpstr>OLTP on NSM</vt:lpstr>
      <vt:lpstr>OLTP on NSM</vt:lpstr>
      <vt:lpstr>OLTP on NSM</vt:lpstr>
      <vt:lpstr>OLAP on NSM</vt:lpstr>
      <vt:lpstr>OLAP on NSM</vt:lpstr>
      <vt:lpstr>N-ary Storage Models</vt:lpstr>
      <vt:lpstr>Decomposition Storage Models</vt:lpstr>
      <vt:lpstr>Decomposition Storage Models</vt:lpstr>
      <vt:lpstr>Records in DSM</vt:lpstr>
      <vt:lpstr>Records in DSM</vt:lpstr>
      <vt:lpstr>Records in DSM</vt:lpstr>
      <vt:lpstr>Records in DSM</vt:lpstr>
      <vt:lpstr>Records in DSM</vt:lpstr>
      <vt:lpstr>Decomposition Storage Models</vt:lpstr>
      <vt:lpstr>Decomposition Storage Models</vt:lpstr>
      <vt:lpstr>OLAP on DSM</vt:lpstr>
      <vt:lpstr>Decomposition Storage Models</vt:lpstr>
      <vt:lpstr>So can we do something better?</vt:lpstr>
      <vt:lpstr>Partition Attributes Across (PAX)</vt:lpstr>
      <vt:lpstr>Records in DSM</vt:lpstr>
      <vt:lpstr>Filters and Indexes</vt:lpstr>
      <vt:lpstr>Bloom Filters</vt:lpstr>
      <vt:lpstr>Bloom Filters</vt:lpstr>
      <vt:lpstr>Insertions in Bloom Filters</vt:lpstr>
      <vt:lpstr>Insertions in Bloom Filters</vt:lpstr>
      <vt:lpstr>Insertions in Bloom Filters</vt:lpstr>
      <vt:lpstr>Insertions in Bloom Filters</vt:lpstr>
      <vt:lpstr>Insertions in Bloom Filters</vt:lpstr>
      <vt:lpstr>Search in Bloom Filters</vt:lpstr>
      <vt:lpstr>Search in Bloom Filters</vt:lpstr>
      <vt:lpstr>Search in Bloom Filters</vt:lpstr>
      <vt:lpstr>Search in Bloom Filters</vt:lpstr>
      <vt:lpstr>Search in Bloom Filters</vt:lpstr>
      <vt:lpstr>Deletions in Bloom Filters</vt:lpstr>
      <vt:lpstr>Deletions in Bloom Filters</vt:lpstr>
      <vt:lpstr>Counting Bloom Filters</vt:lpstr>
      <vt:lpstr>Counting Bloom Filters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Search in Skip Lists</vt:lpstr>
      <vt:lpstr>Deletion in Skip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1081</cp:revision>
  <dcterms:created xsi:type="dcterms:W3CDTF">2023-07-25T15:37:00Z</dcterms:created>
  <dcterms:modified xsi:type="dcterms:W3CDTF">2024-10-24T21:31:49Z</dcterms:modified>
</cp:coreProperties>
</file>