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449" r:id="rId3"/>
    <p:sldId id="326" r:id="rId4"/>
    <p:sldId id="628" r:id="rId5"/>
    <p:sldId id="629" r:id="rId6"/>
    <p:sldId id="630" r:id="rId7"/>
    <p:sldId id="633" r:id="rId8"/>
    <p:sldId id="634" r:id="rId9"/>
    <p:sldId id="635" r:id="rId10"/>
    <p:sldId id="636" r:id="rId11"/>
    <p:sldId id="637" r:id="rId12"/>
    <p:sldId id="638" r:id="rId13"/>
    <p:sldId id="631" r:id="rId14"/>
    <p:sldId id="639" r:id="rId15"/>
    <p:sldId id="640" r:id="rId16"/>
    <p:sldId id="641" r:id="rId17"/>
    <p:sldId id="642" r:id="rId18"/>
    <p:sldId id="643" r:id="rId19"/>
    <p:sldId id="645" r:id="rId20"/>
    <p:sldId id="648" r:id="rId21"/>
    <p:sldId id="649" r:id="rId22"/>
    <p:sldId id="655" r:id="rId23"/>
    <p:sldId id="656" r:id="rId24"/>
    <p:sldId id="657" r:id="rId25"/>
    <p:sldId id="651" r:id="rId26"/>
    <p:sldId id="658" r:id="rId27"/>
    <p:sldId id="664" r:id="rId28"/>
    <p:sldId id="665" r:id="rId29"/>
    <p:sldId id="666" r:id="rId30"/>
    <p:sldId id="667" r:id="rId31"/>
    <p:sldId id="668" r:id="rId32"/>
    <p:sldId id="652" r:id="rId33"/>
    <p:sldId id="653" r:id="rId34"/>
    <p:sldId id="654" r:id="rId35"/>
    <p:sldId id="659" r:id="rId36"/>
    <p:sldId id="669" r:id="rId37"/>
    <p:sldId id="670" r:id="rId38"/>
    <p:sldId id="671" r:id="rId39"/>
    <p:sldId id="672" r:id="rId40"/>
    <p:sldId id="673" r:id="rId41"/>
    <p:sldId id="674" r:id="rId42"/>
    <p:sldId id="675" r:id="rId43"/>
    <p:sldId id="662" r:id="rId44"/>
    <p:sldId id="679" r:id="rId45"/>
    <p:sldId id="680" r:id="rId46"/>
    <p:sldId id="681" r:id="rId47"/>
    <p:sldId id="682" r:id="rId48"/>
    <p:sldId id="683" r:id="rId49"/>
    <p:sldId id="68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75"/>
    <p:restoredTop sz="96327"/>
  </p:normalViewPr>
  <p:slideViewPr>
    <p:cSldViewPr snapToGrid="0">
      <p:cViewPr varScale="1">
        <p:scale>
          <a:sx n="160" d="100"/>
          <a:sy n="160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F68BC-8D48-6B48-9EB7-582DB70943E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935A-7AC3-6544-8C8D-6EE07752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7CB7-34E7-3345-04EF-F2858638D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CF74F-B724-BC2A-357E-FF93D0172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5F8F3-6667-3E15-FB2E-C080E93E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C55-F572-2A40-91C8-3303246C5B71}" type="datetime1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CE02-0943-6E52-7743-909A0F50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B340-BD8F-4B29-4518-4E2A9CC0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2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4844-C4F8-648E-1BD7-79A27D68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40B67-0A02-5CE1-0970-F03919BAD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6808-6C04-F08B-0BBD-447C1C14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26F4-07E2-F143-94CC-4F0B4B3E27FB}" type="datetime1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002D1-4675-DB5B-A269-75DB1BD9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B0B2-5608-CBEF-F72B-1F319E5F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9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ACB30-590A-ABF3-99C0-360EBEF10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A0920-D7ED-DAC2-AC16-A724B8BE8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CC1D-5959-F403-23B0-81C3EBA5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FAE-CC88-654E-ADEC-BF636415C960}" type="datetime1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79F42-9C30-6FE2-470A-3F6D458B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5F3F-EE98-5F3F-0636-19B204AB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1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6A0E-1504-A1EF-1398-1BF67023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532E-4C7F-35EB-BC36-6C8763E4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BA99F-126B-11D0-0EBB-CEC3E5D6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F263-0D9E-954E-BF7B-BF74DD8F1FBF}" type="datetime1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5801-6C88-3D96-305E-63623465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C6DF-4B18-A145-5E8C-FEA7E3FA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A778-79DA-3081-6C48-921476BD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089E7-9816-CD38-09E1-AB66C42D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8D19F-9E64-131D-E19A-47C5CFB3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AEB6-2EDB-2B4F-99F1-294D79999BD2}" type="datetime1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07EB8-D40F-D1C5-D08C-2DF71ED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0055F-50C4-20E6-3200-AA2CB836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2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C0BE-F3E3-321B-E1C9-3CAC95B0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D83AB-5F8F-6D60-941B-494C42936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83C0A-DA10-8949-D5BC-5A27E180C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C0FB1-0A30-955F-14BE-08D9EAB6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F868-E27C-1D47-A2D2-736F1B51C70D}" type="datetime1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86A5C-3236-5674-C33E-871687F5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C1B92-A433-0125-667E-570077A5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8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DBB4-3EB4-112E-68CD-F2C5F613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AB171-21D1-7F60-41FC-86AA70E79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B3F87-73D3-A390-3AD5-90F0162CB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9D6B0-C960-DE48-BCCA-C97618505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80040-916B-4164-FCBE-5DAFF7D1A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18ED3-FF66-22A1-8641-9D0DCE80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964E-7013-D242-9185-8A8EC1D8AC67}" type="datetime1">
              <a:rPr lang="en-US" smtClean="0"/>
              <a:t>4/30/25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6BEF8-ED26-499E-179E-38A6970C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92767-6921-371F-D2D5-7342D6C2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7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4173-C761-68CC-022B-1CC19FAB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91EEC-396A-7A4B-A3A8-A6FDFC19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A3A4-2AA2-4A44-8AA1-2BBEDE96C1F2}" type="datetime1">
              <a:rPr lang="en-US" smtClean="0"/>
              <a:t>4/30/25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350B1-106E-46AE-8B82-B746E348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52E30-F1B7-3723-9CD8-115E59B9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D4EEE-5BC2-00C7-1C8E-D8FB8F54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59D3-E3C8-E74F-8444-6575A66CABD3}" type="datetime1">
              <a:rPr lang="en-US" smtClean="0"/>
              <a:t>4/30/25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4FEA0-D32C-4798-F023-EB5825C2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51679-90C9-12FF-D4F3-795F9886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7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8F7A-72C8-FFCB-B2CD-D91F8E46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2C0B-5294-2846-7BB5-7D960199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B2EDD-D35E-476F-17CC-4D29D5B1A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39B7C-BAAD-0092-B4B6-94C2A51F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CD2F-C279-5549-9AC3-0114133C3ACD}" type="datetime1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CF2F9-24F9-EE55-797C-E41FD324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ED2D8-F456-9778-CC77-4C83A6B3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4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C2C2-1728-3D8D-B5A0-D7AFEF67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769C7-A843-B967-7183-3E8CA2546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25C1B-7F7D-4654-83A0-4DF3031E7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FE1A3-4C04-6826-6723-F7D503A4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58D-F38C-3F4A-844F-46C3AFEF469E}" type="datetime1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43551-50CE-9A8A-6FCC-201B8CCC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BAA6E-3261-6A12-33CE-F8A9AD1C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4872E-88CE-697E-E651-3A8445DF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EA1CA-89A3-8667-B30F-4C827038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71ED-5F6C-088B-68B9-C9773AC78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332DE-2C74-1144-AD1B-CF9335C11B6B}" type="datetime1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19DC7-A52E-4967-DEEF-981A02E11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D8E1-6BAC-50A3-D4B9-5281DDF3E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9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 descr="A person standing in front of a canyon&#10;&#10;Description automatically generated">
            <a:extLst>
              <a:ext uri="{FF2B5EF4-FFF2-40B4-BE49-F238E27FC236}">
                <a16:creationId xmlns:a16="http://schemas.microsoft.com/office/drawing/2014/main" id="{E19F4CC5-86E2-6120-6BA6-A4BA99972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477" y="2174333"/>
            <a:ext cx="1841500" cy="181133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5F41A32-71B2-3583-AD42-E6D267DC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0266" y="4046467"/>
            <a:ext cx="4032351" cy="2701466"/>
          </a:xfrm>
        </p:spPr>
        <p:txBody>
          <a:bodyPr anchor="ctr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Suyash Gupta</a:t>
            </a:r>
          </a:p>
          <a:p>
            <a:r>
              <a:rPr lang="en-US" dirty="0">
                <a:latin typeface="Palatino Linotype" panose="02040502050505030304" pitchFamily="18" charset="0"/>
              </a:rPr>
              <a:t>Assistant Professor</a:t>
            </a:r>
          </a:p>
          <a:p>
            <a:r>
              <a:rPr lang="en-US" dirty="0" err="1">
                <a:latin typeface="Palatino Linotype" panose="02040502050505030304" pitchFamily="18" charset="0"/>
              </a:rPr>
              <a:t>Distopia</a:t>
            </a:r>
            <a:r>
              <a:rPr lang="en-US" dirty="0">
                <a:latin typeface="Palatino Linotype" panose="02040502050505030304" pitchFamily="18" charset="0"/>
              </a:rPr>
              <a:t> Labs and ORNG</a:t>
            </a:r>
          </a:p>
          <a:p>
            <a:r>
              <a:rPr lang="en-US" dirty="0">
                <a:latin typeface="Palatino Linotype" panose="02040502050505030304" pitchFamily="18" charset="0"/>
              </a:rPr>
              <a:t>Dept. of  Computer Science</a:t>
            </a:r>
          </a:p>
          <a:p>
            <a:r>
              <a:rPr lang="en-US" dirty="0">
                <a:latin typeface="Palatino Linotype" panose="02040502050505030304" pitchFamily="18" charset="0"/>
              </a:rPr>
              <a:t>(E) </a:t>
            </a:r>
            <a:r>
              <a:rPr lang="en-US" u="sng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suyash@uoregon.edu</a:t>
            </a:r>
            <a:endParaRPr lang="en-US" u="sng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(W)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gupta-suyash.github.io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B9FC66A-592F-FBDF-B36C-0806F15396D3}"/>
              </a:ext>
            </a:extLst>
          </p:cNvPr>
          <p:cNvSpPr txBox="1">
            <a:spLocks/>
          </p:cNvSpPr>
          <p:nvPr/>
        </p:nvSpPr>
        <p:spPr>
          <a:xfrm>
            <a:off x="440266" y="2992675"/>
            <a:ext cx="6451600" cy="811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Lecture 9: </a:t>
            </a:r>
          </a:p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Evaluating Large Scale System</a:t>
            </a:r>
            <a:endParaRPr lang="en-US" sz="28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 descr="A green text on a white background&#10;&#10;Description automatically generated">
            <a:extLst>
              <a:ext uri="{FF2B5EF4-FFF2-40B4-BE49-F238E27FC236}">
                <a16:creationId xmlns:a16="http://schemas.microsoft.com/office/drawing/2014/main" id="{26DF3547-56D5-7219-73C4-095E9D8B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197" y="5231519"/>
            <a:ext cx="3469653" cy="811865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2D226FA0-F1BA-9FF6-179F-6B342C3EB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45"/>
            <a:ext cx="10022049" cy="2082800"/>
          </a:xfrm>
        </p:spPr>
        <p:txBody>
          <a:bodyPr anchor="b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Large Scale Systems</a:t>
            </a:r>
            <a:br>
              <a:rPr lang="en-US" b="1" dirty="0">
                <a:latin typeface="Palatino Linotype" panose="02040502050505030304" pitchFamily="18" charset="0"/>
              </a:rPr>
            </a:br>
            <a:r>
              <a:rPr lang="en-US" b="1" dirty="0">
                <a:latin typeface="Palatino Linotype" panose="02040502050505030304" pitchFamily="18" charset="0"/>
              </a:rPr>
              <a:t>CS 410 / 510</a:t>
            </a:r>
          </a:p>
        </p:txBody>
      </p:sp>
    </p:spTree>
    <p:extLst>
      <p:ext uri="{BB962C8B-B14F-4D97-AF65-F5344CB8AC3E}">
        <p14:creationId xmlns:p14="http://schemas.microsoft.com/office/powerpoint/2010/main" val="92096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B74C8-1F4D-AB82-978E-3DD881D26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5BE4-A1E0-D20F-27BE-4A0F3A9BE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Inputs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D6AD0-1335-6347-C6F1-E472D2D5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1959C-4929-BA25-2A09-E3F0785BF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For evaluating different systems, what is the best input to these systems?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610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5B837-E83D-2BAE-BEC2-C39FE052B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FAA8-F566-DB55-D386-C2E1C73C5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Inputs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1317E-A623-6E3D-9AE2-9E0393C3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80C08-DC15-2116-76C4-8BEF28C9F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For evaluating different systems, what is the best input to these systems?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Standard Benchmark Suites</a:t>
            </a:r>
          </a:p>
          <a:p>
            <a:pPr marL="457200" lvl="1" indent="0">
              <a:buNone/>
            </a:pPr>
            <a:endParaRPr lang="en-US" sz="16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Standard Datasets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846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94768-8473-739D-B54F-0FAEDF8B3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0C814-2B4F-61C6-CFFC-3E2836A2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Inputs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D773D-3932-EEAA-0FC5-3EB6A2E0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F300-F3C1-A7A6-2692-247E116E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For evaluating different systems, what is the best input to these systems?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Standard Benchmark Suites</a:t>
            </a:r>
          </a:p>
          <a:p>
            <a:pPr marL="457200" lvl="1" indent="0">
              <a:buNone/>
            </a:pPr>
            <a:endParaRPr lang="en-US" sz="16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Standard Datasets</a:t>
            </a:r>
          </a:p>
          <a:p>
            <a:pPr lvl="1"/>
            <a:endParaRPr lang="en-US" sz="16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Synthetic datasets/ benchmarks not preferred unless none exists!</a:t>
            </a: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If so, try publishing your synthetic dataset/benchmark for public scrutiny.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601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CF32A-6754-D7F4-7080-F4D943E65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2DC4-C96F-531F-5543-1AF4C1432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7B5E0-2072-1912-9382-E2FACD50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3D1B8-52EA-77AE-A34F-CD2807DD9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How to know if your evaluation methodology is </a:t>
            </a:r>
            <a:r>
              <a:rPr lang="en-US" sz="2400" b="1" dirty="0">
                <a:latin typeface="Palatino Linotype" panose="02040502050505030304" pitchFamily="18" charset="0"/>
              </a:rPr>
              <a:t>correct</a:t>
            </a:r>
            <a:r>
              <a:rPr lang="en-US" sz="2400" dirty="0">
                <a:latin typeface="Palatino Linotype" panose="02040502050505030304" pitchFamily="18" charset="0"/>
              </a:rPr>
              <a:t>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505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80B82-6199-5A9A-60C1-9D67A2212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71AC8-AB1A-C46A-ECF5-7D9AA5C3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64D58-6EA4-195B-3B96-7424A6FE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0F083-A81A-1D4C-C334-9E8B229E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How to know if your evaluation methodology is </a:t>
            </a:r>
            <a:r>
              <a:rPr lang="en-US" sz="2400" b="1" dirty="0">
                <a:latin typeface="Palatino Linotype" panose="02040502050505030304" pitchFamily="18" charset="0"/>
              </a:rPr>
              <a:t>correct</a:t>
            </a:r>
            <a:r>
              <a:rPr lang="en-US" sz="2400" dirty="0">
                <a:latin typeface="Palatino Linotype" panose="02040502050505030304" pitchFamily="18" charset="0"/>
              </a:rPr>
              <a:t>?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>
                <a:latin typeface="Palatino Linotype" panose="02040502050505030304" pitchFamily="18" charset="0"/>
              </a:rPr>
              <a:t>Create a blind </a:t>
            </a:r>
            <a:r>
              <a:rPr lang="en-US" b="1" dirty="0">
                <a:latin typeface="Palatino Linotype" panose="02040502050505030304" pitchFamily="18" charset="0"/>
              </a:rPr>
              <a:t>mental map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marL="914400" lvl="2" indent="0">
              <a:buNone/>
            </a:pPr>
            <a:endParaRPr lang="en-US" sz="800" dirty="0">
              <a:latin typeface="Palatino Linotype" panose="02040502050505030304" pitchFamily="18" charset="0"/>
            </a:endParaRP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What is your expectation from your system?</a:t>
            </a:r>
          </a:p>
          <a:p>
            <a:pPr marL="914400" lvl="2" indent="0">
              <a:buNone/>
            </a:pPr>
            <a:endParaRPr lang="en-US" sz="800" dirty="0">
              <a:latin typeface="Palatino Linotype" panose="02040502050505030304" pitchFamily="18" charset="0"/>
            </a:endParaRP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How do you expect graphs to look like?</a:t>
            </a:r>
          </a:p>
          <a:p>
            <a:pPr lvl="3"/>
            <a:r>
              <a:rPr lang="en-US" sz="2200" dirty="0">
                <a:latin typeface="Palatino Linotype" panose="02040502050505030304" pitchFamily="18" charset="0"/>
              </a:rPr>
              <a:t>For example: Do you expect linear, quadratic, or exponential trend.</a:t>
            </a:r>
          </a:p>
          <a:p>
            <a:pPr marL="914400" lvl="2" indent="0">
              <a:buNone/>
            </a:pPr>
            <a:endParaRPr lang="en-US" sz="800" dirty="0">
              <a:latin typeface="Palatino Linotype" panose="02040502050505030304" pitchFamily="18" charset="0"/>
            </a:endParaRP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How much performance gains do you expect.</a:t>
            </a:r>
          </a:p>
          <a:p>
            <a:pPr marL="914400" lvl="2" indent="0">
              <a:buNone/>
            </a:pPr>
            <a:endParaRPr lang="en-US" sz="8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998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478D7-359F-6681-1627-E6E96D581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64C2-BF80-49F7-0B30-576AD45FB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3DD46-2276-7C33-8A4E-E0D0506F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E34EB-DC1A-2817-9B5F-49E5FBD02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How to know if your evaluation methodology is </a:t>
            </a:r>
            <a:r>
              <a:rPr lang="en-US" sz="2400" b="1" dirty="0">
                <a:latin typeface="Palatino Linotype" panose="02040502050505030304" pitchFamily="18" charset="0"/>
              </a:rPr>
              <a:t>correct</a:t>
            </a:r>
            <a:r>
              <a:rPr lang="en-US" sz="2400" dirty="0">
                <a:latin typeface="Palatino Linotype" panose="02040502050505030304" pitchFamily="18" charset="0"/>
              </a:rPr>
              <a:t>?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>
                <a:latin typeface="Palatino Linotype" panose="02040502050505030304" pitchFamily="18" charset="0"/>
              </a:rPr>
              <a:t>Create a blind </a:t>
            </a:r>
            <a:r>
              <a:rPr lang="en-US" b="1" dirty="0">
                <a:latin typeface="Palatino Linotype" panose="02040502050505030304" pitchFamily="18" charset="0"/>
              </a:rPr>
              <a:t>mental map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marL="914400" lvl="2" indent="0">
              <a:buNone/>
            </a:pPr>
            <a:endParaRPr lang="en-US" sz="800" dirty="0">
              <a:latin typeface="Palatino Linotype" panose="02040502050505030304" pitchFamily="18" charset="0"/>
            </a:endParaRP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What is your expectation from your system?</a:t>
            </a:r>
          </a:p>
          <a:p>
            <a:pPr marL="914400" lvl="2" indent="0">
              <a:buNone/>
            </a:pPr>
            <a:endParaRPr lang="en-US" sz="800" dirty="0">
              <a:latin typeface="Palatino Linotype" panose="02040502050505030304" pitchFamily="18" charset="0"/>
            </a:endParaRP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How do you expect graphs to look like?</a:t>
            </a:r>
          </a:p>
          <a:p>
            <a:pPr lvl="3"/>
            <a:r>
              <a:rPr lang="en-US" sz="2200" dirty="0">
                <a:latin typeface="Palatino Linotype" panose="02040502050505030304" pitchFamily="18" charset="0"/>
              </a:rPr>
              <a:t>For example: Do you expect linear, quadratic, or exponential trend.</a:t>
            </a:r>
          </a:p>
          <a:p>
            <a:pPr marL="914400" lvl="2" indent="0">
              <a:buNone/>
            </a:pPr>
            <a:endParaRPr lang="en-US" sz="800" dirty="0">
              <a:latin typeface="Palatino Linotype" panose="02040502050505030304" pitchFamily="18" charset="0"/>
            </a:endParaRP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How much performance gains do you expect.</a:t>
            </a:r>
          </a:p>
          <a:p>
            <a:pPr marL="914400" lvl="2" indent="0">
              <a:buNone/>
            </a:pPr>
            <a:endParaRPr lang="en-US" sz="1600" dirty="0">
              <a:latin typeface="Palatino Linotype" panose="02040502050505030304" pitchFamily="18" charset="0"/>
            </a:endParaRPr>
          </a:p>
          <a:p>
            <a:pPr marL="914400" lvl="2" indent="0">
              <a:buNone/>
            </a:pPr>
            <a:endParaRPr lang="en-US" sz="1600" dirty="0">
              <a:latin typeface="Palatino Linotype" panose="02040502050505030304" pitchFamily="18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dirty="0">
                <a:latin typeface="Palatino Linotype" panose="02040502050505030304" pitchFamily="18" charset="0"/>
              </a:rPr>
              <a:t>Check the mechanisms </a:t>
            </a:r>
            <a:r>
              <a:rPr lang="en-US" b="1" dirty="0">
                <a:latin typeface="Palatino Linotype" panose="02040502050505030304" pitchFamily="18" charset="0"/>
              </a:rPr>
              <a:t>prior works</a:t>
            </a:r>
            <a:r>
              <a:rPr lang="en-US" dirty="0">
                <a:latin typeface="Palatino Linotype" panose="02040502050505030304" pitchFamily="18" charset="0"/>
              </a:rPr>
              <a:t> use to evaluate their systems.</a:t>
            </a:r>
          </a:p>
          <a:p>
            <a:pPr marL="457200" lvl="1" indent="0">
              <a:buNone/>
            </a:pPr>
            <a:endParaRPr lang="en-US" sz="800" dirty="0">
              <a:latin typeface="Palatino Linotype" panose="02040502050505030304" pitchFamily="18" charset="0"/>
            </a:endParaRP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Use same evaluation metrics and graphs as prior works.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569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A6873-E2C8-B9B8-497A-0253CDE36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E9E1-2D5E-EDFA-2E5F-E2CAEA4C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Metrics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B3418-F069-1803-6750-F2BAE892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975C3-F463-906B-61B9-DC3F71B98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are different metrics to consider during evaluation?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774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03C69-1989-EF4C-BAF9-3B76DF1E6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A4BB-4B4B-81EA-928B-449F1189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Metrics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A480C-3450-502C-2916-462FAE05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00FA3-7904-3D30-CDC1-60460D211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are different metrics to consider during evaluation?</a:t>
            </a:r>
          </a:p>
          <a:p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Throughput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Number of transactions processed per second.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Higher the throughput, more desirable the system.</a:t>
            </a:r>
            <a:endParaRPr lang="en-US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16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629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9B219-D248-5DC9-E797-AC9E3C4D2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0207-EB28-E17E-207A-01F08F25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Metrics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F098C-96E7-6DD1-A8BE-558CBA70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B65E-0430-E3AD-0BBE-6C19E06D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are different metrics to consider during evaluation?</a:t>
            </a:r>
          </a:p>
          <a:p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Throughput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Number of transactions processed per second.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Higher the throughput, more desirable the system.</a:t>
            </a:r>
            <a:endParaRPr lang="en-US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Latency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Time between client sent a transaction to client received a response.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Lower the latency, more desirable the system.</a:t>
            </a:r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069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71D55-4FC1-4510-3071-4D2CEAD64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B4D8-CE08-E536-850A-524EFF4A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Metrics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A03FB-552F-C867-E2CA-A84C5A35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AADB2-3000-253A-E435-1E9008A43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are different metrics to consider during evaluation?</a:t>
            </a:r>
          </a:p>
          <a:p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Throughput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Number of transactions processed per second.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Higher the throughput, more desirable the system.</a:t>
            </a: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Latency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Time between client sent a transaction to client received a response.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Lower the latency, more desirable the system.</a:t>
            </a:r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endParaRPr lang="en-US" sz="16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P99</a:t>
            </a:r>
            <a:r>
              <a:rPr lang="en-US" sz="2400" dirty="0">
                <a:latin typeface="Palatino Linotype" panose="02040502050505030304" pitchFamily="18" charset="0"/>
              </a:rPr>
              <a:t> (99 percentile latency)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Time in which 99 percent of requests are completed.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Lower the latency, more desirable the system.</a:t>
            </a: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19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5AAA5-28D8-10FB-28AE-B7FEEA926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04C0-299D-5701-9194-D54487B9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06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Assignment 2 Due Tonight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9989D-C515-6193-0E07-1A352110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086" y="6356350"/>
            <a:ext cx="4114800" cy="365125"/>
          </a:xfrm>
        </p:spPr>
        <p:txBody>
          <a:bodyPr/>
          <a:lstStyle/>
          <a:p>
            <a:pPr algn="l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290C0-C960-872D-9876-0577C31C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941E3-F01F-147F-6F10-ED54E3764C4E}"/>
              </a:ext>
            </a:extLst>
          </p:cNvPr>
          <p:cNvSpPr txBox="1"/>
          <p:nvPr/>
        </p:nvSpPr>
        <p:spPr>
          <a:xfrm>
            <a:off x="838200" y="1274346"/>
            <a:ext cx="107762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Assignment 2 is due today at </a:t>
            </a:r>
            <a:r>
              <a:rPr lang="en-US" sz="2400" b="1" dirty="0">
                <a:latin typeface="Palatino Linotype" panose="02040502050505030304" pitchFamily="18" charset="0"/>
              </a:rPr>
              <a:t>11:59pm PST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Please ensure you submit all the deliverables!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Assignment 3 will be released today!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484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2C5FC-BDFD-0932-C761-244FACD06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6101-2860-B3E3-EC32-11587503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Metrics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D72E-08A8-5D18-EEFC-568A83E2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AA1C9-A0B1-8C79-585E-F6CE3178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are different metrics to consider during evaluation?</a:t>
            </a:r>
          </a:p>
          <a:p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Throughput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Number of transactions processed per second.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Higher the throughput, more desirable the system.</a:t>
            </a:r>
            <a:endParaRPr lang="en-US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Latency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Time between client sent a transaction to client received a response.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Lower the latency, more desirable the system.</a:t>
            </a:r>
          </a:p>
          <a:p>
            <a:endParaRPr lang="en-US" sz="16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P99</a:t>
            </a:r>
            <a:r>
              <a:rPr lang="en-US" sz="2400" dirty="0">
                <a:latin typeface="Palatino Linotype" panose="02040502050505030304" pitchFamily="18" charset="0"/>
              </a:rPr>
              <a:t> (99 percentile latency)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Time in which 99 percent of requests are completed.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Lower the latency, more desirable the system.</a:t>
            </a:r>
            <a:endParaRPr lang="en-US" dirty="0">
              <a:latin typeface="Palatino Linotype" panose="02040502050505030304" pitchFamily="18" charset="0"/>
            </a:endParaRPr>
          </a:p>
          <a:p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Bandwidth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Network bandwidth consumed during an experiment.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Ideally, the  system should try to utilize as much available bandwidth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550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4E431-B082-2F58-D9BC-E3063D39C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FD09-4C8E-DEFA-6D3C-4AC008F27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Metrics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B4C51-F751-E3F5-918A-8A1D8DB2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1EF77-234D-DD23-8EBB-639C90C4D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are different metrics to consider during evaluation?</a:t>
            </a:r>
          </a:p>
          <a:p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Energy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 Energy or power consumed by the system.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Lower the energy, more desirable the system.</a:t>
            </a:r>
            <a:endParaRPr lang="en-US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619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16BA0-A08B-6DD6-E029-03CA2B68B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8CCE-2F93-BEC2-A2F2-83365817D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Metrics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E9B9D-E841-83A9-4AE5-1A54C0A0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F06F5-26AA-68E1-7B85-53CA04946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are different metrics to consider during evaluation?</a:t>
            </a:r>
          </a:p>
          <a:p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Energy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 Energy or power consumed by the system.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Lower the energy, more desirable the system.</a:t>
            </a:r>
            <a:endParaRPr lang="en-US" dirty="0">
              <a:latin typeface="Palatino Linotype" panose="02040502050505030304" pitchFamily="18" charset="0"/>
            </a:endParaRPr>
          </a:p>
          <a:p>
            <a:endParaRPr lang="en-US" sz="16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Compute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 C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omputational resources (e.g. cores, memory, GPUs) used.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Smaller the computational resources, more desirable the system.</a:t>
            </a:r>
            <a:endParaRPr lang="en-US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182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2B40C-8D4C-E73A-0F5B-BFF711A8E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09D6-CF8C-9E7C-F968-3B4326874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Metrics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6F70C-1668-AFB0-3857-BE9FCC6B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B862-4918-EBAB-07D1-B46CE27CA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are different metrics to consider during evaluation?</a:t>
            </a:r>
          </a:p>
          <a:p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Energy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 Energy or power consumed by the system.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Lower the energy, more desirable the system.</a:t>
            </a:r>
            <a:endParaRPr lang="en-US" dirty="0">
              <a:latin typeface="Palatino Linotype" panose="02040502050505030304" pitchFamily="18" charset="0"/>
            </a:endParaRPr>
          </a:p>
          <a:p>
            <a:endParaRPr lang="en-US" sz="16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Compute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 C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omputational resources (e.g. cores, memory, GPUs) used.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Smaller the computational resources, more desirable the system.</a:t>
            </a:r>
            <a:endParaRPr lang="en-US" dirty="0">
              <a:latin typeface="Palatino Linotype" panose="02040502050505030304" pitchFamily="18" charset="0"/>
            </a:endParaRPr>
          </a:p>
          <a:p>
            <a:endParaRPr lang="en-US" sz="16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Accuracy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Some systems may state % accuracy of the system/algorithm.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Higher the accuracy, more desirable the system.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47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87908-DA53-7827-8707-CCCA26791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BCE6-42B8-2488-FCC7-0A34816B1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Metrics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346B2-1487-D403-3798-A2B9E0A6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5AEEB-54F8-4200-8231-E149B2219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are different metrics to consider during evaluation?</a:t>
            </a:r>
          </a:p>
          <a:p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Energy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 Energy or power consumed by the system.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Lower the energy, more desirable the system.</a:t>
            </a:r>
            <a:endParaRPr lang="en-US" dirty="0">
              <a:latin typeface="Palatino Linotype" panose="02040502050505030304" pitchFamily="18" charset="0"/>
            </a:endParaRPr>
          </a:p>
          <a:p>
            <a:endParaRPr lang="en-US" sz="16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Compute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 C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omputational resources (e.g. cores, memory, GPUs) used.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Smaller the computational resources, more desirable the system.</a:t>
            </a:r>
            <a:endParaRPr lang="en-US" dirty="0">
              <a:latin typeface="Palatino Linotype" panose="02040502050505030304" pitchFamily="18" charset="0"/>
            </a:endParaRPr>
          </a:p>
          <a:p>
            <a:endParaRPr lang="en-US" sz="16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Accuracy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Some systems may state % accuracy of the system/algorithm.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Higher the accuracy, more desirable the system.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300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B2549-1754-9029-4365-ACE5E59D3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40DE5-F7FC-8C36-71F7-12978771D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Metrics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B0965-28BD-0D4A-2852-6F713ADE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09F96-9DCF-ABB0-57D8-A67B8AF86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are different metrics to consider during evaluation?</a:t>
            </a:r>
          </a:p>
          <a:p>
            <a:pPr marL="0" indent="0">
              <a:buNone/>
            </a:pPr>
            <a:endParaRPr lang="en-US" sz="16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Failure Recovery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Time to recover from failures.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Desirable for a system to have small time to recover from failures.</a:t>
            </a:r>
          </a:p>
        </p:txBody>
      </p:sp>
    </p:spTree>
    <p:extLst>
      <p:ext uri="{BB962C8B-B14F-4D97-AF65-F5344CB8AC3E}">
        <p14:creationId xmlns:p14="http://schemas.microsoft.com/office/powerpoint/2010/main" val="1526742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429C7-492F-D554-E0C1-D0A07886C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3785-EB97-6044-09FD-236E927F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Metrics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77B3F-962C-BCE7-4A2B-F63E70A9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A20B0-71B5-62AA-B3DC-746F918F4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are different metrics to consider during evaluation?</a:t>
            </a:r>
          </a:p>
          <a:p>
            <a:pPr marL="0" indent="0">
              <a:buNone/>
            </a:pPr>
            <a:endParaRPr lang="en-US" sz="16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Failure Recovery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Time to recover from failures.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Desirable for a system to have small time to recover from failures.</a:t>
            </a:r>
          </a:p>
          <a:p>
            <a:endParaRPr lang="en-US" sz="16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Failure Resistance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Resources needed to prevent/guard against failures.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Desirable for a system to require fewer resources to guard against failures.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054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4393D-8A3A-D5B2-FC74-148229F61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7B53-8508-62D3-1C54-0C2FA7D8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Measurements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E8A97-27E5-174D-5A8D-C4BA32F9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4287A-5537-D80D-BCAB-FF8601896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When evaluating a system, what tasks prove the reliability of the results?</a:t>
            </a: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89356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CEA4A-20C5-87FE-8659-1E0FB4957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435C-386A-AF43-6A7E-EEF03008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Measurements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4E4CB-7C2F-7A4F-A41A-5390662C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23EF-0446-904E-F21E-C3E2DA62A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When evaluating a system, what tasks prove the reliability of the results?</a:t>
            </a:r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Multiple Runs: </a:t>
            </a:r>
          </a:p>
          <a:p>
            <a:pPr marL="914400" lvl="1" indent="-457200">
              <a:buFont typeface="+mj-lt"/>
              <a:buAutoNum type="arabicParenR"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914400" lvl="1" indent="-457200">
              <a:buFont typeface="+mj-lt"/>
              <a:buAutoNum type="arabicParenR"/>
            </a:pP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579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B0585-F08A-8D4A-F505-3389F8863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5735-20AF-F1B8-E96C-D7DDB2AC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Measurements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9C7EE-5F94-5147-A932-7CE927AC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B4AFC-0AF4-56F9-D110-5D93A0F69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When evaluating a system, what tasks prove the reliability of the results?</a:t>
            </a:r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Multiple Runs: </a:t>
            </a:r>
          </a:p>
          <a:p>
            <a:pPr lvl="2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Always run each experiment multiple times (say three times). </a:t>
            </a:r>
          </a:p>
          <a:p>
            <a:pPr marL="914400" lvl="2" indent="0">
              <a:buNone/>
            </a:pPr>
            <a:endParaRPr lang="en-US" sz="10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2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Average the results of these multiple runs.</a:t>
            </a:r>
          </a:p>
          <a:p>
            <a:pPr marL="914400" lvl="2" indent="0">
              <a:buNone/>
            </a:pPr>
            <a:endParaRPr lang="en-US" sz="10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2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Helps to minimize noise.</a:t>
            </a:r>
          </a:p>
          <a:p>
            <a:pPr marL="914400" lvl="1" indent="-457200">
              <a:buFont typeface="+mj-lt"/>
              <a:buAutoNum type="arabicParenR"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914400" lvl="1" indent="-457200">
              <a:buFont typeface="+mj-lt"/>
              <a:buAutoNum type="arabicParenR"/>
            </a:pP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04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D68B-8D9A-D7F0-0DDB-33786996B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B1FE-1F4E-BB6E-3C23-F43E9C80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7D66-FA56-360F-ED7F-581C0DAE1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Last class we looked at: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Deterministic Databases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Calvin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589B8-7814-76CD-163A-687031D3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734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E8840-43C2-7F68-2B25-C9C50E15D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A953-E863-5DA1-F1E8-E830C5FD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Measurements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CB2A5-856C-0B4C-5308-ECD37E379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1A50F-C9D4-4B66-5A2E-8E5D97979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When evaluating a system, what tasks prove the reliability of the results?</a:t>
            </a:r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Multiple Runs: </a:t>
            </a:r>
          </a:p>
          <a:p>
            <a:pPr lvl="2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Always run each experiment multiple times (say three times). </a:t>
            </a:r>
          </a:p>
          <a:p>
            <a:pPr marL="914400" lvl="2" indent="0">
              <a:buNone/>
            </a:pPr>
            <a:endParaRPr lang="en-US" sz="10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2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Average the results of these multiple runs.</a:t>
            </a:r>
          </a:p>
          <a:p>
            <a:pPr marL="914400" lvl="2" indent="0">
              <a:buNone/>
            </a:pPr>
            <a:endParaRPr lang="en-US" sz="10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2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Helps to minimize noise.</a:t>
            </a:r>
          </a:p>
          <a:p>
            <a:pPr marL="914400" lvl="1" indent="-457200">
              <a:buFont typeface="+mj-lt"/>
              <a:buAutoNum type="arabicParenR"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b="1" dirty="0">
                <a:latin typeface="Palatino Linotype" panose="02040502050505030304" pitchFamily="18" charset="0"/>
              </a:rPr>
              <a:t>Experiment Phase:</a:t>
            </a:r>
          </a:p>
          <a:p>
            <a:pPr marL="1371600" lvl="2" indent="-457200">
              <a:buFont typeface="+mj-lt"/>
              <a:buAutoNum type="arabicParenR"/>
            </a:pP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000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DDF6F-1F26-21C6-A84C-B118E777C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E25E-BB4F-B4D5-ED53-D49389E7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Measurements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3FCC5-0D54-F917-28CD-E1964F74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001B-D01B-B319-A301-62B2B7505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61145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When evaluating a system, what tasks prove the reliability of the results?</a:t>
            </a:r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Multiple Runs: </a:t>
            </a:r>
          </a:p>
          <a:p>
            <a:pPr lvl="2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Always run each experiment multiple times (say three or five times). </a:t>
            </a:r>
          </a:p>
          <a:p>
            <a:pPr marL="914400" lvl="2" indent="0">
              <a:buNone/>
            </a:pPr>
            <a:endParaRPr lang="en-US" sz="10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2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Average the results of these multiple runs.</a:t>
            </a:r>
          </a:p>
          <a:p>
            <a:pPr marL="914400" lvl="2" indent="0">
              <a:buNone/>
            </a:pPr>
            <a:endParaRPr lang="en-US" sz="10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2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Helps to minimize noise.</a:t>
            </a:r>
          </a:p>
          <a:p>
            <a:pPr marL="914400" lvl="1" indent="-457200">
              <a:buFont typeface="+mj-lt"/>
              <a:buAutoNum type="arabicParenR"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b="1" dirty="0">
                <a:latin typeface="Palatino Linotype" panose="02040502050505030304" pitchFamily="18" charset="0"/>
              </a:rPr>
              <a:t>Experiment Phase:</a:t>
            </a: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Every system has a warmup phase, actual experiment phase, and a cool down phase.</a:t>
            </a:r>
          </a:p>
          <a:p>
            <a:pPr lvl="2"/>
            <a:endParaRPr lang="en-US" sz="1000" dirty="0">
              <a:latin typeface="Palatino Linotype" panose="02040502050505030304" pitchFamily="18" charset="0"/>
            </a:endParaRP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Do not collect your results during the warmup and cool down phase.</a:t>
            </a:r>
          </a:p>
          <a:p>
            <a:pPr lvl="2"/>
            <a:endParaRPr lang="en-US" sz="1000" dirty="0">
              <a:latin typeface="Palatino Linotype" panose="02040502050505030304" pitchFamily="18" charset="0"/>
            </a:endParaRP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Give sufficient time for these phases to run.</a:t>
            </a:r>
          </a:p>
        </p:txBody>
      </p:sp>
    </p:spTree>
    <p:extLst>
      <p:ext uri="{BB962C8B-B14F-4D97-AF65-F5344CB8AC3E}">
        <p14:creationId xmlns:p14="http://schemas.microsoft.com/office/powerpoint/2010/main" val="3253898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718E2-F45F-0676-B4AC-2371B19DB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D7C6-B99B-1509-B437-E60915C74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590" y="2703444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System Plots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438D6-08C3-30A3-140E-84C1ECFA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717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85F09-1934-2714-AC18-BE44E010A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8FC7-E420-7AE7-4F62-FA05511C7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Scalability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1A9A0-F4C4-DE8D-EE49-0E7C7D5F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592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D7353-19D6-3E6B-2F7A-DA27B19F4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1853-85DB-1BF9-2B18-B28105CD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Scalability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943D-FEE2-8493-A202-8CA78279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9715A-96E9-A6B9-8049-1E10AA8B1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The goal of scalability plots is to tell how does your system/algorithm perform with addition of resources.</a:t>
            </a:r>
          </a:p>
          <a:p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Following are some possible designs: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945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8BC28-FAF0-9796-8820-4A902B981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99DBC-5338-2618-5956-D12013758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Scalability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A4F62-C0E6-0233-7486-AF6703EF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092E2-23D6-EA57-2B6E-3A27B28E9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The goal of scalability plots is to tell how does your system/algorithm perform with addition of resources.</a:t>
            </a:r>
          </a:p>
          <a:p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Following are some possible designs:</a:t>
            </a:r>
          </a:p>
          <a:p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In a </a:t>
            </a:r>
            <a:r>
              <a:rPr lang="en-US" sz="2400" b="1" dirty="0">
                <a:latin typeface="Palatino Linotype" panose="02040502050505030304" pitchFamily="18" charset="0"/>
              </a:rPr>
              <a:t>replicated system</a:t>
            </a:r>
            <a:r>
              <a:rPr lang="en-US" sz="2400" dirty="0">
                <a:latin typeface="Palatino Linotype" panose="02040502050505030304" pitchFamily="18" charset="0"/>
              </a:rPr>
              <a:t>, on increasing the number of replicas (1,2,3,…) does the system throughput, client and P99 latency increase or decrease.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In a </a:t>
            </a:r>
            <a:r>
              <a:rPr lang="en-US" sz="2400" b="1" dirty="0">
                <a:latin typeface="Palatino Linotype" panose="02040502050505030304" pitchFamily="18" charset="0"/>
              </a:rPr>
              <a:t>sharded system</a:t>
            </a:r>
            <a:r>
              <a:rPr lang="en-US" sz="2400" dirty="0">
                <a:latin typeface="Palatino Linotype" panose="02040502050505030304" pitchFamily="18" charset="0"/>
              </a:rPr>
              <a:t>, on increasing the number of shards (1,2,3,…) does the throughput for intra-shard (or inter-shard) transactions increase or decrease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628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1956A-710C-7BF8-8B02-0B361C2A0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E112C-054E-F105-54BD-E473A5E5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Resource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3B00A-B6AC-8017-633A-940DF77F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85A65-C875-53AB-0CB5-81162F472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The goal of resource plots are to tell how does your system/algorithm perform with change of resource.</a:t>
            </a:r>
          </a:p>
          <a:p>
            <a:pPr lvl="1"/>
            <a:endParaRPr lang="en-US" sz="2000" dirty="0">
              <a:latin typeface="Palatino Linotype" panose="02040502050505030304" pitchFamily="18" charset="0"/>
            </a:endParaRPr>
          </a:p>
          <a:p>
            <a:pPr lvl="1"/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0945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F3038-3AD3-6BA7-9974-23910BCD0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9462-4BF0-6881-3210-3098CE62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Resource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7FCEF-8F8B-49DD-F457-C43CE58B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1E9C-F80F-45FC-683D-EC2B17D41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The goal of resource plots are to tell how does your system/algorithm perform with change of resource.</a:t>
            </a:r>
          </a:p>
          <a:p>
            <a:pPr marL="0" indent="0">
              <a:buNone/>
            </a:pPr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Does the increase in resources of a type, cause an increase or decrease in the system throughput, client and P99 latency.</a:t>
            </a:r>
          </a:p>
          <a:p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If the resources are kept constant, then what is the impact on system throughput, client and P99 latency.</a:t>
            </a:r>
          </a:p>
          <a:p>
            <a:pPr lvl="1"/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5651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1F49F-C4E1-1432-EFFA-B98BC5F73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56DC-DFC3-AE21-C7A4-6663D04E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Different Types of Resources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6D223-CB93-52D9-BBA7-17747D37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38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244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E63D4-27DB-D007-6702-F1D6CE08E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4B3F-3234-82D0-453F-70AAEB0E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Different Types of Resources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255D6-F9DD-0FE9-9A9F-EDE0A526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E239D-EEAD-8165-D587-E10556C11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Cores</a:t>
            </a:r>
          </a:p>
          <a:p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Memory</a:t>
            </a:r>
          </a:p>
          <a:p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Network Bandwidth</a:t>
            </a:r>
          </a:p>
          <a:p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Clients</a:t>
            </a:r>
          </a:p>
          <a:p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Nodes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95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0085A-0174-F5D2-A389-087B5E3B1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19E2-2B33-AEC4-B72A-9001416B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Evaluating Large-Scale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9C83C-E920-D66F-131C-D1E20AC8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560E-E7A8-1945-BC92-BD96F8295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is meant by evaluating a large-scale system?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0718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EC679-F159-E0D2-01CA-DB9D42E62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2180-9834-2A1C-37F0-F96990F4E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Deployment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C72CD-9BDD-B3BD-3212-6DF1486C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56D72-73E3-9F7F-5915-B02629C1D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In several systems, deployment of nodes/clients matter.</a:t>
            </a:r>
          </a:p>
          <a:p>
            <a:pPr lvl="1"/>
            <a:endParaRPr lang="en-US" sz="2000" dirty="0">
              <a:latin typeface="Palatino Linotype" panose="02040502050505030304" pitchFamily="18" charset="0"/>
            </a:endParaRPr>
          </a:p>
          <a:p>
            <a:pPr lvl="1"/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4977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4C95C-AC8A-00D4-4C05-C301D2608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75ED-D28E-3406-3316-86B1FDBB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Deployment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3D014-CC97-6470-190F-F38143DE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C87F-065A-D9E1-D3F5-CEA8E4DF6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In several systems, deployment of nodes/clients matter.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Nodes/clients deployed in same datacenter (or location) may incur less cost than geographical deployment.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Is it important to study geographical deployment?</a:t>
            </a:r>
          </a:p>
          <a:p>
            <a:pPr lvl="1"/>
            <a:endParaRPr lang="en-US" sz="2000" dirty="0">
              <a:latin typeface="Palatino Linotype" panose="02040502050505030304" pitchFamily="18" charset="0"/>
            </a:endParaRPr>
          </a:p>
          <a:p>
            <a:pPr lvl="1"/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5735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A2C13-01F6-0627-346E-61558E17D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9016-2559-8D17-2C48-2E22AEC85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Deployment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B33F9-7F29-C326-9DC9-885388C8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356B8-A0F0-A26D-0F38-07C8974BE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In several systems, deployment of nodes/clients matter.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Nodes/clients deployed in same datacenter (or location) may incur less cost than geographical deployment.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Is it important to study geographical deployment?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Geographical deployment presents a view of real-world deployment, for example, to handle failures, some systems place nodes across the globe.</a:t>
            </a:r>
          </a:p>
          <a:p>
            <a:pPr lvl="1"/>
            <a:endParaRPr lang="en-US" sz="2000" dirty="0">
              <a:latin typeface="Palatino Linotype" panose="02040502050505030304" pitchFamily="18" charset="0"/>
            </a:endParaRPr>
          </a:p>
          <a:p>
            <a:pPr lvl="1"/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62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1DEA1-FEB6-6459-19AD-38185C311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3AC2-C583-EC55-D0AC-EC9D6773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Code Impact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CFB9E-C427-5EE3-623E-31CC34188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EA9C3-F7F9-103F-F2D5-538B4486A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Should you take into consideration the impact of code?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9289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ED935-0949-DCD4-B7B7-632925CE8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675E-D0B7-1824-DACD-7FEA84A97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Code Impact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C54B7-8993-05C4-D92B-BBEDE157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4F441-78BB-B32F-8A8D-311F80697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Should you take into consideration the impact of code?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Yes, because code fragments can introduce performance bottlenecks!</a:t>
            </a:r>
          </a:p>
          <a:p>
            <a:pPr marL="457200" lvl="1" indent="0">
              <a:buNone/>
            </a:pPr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What are different code aspects to consider?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5425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6A6E7-D2B8-E982-6F6B-C0A96297D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7C833-FE42-35F1-F8D0-82424C454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Code Impact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F7759-75CF-A1D2-F56D-A499CF6B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43E59-D862-A218-6A96-414B6BA6F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Should you take into consideration the impact of code?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Yes, because code fragments can introduce performance bottlenecks!</a:t>
            </a:r>
          </a:p>
          <a:p>
            <a:pPr marL="457200" lvl="1" indent="0">
              <a:buNone/>
            </a:pPr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What are different code aspects to consider?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Optimizations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Iterations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Hyper-parameters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Queue Size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Locks and Critical sections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Available Parallelism (embarrassingly parallel program or shared resources)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1113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AE516-FEC4-FA16-3F48-0FED1DBD6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4994-5F17-298F-0FE9-6F0C1DDC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Input Impact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4E944-9E82-294B-CEA3-2F7ADC76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270F1-09D6-991F-D686-44EAA361B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Should you take into consideration the impact of input?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7243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A822D-D2FE-2116-79D0-334D14AFA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80ED-309B-E2ED-C1CC-464C12D02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Input Impact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BE044-B6CF-9227-558C-725DCFFA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D598D-DC3E-D48A-705D-1C7934C34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Should you take into consideration the impact of input?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Yes, a client input can impact the logical flow, which in turn can impact systems performance.</a:t>
            </a:r>
          </a:p>
          <a:p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Input consideration examples?</a:t>
            </a:r>
          </a:p>
        </p:txBody>
      </p:sp>
    </p:spTree>
    <p:extLst>
      <p:ext uri="{BB962C8B-B14F-4D97-AF65-F5344CB8AC3E}">
        <p14:creationId xmlns:p14="http://schemas.microsoft.com/office/powerpoint/2010/main" val="34479409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83806-8A89-38D6-E569-19E7D49EC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8A78-AF9F-9F84-DE29-3E23FC4D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Input Impact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D7F14-0A71-115B-3D15-E5325A8B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2211F-DA8B-F5D2-CE2B-2CB7188B3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Should you take into consideration the impact of input?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Yes, a client input can impact the logical flow, which in turn can impact systems performance.</a:t>
            </a:r>
          </a:p>
          <a:p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Input consideration examples?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Data accessed by client transactions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Can cause conflicts.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Order in which transactions arrive.</a:t>
            </a:r>
            <a:endParaRPr lang="en-US" dirty="0">
              <a:latin typeface="Palatino Linotype" panose="02040502050505030304" pitchFamily="18" charset="0"/>
            </a:endParaRP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3648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1AF77-1563-90FF-109F-131D011D2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E8E8-F366-5BD2-9029-31B30BB7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590" y="2703444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Lets Look at Calvin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EEAAC-6CFB-D469-3C82-0549C504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49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25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2F452-22E6-423B-88CF-422A1BF58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14F6-13EC-0AFE-789F-9F2B3195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Evaluating Large-Scale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381EB-63E3-2871-88B3-7AC7A397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0E025-D4CE-B85D-C61F-0A2CC0A69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is meant by evaluating a large-scale system?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Evaluating a system means testing it on different parameters and metrics.</a:t>
            </a:r>
          </a:p>
          <a:p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Why should you evaluate your system?</a:t>
            </a:r>
          </a:p>
        </p:txBody>
      </p:sp>
    </p:spTree>
    <p:extLst>
      <p:ext uri="{BB962C8B-B14F-4D97-AF65-F5344CB8AC3E}">
        <p14:creationId xmlns:p14="http://schemas.microsoft.com/office/powerpoint/2010/main" val="254288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0E555-7B16-F4F1-9E39-FA6E4D19E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4B53-4B58-EA81-3018-68C530A3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Evaluating Large-Scale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7F169-88A1-3DDD-B90D-8D6156AC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CDF4A-79AF-CE68-593E-1E32143CA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is meant by evaluating a large-scale system?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Evaluating a system means testing it on different parameters and metrics.</a:t>
            </a:r>
          </a:p>
          <a:p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Why should you evaluate your system?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Evaluation helps to prove a system’s performance and capabilities.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41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F3A10-9E4E-9BC4-2CF6-4FA54D463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D9C8-D9E6-5132-C220-179AEFBF3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Comparison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AC009-75D1-3906-385E-92A8199B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355A3-815B-B98D-F5AF-4EC41795E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should you compare your system against?</a:t>
            </a:r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26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7AD91-5123-23DF-A929-D606057DA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74C3D-EDC3-89CB-5868-41EE4A524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Comparison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42588-6E17-C702-434E-B0270691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7B30-D20C-31CD-04EC-E3353BAC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should you compare your system against?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Prior Works!</a:t>
            </a:r>
          </a:p>
          <a:p>
            <a:pPr marL="457200" lvl="1" indent="0">
              <a:buNone/>
            </a:pPr>
            <a:endParaRPr lang="en-US" sz="1600" b="1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Any state-of-the-art system in production!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749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27D9D-CD54-B8EE-AB67-275924FDD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03A0-8603-57C1-3AA6-EDA4AFD8B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Comparison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4BBD8-8345-97A6-DF96-5BC9CEF2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66AF2-4FEA-F6A2-65F5-1F6C5AD2E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should you compare your system against?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Prior Works!</a:t>
            </a:r>
          </a:p>
          <a:p>
            <a:pPr marL="457200" lvl="1" indent="0">
              <a:buNone/>
            </a:pPr>
            <a:endParaRPr lang="en-US" sz="1600" b="1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Any state-of-the-art system in production!</a:t>
            </a:r>
          </a:p>
          <a:p>
            <a:pPr lvl="1"/>
            <a:endParaRPr lang="en-US" sz="16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emphasis is on </a:t>
            </a:r>
            <a:r>
              <a:rPr lang="en-US" b="1" dirty="0">
                <a:latin typeface="Palatino Linotype" panose="02040502050505030304" pitchFamily="18" charset="0"/>
              </a:rPr>
              <a:t>state-of-the-art: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 </a:t>
            </a:r>
          </a:p>
          <a:p>
            <a:pPr lvl="2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Decades old system may not include recent design strategies or optimizations. </a:t>
            </a:r>
          </a:p>
          <a:p>
            <a:pPr lvl="1"/>
            <a:endParaRPr lang="en-US" sz="16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Several state-of-the-art systems have accompanied manuals, published papers, and/or documentations.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30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60810</TotalTime>
  <Words>1862</Words>
  <Application>Microsoft Macintosh PowerPoint</Application>
  <PresentationFormat>Widescreen</PresentationFormat>
  <Paragraphs>377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Palatino Linotype</vt:lpstr>
      <vt:lpstr>Office Theme</vt:lpstr>
      <vt:lpstr>Large Scale Systems CS 410 / 510</vt:lpstr>
      <vt:lpstr>Assignment 2 Due Tonight</vt:lpstr>
      <vt:lpstr>Last Class</vt:lpstr>
      <vt:lpstr>Evaluating Large-Scale System</vt:lpstr>
      <vt:lpstr>Evaluating Large-Scale System</vt:lpstr>
      <vt:lpstr>Evaluating Large-Scale System</vt:lpstr>
      <vt:lpstr>Evaluation Comparison</vt:lpstr>
      <vt:lpstr>Evaluation Comparison</vt:lpstr>
      <vt:lpstr>Evaluation Comparison</vt:lpstr>
      <vt:lpstr>Evaluation Inputs</vt:lpstr>
      <vt:lpstr>Evaluation Inputs</vt:lpstr>
      <vt:lpstr>Evaluation Inputs</vt:lpstr>
      <vt:lpstr>Evaluation Methodology</vt:lpstr>
      <vt:lpstr>Evaluation Methodology</vt:lpstr>
      <vt:lpstr>Evaluation Methodology</vt:lpstr>
      <vt:lpstr>Evaluation Metrics</vt:lpstr>
      <vt:lpstr>Evaluation Metrics</vt:lpstr>
      <vt:lpstr>Evaluation Metrics</vt:lpstr>
      <vt:lpstr>Evaluation Metrics</vt:lpstr>
      <vt:lpstr>Evaluation Metrics</vt:lpstr>
      <vt:lpstr>Evaluation Metrics</vt:lpstr>
      <vt:lpstr>Evaluation Metrics</vt:lpstr>
      <vt:lpstr>Evaluation Metrics</vt:lpstr>
      <vt:lpstr>Evaluation Metrics</vt:lpstr>
      <vt:lpstr>Evaluation Metrics</vt:lpstr>
      <vt:lpstr>Evaluation Metrics</vt:lpstr>
      <vt:lpstr>Evaluation Measurements</vt:lpstr>
      <vt:lpstr>Evaluation Measurements</vt:lpstr>
      <vt:lpstr>Evaluation Measurements</vt:lpstr>
      <vt:lpstr>Evaluation Measurements</vt:lpstr>
      <vt:lpstr>Evaluation Measurements</vt:lpstr>
      <vt:lpstr>System Plots</vt:lpstr>
      <vt:lpstr>Scalability</vt:lpstr>
      <vt:lpstr>Scalability</vt:lpstr>
      <vt:lpstr>Scalability</vt:lpstr>
      <vt:lpstr>Resource</vt:lpstr>
      <vt:lpstr>Resource</vt:lpstr>
      <vt:lpstr>Different Types of Resources</vt:lpstr>
      <vt:lpstr>Different Types of Resources</vt:lpstr>
      <vt:lpstr>Deployment</vt:lpstr>
      <vt:lpstr>Deployment</vt:lpstr>
      <vt:lpstr>Deployment</vt:lpstr>
      <vt:lpstr>Code Impact</vt:lpstr>
      <vt:lpstr>Code Impact</vt:lpstr>
      <vt:lpstr>Code Impact</vt:lpstr>
      <vt:lpstr>Input Impact</vt:lpstr>
      <vt:lpstr>Input Impact</vt:lpstr>
      <vt:lpstr>Input Impact</vt:lpstr>
      <vt:lpstr>Lets Look at Calvin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Suyash Gupta</dc:creator>
  <cp:lastModifiedBy>Suyash Gupta</cp:lastModifiedBy>
  <cp:revision>1399</cp:revision>
  <dcterms:created xsi:type="dcterms:W3CDTF">2023-07-25T15:37:00Z</dcterms:created>
  <dcterms:modified xsi:type="dcterms:W3CDTF">2025-04-30T17:05:03Z</dcterms:modified>
</cp:coreProperties>
</file>