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69" r:id="rId4"/>
    <p:sldId id="360" r:id="rId5"/>
    <p:sldId id="361" r:id="rId6"/>
    <p:sldId id="362" r:id="rId7"/>
    <p:sldId id="270" r:id="rId8"/>
    <p:sldId id="271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5" r:id="rId20"/>
    <p:sldId id="376" r:id="rId21"/>
    <p:sldId id="377" r:id="rId22"/>
    <p:sldId id="378" r:id="rId23"/>
    <p:sldId id="379" r:id="rId24"/>
    <p:sldId id="373" r:id="rId25"/>
    <p:sldId id="374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4" r:id="rId50"/>
    <p:sldId id="403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423" r:id="rId70"/>
    <p:sldId id="424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1"/>
    <p:restoredTop sz="96327"/>
  </p:normalViewPr>
  <p:slideViewPr>
    <p:cSldViewPr snapToGrid="0">
      <p:cViewPr varScale="1">
        <p:scale>
          <a:sx n="128" d="100"/>
          <a:sy n="128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Database Processing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5" y="2992675"/>
            <a:ext cx="6573483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9: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Query Processing I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5F204-DE76-6B53-750C-75BCFDE75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8B4A-45F5-6DBA-E2C5-C9B295FF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is meant by Query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71179-73FB-18BE-5DE0-13DF1B2B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 descr="A diagram of a process flow&#10;&#10;Description automatically generated">
            <a:extLst>
              <a:ext uri="{FF2B5EF4-FFF2-40B4-BE49-F238E27FC236}">
                <a16:creationId xmlns:a16="http://schemas.microsoft.com/office/drawing/2014/main" id="{DA7A63F9-E1A0-769E-171E-12DABCD38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88" y="1218206"/>
            <a:ext cx="8252791" cy="49342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BCDA04-5295-4368-4C9D-E2F1E0E7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388" y="6444984"/>
            <a:ext cx="5309969" cy="3651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*Diagram from Database Systems Concepts book.</a:t>
            </a:r>
          </a:p>
        </p:txBody>
      </p:sp>
    </p:spTree>
    <p:extLst>
      <p:ext uri="{BB962C8B-B14F-4D97-AF65-F5344CB8AC3E}">
        <p14:creationId xmlns:p14="http://schemas.microsoft.com/office/powerpoint/2010/main" val="194466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C2C21-6AA9-5E6B-267B-908FB2116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5E05-2840-4DAF-D9F7-3F709C57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E273-355A-6E89-258D-CA609F09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Parsing helps to translate the query into a usable form.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14681-9B1C-67B6-C04B-28788ACB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3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E7DEC-0CC7-ED47-BBEA-C8CC06E9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356D-A37D-A0B4-7DB8-00E862EC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6200-602F-B376-207E-BAEF69A3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Parsing helps to translate the query into a usable form.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SQL is suitable for human to write queries, but not suited for system’s internal representation of a query.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A17BD-4ADB-1103-1812-98CF53A2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0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3CEA-4F13-A90E-3549-FF06F89F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EE4F-E323-BD25-C0E4-A56755B9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C2C4-DC54-0CD0-8170-9293640B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Parsing helps to translate the query into a usable form.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SQL is suitable for human to write queries, but not suited for system’s internal representation of a query.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Relational algebra is a more suited representation.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0C17A-83FA-E514-586E-60771D89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5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A543E-676A-49F1-A152-D334B6EC2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04C0-3889-AB91-20E2-F8A5D540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7A9B-4FF2-0185-AEBA-37C2A15E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Parsing helps to translate the query into a usable form.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SQL is suitable for human to write queries, but not suited for system’s internal representation of a query.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Relational algebra is a more suited representation.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So, the first step for the system, on receiving a query is to translate it into an understandable format.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18658-D174-6EB2-182F-727576BD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47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DD370-BF34-4D4C-879F-0725B3D86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AF43-9FAE-1E4C-C06E-07FBCB32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66B98-EDC6-C935-06FE-DDB05DE16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Does this remind you of some other component that you have used/heard?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01248-E72F-F427-F76E-987FA187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B015A-BFD6-BD3D-5FE0-65E90C4FA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4932-D34F-73F4-C37F-85A3BD20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00D2-F035-6542-407A-1AB72113E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Does this remind you of some other component that you have used/heard?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Compilers!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compiler also includes a parser to parse your programs.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1D56F-BC06-34B3-F9AD-51CEA47B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22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2474-8AA5-19C0-C97B-C9CD12D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A7F2-B12A-4DD2-756D-9660DCDA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DD1E-59A7-01DA-CDAD-1150227F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Does this remind you of some other component that you have used/heard?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Compilers!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compiler also includes a parser to parse your programs.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generate an understandable format, query parser needs to: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Check the syntax of the user’s query.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Verify that the relation names appearing in the query are names of the relations in the database, and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Many more tasks…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Post this, the system constructs a parse-tree representation of the query.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BC6D6-00D5-5919-B129-071A2D6D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5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5E5DE-6AF2-0DF6-58E8-9932B1F5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B352-AEB8-6E11-A7D1-2E72C2A0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3776-74AA-0EF6-DD04-5452066D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are not covering parsing as it is part of standard compilers course!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493FD-1C40-AEE1-6B7E-36FFEED9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6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6253A-9F7C-9C5F-886D-3D4122560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349F-43C5-A92C-D921-38EBD466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are the challenges with Parsing a Query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BE372-583A-0CB5-F3D4-AAFEF166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9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4153"/>
            <a:ext cx="10515600" cy="48380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1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Oct 29, 2024 at 11:59pm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Midterm: </a:t>
            </a:r>
            <a:r>
              <a:rPr lang="en-US" sz="3600" b="1" dirty="0">
                <a:latin typeface="Palatino Linotype" panose="02040502050505030304" pitchFamily="18" charset="0"/>
              </a:rPr>
              <a:t>Oct 31, 2024 (in class)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3483-3380-FCE9-4E30-41205A074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55EC-D32F-EC2C-AEE7-550BD1C3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are the challenges with Parsing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46EF-7FD4-98E7-D7E4-C6D3DB33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have the following query: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salary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instructor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salary &lt; 75000;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</a:rPr>
              <a:t>What is the relational algebra translation for this query?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89B1A-7CCD-D8C0-02E1-4CB050CE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1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4987E-FA54-F154-EE07-EED033CE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1BDB-E453-9F71-7DCC-6CBE5AA5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are the challenges with Parsing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A6AA-4D05-B639-0A0F-899C13EA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have the following query: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salary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instructor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salary &lt; 75000;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</a:rPr>
              <a:t>What is the relational algebra translation for this query?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𝝈</a:t>
            </a:r>
            <a:r>
              <a:rPr lang="en-US" sz="2400" baseline="-25000" dirty="0">
                <a:latin typeface="Palatino Linotype" panose="02040502050505030304" pitchFamily="18" charset="0"/>
              </a:rPr>
              <a:t>salary&lt;7500 </a:t>
            </a:r>
            <a:r>
              <a:rPr lang="en-US" sz="2400" dirty="0">
                <a:latin typeface="Palatino Linotype" panose="02040502050505030304" pitchFamily="18" charset="0"/>
              </a:rPr>
              <a:t>(</a:t>
            </a:r>
            <a:r>
              <a:rPr lang="en-US" sz="2400" b="1" dirty="0" err="1">
                <a:latin typeface="Symbol" pitchFamily="2" charset="2"/>
              </a:rPr>
              <a:t>p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salary</a:t>
            </a:r>
            <a:r>
              <a:rPr lang="en-US" sz="2400" b="1" baseline="-250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(instructor));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B6416-99DB-F66C-25B7-2754A27C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18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E74FA-68A7-383E-D925-4A3C7A045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0F80-43DD-EEDC-976A-2C6B3879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are the challenges with Parsing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6BDA-EE34-E3D1-8B14-ABE703E6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have the following query: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salary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instructor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salary &lt; 75000;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</a:rPr>
              <a:t>What is the relational algebra translation for this query?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𝝈</a:t>
            </a:r>
            <a:r>
              <a:rPr lang="en-US" sz="2400" baseline="-25000" dirty="0">
                <a:latin typeface="Palatino Linotype" panose="02040502050505030304" pitchFamily="18" charset="0"/>
              </a:rPr>
              <a:t>salary&lt;7500 </a:t>
            </a:r>
            <a:r>
              <a:rPr lang="en-US" sz="2400" dirty="0">
                <a:latin typeface="Palatino Linotype" panose="02040502050505030304" pitchFamily="18" charset="0"/>
              </a:rPr>
              <a:t>(</a:t>
            </a:r>
            <a:r>
              <a:rPr lang="en-US" sz="2400" b="1" dirty="0" err="1">
                <a:latin typeface="Symbol" pitchFamily="2" charset="2"/>
              </a:rPr>
              <a:t>p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salary</a:t>
            </a:r>
            <a:r>
              <a:rPr lang="en-US" sz="2400" b="1" baseline="-250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(instructor));		</a:t>
            </a: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Can there be another translation?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88DC2-A687-A67B-641C-092CCCC6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9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6372D-5C77-5B13-1480-4EB51ADA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1C6F-4F34-F186-7135-4122A1A3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are the challenges with Parsing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13781-BD85-8A5E-7705-7D8A2A3A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have the following query: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salary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instructor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salary &lt; 75000;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</a:rPr>
              <a:t>What is the relational algebra translation for this query?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𝝈</a:t>
            </a:r>
            <a:r>
              <a:rPr lang="en-US" sz="2400" baseline="-25000" dirty="0">
                <a:latin typeface="Palatino Linotype" panose="02040502050505030304" pitchFamily="18" charset="0"/>
              </a:rPr>
              <a:t>salary&lt;7500 </a:t>
            </a:r>
            <a:r>
              <a:rPr lang="en-US" sz="2400" dirty="0">
                <a:latin typeface="Palatino Linotype" panose="02040502050505030304" pitchFamily="18" charset="0"/>
              </a:rPr>
              <a:t>(</a:t>
            </a:r>
            <a:r>
              <a:rPr lang="en-US" sz="2400" b="1" dirty="0" err="1">
                <a:latin typeface="Symbol" pitchFamily="2" charset="2"/>
              </a:rPr>
              <a:t>p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salary</a:t>
            </a:r>
            <a:r>
              <a:rPr lang="en-US" sz="2400" b="1" baseline="-250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(instructor));		</a:t>
            </a: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Can there be another translation?</a:t>
            </a:r>
          </a:p>
          <a:p>
            <a:endParaRPr 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r>
              <a:rPr lang="en-US" sz="2400" b="1" dirty="0" err="1">
                <a:latin typeface="Symbol" pitchFamily="2" charset="2"/>
              </a:rPr>
              <a:t>p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salary</a:t>
            </a:r>
            <a:r>
              <a:rPr lang="en-US" sz="2400" baseline="-250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(𝝈</a:t>
            </a:r>
            <a:r>
              <a:rPr lang="en-US" sz="2400" baseline="-25000" dirty="0">
                <a:latin typeface="Palatino Linotype" panose="02040502050505030304" pitchFamily="18" charset="0"/>
              </a:rPr>
              <a:t>salary&lt;7500 </a:t>
            </a:r>
            <a:r>
              <a:rPr lang="en-US" sz="2400" dirty="0">
                <a:latin typeface="Palatino Linotype" panose="02040502050505030304" pitchFamily="18" charset="0"/>
              </a:rPr>
              <a:t>(instructor));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FA6B1-7DAA-CD15-B0EF-F2181505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04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35A27-F798-4F8E-8ED8-12A81B670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8AA2-6CC3-F170-3B94-EECEA452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E30B-9E16-C557-DB77-08A1A238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You have the parsed query in a relational algebra format, so what next?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C308B-2AA0-128A-BDDC-269C8E40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2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54774-6992-45E7-650B-E7F71935F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49BA-2163-7101-95E7-25C11107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67789-C6AA-344C-0461-04CA6CECB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You have the parsed query in a relational algebra format, so what next?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You need to evaluate the query (compute the result of the query).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2CD91-F73A-73BA-B475-3F69B0B2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29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B6DAE-548A-CDBC-7AAD-9B58C272E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C40E-8C1E-9A84-FA5F-DAD3844E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are the challenges with Evaluating a Query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EF916-9A29-F964-0E85-0674CA25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8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84B28-D962-0AD2-BDAB-AEDC882D7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C3D9-A3E0-4B0F-735D-E01C4B27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are the challenges with Evaluating a Query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CA882-328E-ED89-DE7D-963DC55B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4F8B-C2E5-F114-076A-73165F2C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selected the following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relational algebra translation for the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earlir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query.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𝝈</a:t>
            </a:r>
            <a:r>
              <a:rPr lang="en-US" sz="2400" baseline="-25000" dirty="0">
                <a:latin typeface="Palatino Linotype" panose="02040502050505030304" pitchFamily="18" charset="0"/>
              </a:rPr>
              <a:t>salary&lt;7500 </a:t>
            </a:r>
            <a:r>
              <a:rPr lang="en-US" sz="2400" dirty="0">
                <a:latin typeface="Palatino Linotype" panose="02040502050505030304" pitchFamily="18" charset="0"/>
              </a:rPr>
              <a:t>(</a:t>
            </a:r>
            <a:r>
              <a:rPr lang="en-US" sz="2400" b="1" dirty="0" err="1">
                <a:latin typeface="Symbol" pitchFamily="2" charset="2"/>
              </a:rPr>
              <a:t>p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salary</a:t>
            </a:r>
            <a:r>
              <a:rPr lang="en-US" sz="2400" b="1" baseline="-250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(instructor));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How will execute this query?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23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163E1-ABA8-5088-48F6-AF0D8C013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38FC-549A-3DE7-31DC-353C1453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are the challenges with Evaluating a Query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8EE8D-09D2-A756-E173-4F2C5C2C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A4AA-B388-A1EB-8537-300CC0DC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selected the following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relational algebra translation for the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earlir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query.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𝝈</a:t>
            </a:r>
            <a:r>
              <a:rPr lang="en-US" sz="2400" baseline="-25000" dirty="0">
                <a:latin typeface="Palatino Linotype" panose="02040502050505030304" pitchFamily="18" charset="0"/>
              </a:rPr>
              <a:t>salary&lt;7500 </a:t>
            </a:r>
            <a:r>
              <a:rPr lang="en-US" sz="2400" dirty="0">
                <a:latin typeface="Palatino Linotype" panose="02040502050505030304" pitchFamily="18" charset="0"/>
              </a:rPr>
              <a:t>(</a:t>
            </a:r>
            <a:r>
              <a:rPr lang="en-US" sz="2400" dirty="0" err="1">
                <a:latin typeface="Palatino Linotype" panose="02040502050505030304" pitchFamily="18" charset="0"/>
              </a:rPr>
              <a:t>p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salary</a:t>
            </a:r>
            <a:r>
              <a:rPr lang="en-US" sz="2400" baseline="-250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(instructor));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How will execute this query?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Palatino Linotype" panose="02040502050505030304" pitchFamily="18" charset="0"/>
              </a:rPr>
              <a:t>S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earch every tuple in instructor to find tuples with salary less than 75000.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94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220AC-8063-3D4B-CE14-C4FB314D5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FFF1-E634-609E-65BE-6355D28B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are the challenges with Evaluating a Query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3E13B-19A0-719A-BDEC-F967C903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3FBB-9264-3C70-FDF9-C6EE9F77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selected the following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relational algebra translation for the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earlir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query.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𝝈</a:t>
            </a:r>
            <a:r>
              <a:rPr lang="en-US" sz="2400" baseline="-25000" dirty="0">
                <a:latin typeface="Palatino Linotype" panose="02040502050505030304" pitchFamily="18" charset="0"/>
              </a:rPr>
              <a:t>salary&lt;7500 </a:t>
            </a:r>
            <a:r>
              <a:rPr lang="en-US" sz="2400" dirty="0">
                <a:latin typeface="Palatino Linotype" panose="02040502050505030304" pitchFamily="18" charset="0"/>
              </a:rPr>
              <a:t>(</a:t>
            </a:r>
            <a:r>
              <a:rPr lang="en-US" sz="2400" dirty="0" err="1">
                <a:latin typeface="Palatino Linotype" panose="02040502050505030304" pitchFamily="18" charset="0"/>
              </a:rPr>
              <a:t>p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salary</a:t>
            </a:r>
            <a:r>
              <a:rPr lang="en-US" sz="2400" baseline="-250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(instructor));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How will execute this query?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latin typeface="Palatino Linotype" panose="02040502050505030304" pitchFamily="18" charset="0"/>
              </a:rPr>
              <a:t>S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earch every tuple in instructor to find tuples with salary less than 75000.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effectLst/>
                <a:latin typeface="Palatino Linotype" panose="02040502050505030304" pitchFamily="18" charset="0"/>
              </a:rPr>
              <a:t>Say you have a B</a:t>
            </a:r>
            <a:r>
              <a:rPr lang="en-US" sz="2400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-tree index on salary, we can use that index to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locate the tuples.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6564-B2C4-4C99-4619-F91ADBE2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9481-1959-7BDD-6D89-FF5D2DB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Sample Midterm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8135-8F93-B031-6C56-7922811D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Q1. Is column-store ever a better model than PAX?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Palatino Linotype" panose="02040502050505030304" pitchFamily="18" charset="0"/>
              </a:rPr>
              <a:t>Column-store is always better.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Palatino Linotype" panose="02040502050505030304" pitchFamily="18" charset="0"/>
              </a:rPr>
              <a:t>PAX is always better.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Palatino Linotype" panose="02040502050505030304" pitchFamily="18" charset="0"/>
              </a:rPr>
              <a:t>Column-store is better when 90% of the queries are OLAP.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Palatino Linotype" panose="02040502050505030304" pitchFamily="18" charset="0"/>
              </a:rPr>
              <a:t>Column-store is better when 90% of the queries are OLTP.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F57F3-79C6-BB8C-1DB7-5AE44680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59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D90B-342D-A0C2-A436-51D467D4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0ABC-B24A-AB45-D9CD-30F1DDC2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E2CF8-BB74-B3E1-0939-18BEF51C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B5AC-5C2D-6462-BD5E-40E705CF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Query translation should specify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two things: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The corresponding relational-algebra expression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Annotate it with instructions stating how to evaluate each operation.</a:t>
            </a:r>
          </a:p>
          <a:p>
            <a:pPr marL="457200" lvl="1" indent="0">
              <a:buNone/>
            </a:pPr>
            <a:endParaRPr lang="en-US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Annotations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can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state the algorithm to be used, or one or more indices to use.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030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19453-80D9-3384-9EB5-5FE853578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1EF3-F8D6-8AB5-CA73-FF42CD11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Evaluation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1F203-5BC5-E5C8-CF8F-017ADFC1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C505-0419-2C8F-4909-6FB716A5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Query translation should specify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two things: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The corresponding relational-algebra expression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Annotate it with instructions stating how to evaluate each operation.</a:t>
            </a:r>
          </a:p>
          <a:p>
            <a:pPr marL="457200" lvl="1" indent="0">
              <a:buNone/>
            </a:pPr>
            <a:endParaRPr lang="en-US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Annotations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can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state the algorithm to be used, or one or more indices to use.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Evaluation Primitive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: 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A relational algebra operation annotated with instructions on how to evaluate </a:t>
            </a:r>
            <a:r>
              <a:rPr lang="en-US" dirty="0">
                <a:latin typeface="Palatino Linotype" panose="02040502050505030304" pitchFamily="18" charset="0"/>
              </a:rPr>
              <a:t>it.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Q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uery-Execution plan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 A sequence of primitive operations that help to evaluate a query.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44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17D2D-284C-E37F-413D-D6D2D34A3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EFDD-7E18-4F2B-30FC-46699F1B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0"/>
            <a:ext cx="11310729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 simple query Evaluation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55E39-5AA0-C99E-5DCD-33298EDD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9FF2-2F40-8CC8-FE34-EC9CF087E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409" y="1261635"/>
            <a:ext cx="4542181" cy="3469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Symbol" pitchFamily="2" charset="2"/>
              </a:rPr>
              <a:t>p</a:t>
            </a:r>
            <a:r>
              <a:rPr lang="en-US" sz="2400" baseline="-25000" dirty="0" err="1">
                <a:latin typeface="Palatino Linotype" panose="02040502050505030304" pitchFamily="18" charset="0"/>
              </a:rPr>
              <a:t>salary</a:t>
            </a:r>
            <a:r>
              <a:rPr lang="en-US" sz="2400" b="1" baseline="-250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𝝈</a:t>
            </a:r>
            <a:r>
              <a:rPr lang="en-US" sz="2400" baseline="-25000" dirty="0">
                <a:latin typeface="Palatino Linotype" panose="02040502050505030304" pitchFamily="18" charset="0"/>
              </a:rPr>
              <a:t>salary&lt;7500 ; </a:t>
            </a:r>
            <a:r>
              <a:rPr lang="en-US" sz="2400" dirty="0">
                <a:latin typeface="Palatino Linotype" panose="02040502050505030304" pitchFamily="18" charset="0"/>
              </a:rPr>
              <a:t>use index 1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b="1" baseline="-25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b="1" baseline="-25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instructor;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B44287-E294-E043-8089-4249113471D5}"/>
              </a:ext>
            </a:extLst>
          </p:cNvPr>
          <p:cNvSpPr txBox="1">
            <a:spLocks/>
          </p:cNvSpPr>
          <p:nvPr/>
        </p:nvSpPr>
        <p:spPr>
          <a:xfrm>
            <a:off x="1120650" y="5531370"/>
            <a:ext cx="10756612" cy="607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Here, index 1 could be an index on salary; internally numbered as 1.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142932-5938-CAC4-49B2-A42113167639}"/>
              </a:ext>
            </a:extLst>
          </p:cNvPr>
          <p:cNvCxnSpPr/>
          <p:nvPr/>
        </p:nvCxnSpPr>
        <p:spPr>
          <a:xfrm>
            <a:off x="5774635" y="1928191"/>
            <a:ext cx="0" cy="9044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7AC470-3882-C027-9278-81430813017A}"/>
              </a:ext>
            </a:extLst>
          </p:cNvPr>
          <p:cNvCxnSpPr/>
          <p:nvPr/>
        </p:nvCxnSpPr>
        <p:spPr>
          <a:xfrm>
            <a:off x="5774635" y="3322982"/>
            <a:ext cx="0" cy="9044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92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41B86-D671-50B7-AA8F-A9019CEF4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B673-41DD-2023-6D62-D660C900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EAF1-13C3-CF85-FB26-E12C41E2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ifferent evaluation plans for a given query can have different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2AE3E-A606-50D4-137A-6C9AEB68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59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1F25E-76C1-0449-137E-A76EDA9F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7BF0-6CDD-5D00-3E51-B9AF9083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Cost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463A-C262-7458-7171-443EE758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ifferent evaluation plans for a given query can have different costs.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You cannot expect users to write queries in a way that it results in the most efficient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evaluation plan.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Responsibility of the DBMS to construct a query evaluation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plan that minimizes the cost of query evaluation.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This task is called as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query optimization</a:t>
            </a:r>
            <a:r>
              <a:rPr lang="en-US" dirty="0">
                <a:effectLst/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A5D54-BFDC-78E0-CFF6-D3C2B879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78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52BC7-ED5D-48C8-952D-5874408A8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5F8E-2362-A72C-D620-C5F297F3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Measure cost of a 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C15B-22E4-B2E8-C1EC-840BF154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Recall that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the cost to access data from disk is the most expensive as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disk accesses are slow compared to in-memory operations.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Cost of Query Evaluation plan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=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umber of block transfers from disk + Number of disk seeks.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Say;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D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Time to transfer a block from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disk.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A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Block access time (Seek time + Rotational Latency)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To </a:t>
            </a:r>
            <a:r>
              <a:rPr lang="en-US" dirty="0">
                <a:effectLst/>
                <a:latin typeface="Palatino Linotype" panose="02040502050505030304" pitchFamily="18" charset="0"/>
              </a:rPr>
              <a:t>transfer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b</a:t>
            </a:r>
            <a:r>
              <a:rPr lang="en-US" dirty="0">
                <a:effectLst/>
                <a:latin typeface="Palatino Linotype" panose="02040502050505030304" pitchFamily="18" charset="0"/>
              </a:rPr>
              <a:t> blocks and perform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s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 seeks would take =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b</a:t>
            </a:r>
            <a:r>
              <a:rPr lang="en-US" b="1" dirty="0">
                <a:latin typeface="Palatino Linotype" panose="02040502050505030304" pitchFamily="18" charset="0"/>
              </a:rPr>
              <a:t>*D + s*A</a:t>
            </a:r>
            <a:endParaRPr lang="en-US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BEAEA-1034-0393-F45A-9ACC5BE8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20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50862-551B-A88A-6087-0E365B052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F49E-E1F3-4964-835B-D099E0C2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Measure cost of a 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4871-8197-7153-7FAF-0B3FBE88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Several other factors also contribute to query cost: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Writes are twice expensive as reads</a:t>
            </a:r>
            <a:r>
              <a:rPr lang="en-US" dirty="0">
                <a:effectLst/>
                <a:latin typeface="Palatino Linotype" panose="02040502050505030304" pitchFamily="18" charset="0"/>
              </a:rPr>
              <a:t>. Why?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38C04-7376-E4BA-947E-C7652D1B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62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FEA7-ED76-8791-C928-60BE9EF3C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0768-F469-9419-14BD-85434824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Measure cost of a 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01C5-7453-2AB3-21E4-06C499AB4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Several other factors also contribute to query cost: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Writes are twice expensive as reads</a:t>
            </a:r>
            <a:r>
              <a:rPr lang="en-US" dirty="0">
                <a:effectLst/>
                <a:latin typeface="Palatino Linotype" panose="02040502050505030304" pitchFamily="18" charset="0"/>
              </a:rPr>
              <a:t>. Why</a:t>
            </a:r>
            <a:r>
              <a:rPr lang="en-US" dirty="0">
                <a:latin typeface="Palatino Linotype" panose="02040502050505030304" pitchFamily="18" charset="0"/>
              </a:rPr>
              <a:t>?</a:t>
            </a:r>
          </a:p>
          <a:p>
            <a:pPr marL="457200" lvl="1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	Because </a:t>
            </a:r>
            <a:r>
              <a:rPr lang="en-US" dirty="0">
                <a:effectLst/>
                <a:latin typeface="Palatino Linotype" panose="02040502050505030304" pitchFamily="18" charset="0"/>
              </a:rPr>
              <a:t>disk systems read sectors back after they are written to verify that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the 	write was successful.</a:t>
            </a:r>
          </a:p>
          <a:p>
            <a:pPr marL="457200" lvl="1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0BE91-8E1B-9F9B-1847-E9F4C12C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57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152C-DDC9-349D-444F-3D0ACF43F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6134-18BE-5330-F368-CC99C70C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Measure cost of a 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842C-B7F1-7738-564A-68080FDB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Several other factors also contribute to query cost: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Writes are twice expensive as reads</a:t>
            </a:r>
            <a:r>
              <a:rPr lang="en-US" dirty="0">
                <a:effectLst/>
                <a:latin typeface="Palatino Linotype" panose="02040502050505030304" pitchFamily="18" charset="0"/>
              </a:rPr>
              <a:t>. Why</a:t>
            </a:r>
            <a:r>
              <a:rPr lang="en-US" dirty="0">
                <a:latin typeface="Palatino Linotype" panose="02040502050505030304" pitchFamily="18" charset="0"/>
              </a:rPr>
              <a:t>?</a:t>
            </a:r>
          </a:p>
          <a:p>
            <a:pPr marL="457200" lvl="1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	Because </a:t>
            </a:r>
            <a:r>
              <a:rPr lang="en-US" dirty="0">
                <a:effectLst/>
                <a:latin typeface="Palatino Linotype" panose="02040502050505030304" pitchFamily="18" charset="0"/>
              </a:rPr>
              <a:t>disk systems read sectors back after they are written to verify that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the 	write was successful.</a:t>
            </a:r>
          </a:p>
          <a:p>
            <a:pPr marL="457200" lvl="1" indent="0">
              <a:buNone/>
            </a:pPr>
            <a:endParaRPr lang="en-US" dirty="0">
              <a:effectLst/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You may have to even estimate the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cost of writing the final result </a:t>
            </a:r>
            <a:r>
              <a:rPr lang="en-US" dirty="0">
                <a:effectLst/>
                <a:latin typeface="Palatino Linotype" panose="02040502050505030304" pitchFamily="18" charset="0"/>
              </a:rPr>
              <a:t>of an operation back to the disk.</a:t>
            </a:r>
          </a:p>
          <a:p>
            <a:pPr marL="457200" lvl="1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06168-35C1-AABA-38B9-3686E31E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294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5534F-225B-F168-EB1A-4279AFCEB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41EC-431E-B647-6F9A-1BE2045F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Scans and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8DED-5E29-667F-37C0-9360634D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will now spend time on estimating the cost of search and scans.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important factors to consider when estimating the cost of a search or scan?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F9D6B-4831-FB55-CDD4-96A8357A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9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079C-4E86-5229-1230-BDAE9786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D1D4-25EC-E9AE-A172-C7E89D25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Sample Midterm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86AF-7276-59F0-10C6-E70129FD3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Q1. Is column-store ever a better model than PAX?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Palatino Linotype" panose="02040502050505030304" pitchFamily="18" charset="0"/>
              </a:rPr>
              <a:t>Column-store is always better.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Palatino Linotype" panose="02040502050505030304" pitchFamily="18" charset="0"/>
              </a:rPr>
              <a:t>PAX is always better.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Palatino Linotype" panose="02040502050505030304" pitchFamily="18" charset="0"/>
              </a:rPr>
              <a:t>Column-store is better when 90% of the queries are OLAP.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 sz="2400" dirty="0">
                <a:latin typeface="Palatino Linotype" panose="02040502050505030304" pitchFamily="18" charset="0"/>
              </a:rPr>
              <a:t>Column-store is better when 90% of the queries are OLTP.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00105-A517-3441-28B7-901CAB92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F48752-D821-FF0A-93D4-48AE3B39BD40}"/>
              </a:ext>
            </a:extLst>
          </p:cNvPr>
          <p:cNvSpPr/>
          <p:nvPr/>
        </p:nvSpPr>
        <p:spPr>
          <a:xfrm>
            <a:off x="293922" y="2958797"/>
            <a:ext cx="544278" cy="45430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791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DED76-651E-B5F0-7435-A4BDACE9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FCBC-1E85-A851-F7FE-0BCFDC1B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Scans and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D622-A400-6A89-3935-E4C92437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will now spend time on estimating the cost of search and scans.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important factors to consider when estimating the cost of a search or scan?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Is the search on a primary key?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Is the search equal to primary key?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Do you have access to indexes on primary key?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Do you have access to </a:t>
            </a:r>
            <a:r>
              <a:rPr lang="en-US" dirty="0">
                <a:latin typeface="Palatino Linotype" panose="02040502050505030304" pitchFamily="18" charset="0"/>
              </a:rPr>
              <a:t>secondary indexes?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405E-F43D-C855-E9A9-52FECE0B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36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5F80A-7E28-16BA-0FF8-6CE21FB1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3D0A-A795-F2DE-EBE3-ECA657A5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File Scans: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E575-A86A-4C83-6AB6-4C19B988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a query like the following: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This is going to scan over all the records in t</a:t>
            </a:r>
            <a:r>
              <a:rPr lang="en-US" sz="2400" dirty="0">
                <a:latin typeface="Palatino Linotype" panose="02040502050505030304" pitchFamily="18" charset="0"/>
              </a:rPr>
              <a:t>he table.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query similar to scan is where you have to search a key and you do not have any index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You are forced to perform linear search.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So, what do you think is the cost of this query?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EB3F0-9ED5-A5EE-A539-5DC8B4C8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65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5EE67-CACD-06C0-52FD-D40EC13D4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D4C0-397E-2037-A489-62C667C3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File Scans: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AACE-4D55-2E47-73D3-CACE061E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Given,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D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Time to transfer a block from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disk.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A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Block access time (Seek time + Rotational Latency)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Say, you have to </a:t>
            </a:r>
            <a:r>
              <a:rPr lang="en-US" dirty="0">
                <a:effectLst/>
                <a:latin typeface="Palatino Linotype" panose="02040502050505030304" pitchFamily="18" charset="0"/>
              </a:rPr>
              <a:t>transfer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b</a:t>
            </a:r>
            <a:r>
              <a:rPr lang="en-US" dirty="0">
                <a:effectLst/>
                <a:latin typeface="Palatino Linotype" panose="02040502050505030304" pitchFamily="18" charset="0"/>
              </a:rPr>
              <a:t> blocks.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cost of linear search or scan?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AF44D-368D-35E9-2E41-E18D0A5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33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64529-8E21-AD3A-65F5-FA40BBEA3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1A0F-5DAC-6E55-D29D-A9C494FF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File Scans: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5B27-6013-1B7B-46AE-E1590BE4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Given,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D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Time to transfer a block from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disk.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A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Block access time (Seek time + Rotational Latency)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Say, you have to </a:t>
            </a:r>
            <a:r>
              <a:rPr lang="en-US" dirty="0">
                <a:effectLst/>
                <a:latin typeface="Palatino Linotype" panose="02040502050505030304" pitchFamily="18" charset="0"/>
              </a:rPr>
              <a:t>transfer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b</a:t>
            </a:r>
            <a:r>
              <a:rPr lang="en-US" dirty="0">
                <a:effectLst/>
                <a:latin typeface="Palatino Linotype" panose="02040502050505030304" pitchFamily="18" charset="0"/>
              </a:rPr>
              <a:t> blocks.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cost of linear search or scan?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A + b * D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One initial seek (</a:t>
            </a:r>
            <a:r>
              <a:rPr lang="en-US" b="1" dirty="0">
                <a:latin typeface="Palatino Linotype" panose="02040502050505030304" pitchFamily="18" charset="0"/>
              </a:rPr>
              <a:t>A</a:t>
            </a:r>
            <a:r>
              <a:rPr lang="en-US" dirty="0">
                <a:latin typeface="Palatino Linotype" panose="02040502050505030304" pitchFamily="18" charset="0"/>
              </a:rPr>
              <a:t>) to reach the correct block/sector.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Then, transferring </a:t>
            </a:r>
            <a:r>
              <a:rPr lang="en-US" b="1" dirty="0">
                <a:latin typeface="Palatino Linotype" panose="02040502050505030304" pitchFamily="18" charset="0"/>
              </a:rPr>
              <a:t>b</a:t>
            </a:r>
            <a:r>
              <a:rPr lang="en-US" dirty="0">
                <a:latin typeface="Palatino Linotype" panose="02040502050505030304" pitchFamily="18" charset="0"/>
              </a:rPr>
              <a:t> blocks.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3180B-63F6-8576-8B2A-3B2E9023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61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1FAB5-B870-DD21-6221-6D6959A30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A43D-96DB-B18B-E153-9C09D2BA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6974-424D-1A9F-D95A-85FED7D18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a query like the following: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= 10;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The difference between this query and the previous query is that this query wants us to search a specific record.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Further, assume that the attribute “id” is the primary key.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And, suppose we have a B</a:t>
            </a:r>
            <a:r>
              <a:rPr lang="en-US" sz="2400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-tree index built over the attribute “id”.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52658-D9A9-C727-8E43-955DBD6A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45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EC812-5FB5-97E1-451C-A07853C44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ECD1-1721-79AE-3386-BEB3CBF6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B74F-E538-4E69-5726-9416F877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a query like the following: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= 10;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The difference between this query and the previous query is that this query wants us to search a specific record.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Further, assume that the attribute “id” is the primary key.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And, suppose we have a B</a:t>
            </a:r>
            <a:r>
              <a:rPr lang="en-US" sz="2400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-tree index built over the attribute “id”.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So,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what do you think is the cost of this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?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5A65F-38CD-CDF5-E65E-CDD8F2CD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8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45EF-7F2E-5994-5C06-427F3CDE5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119C-CF8C-2A26-9096-318B59FB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727E-E919-6883-F99D-C2050FB0B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the </a:t>
            </a:r>
            <a:r>
              <a:rPr lang="en-US" sz="2400" b="1" dirty="0">
                <a:latin typeface="Palatino Linotype" panose="02040502050505030304" pitchFamily="18" charset="0"/>
              </a:rPr>
              <a:t>height of the tree </a:t>
            </a:r>
            <a:r>
              <a:rPr lang="en-US" sz="2400" dirty="0">
                <a:latin typeface="Palatino Linotype" panose="02040502050505030304" pitchFamily="18" charset="0"/>
              </a:rPr>
              <a:t>total levels from root to leaf) = </a:t>
            </a:r>
            <a:r>
              <a:rPr lang="en-US" sz="2400" b="1" dirty="0">
                <a:latin typeface="Palatino Linotype" panose="02040502050505030304" pitchFamily="18" charset="0"/>
              </a:rPr>
              <a:t>h.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Given,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D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Time to transfer a block from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disk.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A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Block access time (Seek time + Rotational Latency)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cost of Equality Search on Primary Key?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22704-130B-CE0F-DAC4-BD89CAE7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78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EF789-B957-3DD4-1078-06C02F80A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B9FE-0F63-A9D9-4C4A-1E672082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34250-4421-517A-3C29-A84BEAFA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the </a:t>
            </a:r>
            <a:r>
              <a:rPr lang="en-US" sz="2400" b="1" dirty="0">
                <a:latin typeface="Palatino Linotype" panose="02040502050505030304" pitchFamily="18" charset="0"/>
              </a:rPr>
              <a:t>height of the tree </a:t>
            </a:r>
            <a:r>
              <a:rPr lang="en-US" sz="2400" dirty="0">
                <a:latin typeface="Palatino Linotype" panose="02040502050505030304" pitchFamily="18" charset="0"/>
              </a:rPr>
              <a:t>total levels from root to leaf) = </a:t>
            </a:r>
            <a:r>
              <a:rPr lang="en-US" sz="2400" b="1" dirty="0">
                <a:latin typeface="Palatino Linotype" panose="02040502050505030304" pitchFamily="18" charset="0"/>
              </a:rPr>
              <a:t>h.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Given,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D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Time to transfer a block from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disk.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A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Block access time (Seek time + Rotational Latency)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cost of Equality Search on Primary Key?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(h+1) * (A + D)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 this?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E4A66-B892-8C22-CAE6-C5E275A2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46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70E0A-96A4-E611-F57F-A0F0EB0EF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B57A-B3D0-0B68-D118-49F82D2B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920A-5B89-A745-4957-05F80091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These are worst-case cost estimates and the assumption is that the B</a:t>
            </a:r>
            <a:r>
              <a:rPr lang="en-US" sz="2400" baseline="30000" dirty="0">
                <a:latin typeface="Palatino Linotype" panose="02040502050505030304" pitchFamily="18" charset="0"/>
              </a:rPr>
              <a:t>+</a:t>
            </a:r>
            <a:r>
              <a:rPr lang="en-US" sz="2400" dirty="0">
                <a:latin typeface="Palatino Linotype" panose="02040502050505030304" pitchFamily="18" charset="0"/>
              </a:rPr>
              <a:t>-tree is large and cannot be stored in-memory.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So, every node in the B</a:t>
            </a:r>
            <a:r>
              <a:rPr lang="en-US" baseline="30000" dirty="0">
                <a:latin typeface="Palatino Linotype" panose="02040502050505030304" pitchFamily="18" charset="0"/>
              </a:rPr>
              <a:t>+</a:t>
            </a:r>
            <a:r>
              <a:rPr lang="en-US" dirty="0">
                <a:latin typeface="Palatino Linotype" panose="02040502050505030304" pitchFamily="18" charset="0"/>
              </a:rPr>
              <a:t>-tree has to be fetched from the disk.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11738-445B-A38A-ADD6-5A2BB483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82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BE216-7E32-040D-0446-ED8EA74DA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99F7-9246-7941-4D95-925BE844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FB3E-05E2-96CC-4A26-CA92FCB0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These are worst-case cost estimates and the assumption is that the B</a:t>
            </a:r>
            <a:r>
              <a:rPr lang="en-US" sz="2400" baseline="30000" dirty="0">
                <a:latin typeface="Palatino Linotype" panose="02040502050505030304" pitchFamily="18" charset="0"/>
              </a:rPr>
              <a:t>+</a:t>
            </a:r>
            <a:r>
              <a:rPr lang="en-US" sz="2400" dirty="0">
                <a:latin typeface="Palatino Linotype" panose="02040502050505030304" pitchFamily="18" charset="0"/>
              </a:rPr>
              <a:t>-tree is large and cannot be stored in-memory.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So, every node in the B</a:t>
            </a:r>
            <a:r>
              <a:rPr lang="en-US" baseline="30000" dirty="0">
                <a:latin typeface="Palatino Linotype" panose="02040502050505030304" pitchFamily="18" charset="0"/>
              </a:rPr>
              <a:t>+</a:t>
            </a:r>
            <a:r>
              <a:rPr lang="en-US" dirty="0">
                <a:latin typeface="Palatino Linotype" panose="02040502050505030304" pitchFamily="18" charset="0"/>
              </a:rPr>
              <a:t>-tree has to be fetched from the disk.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All the keys in a B</a:t>
            </a:r>
            <a:r>
              <a:rPr lang="en-US" sz="2400" baseline="30000" dirty="0">
                <a:latin typeface="Palatino Linotype" panose="02040502050505030304" pitchFamily="18" charset="0"/>
              </a:rPr>
              <a:t>+</a:t>
            </a:r>
            <a:r>
              <a:rPr lang="en-US" sz="2400" dirty="0">
                <a:latin typeface="Palatino Linotype" panose="02040502050505030304" pitchFamily="18" charset="0"/>
              </a:rPr>
              <a:t>-tree are at the leaf nodes. So,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First, you need to traverse all the way to leaf node.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During this traversal, you will access B</a:t>
            </a:r>
            <a:r>
              <a:rPr lang="en-US" baseline="30000" dirty="0">
                <a:latin typeface="Palatino Linotype" panose="02040502050505030304" pitchFamily="18" charset="0"/>
              </a:rPr>
              <a:t>+</a:t>
            </a:r>
            <a:r>
              <a:rPr lang="en-US" dirty="0">
                <a:latin typeface="Palatino Linotype" panose="02040502050505030304" pitchFamily="18" charset="0"/>
              </a:rPr>
              <a:t>-tree nodes to determine which path to take.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Fetching each of these nodes is a disk access and requires seek time.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And, then once you reach the desired node, you need to also fetch the actual record.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F2C53-C86F-FDF5-57CE-849C316F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1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0248C-C44A-6F55-3099-DA4614C0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9FB3-D39A-1701-B6E5-F7180453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Sample Midterm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3DD6D-05ED-58B0-8A8C-4B9F1AF0C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marL="0" marR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Q2. </a:t>
            </a: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Adam decides to build a two-level hierarchical index where level 1 is a sparse index and level 2 is a B+-tree. Adam makes the following statements about his design:</a:t>
            </a:r>
          </a:p>
          <a:p>
            <a:pPr marL="342900" marR="0" lvl="0" indent="-342900">
              <a:buFont typeface="+mj-lt"/>
              <a:buAutoNum type="arabicParenBoth"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Level 1 as sparse index can reside fully in memory.</a:t>
            </a:r>
          </a:p>
          <a:p>
            <a:pPr marL="342900" marR="0" lvl="0" indent="-342900">
              <a:buFont typeface="+mj-lt"/>
              <a:buAutoNum type="arabicParenBoth"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Level 2 supports O(log N) search.</a:t>
            </a:r>
          </a:p>
          <a:p>
            <a:pPr marL="342900" marR="0" lvl="0" indent="-342900">
              <a:buFont typeface="+mj-lt"/>
              <a:buAutoNum type="arabicParenBoth"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Keys in the sparse index map to the B+-tree, which helps in efficient traversal of the tree.</a:t>
            </a:r>
          </a:p>
          <a:p>
            <a:pPr marL="342900" marR="0" lvl="0" indent="-342900">
              <a:buFont typeface="+mj-lt"/>
              <a:buAutoNum type="arabicParenBoth"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His design offers better lookup complexity than O(log N).</a:t>
            </a:r>
          </a:p>
          <a:p>
            <a:pPr marL="0" marR="0" lvl="0" indent="0">
              <a:buNone/>
            </a:pPr>
            <a:endParaRPr lang="en-US" sz="2400" kern="100" dirty="0">
              <a:latin typeface="Palatino Linotype" panose="020405020505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buNone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Which of the statements are false?</a:t>
            </a:r>
          </a:p>
          <a:p>
            <a:pPr marL="342900" marR="0" lvl="0" indent="-342900">
              <a:buFont typeface="+mj-lt"/>
              <a:buAutoNum type="alphaLcParenBoth"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2+3+4		(b) 3+4		(c) 1+4		(d) 1+2+4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0E180-C888-206E-10A5-8E829D06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1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3E9B1-3855-4FC8-8272-769A0E241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4FF8-64E9-A469-11BB-0256FFB9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Primary Key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EB53-CACE-AD5F-2F51-F0B8BA01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5E7B7054-9F51-507E-9DC4-CB5AB63078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926155"/>
              </p:ext>
            </p:extLst>
          </p:nvPr>
        </p:nvGraphicFramePr>
        <p:xfrm>
          <a:off x="8946463" y="3799660"/>
          <a:ext cx="324553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72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35618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53425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707820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85897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Scarecrow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89476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609955"/>
                  </a:ext>
                </a:extLst>
              </a:tr>
            </a:tbl>
          </a:graphicData>
        </a:graphic>
      </p:graphicFrame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202DC4D5-7129-2501-020B-30C95019A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016492"/>
              </p:ext>
            </p:extLst>
          </p:nvPr>
        </p:nvGraphicFramePr>
        <p:xfrm>
          <a:off x="3803432" y="146661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E84A83-832A-1304-6F7D-762E3C33814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523963" y="1652037"/>
            <a:ext cx="1410866" cy="5708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475596AE-5EC8-CB39-2985-97BD99CFA6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338894"/>
              </p:ext>
            </p:extLst>
          </p:nvPr>
        </p:nvGraphicFramePr>
        <p:xfrm>
          <a:off x="5156220" y="305432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1742D398-CEA8-9AF7-85B7-C9CEF42A0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086480"/>
              </p:ext>
            </p:extLst>
          </p:nvPr>
        </p:nvGraphicFramePr>
        <p:xfrm>
          <a:off x="6801735" y="305432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729E4829-0C6B-93A4-E57D-5A4C3E325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593849"/>
              </p:ext>
            </p:extLst>
          </p:nvPr>
        </p:nvGraphicFramePr>
        <p:xfrm>
          <a:off x="1813245" y="222283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617586B5-C00A-8F0C-2625-50A656B0C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030240"/>
              </p:ext>
            </p:extLst>
          </p:nvPr>
        </p:nvGraphicFramePr>
        <p:xfrm>
          <a:off x="5888588" y="2219674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25E1BC26-18A9-CEE1-4686-C84394E64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5971923"/>
              </p:ext>
            </p:extLst>
          </p:nvPr>
        </p:nvGraphicFramePr>
        <p:xfrm>
          <a:off x="3464432" y="305432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0A38B992-1BF7-3CEB-FB0F-C521D4F11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608368"/>
              </p:ext>
            </p:extLst>
          </p:nvPr>
        </p:nvGraphicFramePr>
        <p:xfrm>
          <a:off x="1813245" y="305432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D238BD16-F0B1-DEE5-36DE-77D30D47A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177024"/>
              </p:ext>
            </p:extLst>
          </p:nvPr>
        </p:nvGraphicFramePr>
        <p:xfrm>
          <a:off x="141510" y="3059589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5EC5A5-9C61-59CB-8BC9-8AF8E00D90E1}"/>
              </a:ext>
            </a:extLst>
          </p:cNvPr>
          <p:cNvCxnSpPr>
            <a:endCxn id="37" idx="1"/>
          </p:cNvCxnSpPr>
          <p:nvPr/>
        </p:nvCxnSpPr>
        <p:spPr>
          <a:xfrm>
            <a:off x="1520575" y="3221960"/>
            <a:ext cx="292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6ACA6E-D31D-DCAB-A8BF-3838574AD1F2}"/>
              </a:ext>
            </a:extLst>
          </p:cNvPr>
          <p:cNvCxnSpPr/>
          <p:nvPr/>
        </p:nvCxnSpPr>
        <p:spPr>
          <a:xfrm>
            <a:off x="3171761" y="3221960"/>
            <a:ext cx="292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AFBEC8-3499-6AE9-499C-4A10BD3714AF}"/>
              </a:ext>
            </a:extLst>
          </p:cNvPr>
          <p:cNvCxnSpPr/>
          <p:nvPr/>
        </p:nvCxnSpPr>
        <p:spPr>
          <a:xfrm>
            <a:off x="4863550" y="3221960"/>
            <a:ext cx="292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2E2D05-5B20-D018-D17F-649E781CC3B7}"/>
              </a:ext>
            </a:extLst>
          </p:cNvPr>
          <p:cNvCxnSpPr/>
          <p:nvPr/>
        </p:nvCxnSpPr>
        <p:spPr>
          <a:xfrm>
            <a:off x="6534236" y="3221960"/>
            <a:ext cx="292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A10AF9-2B9E-58A5-DCE5-64F9D5A5ED0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508865" y="1630128"/>
            <a:ext cx="2090441" cy="589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414766-39D5-1A9F-9173-DF358E88A60D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852228" y="2436339"/>
            <a:ext cx="1015507" cy="6232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0A3F8C-CED6-281A-8DA2-8950318D1EEF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523963" y="2436339"/>
            <a:ext cx="0" cy="6179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D06D29-1EB2-C2C0-CB15-C72CC650B90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103192" y="2433704"/>
            <a:ext cx="1071958" cy="6206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BC33F-350E-053E-CC64-BA6F39EA0BA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5866938" y="2433704"/>
            <a:ext cx="131319" cy="6206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439BDC-0B23-6930-1342-632ED778644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624036" y="2433704"/>
            <a:ext cx="888417" cy="6206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CB07620-F2B9-4823-1001-25BFC3652483}"/>
              </a:ext>
            </a:extLst>
          </p:cNvPr>
          <p:cNvCxnSpPr>
            <a:cxnSpLocks/>
          </p:cNvCxnSpPr>
          <p:nvPr/>
        </p:nvCxnSpPr>
        <p:spPr>
          <a:xfrm>
            <a:off x="534256" y="3389600"/>
            <a:ext cx="8423065" cy="628519"/>
          </a:xfrm>
          <a:prstGeom prst="bentConnector3">
            <a:avLst>
              <a:gd name="adj1" fmla="val -1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0090B76-D768-588E-6574-A2193034847D}"/>
              </a:ext>
            </a:extLst>
          </p:cNvPr>
          <p:cNvCxnSpPr>
            <a:cxnSpLocks/>
          </p:cNvCxnSpPr>
          <p:nvPr/>
        </p:nvCxnSpPr>
        <p:spPr>
          <a:xfrm>
            <a:off x="1109609" y="3384332"/>
            <a:ext cx="7836854" cy="930814"/>
          </a:xfrm>
          <a:prstGeom prst="bentConnector3">
            <a:avLst>
              <a:gd name="adj1" fmla="val 18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132D6A3-91E1-228C-8AED-BCA6194D67C2}"/>
              </a:ext>
            </a:extLst>
          </p:cNvPr>
          <p:cNvCxnSpPr>
            <a:cxnSpLocks/>
          </p:cNvCxnSpPr>
          <p:nvPr/>
        </p:nvCxnSpPr>
        <p:spPr>
          <a:xfrm>
            <a:off x="2248832" y="3384332"/>
            <a:ext cx="6697631" cy="1255557"/>
          </a:xfrm>
          <a:prstGeom prst="bentConnector3">
            <a:avLst>
              <a:gd name="adj1" fmla="val -7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7B85453-98E9-66AE-6B28-B2DAAFFB4991}"/>
              </a:ext>
            </a:extLst>
          </p:cNvPr>
          <p:cNvCxnSpPr>
            <a:cxnSpLocks/>
          </p:cNvCxnSpPr>
          <p:nvPr/>
        </p:nvCxnSpPr>
        <p:spPr>
          <a:xfrm>
            <a:off x="3803432" y="3392764"/>
            <a:ext cx="5153889" cy="1571868"/>
          </a:xfrm>
          <a:prstGeom prst="bentConnector3">
            <a:avLst>
              <a:gd name="adj1" fmla="val 5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B32FD646-C463-6F7E-24F4-E501FD43B12A}"/>
              </a:ext>
            </a:extLst>
          </p:cNvPr>
          <p:cNvCxnSpPr>
            <a:cxnSpLocks/>
          </p:cNvCxnSpPr>
          <p:nvPr/>
        </p:nvCxnSpPr>
        <p:spPr>
          <a:xfrm>
            <a:off x="4508865" y="3389600"/>
            <a:ext cx="4448456" cy="1876466"/>
          </a:xfrm>
          <a:prstGeom prst="bentConnector3">
            <a:avLst>
              <a:gd name="adj1" fmla="val -81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85B5DA3-8D6A-AEBE-3108-D9F3D6BFC9CC}"/>
              </a:ext>
            </a:extLst>
          </p:cNvPr>
          <p:cNvCxnSpPr>
            <a:cxnSpLocks/>
          </p:cNvCxnSpPr>
          <p:nvPr/>
        </p:nvCxnSpPr>
        <p:spPr>
          <a:xfrm>
            <a:off x="5554085" y="3392764"/>
            <a:ext cx="3403236" cy="2288845"/>
          </a:xfrm>
          <a:prstGeom prst="bentConnector3">
            <a:avLst>
              <a:gd name="adj1" fmla="val 18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997A36-FB47-8301-23F0-256B790AE8DE}"/>
              </a:ext>
            </a:extLst>
          </p:cNvPr>
          <p:cNvCxnSpPr>
            <a:cxnSpLocks/>
          </p:cNvCxnSpPr>
          <p:nvPr/>
        </p:nvCxnSpPr>
        <p:spPr>
          <a:xfrm>
            <a:off x="6160052" y="3389600"/>
            <a:ext cx="2797269" cy="2569411"/>
          </a:xfrm>
          <a:prstGeom prst="bentConnector3">
            <a:avLst>
              <a:gd name="adj1" fmla="val -3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894D7E5-D630-2E27-1E8E-BF4D66AB52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15074" y="4024961"/>
            <a:ext cx="2972018" cy="1690760"/>
          </a:xfrm>
          <a:prstGeom prst="bentConnector3">
            <a:avLst>
              <a:gd name="adj1" fmla="val 10012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ED9205F-1FAE-46E5-3B4B-436676A93E4A}"/>
              </a:ext>
            </a:extLst>
          </p:cNvPr>
          <p:cNvSpPr txBox="1"/>
          <p:nvPr/>
        </p:nvSpPr>
        <p:spPr>
          <a:xfrm>
            <a:off x="6733093" y="1441375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Root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14A1C6-7E8A-8C8E-5C32-E73FA48CE03D}"/>
              </a:ext>
            </a:extLst>
          </p:cNvPr>
          <p:cNvSpPr txBox="1"/>
          <p:nvPr/>
        </p:nvSpPr>
        <p:spPr>
          <a:xfrm>
            <a:off x="8746296" y="2154844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Internal nodes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D05D32-A87E-B2FF-F7A8-EFEEA74C49D9}"/>
              </a:ext>
            </a:extLst>
          </p:cNvPr>
          <p:cNvSpPr txBox="1"/>
          <p:nvPr/>
        </p:nvSpPr>
        <p:spPr>
          <a:xfrm>
            <a:off x="9676854" y="3008816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Leaf nodes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6848CE-3C08-5C11-B073-57B0D165298C}"/>
              </a:ext>
            </a:extLst>
          </p:cNvPr>
          <p:cNvSpPr txBox="1"/>
          <p:nvPr/>
        </p:nvSpPr>
        <p:spPr>
          <a:xfrm>
            <a:off x="10209998" y="647208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File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EF6658-B140-8601-A367-D4A36BC21FB2}"/>
              </a:ext>
            </a:extLst>
          </p:cNvPr>
          <p:cNvCxnSpPr>
            <a:cxnSpLocks/>
          </p:cNvCxnSpPr>
          <p:nvPr/>
        </p:nvCxnSpPr>
        <p:spPr>
          <a:xfrm>
            <a:off x="5224868" y="1639500"/>
            <a:ext cx="145570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0A6065-1D08-4208-C436-AA79B48131D9}"/>
              </a:ext>
            </a:extLst>
          </p:cNvPr>
          <p:cNvCxnSpPr>
            <a:cxnSpLocks/>
          </p:cNvCxnSpPr>
          <p:nvPr/>
        </p:nvCxnSpPr>
        <p:spPr>
          <a:xfrm>
            <a:off x="7310024" y="2381236"/>
            <a:ext cx="145570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D5F508-80ED-6C99-15FC-E086C695BFB2}"/>
              </a:ext>
            </a:extLst>
          </p:cNvPr>
          <p:cNvCxnSpPr>
            <a:cxnSpLocks/>
          </p:cNvCxnSpPr>
          <p:nvPr/>
        </p:nvCxnSpPr>
        <p:spPr>
          <a:xfrm>
            <a:off x="8218611" y="3221960"/>
            <a:ext cx="145570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96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D3F26-25BA-5876-87F3-AD709522C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1149-F361-71D3-1973-C9E0C301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ADD5-2ADC-6A16-4EFB-E988FF7E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a query like the following: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age = 45;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The difference between this query and the previous query is that this query wants us to search a specific record on a non-key.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Here, the attribute “age” is not the primary key.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So, what is the challenge with estimating the cost of this query?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D7AEF-FCA2-367F-2D8B-6EF7C9BE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BFBDC-B601-B6EF-AB1D-E0D8C3068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1606-2B15-BE6D-276C-F6A8C9A0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E00E-41BA-5B38-3BCB-9D913310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B</a:t>
            </a:r>
            <a:r>
              <a:rPr lang="en-US" sz="2400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-tree index is built over the primary key attribute.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For non-key attributes, we do not have </a:t>
            </a:r>
            <a:r>
              <a:rPr lang="en-US" sz="2400" dirty="0">
                <a:latin typeface="Palatino Linotype" panose="02040502050505030304" pitchFamily="18" charset="0"/>
              </a:rPr>
              <a:t>an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available index.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So, we need to fetch multiple records and blocks as the index is not much useful.</a:t>
            </a:r>
          </a:p>
          <a:p>
            <a:pPr lvl="1"/>
            <a:endParaRPr lang="en-US" sz="2000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1FE8-D399-B95B-918F-2ED584E9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45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B6ADB-5D4B-5F6F-647F-56EC7F439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9713-87D8-E629-A7E3-1A8BDC28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7B94-AA3E-08AE-6AC5-C5598233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the </a:t>
            </a:r>
            <a:r>
              <a:rPr lang="en-US" sz="2400" b="1" dirty="0">
                <a:latin typeface="Palatino Linotype" panose="02040502050505030304" pitchFamily="18" charset="0"/>
              </a:rPr>
              <a:t>height of the tree </a:t>
            </a:r>
            <a:r>
              <a:rPr lang="en-US" sz="2400" dirty="0">
                <a:latin typeface="Palatino Linotype" panose="02040502050505030304" pitchFamily="18" charset="0"/>
              </a:rPr>
              <a:t>total levels from root to leaf) = </a:t>
            </a:r>
            <a:r>
              <a:rPr lang="en-US" sz="2400" b="1" dirty="0">
                <a:latin typeface="Palatino Linotype" panose="02040502050505030304" pitchFamily="18" charset="0"/>
              </a:rPr>
              <a:t>h.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Given,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D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Time to transfer a block from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disk.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A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Block access time (Seek time + Rotational Latency)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b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Number of blocks to fetch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cost of Equality Search on Non-Key?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295D1-E3FF-095F-484A-46962D40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19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6F095-3F06-16C0-C003-95CB8481F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1ABB-EA52-84C4-278A-32BC2F59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5656-1C03-E984-98F1-96323E17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the </a:t>
            </a:r>
            <a:r>
              <a:rPr lang="en-US" sz="2400" b="1" dirty="0">
                <a:latin typeface="Palatino Linotype" panose="02040502050505030304" pitchFamily="18" charset="0"/>
              </a:rPr>
              <a:t>height of the tree </a:t>
            </a:r>
            <a:r>
              <a:rPr lang="en-US" sz="2400" dirty="0">
                <a:latin typeface="Palatino Linotype" panose="02040502050505030304" pitchFamily="18" charset="0"/>
              </a:rPr>
              <a:t>total levels from root to leaf) = </a:t>
            </a:r>
            <a:r>
              <a:rPr lang="en-US" sz="2400" b="1" dirty="0">
                <a:latin typeface="Palatino Linotype" panose="02040502050505030304" pitchFamily="18" charset="0"/>
              </a:rPr>
              <a:t>h.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Given,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D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Time to transfer a block from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disk.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A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Block access time (Seek time + Rotational Latency)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b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Number of blocks to fetch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cost of Equality Search on Non-Key?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(h+1) * (A+D) + b * 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800C4-C849-F811-F557-B3E90597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5441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5FB23-0B68-FC95-E4D4-58C9EECCC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A96D-E268-5FF2-BFF9-E65B8E0B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D0-CA48-4D87-2679-1BEBAB63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(h+1) * (A+D) + b * D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Most of the equation looks same, but </a:t>
            </a:r>
            <a:r>
              <a:rPr lang="en-US" sz="2400" b="1" dirty="0">
                <a:latin typeface="Palatino Linotype" panose="02040502050505030304" pitchFamily="18" charset="0"/>
              </a:rPr>
              <a:t>Why b*D?</a:t>
            </a: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74737-9659-C4D9-34C8-AA3AB634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77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CA4C8-470F-880C-DCED-2C8CB82CE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F56E-7BC7-56D7-D418-BFC65AB6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AD20-9009-5F02-D3AA-A66793BCF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(h+1) * (A+D) + b * D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Most of the equation looks same, but </a:t>
            </a:r>
            <a:r>
              <a:rPr lang="en-US" sz="2400" b="1" dirty="0">
                <a:latin typeface="Palatino Linotype" panose="02040502050505030304" pitchFamily="18" charset="0"/>
              </a:rPr>
              <a:t>Why b*D?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Because, we do not know which block the data that we want resides, so we need to access multiple blocks till we find the one.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good thing is as all blocks are stored contiguously, so no extra seek time!</a:t>
            </a: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3F803-A74C-BE58-02FE-7406DFA7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522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C41B0-D202-3F06-D980-58FB822BE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07C8-4184-BE69-FA61-6261FF112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Secondary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7042-EA7E-1272-8C39-C40DCED56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a query like the following: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age = 45;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But, now assume we have a second index on </a:t>
            </a:r>
            <a:r>
              <a:rPr lang="en-US" sz="2400" dirty="0">
                <a:latin typeface="Palatino Linotype" panose="02040502050505030304" pitchFamily="18" charset="0"/>
              </a:rPr>
              <a:t>the attribute “age”.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Further, assume that our secondary index is also a B</a:t>
            </a:r>
            <a:r>
              <a:rPr lang="en-US" sz="2400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-tree.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So, what is cost of this query?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A77E2-891A-1D6E-00B9-BC41B3E7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7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A0654-0D3F-4083-A8CE-8BC6FD13E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8C69-9FDC-475A-CD93-0DBA8A78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Secondary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1DBF-CFFE-BEFF-3B1B-F8F99551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the </a:t>
            </a:r>
            <a:r>
              <a:rPr lang="en-US" sz="2400" b="1" dirty="0">
                <a:latin typeface="Palatino Linotype" panose="02040502050505030304" pitchFamily="18" charset="0"/>
              </a:rPr>
              <a:t>height of the tree </a:t>
            </a:r>
            <a:r>
              <a:rPr lang="en-US" sz="2400" dirty="0">
                <a:latin typeface="Palatino Linotype" panose="02040502050505030304" pitchFamily="18" charset="0"/>
              </a:rPr>
              <a:t>total levels from root to leaf) = </a:t>
            </a:r>
            <a:r>
              <a:rPr lang="en-US" sz="2400" b="1" dirty="0">
                <a:latin typeface="Palatino Linotype" panose="02040502050505030304" pitchFamily="18" charset="0"/>
              </a:rPr>
              <a:t>h.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Given,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D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Time to transfer a block from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disk.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A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Block access time (Seek time + Rotational Latency)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cost of Equality Search on Secondary Key?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(h+1) * (A + D)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 is this same as </a:t>
            </a:r>
            <a:r>
              <a:rPr lang="en-US" sz="2400" dirty="0">
                <a:latin typeface="Palatino Linotype" panose="02040502050505030304" pitchFamily="18" charset="0"/>
              </a:rPr>
              <a:t>Equality Search on Primary Key?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632B9-F1D9-E975-FE33-F1BC0F87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29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A4564-3C7B-90A0-DE44-964D89D43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9102-6D92-D583-30FB-6936C451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Secondary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1785-92DC-A92B-AF48-6C8231EC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cost is same as equality on primary key because we have a B</a:t>
            </a:r>
            <a:r>
              <a:rPr lang="en-US" sz="2400" baseline="30000" dirty="0">
                <a:latin typeface="Palatino Linotype" panose="02040502050505030304" pitchFamily="18" charset="0"/>
              </a:rPr>
              <a:t>+</a:t>
            </a:r>
            <a:r>
              <a:rPr lang="en-US" sz="2400" dirty="0">
                <a:latin typeface="Palatino Linotype" panose="02040502050505030304" pitchFamily="18" charset="0"/>
              </a:rPr>
              <a:t>-tree and we are doing an exact match!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 extra blocks accessed.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C2354-0BF6-FEEA-29AE-95088739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81E4F-C552-C364-F74F-761F971B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467F-4CD9-CC5D-DEED-07F58645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Sample Midterm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8EE5-8156-3700-65C5-ACF331AD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marL="0" marR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Q2. </a:t>
            </a: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Adam decides to build a two-level hierarchical index where level 1 is a sparse index and level 2 is a B+-tree. Adam makes the following statements about his design:</a:t>
            </a:r>
          </a:p>
          <a:p>
            <a:pPr marL="342900" marR="0" lvl="0" indent="-342900">
              <a:buFont typeface="+mj-lt"/>
              <a:buAutoNum type="arabicParenBoth"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Level 1 as sparse index can reside fully in memory.</a:t>
            </a:r>
          </a:p>
          <a:p>
            <a:pPr marL="342900" marR="0" lvl="0" indent="-342900">
              <a:buFont typeface="+mj-lt"/>
              <a:buAutoNum type="arabicParenBoth"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Level 2 supports O(log N) search.</a:t>
            </a:r>
          </a:p>
          <a:p>
            <a:pPr marL="342900" marR="0" lvl="0" indent="-342900">
              <a:buFont typeface="+mj-lt"/>
              <a:buAutoNum type="arabicParenBoth"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Keys in the sparse index map to the B+-tree, which helps in efficient traversal of the tree.</a:t>
            </a:r>
          </a:p>
          <a:p>
            <a:pPr marL="342900" marR="0" lvl="0" indent="-342900">
              <a:buFont typeface="+mj-lt"/>
              <a:buAutoNum type="arabicParenBoth"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His design offers better lookup complexity than O(log N).</a:t>
            </a:r>
          </a:p>
          <a:p>
            <a:pPr marL="0" marR="0" lvl="0" indent="0">
              <a:buNone/>
            </a:pPr>
            <a:endParaRPr lang="en-US" sz="2400" kern="100" dirty="0">
              <a:latin typeface="Palatino Linotype" panose="020405020505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buNone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Which of the statements are false?</a:t>
            </a:r>
          </a:p>
          <a:p>
            <a:pPr marL="342900" marR="0" lvl="0" indent="-342900">
              <a:buFont typeface="+mj-lt"/>
              <a:buAutoNum type="alphaLcParenBoth"/>
            </a:pPr>
            <a:r>
              <a:rPr lang="en-US" sz="2400" kern="100" dirty="0">
                <a:effectLst/>
                <a:latin typeface="Palatino Linotype" panose="020405020505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2+3+4		(b) 3+4		(c) 1+4		(d) 1+2+4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24857-238E-BAD6-C91C-8CA7936C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ACBD9B-A38A-C7F2-5C87-B8EA30B0EECE}"/>
              </a:ext>
            </a:extLst>
          </p:cNvPr>
          <p:cNvSpPr/>
          <p:nvPr/>
        </p:nvSpPr>
        <p:spPr>
          <a:xfrm>
            <a:off x="3140765" y="5425657"/>
            <a:ext cx="469127" cy="47421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7728D-AE78-6906-8380-30BCE8298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18DD-079B-FF45-12EC-025AF086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Secondary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B1A5-73F6-698D-AC81-F1B23B3A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a query like the following: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salary = 10000;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But, now assume that we have a 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Primary index on “</a:t>
            </a:r>
            <a:r>
              <a:rPr lang="en-US" dirty="0">
                <a:latin typeface="Palatino Linotype" panose="02040502050505030304" pitchFamily="18" charset="0"/>
              </a:rPr>
              <a:t>Id”.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Secondary index on “</a:t>
            </a:r>
            <a:r>
              <a:rPr lang="en-US" dirty="0">
                <a:latin typeface="Palatino Linotype" panose="02040502050505030304" pitchFamily="18" charset="0"/>
              </a:rPr>
              <a:t>age”.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But,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no index for “salary”</a:t>
            </a:r>
            <a:r>
              <a:rPr lang="en-US" dirty="0">
                <a:effectLst/>
                <a:latin typeface="Palatino Linotype" panose="0204050205050503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So, what is cost of this query?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3E49F-EA8D-B9EB-AB92-DEEF1203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8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B7DCB-D39C-8F2E-7663-4762CE6F1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5BBC-1CB2-5C6A-05F2-7F08E3C3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Secondary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99365-BBD1-F3B3-A608-AAC36DF8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the </a:t>
            </a:r>
            <a:r>
              <a:rPr lang="en-US" sz="2400" b="1" dirty="0">
                <a:latin typeface="Palatino Linotype" panose="02040502050505030304" pitchFamily="18" charset="0"/>
              </a:rPr>
              <a:t>height of the tree </a:t>
            </a:r>
            <a:r>
              <a:rPr lang="en-US" sz="2400" dirty="0">
                <a:latin typeface="Palatino Linotype" panose="02040502050505030304" pitchFamily="18" charset="0"/>
              </a:rPr>
              <a:t>total levels from root to leaf) = </a:t>
            </a:r>
            <a:r>
              <a:rPr lang="en-US" sz="2400" b="1" dirty="0">
                <a:latin typeface="Palatino Linotype" panose="02040502050505030304" pitchFamily="18" charset="0"/>
              </a:rPr>
              <a:t>h.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Given,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D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Time to transfer a block from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disk.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A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Block access time (Seek time + Rotational Latency)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n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Number of records to fetch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cost of Equality Search on Non-Key?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(</a:t>
            </a:r>
            <a:r>
              <a:rPr lang="en-US" b="1" dirty="0" err="1">
                <a:latin typeface="Palatino Linotype" panose="02040502050505030304" pitchFamily="18" charset="0"/>
              </a:rPr>
              <a:t>h+n</a:t>
            </a:r>
            <a:r>
              <a:rPr lang="en-US" b="1" dirty="0">
                <a:latin typeface="Palatino Linotype" panose="02040502050505030304" pitchFamily="18" charset="0"/>
              </a:rPr>
              <a:t>) * (A+D)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 “n”?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445C9-23BD-C13D-81B6-D0A18631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276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33FB6-50A4-1F30-BAD7-0D012C11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4F23-F69A-472C-3002-0DFBDC56A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Secondary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C134-0C10-389B-CC6E-40C5A00C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Recall that data on the disk is stored sequentially according to the primary index.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If you are going to access the data according to the primary index, you will incur seek cost only once.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BD7DA-A204-77A0-E427-FCA8CBB3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86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818DF-EFA3-51C0-3925-494490C86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3D60-20AF-A836-0B83-A8007942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Secondary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728F-AF2E-E844-2962-71B2ED1C0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Recall that data on the disk is stored sequentially according to the primary index.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If you are going to access the data according to the primary index, you will incur seek cost only once.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When you </a:t>
            </a:r>
            <a:r>
              <a:rPr lang="en-US" sz="2400" dirty="0">
                <a:latin typeface="Palatino Linotype" panose="02040502050505030304" pitchFamily="18" charset="0"/>
              </a:rPr>
              <a:t>search with the help of a secondary index, you lose the benefit of sequential data access.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A015A-C5BB-99B4-A949-5DC16D4D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385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2F0F-0107-A57C-815F-EE8F81144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8A71-79D6-0BE3-A7C8-5BCF72D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Equality Search on Secondary Non-Key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D384-8B04-CDF7-10C8-D92BAB31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Recall that data on the disk is stored sequentially according to the primary index.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If you are going to access the data according to the primary index, you will incur seek cost only once.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When you </a:t>
            </a:r>
            <a:r>
              <a:rPr lang="en-US" sz="2400" dirty="0">
                <a:latin typeface="Palatino Linotype" panose="02040502050505030304" pitchFamily="18" charset="0"/>
              </a:rPr>
              <a:t>search with the help of a secondary index, you lose the benefit of sequential data access.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 you are searching on a secondary non-key, something for which index does not exist, then you will be fetching random blocks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seek cost.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C4C9F-4D09-48D5-CC4F-294EF0A8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929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59A27-81A0-1167-FAC0-25949AD8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9DFE-8549-AF46-3D61-B86BD672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Comparative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7772-BAB5-3559-0B21-BBC60495A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the following queries: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&lt; 10;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&lt;= 10;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For these queries, we need to decide whether we want to use a B+-tree index or linear scan.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 do we need to decide?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9C4D6-1B08-60D2-7EC9-53CAC3D1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738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AD2B0-1D50-EADA-8E6A-18506AAE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5E16-093E-13EA-990F-CC58A00D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Comparative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0C6B-4E45-0DF4-0161-BD8A75892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the following queries: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&lt; 10;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&lt;= 10;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For these queries, we need to decide whether we want to use a B</a:t>
            </a:r>
            <a:r>
              <a:rPr lang="en-US" sz="2400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-tree index or linear scan.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 do we need to decide?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03AB5-DB33-6653-7DB6-938DA2C3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238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DD4E9-ED38-50B2-271C-952C616C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A53A-74AB-E7EC-EB6B-78377E5B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Comparative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0280A-449C-7D07-090F-71B6BC157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the following queries: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&lt; 10;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&lt;= 10;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For these queries, we need to decide whether we want to use a B</a:t>
            </a:r>
            <a:r>
              <a:rPr lang="en-US" sz="2400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-tree index or linear scan.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 do we need to decide?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Because linear scan will often result in cheaper estimate as we have to get all the values less or less than equal to the primary key.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C46B7-8742-883B-4FAB-6A8A5416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9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0701A-F23C-8642-4D54-C96E23E3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ADEB-2C78-3DD8-E02E-7FB97CF7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Comparative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9F98-9834-4DCB-D846-1B2F4748E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the following queries: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&gt; 10;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&gt;= 10;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For these queries, we will make use of a B+-tree index , followed by a fil</a:t>
            </a:r>
            <a:r>
              <a:rPr lang="en-US" sz="2400" dirty="0">
                <a:latin typeface="Palatino Linotype" panose="02040502050505030304" pitchFamily="18" charset="0"/>
              </a:rPr>
              <a:t>e scan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 do we need to decide?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209D-D17C-4885-35C8-50882019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719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CADBE-A712-CFA5-2E7F-69E29817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DBF2-9816-6A04-C05A-E696F63C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Comparative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79C8-D2C9-9CBF-F089-BBC3E56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Let’s assume we have the following queries: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&gt; 10;</a:t>
            </a: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</a:t>
            </a:r>
            <a:r>
              <a:rPr lang="en-US" sz="2400" dirty="0">
                <a:latin typeface="Palatino Linotype" panose="02040502050505030304" pitchFamily="18" charset="0"/>
              </a:rPr>
              <a:t> *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instructors </a:t>
            </a:r>
            <a:r>
              <a:rPr lang="en-US" sz="2400" b="1" dirty="0">
                <a:latin typeface="Palatino Linotype" panose="02040502050505030304" pitchFamily="18" charset="0"/>
              </a:rPr>
              <a:t>where</a:t>
            </a:r>
            <a:r>
              <a:rPr lang="en-US" sz="2400" dirty="0">
                <a:latin typeface="Palatino Linotype" panose="02040502050505030304" pitchFamily="18" charset="0"/>
              </a:rPr>
              <a:t> id &gt;= 10;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For these queries, we will make use of a B+-tree index, followed by a fil</a:t>
            </a:r>
            <a:r>
              <a:rPr lang="en-US" sz="2400" dirty="0">
                <a:latin typeface="Palatino Linotype" panose="02040502050505030304" pitchFamily="18" charset="0"/>
              </a:rPr>
              <a:t>e scan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 do we need to decide?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Because the last record to access is the end of the file.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cost?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45364-2892-ED86-4F99-D1D7BFE8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1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19F0C-D406-C597-B168-A3B11A5EE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5D8D-FE6A-5663-E398-C7E914CF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5" y="2902226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Query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7F388-2964-EC78-0E82-7A9577C9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857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1658-C110-DD5D-A874-E43102A0D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253B-C6A0-B152-33E6-9C1D332F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Comparative Search on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8D61-621D-5228-0F7F-ABD767A4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Cost same as equality </a:t>
            </a:r>
            <a:r>
              <a:rPr lang="en-US" sz="2400">
                <a:latin typeface="Palatino Linotype" panose="02040502050505030304" pitchFamily="18" charset="0"/>
              </a:rPr>
              <a:t>on non-key.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Let’s assume the </a:t>
            </a:r>
            <a:r>
              <a:rPr lang="en-US" sz="2400" b="1" dirty="0">
                <a:latin typeface="Palatino Linotype" panose="02040502050505030304" pitchFamily="18" charset="0"/>
              </a:rPr>
              <a:t>height of the tree </a:t>
            </a:r>
            <a:r>
              <a:rPr lang="en-US" sz="2400" dirty="0">
                <a:latin typeface="Palatino Linotype" panose="02040502050505030304" pitchFamily="18" charset="0"/>
              </a:rPr>
              <a:t>total levels from root to leaf) = </a:t>
            </a:r>
            <a:r>
              <a:rPr lang="en-US" sz="2400" b="1" dirty="0">
                <a:latin typeface="Palatino Linotype" panose="02040502050505030304" pitchFamily="18" charset="0"/>
              </a:rPr>
              <a:t>h.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Given,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D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Time to transfer a block from</a:t>
            </a:r>
            <a:r>
              <a:rPr lang="en-US" dirty="0">
                <a:effectLst/>
                <a:latin typeface="Palatino Linotype" panose="02040502050505030304" pitchFamily="18" charset="0"/>
              </a:rPr>
              <a:t> disk.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A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  <a:sym typeface="Wingdings" pitchFamily="2" charset="2"/>
              </a:rPr>
              <a:t> Block access time (Seek time + Rotational Latency)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b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Number of blocks to fetch</a:t>
            </a:r>
            <a:r>
              <a:rPr lang="en-US" dirty="0">
                <a:effectLst/>
                <a:latin typeface="Palatino Linotype" panose="02040502050505030304" pitchFamily="18" charset="0"/>
              </a:rPr>
              <a:t> 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cost of Equality Search on Non-Key?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(h+1) * (A+D) + b * 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6307C-2E30-3F16-34FA-6DA0DCD8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0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8F98A-0309-64AD-25D4-2EADA24F1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FA93-DC1D-01A2-6B3F-41059665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is meant by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972C-9595-8222-5D54-A21B8FD12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Any activity that is related to extracting data from the database.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87D36-7FC9-8196-FE77-6323015A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0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F7882-4312-BED5-74FC-99041610C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4BAB-FE96-8D3D-3FF0-155E6921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is meant by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31AB-F2A7-DEA8-10AC-0F625AB1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Any activity that is related to extracting data from the database.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can sub-divide query processing into three tasks:</a:t>
            </a:r>
          </a:p>
          <a:p>
            <a:pPr lvl="1" algn="just"/>
            <a:r>
              <a:rPr lang="en-US" dirty="0">
                <a:effectLst/>
                <a:latin typeface="Palatino Linotype" panose="02040502050505030304" pitchFamily="18" charset="0"/>
              </a:rPr>
              <a:t>Parsing and translation.</a:t>
            </a:r>
            <a:endParaRPr lang="en-US" dirty="0">
              <a:latin typeface="Palatino Linotype" panose="02040502050505030304" pitchFamily="18" charset="0"/>
            </a:endParaRPr>
          </a:p>
          <a:p>
            <a:pPr lvl="1" algn="just"/>
            <a:r>
              <a:rPr lang="en-US" dirty="0">
                <a:effectLst/>
                <a:latin typeface="Palatino Linotype" panose="02040502050505030304" pitchFamily="18" charset="0"/>
              </a:rPr>
              <a:t>Optimization.</a:t>
            </a:r>
            <a:endParaRPr lang="en-US" dirty="0">
              <a:latin typeface="Palatino Linotype" panose="02040502050505030304" pitchFamily="18" charset="0"/>
            </a:endParaRPr>
          </a:p>
          <a:p>
            <a:pPr lvl="1" algn="just"/>
            <a:r>
              <a:rPr lang="en-US" dirty="0">
                <a:effectLst/>
                <a:latin typeface="Palatino Linotype" panose="02040502050505030304" pitchFamily="18" charset="0"/>
              </a:rPr>
              <a:t>Evaluation.</a:t>
            </a: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05E79-8A42-65B6-BFE2-8873AA3F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60291</TotalTime>
  <Words>3821</Words>
  <Application>Microsoft Macintosh PowerPoint</Application>
  <PresentationFormat>Widescreen</PresentationFormat>
  <Paragraphs>587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Palatino Linotype</vt:lpstr>
      <vt:lpstr>Symbol</vt:lpstr>
      <vt:lpstr>Office Theme</vt:lpstr>
      <vt:lpstr>Database Processing CS 451 / 551</vt:lpstr>
      <vt:lpstr>Assignment 1 is Out! Deadline: Oct 29, 2024 at 11:59pm   Midterm: Oct 31, 2024 (in class)</vt:lpstr>
      <vt:lpstr>Sample Midterm Questions</vt:lpstr>
      <vt:lpstr>Sample Midterm Questions</vt:lpstr>
      <vt:lpstr>Sample Midterm Questions</vt:lpstr>
      <vt:lpstr>Sample Midterm Questions</vt:lpstr>
      <vt:lpstr>Query Processing</vt:lpstr>
      <vt:lpstr>What is meant by Query Processing</vt:lpstr>
      <vt:lpstr>What is meant by Query Processing</vt:lpstr>
      <vt:lpstr>What is meant by Query Processing</vt:lpstr>
      <vt:lpstr>Parser</vt:lpstr>
      <vt:lpstr>Parser</vt:lpstr>
      <vt:lpstr>Parser</vt:lpstr>
      <vt:lpstr>Parser</vt:lpstr>
      <vt:lpstr>Parser</vt:lpstr>
      <vt:lpstr>Parser</vt:lpstr>
      <vt:lpstr>Parser</vt:lpstr>
      <vt:lpstr>Parser</vt:lpstr>
      <vt:lpstr>What are the challenges with Parsing a Query</vt:lpstr>
      <vt:lpstr>What are the challenges with Parsing a Query</vt:lpstr>
      <vt:lpstr>What are the challenges with Parsing a Query</vt:lpstr>
      <vt:lpstr>What are the challenges with Parsing a Query</vt:lpstr>
      <vt:lpstr>What are the challenges with Parsing a Query</vt:lpstr>
      <vt:lpstr>Query Evaluation</vt:lpstr>
      <vt:lpstr>Query Evaluation</vt:lpstr>
      <vt:lpstr>What are the challenges with Evaluating a Query</vt:lpstr>
      <vt:lpstr>What are the challenges with Evaluating a Query</vt:lpstr>
      <vt:lpstr>What are the challenges with Evaluating a Query</vt:lpstr>
      <vt:lpstr>What are the challenges with Evaluating a Query</vt:lpstr>
      <vt:lpstr>Evaluation Plan</vt:lpstr>
      <vt:lpstr>Evaluation Plan</vt:lpstr>
      <vt:lpstr>A simple query Evaluation Plan</vt:lpstr>
      <vt:lpstr>Cost Optimization</vt:lpstr>
      <vt:lpstr>Cost Optimization</vt:lpstr>
      <vt:lpstr>How to Measure cost of a Query?</vt:lpstr>
      <vt:lpstr>How to Measure cost of a Query?</vt:lpstr>
      <vt:lpstr>How to Measure cost of a Query?</vt:lpstr>
      <vt:lpstr>How to Measure cost of a Query?</vt:lpstr>
      <vt:lpstr>Scans and Searching</vt:lpstr>
      <vt:lpstr>Scans and Searching</vt:lpstr>
      <vt:lpstr>File Scans: Linear Search</vt:lpstr>
      <vt:lpstr>File Scans: Linear Search</vt:lpstr>
      <vt:lpstr>File Scans: Linear Search</vt:lpstr>
      <vt:lpstr>Equality Search on Primary Key</vt:lpstr>
      <vt:lpstr>Equality Search on Primary Key</vt:lpstr>
      <vt:lpstr>Equality Search on Primary Key</vt:lpstr>
      <vt:lpstr>Equality Search on Primary Key</vt:lpstr>
      <vt:lpstr>Equality Search on Primary Key</vt:lpstr>
      <vt:lpstr>Equality Search on Primary Key</vt:lpstr>
      <vt:lpstr>Equality Search on Primary Key</vt:lpstr>
      <vt:lpstr>Equality Search on Non-Key</vt:lpstr>
      <vt:lpstr>Equality Search on Non-Key</vt:lpstr>
      <vt:lpstr>Equality Search on Non-Key</vt:lpstr>
      <vt:lpstr>Equality Search on Non-Key</vt:lpstr>
      <vt:lpstr>Equality Search on Non-Key</vt:lpstr>
      <vt:lpstr>Equality Search on Non-Key</vt:lpstr>
      <vt:lpstr>Equality Search on Secondary Key</vt:lpstr>
      <vt:lpstr>Equality Search on Secondary Key</vt:lpstr>
      <vt:lpstr>Equality Search on Secondary Key</vt:lpstr>
      <vt:lpstr>Equality Search on Secondary Non-Key</vt:lpstr>
      <vt:lpstr>Equality Search on Secondary Non-Key</vt:lpstr>
      <vt:lpstr>Equality Search on Secondary Non-Key</vt:lpstr>
      <vt:lpstr>Equality Search on Secondary Non-Key</vt:lpstr>
      <vt:lpstr>Equality Search on Secondary Non-Key</vt:lpstr>
      <vt:lpstr>Comparative Search on Primary Key</vt:lpstr>
      <vt:lpstr>Comparative Search on Primary Key</vt:lpstr>
      <vt:lpstr>Comparative Search on Primary Key</vt:lpstr>
      <vt:lpstr>Comparative Search on Primary Key</vt:lpstr>
      <vt:lpstr>Comparative Search on Primary Key</vt:lpstr>
      <vt:lpstr>Comparative Search on Primary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1264</cp:revision>
  <dcterms:created xsi:type="dcterms:W3CDTF">2023-07-25T15:37:00Z</dcterms:created>
  <dcterms:modified xsi:type="dcterms:W3CDTF">2024-10-29T17:23:32Z</dcterms:modified>
</cp:coreProperties>
</file>