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34" r:id="rId4"/>
    <p:sldId id="335" r:id="rId5"/>
    <p:sldId id="336" r:id="rId6"/>
    <p:sldId id="338" r:id="rId7"/>
    <p:sldId id="337" r:id="rId8"/>
    <p:sldId id="333" r:id="rId9"/>
    <p:sldId id="260" r:id="rId10"/>
    <p:sldId id="294" r:id="rId11"/>
    <p:sldId id="268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13" r:id="rId23"/>
    <p:sldId id="307" r:id="rId24"/>
    <p:sldId id="306" r:id="rId25"/>
    <p:sldId id="308" r:id="rId26"/>
    <p:sldId id="309" r:id="rId27"/>
    <p:sldId id="311" r:id="rId28"/>
    <p:sldId id="310" r:id="rId29"/>
    <p:sldId id="312" r:id="rId30"/>
    <p:sldId id="314" r:id="rId31"/>
    <p:sldId id="317" r:id="rId32"/>
    <p:sldId id="316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9" r:id="rId46"/>
    <p:sldId id="330" r:id="rId47"/>
    <p:sldId id="331" r:id="rId48"/>
    <p:sldId id="332" r:id="rId49"/>
    <p:sldId id="280" r:id="rId50"/>
    <p:sldId id="34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9"/>
    <p:restoredTop sz="96327"/>
  </p:normalViewPr>
  <p:slideViewPr>
    <p:cSldViewPr snapToGrid="0">
      <p:cViewPr varScale="1">
        <p:scale>
          <a:sx n="123" d="100"/>
          <a:sy n="123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2: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Structured Query Language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76" y="1182891"/>
            <a:ext cx="11428789" cy="55385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char(n)</a:t>
            </a:r>
            <a:r>
              <a:rPr lang="en-US" sz="2400" dirty="0">
                <a:latin typeface="Palatino Linotype" panose="02040502050505030304" pitchFamily="18" charset="0"/>
              </a:rPr>
              <a:t> – fixed length character string of length </a:t>
            </a:r>
            <a:r>
              <a:rPr lang="en-US" sz="2400" b="1" dirty="0">
                <a:latin typeface="Palatino Linotype" panose="02040502050505030304" pitchFamily="18" charset="0"/>
              </a:rPr>
              <a:t>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Say </a:t>
            </a:r>
            <a:r>
              <a:rPr lang="en-US" sz="2000" b="1" dirty="0">
                <a:latin typeface="Palatino Linotype" panose="02040502050505030304" pitchFamily="18" charset="0"/>
              </a:rPr>
              <a:t>char(10)</a:t>
            </a:r>
            <a:r>
              <a:rPr lang="en-US" sz="2000" dirty="0">
                <a:latin typeface="Palatino Linotype" panose="02040502050505030304" pitchFamily="18" charset="0"/>
              </a:rPr>
              <a:t> and you store a string “Alice”, then </a:t>
            </a:r>
            <a:r>
              <a:rPr lang="en-US" sz="2000" b="1" dirty="0">
                <a:latin typeface="Palatino Linotype" panose="02040502050505030304" pitchFamily="18" charset="0"/>
              </a:rPr>
              <a:t>5</a:t>
            </a:r>
            <a:r>
              <a:rPr lang="en-US" sz="2000" dirty="0">
                <a:latin typeface="Palatino Linotype" panose="02040502050505030304" pitchFamily="18" charset="0"/>
              </a:rPr>
              <a:t> spaces are added before storing.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varchar(n)</a:t>
            </a:r>
            <a:r>
              <a:rPr lang="en-US" sz="2400" dirty="0">
                <a:latin typeface="Palatino Linotype" panose="02040502050505030304" pitchFamily="18" charset="0"/>
              </a:rPr>
              <a:t> – variable length character string with maximum length </a:t>
            </a:r>
            <a:r>
              <a:rPr lang="en-US" sz="2400" b="1" dirty="0">
                <a:latin typeface="Palatino Linotype" panose="02040502050505030304" pitchFamily="18" charset="0"/>
              </a:rPr>
              <a:t>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int / </a:t>
            </a:r>
            <a:r>
              <a:rPr lang="en-US" sz="2400" b="1" dirty="0" err="1">
                <a:latin typeface="Palatino Linotype" panose="02040502050505030304" pitchFamily="18" charset="0"/>
              </a:rPr>
              <a:t>smallint</a:t>
            </a:r>
            <a:r>
              <a:rPr lang="en-US" sz="2400" b="1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(small integer) – machine dependent size.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numeric(</a:t>
            </a:r>
            <a:r>
              <a:rPr lang="en-US" sz="2400" b="1" dirty="0" err="1">
                <a:latin typeface="Palatino Linotype" panose="02040502050505030304" pitchFamily="18" charset="0"/>
              </a:rPr>
              <a:t>p,d</a:t>
            </a:r>
            <a:r>
              <a:rPr lang="en-US" sz="2400" b="1" dirty="0">
                <a:latin typeface="Palatino Linotype" panose="02040502050505030304" pitchFamily="18" charset="0"/>
              </a:rPr>
              <a:t>)</a:t>
            </a:r>
            <a:r>
              <a:rPr lang="en-US" sz="2400" dirty="0">
                <a:latin typeface="Palatino Linotype" panose="02040502050505030304" pitchFamily="18" charset="0"/>
              </a:rPr>
              <a:t> – fixed point number with total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digits (plus a sign) and </a:t>
            </a:r>
            <a:r>
              <a:rPr lang="en-US" sz="2400" b="1" dirty="0">
                <a:latin typeface="Palatino Linotype" panose="02040502050505030304" pitchFamily="18" charset="0"/>
              </a:rPr>
              <a:t>d</a:t>
            </a:r>
            <a:r>
              <a:rPr lang="en-US" sz="2400" dirty="0">
                <a:latin typeface="Palatino Linotype" panose="02040502050505030304" pitchFamily="18" charset="0"/>
              </a:rPr>
              <a:t> of the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digits after the decimal point.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float(n)</a:t>
            </a:r>
            <a:r>
              <a:rPr lang="en-US" sz="2400" dirty="0">
                <a:latin typeface="Palatino Linotype" panose="02040502050505030304" pitchFamily="18" charset="0"/>
              </a:rPr>
              <a:t> – floating-point number with precision of at least </a:t>
            </a:r>
            <a:r>
              <a:rPr lang="en-US" sz="2400" b="1" dirty="0">
                <a:latin typeface="Palatino Linotype" panose="02040502050505030304" pitchFamily="18" charset="0"/>
              </a:rPr>
              <a:t>n</a:t>
            </a:r>
            <a:r>
              <a:rPr lang="en-US" sz="2400" dirty="0">
                <a:latin typeface="Palatino Linotype" panose="02040502050505030304" pitchFamily="18" charset="0"/>
              </a:rPr>
              <a:t> digits.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null</a:t>
            </a:r>
            <a:r>
              <a:rPr lang="en-US" sz="2400" dirty="0">
                <a:latin typeface="Palatino Linotype" panose="02040502050505030304" pitchFamily="18" charset="0"/>
              </a:rPr>
              <a:t> a special value, available to all the types, indicates an absent value.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Suppose you don’t know what value to fill for an attribute in a tuple </a:t>
            </a:r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 use null. 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1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436409"/>
            <a:ext cx="9247414" cy="33793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name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age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title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(30)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246298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436409"/>
            <a:ext cx="9247414" cy="33793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name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age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title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(30),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primary key</a:t>
            </a:r>
            <a:r>
              <a:rPr lang="en-US" sz="2400" dirty="0">
                <a:latin typeface="Palatino Linotype" panose="02040502050505030304" pitchFamily="18" charset="0"/>
              </a:rPr>
              <a:t> (name)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Create Table: Specifying a Primary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907-F986-C6E6-CB75-F3B24D48F044}"/>
              </a:ext>
            </a:extLst>
          </p:cNvPr>
          <p:cNvSpPr txBox="1"/>
          <p:nvPr/>
        </p:nvSpPr>
        <p:spPr>
          <a:xfrm>
            <a:off x="814123" y="4831878"/>
            <a:ext cx="9247414" cy="11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The values of primary key attribute are by default forced to be </a:t>
            </a:r>
            <a:r>
              <a:rPr lang="en-US" sz="2400" b="1" i="1" dirty="0">
                <a:latin typeface="Palatino Linotype" panose="02040502050505030304" pitchFamily="18" charset="0"/>
              </a:rPr>
              <a:t>non null and unique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52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436409"/>
            <a:ext cx="9247414" cy="33793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courses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</a:t>
            </a:r>
            <a:r>
              <a:rPr lang="en-US" sz="2400" dirty="0" err="1">
                <a:latin typeface="Palatino Linotype" panose="02040502050505030304" pitchFamily="18" charset="0"/>
              </a:rPr>
              <a:t>course_name</a:t>
            </a: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(30),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quarter	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year		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primary key</a:t>
            </a:r>
            <a:r>
              <a:rPr lang="en-US" sz="2400" dirty="0">
                <a:latin typeface="Palatino Linotype" panose="02040502050505030304" pitchFamily="18" charset="0"/>
              </a:rPr>
              <a:t> (</a:t>
            </a:r>
            <a:r>
              <a:rPr lang="en-US" sz="2400" dirty="0" err="1">
                <a:latin typeface="Palatino Linotype" panose="02040502050505030304" pitchFamily="18" charset="0"/>
              </a:rPr>
              <a:t>course_name</a:t>
            </a:r>
            <a:r>
              <a:rPr lang="en-US" sz="2400" dirty="0">
                <a:latin typeface="Palatino Linotype" panose="02040502050505030304" pitchFamily="18" charset="0"/>
              </a:rPr>
              <a:t>, quarter, year)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Multiple Attributes as a Primary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907-F986-C6E6-CB75-F3B24D48F044}"/>
              </a:ext>
            </a:extLst>
          </p:cNvPr>
          <p:cNvSpPr txBox="1"/>
          <p:nvPr/>
        </p:nvSpPr>
        <p:spPr>
          <a:xfrm>
            <a:off x="814123" y="4831878"/>
            <a:ext cx="9247414" cy="11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When no single attribute can guarantee a non null and unique value, then multiple attributes can together serve as a primary key.</a:t>
            </a:r>
          </a:p>
        </p:txBody>
      </p:sp>
    </p:spTree>
    <p:extLst>
      <p:ext uri="{BB962C8B-B14F-4D97-AF65-F5344CB8AC3E}">
        <p14:creationId xmlns:p14="http://schemas.microsoft.com/office/powerpoint/2010/main" val="149766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436409"/>
            <a:ext cx="9247414" cy="33793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courses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</a:t>
            </a:r>
            <a:r>
              <a:rPr lang="en-US" sz="2400" dirty="0" err="1">
                <a:latin typeface="Palatino Linotype" panose="02040502050505030304" pitchFamily="18" charset="0"/>
              </a:rPr>
              <a:t>course_name</a:t>
            </a: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(30),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quarter		</a:t>
            </a:r>
            <a:r>
              <a:rPr lang="en-US" sz="2400" b="1" dirty="0">
                <a:latin typeface="Palatino Linotype" panose="02040502050505030304" pitchFamily="18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not null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year		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primary key</a:t>
            </a:r>
            <a:r>
              <a:rPr lang="en-US" sz="2400" dirty="0">
                <a:latin typeface="Palatino Linotype" panose="02040502050505030304" pitchFamily="18" charset="0"/>
              </a:rPr>
              <a:t> (</a:t>
            </a:r>
            <a:r>
              <a:rPr lang="en-US" sz="2400" dirty="0" err="1">
                <a:latin typeface="Palatino Linotype" panose="02040502050505030304" pitchFamily="18" charset="0"/>
              </a:rPr>
              <a:t>course_name</a:t>
            </a:r>
            <a:r>
              <a:rPr lang="en-US" sz="2400" dirty="0">
                <a:latin typeface="Palatino Linotype" panose="02040502050505030304" pitchFamily="18" charset="0"/>
              </a:rPr>
              <a:t>, quarter, year)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Not Null Constraint on an Attribute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907-F986-C6E6-CB75-F3B24D48F044}"/>
              </a:ext>
            </a:extLst>
          </p:cNvPr>
          <p:cNvSpPr txBox="1"/>
          <p:nvPr/>
        </p:nvSpPr>
        <p:spPr>
          <a:xfrm>
            <a:off x="814123" y="4831878"/>
            <a:ext cx="9247414" cy="589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Now, the </a:t>
            </a:r>
            <a:r>
              <a:rPr lang="en-US" sz="2400" i="1" dirty="0">
                <a:latin typeface="Palatino Linotype" panose="02040502050505030304" pitchFamily="18" charset="0"/>
              </a:rPr>
              <a:t>quarter</a:t>
            </a:r>
            <a:r>
              <a:rPr lang="en-US" sz="2400" dirty="0">
                <a:latin typeface="Palatino Linotype" panose="02040502050505030304" pitchFamily="18" charset="0"/>
              </a:rPr>
              <a:t> attribute can not have a missing value!</a:t>
            </a:r>
          </a:p>
        </p:txBody>
      </p:sp>
    </p:spTree>
    <p:extLst>
      <p:ext uri="{BB962C8B-B14F-4D97-AF65-F5344CB8AC3E}">
        <p14:creationId xmlns:p14="http://schemas.microsoft.com/office/powerpoint/2010/main" val="358139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69" y="1238025"/>
            <a:ext cx="5774364" cy="33793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name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(20),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age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title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(30),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primary key</a:t>
            </a:r>
            <a:r>
              <a:rPr lang="en-US" sz="2400" dirty="0">
                <a:latin typeface="Palatino Linotype" panose="02040502050505030304" pitchFamily="18" charset="0"/>
              </a:rPr>
              <a:t> (name)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Create Table: Specifying a Foreign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907-F986-C6E6-CB75-F3B24D48F044}"/>
              </a:ext>
            </a:extLst>
          </p:cNvPr>
          <p:cNvSpPr txBox="1"/>
          <p:nvPr/>
        </p:nvSpPr>
        <p:spPr>
          <a:xfrm>
            <a:off x="6754962" y="2448871"/>
            <a:ext cx="54370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Palatino Linotype" panose="02040502050505030304" pitchFamily="18" charset="0"/>
              </a:rPr>
              <a:t>This foreign-key states that for each row in the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courses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relation, the value for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name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attribute must exist in the primary key attribute (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name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) of the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cs-employees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relation.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7453CC-1240-626F-83F7-90A6677264E1}"/>
              </a:ext>
            </a:extLst>
          </p:cNvPr>
          <p:cNvSpPr txBox="1">
            <a:spLocks/>
          </p:cNvSpPr>
          <p:nvPr/>
        </p:nvSpPr>
        <p:spPr>
          <a:xfrm>
            <a:off x="418621" y="3981233"/>
            <a:ext cx="8066159" cy="2577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courses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</a:t>
            </a:r>
            <a:r>
              <a:rPr lang="en-US" sz="2400" dirty="0" err="1">
                <a:latin typeface="Palatino Linotype" panose="02040502050505030304" pitchFamily="18" charset="0"/>
              </a:rPr>
              <a:t>course_name</a:t>
            </a: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(30),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quarter	</a:t>
            </a:r>
            <a:r>
              <a:rPr lang="en-US" sz="2400" b="1" dirty="0">
                <a:latin typeface="Palatino Linotype" panose="02040502050505030304" pitchFamily="18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not null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year	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primary key</a:t>
            </a:r>
            <a:r>
              <a:rPr lang="en-US" sz="2400" dirty="0">
                <a:latin typeface="Palatino Linotype" panose="02040502050505030304" pitchFamily="18" charset="0"/>
              </a:rPr>
              <a:t> (</a:t>
            </a:r>
            <a:r>
              <a:rPr lang="en-US" sz="2400" dirty="0" err="1">
                <a:latin typeface="Palatino Linotype" panose="02040502050505030304" pitchFamily="18" charset="0"/>
              </a:rPr>
              <a:t>course_name</a:t>
            </a:r>
            <a:r>
              <a:rPr lang="en-US" sz="2400" dirty="0">
                <a:latin typeface="Palatino Linotype" panose="02040502050505030304" pitchFamily="18" charset="0"/>
              </a:rPr>
              <a:t>, quarter, year),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latin typeface="Palatino Linotype" panose="02040502050505030304" pitchFamily="18" charset="0"/>
              </a:rPr>
              <a:t>foreign key</a:t>
            </a:r>
            <a:r>
              <a:rPr lang="en-US" sz="2400" dirty="0">
                <a:latin typeface="Palatino Linotype" panose="02040502050505030304" pitchFamily="18" charset="0"/>
              </a:rPr>
              <a:t> (name) r</a:t>
            </a:r>
            <a:r>
              <a:rPr lang="en-US" sz="2400" b="1" dirty="0">
                <a:latin typeface="Palatino Linotype" panose="02040502050505030304" pitchFamily="18" charset="0"/>
              </a:rPr>
              <a:t>eferences</a:t>
            </a:r>
            <a:r>
              <a:rPr lang="en-US" sz="2400" dirty="0">
                <a:latin typeface="Palatino Linotype" panose="02040502050505030304" pitchFamily="18" charset="0"/>
              </a:rPr>
              <a:t> cs-employees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7276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436409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insert into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values</a:t>
            </a:r>
            <a:r>
              <a:rPr lang="en-US" sz="2400" dirty="0">
                <a:latin typeface="Palatino Linotype" panose="02040502050505030304" pitchFamily="18" charset="0"/>
              </a:rPr>
              <a:t> ( ‘</a:t>
            </a:r>
            <a:r>
              <a:rPr lang="en-US" sz="2400" dirty="0" err="1">
                <a:latin typeface="Palatino Linotype" panose="02040502050505030304" pitchFamily="18" charset="0"/>
              </a:rPr>
              <a:t>thanos</a:t>
            </a:r>
            <a:r>
              <a:rPr lang="en-US" sz="2400" dirty="0">
                <a:latin typeface="Palatino Linotype" panose="02040502050505030304" pitchFamily="18" charset="0"/>
              </a:rPr>
              <a:t>’, 100, ‘prof’ 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insert into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values</a:t>
            </a:r>
            <a:r>
              <a:rPr lang="en-US" sz="2400" dirty="0">
                <a:latin typeface="Palatino Linotype" panose="02040502050505030304" pitchFamily="18" charset="0"/>
              </a:rPr>
              <a:t> ( ‘</a:t>
            </a:r>
            <a:r>
              <a:rPr lang="en-US" sz="2400" dirty="0" err="1">
                <a:latin typeface="Palatino Linotype" panose="02040502050505030304" pitchFamily="18" charset="0"/>
              </a:rPr>
              <a:t>voldemort</a:t>
            </a:r>
            <a:r>
              <a:rPr lang="en-US" sz="2400" dirty="0">
                <a:latin typeface="Palatino Linotype" panose="02040502050505030304" pitchFamily="18" charset="0"/>
              </a:rPr>
              <a:t>’, 70, 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delete 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drop table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Inserting and Deleting Rows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0D41BC-01E9-F2A0-D031-4FABDBC9C2AA}"/>
              </a:ext>
            </a:extLst>
          </p:cNvPr>
          <p:cNvCxnSpPr>
            <a:cxnSpLocks/>
          </p:cNvCxnSpPr>
          <p:nvPr/>
        </p:nvCxnSpPr>
        <p:spPr>
          <a:xfrm flipH="1">
            <a:off x="5440927" y="3631635"/>
            <a:ext cx="1310145" cy="0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7D747E-61D2-D6E6-7EF3-F855EDEEC546}"/>
              </a:ext>
            </a:extLst>
          </p:cNvPr>
          <p:cNvSpPr txBox="1"/>
          <p:nvPr/>
        </p:nvSpPr>
        <p:spPr>
          <a:xfrm>
            <a:off x="6900165" y="3425563"/>
            <a:ext cx="489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Null value for this attribute is allowed!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46E0E-6E72-1C6D-C5F9-5AA642212BA9}"/>
              </a:ext>
            </a:extLst>
          </p:cNvPr>
          <p:cNvCxnSpPr>
            <a:cxnSpLocks/>
          </p:cNvCxnSpPr>
          <p:nvPr/>
        </p:nvCxnSpPr>
        <p:spPr>
          <a:xfrm flipH="1">
            <a:off x="4604865" y="5105613"/>
            <a:ext cx="131014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DFA910-61EB-8956-4364-91E7A63A39A6}"/>
              </a:ext>
            </a:extLst>
          </p:cNvPr>
          <p:cNvSpPr txBox="1"/>
          <p:nvPr/>
        </p:nvSpPr>
        <p:spPr>
          <a:xfrm>
            <a:off x="6096000" y="4899539"/>
            <a:ext cx="489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Delete all rows from this table.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9900CA-9F7C-5052-2BAC-CC4F9630C8B6}"/>
              </a:ext>
            </a:extLst>
          </p:cNvPr>
          <p:cNvCxnSpPr>
            <a:cxnSpLocks/>
          </p:cNvCxnSpPr>
          <p:nvPr/>
        </p:nvCxnSpPr>
        <p:spPr>
          <a:xfrm flipH="1">
            <a:off x="4601922" y="6145684"/>
            <a:ext cx="131014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A76287-5110-1E38-E40C-E4D47EC8E89E}"/>
              </a:ext>
            </a:extLst>
          </p:cNvPr>
          <p:cNvSpPr txBox="1"/>
          <p:nvPr/>
        </p:nvSpPr>
        <p:spPr>
          <a:xfrm>
            <a:off x="6093057" y="5939610"/>
            <a:ext cx="489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Delete table.</a:t>
            </a:r>
          </a:p>
        </p:txBody>
      </p:sp>
    </p:spTree>
    <p:extLst>
      <p:ext uri="{BB962C8B-B14F-4D97-AF65-F5344CB8AC3E}">
        <p14:creationId xmlns:p14="http://schemas.microsoft.com/office/powerpoint/2010/main" val="10635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7809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title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SQL Querying: Reading data from Database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189455"/>
              </p:ext>
            </p:extLst>
          </p:nvPr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6180EF-72A2-D7DC-E191-AD48BB0BE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113538"/>
              </p:ext>
            </p:extLst>
          </p:nvPr>
        </p:nvGraphicFramePr>
        <p:xfrm>
          <a:off x="2549469" y="3823114"/>
          <a:ext cx="13928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047C98-431D-AFA4-84A9-8CE3E4AA4D4E}"/>
              </a:ext>
            </a:extLst>
          </p:cNvPr>
          <p:cNvSpPr txBox="1"/>
          <p:nvPr/>
        </p:nvSpPr>
        <p:spPr>
          <a:xfrm>
            <a:off x="2634532" y="34193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01860-2835-06A5-0B6B-503713A87889}"/>
              </a:ext>
            </a:extLst>
          </p:cNvPr>
          <p:cNvSpPr txBox="1"/>
          <p:nvPr/>
        </p:nvSpPr>
        <p:spPr>
          <a:xfrm>
            <a:off x="4751190" y="4535524"/>
            <a:ext cx="5339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All the titles get displayed, even duplicates.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40A5F-76B5-BDE2-C6F0-609C83A8E3B1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</p:spTree>
    <p:extLst>
      <p:ext uri="{BB962C8B-B14F-4D97-AF65-F5344CB8AC3E}">
        <p14:creationId xmlns:p14="http://schemas.microsoft.com/office/powerpoint/2010/main" val="8704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196924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distinct</a:t>
            </a:r>
            <a:r>
              <a:rPr lang="en-US" sz="2400" dirty="0">
                <a:latin typeface="Palatino Linotype" panose="02040502050505030304" pitchFamily="18" charset="0"/>
              </a:rPr>
              <a:t> title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SQL Querying: Reading data from Database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802255"/>
              </p:ext>
            </p:extLst>
          </p:nvPr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6180EF-72A2-D7DC-E191-AD48BB0BE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9285"/>
              </p:ext>
            </p:extLst>
          </p:nvPr>
        </p:nvGraphicFramePr>
        <p:xfrm>
          <a:off x="2549469" y="3823114"/>
          <a:ext cx="1392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047C98-431D-AFA4-84A9-8CE3E4AA4D4E}"/>
              </a:ext>
            </a:extLst>
          </p:cNvPr>
          <p:cNvSpPr txBox="1"/>
          <p:nvPr/>
        </p:nvSpPr>
        <p:spPr>
          <a:xfrm>
            <a:off x="2634532" y="34193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01860-2835-06A5-0B6B-503713A87889}"/>
              </a:ext>
            </a:extLst>
          </p:cNvPr>
          <p:cNvSpPr txBox="1"/>
          <p:nvPr/>
        </p:nvSpPr>
        <p:spPr>
          <a:xfrm>
            <a:off x="4751190" y="4535524"/>
            <a:ext cx="489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Only distinct titles get displayed.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9350A-36F4-1668-4A24-939ABAC8E4B2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</p:spTree>
    <p:extLst>
      <p:ext uri="{BB962C8B-B14F-4D97-AF65-F5344CB8AC3E}">
        <p14:creationId xmlns:p14="http://schemas.microsoft.com/office/powerpoint/2010/main" val="9408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196924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age*2, title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Select command + arithmetic operators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591029"/>
              </p:ext>
            </p:extLst>
          </p:nvPr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047C98-431D-AFA4-84A9-8CE3E4AA4D4E}"/>
              </a:ext>
            </a:extLst>
          </p:cNvPr>
          <p:cNvSpPr txBox="1"/>
          <p:nvPr/>
        </p:nvSpPr>
        <p:spPr>
          <a:xfrm>
            <a:off x="2304921" y="34193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01860-2835-06A5-0B6B-503713A87889}"/>
              </a:ext>
            </a:extLst>
          </p:cNvPr>
          <p:cNvSpPr txBox="1"/>
          <p:nvPr/>
        </p:nvSpPr>
        <p:spPr>
          <a:xfrm>
            <a:off x="4995741" y="4535524"/>
            <a:ext cx="4891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All values same except age column multiplied by 2.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421743B5-A994-96FF-EBD9-039EBD3C0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398949"/>
              </p:ext>
            </p:extLst>
          </p:nvPr>
        </p:nvGraphicFramePr>
        <p:xfrm>
          <a:off x="1102798" y="3823114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5965BB-7E75-A0D9-6D28-79DBDC7F47EE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</p:spTree>
    <p:extLst>
      <p:ext uri="{BB962C8B-B14F-4D97-AF65-F5344CB8AC3E}">
        <p14:creationId xmlns:p14="http://schemas.microsoft.com/office/powerpoint/2010/main" val="16639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42104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Total </a:t>
            </a:r>
            <a:r>
              <a:rPr lang="en-US" b="1" dirty="0">
                <a:latin typeface="Palatino Linotype" panose="02040502050505030304" pitchFamily="18" charset="0"/>
              </a:rPr>
              <a:t>three assignments</a:t>
            </a:r>
            <a:r>
              <a:rPr lang="en-US" dirty="0">
                <a:latin typeface="Palatino Linotype" panose="02040502050505030304" pitchFamily="18" charset="0"/>
              </a:rPr>
              <a:t>: each assignment carries a weight of </a:t>
            </a:r>
            <a:r>
              <a:rPr lang="en-US" b="1" dirty="0">
                <a:latin typeface="Palatino Linotype" panose="02040502050505030304" pitchFamily="18" charset="0"/>
              </a:rPr>
              <a:t>20%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Total Assignment weight: 60%.</a:t>
            </a: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Each assignment has two parts: 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Auto-grading: 50% marks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Presentations: 50% marks</a:t>
            </a: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Auto-grading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We will give you scripts to test your code.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We will have hidden test cases to evaluate your code.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7809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age &gt; 45;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Select with Condition (where clause)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23635"/>
              </p:ext>
            </p:extLst>
          </p:nvPr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047C98-431D-AFA4-84A9-8CE3E4AA4D4E}"/>
              </a:ext>
            </a:extLst>
          </p:cNvPr>
          <p:cNvSpPr txBox="1"/>
          <p:nvPr/>
        </p:nvSpPr>
        <p:spPr>
          <a:xfrm>
            <a:off x="1199137" y="34193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01860-2835-06A5-0B6B-503713A87889}"/>
              </a:ext>
            </a:extLst>
          </p:cNvPr>
          <p:cNvSpPr txBox="1"/>
          <p:nvPr/>
        </p:nvSpPr>
        <p:spPr>
          <a:xfrm>
            <a:off x="2975555" y="4075020"/>
            <a:ext cx="680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Any row where age is less than or equal to 45 is ignored.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421743B5-A994-96FF-EBD9-039EBD3C0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541577"/>
              </p:ext>
            </p:extLst>
          </p:nvPr>
        </p:nvGraphicFramePr>
        <p:xfrm>
          <a:off x="1102798" y="3823114"/>
          <a:ext cx="1366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05815E-7906-87EF-7604-DAA14DD3604D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</p:spTree>
    <p:extLst>
      <p:ext uri="{BB962C8B-B14F-4D97-AF65-F5344CB8AC3E}">
        <p14:creationId xmlns:p14="http://schemas.microsoft.com/office/powerpoint/2010/main" val="412046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, courses;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18" y="-3638"/>
            <a:ext cx="11573585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Select with Multiple Relations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740704"/>
              </p:ext>
            </p:extLst>
          </p:nvPr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195F7E-E2E8-BD80-E2B5-9A554F9CE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027954"/>
              </p:ext>
            </p:extLst>
          </p:nvPr>
        </p:nvGraphicFramePr>
        <p:xfrm>
          <a:off x="8276873" y="3981892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61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100098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402972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B16112-5280-085D-7D84-2CB963BF9670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1991E-EC6E-263F-C3A2-34FAEC66F82E}"/>
              </a:ext>
            </a:extLst>
          </p:cNvPr>
          <p:cNvSpPr txBox="1"/>
          <p:nvPr/>
        </p:nvSpPr>
        <p:spPr>
          <a:xfrm>
            <a:off x="9307290" y="61941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9161-7F19-3E4A-B127-E95BD50CDC29}"/>
              </a:ext>
            </a:extLst>
          </p:cNvPr>
          <p:cNvSpPr txBox="1"/>
          <p:nvPr/>
        </p:nvSpPr>
        <p:spPr>
          <a:xfrm>
            <a:off x="249819" y="4372315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E050E4-F18B-271D-C31F-174638D70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999697"/>
              </p:ext>
            </p:extLst>
          </p:nvPr>
        </p:nvGraphicFramePr>
        <p:xfrm>
          <a:off x="1367718" y="2390671"/>
          <a:ext cx="24077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5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24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9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75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F86268D-35C8-B6FA-7FE6-6C69FE376E6F}"/>
              </a:ext>
            </a:extLst>
          </p:cNvPr>
          <p:cNvSpPr txBox="1"/>
          <p:nvPr/>
        </p:nvSpPr>
        <p:spPr>
          <a:xfrm>
            <a:off x="3856873" y="3411789"/>
            <a:ext cx="2684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All combinations of rows like </a:t>
            </a: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product operation</a:t>
            </a:r>
            <a:r>
              <a:rPr lang="en-US" sz="2000" b="1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6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b="1" dirty="0">
                <a:latin typeface="Palatino Linotype" panose="02040502050505030304" pitchFamily="18" charset="0"/>
              </a:rPr>
              <a:t> join</a:t>
            </a:r>
            <a:r>
              <a:rPr lang="en-US" sz="2400" dirty="0">
                <a:latin typeface="Palatino Linotype" panose="02040502050505030304" pitchFamily="18" charset="0"/>
              </a:rPr>
              <a:t> courses;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18" y="-3638"/>
            <a:ext cx="11573585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Select with Multiple Relations – Join Operation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/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195F7E-E2E8-BD80-E2B5-9A554F9CEDD7}"/>
              </a:ext>
            </a:extLst>
          </p:cNvPr>
          <p:cNvGraphicFramePr>
            <a:graphicFrameLocks/>
          </p:cNvGraphicFramePr>
          <p:nvPr/>
        </p:nvGraphicFramePr>
        <p:xfrm>
          <a:off x="8276873" y="3981892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61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100098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402972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B16112-5280-085D-7D84-2CB963BF9670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1991E-EC6E-263F-C3A2-34FAEC66F82E}"/>
              </a:ext>
            </a:extLst>
          </p:cNvPr>
          <p:cNvSpPr txBox="1"/>
          <p:nvPr/>
        </p:nvSpPr>
        <p:spPr>
          <a:xfrm>
            <a:off x="9307290" y="61941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9161-7F19-3E4A-B127-E95BD50CDC29}"/>
              </a:ext>
            </a:extLst>
          </p:cNvPr>
          <p:cNvSpPr txBox="1"/>
          <p:nvPr/>
        </p:nvSpPr>
        <p:spPr>
          <a:xfrm>
            <a:off x="249819" y="4372315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E050E4-F18B-271D-C31F-174638D70E23}"/>
              </a:ext>
            </a:extLst>
          </p:cNvPr>
          <p:cNvGraphicFramePr>
            <a:graphicFrameLocks/>
          </p:cNvGraphicFramePr>
          <p:nvPr/>
        </p:nvGraphicFramePr>
        <p:xfrm>
          <a:off x="1367718" y="2390671"/>
          <a:ext cx="24077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5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24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9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75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F86268D-35C8-B6FA-7FE6-6C69FE376E6F}"/>
              </a:ext>
            </a:extLst>
          </p:cNvPr>
          <p:cNvSpPr txBox="1"/>
          <p:nvPr/>
        </p:nvSpPr>
        <p:spPr>
          <a:xfrm>
            <a:off x="3856873" y="3411789"/>
            <a:ext cx="2684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This query and the one in previous slide are equivalent!</a:t>
            </a:r>
          </a:p>
        </p:txBody>
      </p:sp>
    </p:spTree>
    <p:extLst>
      <p:ext uri="{BB962C8B-B14F-4D97-AF65-F5344CB8AC3E}">
        <p14:creationId xmlns:p14="http://schemas.microsoft.com/office/powerpoint/2010/main" val="327094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, courses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cs_employees.title</a:t>
            </a:r>
            <a:r>
              <a:rPr lang="en-US" sz="2400" dirty="0">
                <a:latin typeface="Palatino Linotype" panose="02040502050505030304" pitchFamily="18" charset="0"/>
              </a:rPr>
              <a:t> = </a:t>
            </a:r>
            <a:r>
              <a:rPr lang="en-US" sz="2400" dirty="0" err="1">
                <a:latin typeface="Palatino Linotype" panose="02040502050505030304" pitchFamily="18" charset="0"/>
              </a:rPr>
              <a:t>courses.title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Select with Multiple Relations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/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195F7E-E2E8-BD80-E2B5-9A554F9CEDD7}"/>
              </a:ext>
            </a:extLst>
          </p:cNvPr>
          <p:cNvGraphicFramePr>
            <a:graphicFrameLocks/>
          </p:cNvGraphicFramePr>
          <p:nvPr/>
        </p:nvGraphicFramePr>
        <p:xfrm>
          <a:off x="8276873" y="3981892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61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100098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402972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B16112-5280-085D-7D84-2CB963BF9670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1991E-EC6E-263F-C3A2-34FAEC66F82E}"/>
              </a:ext>
            </a:extLst>
          </p:cNvPr>
          <p:cNvSpPr txBox="1"/>
          <p:nvPr/>
        </p:nvSpPr>
        <p:spPr>
          <a:xfrm>
            <a:off x="9307290" y="61941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9161-7F19-3E4A-B127-E95BD50CDC29}"/>
              </a:ext>
            </a:extLst>
          </p:cNvPr>
          <p:cNvSpPr txBox="1"/>
          <p:nvPr/>
        </p:nvSpPr>
        <p:spPr>
          <a:xfrm>
            <a:off x="249819" y="4807743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E050E4-F18B-271D-C31F-174638D70E23}"/>
              </a:ext>
            </a:extLst>
          </p:cNvPr>
          <p:cNvGraphicFramePr>
            <a:graphicFrameLocks/>
          </p:cNvGraphicFramePr>
          <p:nvPr/>
        </p:nvGraphicFramePr>
        <p:xfrm>
          <a:off x="1367718" y="3130902"/>
          <a:ext cx="24077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5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75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F86268D-35C8-B6FA-7FE6-6C69FE376E6F}"/>
              </a:ext>
            </a:extLst>
          </p:cNvPr>
          <p:cNvSpPr txBox="1"/>
          <p:nvPr/>
        </p:nvSpPr>
        <p:spPr>
          <a:xfrm>
            <a:off x="4083774" y="4407633"/>
            <a:ext cx="2993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Restricted combinations of rows using where clause.</a:t>
            </a:r>
          </a:p>
        </p:txBody>
      </p:sp>
    </p:spTree>
    <p:extLst>
      <p:ext uri="{BB962C8B-B14F-4D97-AF65-F5344CB8AC3E}">
        <p14:creationId xmlns:p14="http://schemas.microsoft.com/office/powerpoint/2010/main" val="25364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9247414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, courses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cs_employees.title</a:t>
            </a:r>
            <a:r>
              <a:rPr lang="en-US" sz="2400" dirty="0">
                <a:latin typeface="Palatino Linotype" panose="02040502050505030304" pitchFamily="18" charset="0"/>
              </a:rPr>
              <a:t> = </a:t>
            </a:r>
            <a:r>
              <a:rPr lang="en-US" sz="2400" dirty="0" err="1">
                <a:latin typeface="Palatino Linotype" panose="02040502050505030304" pitchFamily="18" charset="0"/>
              </a:rPr>
              <a:t>courses.title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and</a:t>
            </a:r>
            <a:r>
              <a:rPr lang="en-US" sz="2400" dirty="0">
                <a:latin typeface="Palatino Linotype" panose="02040502050505030304" pitchFamily="18" charset="0"/>
              </a:rPr>
              <a:t> age &gt; 45;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Select with Multiple Relations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C67F0B0-EB5A-376C-3DA1-FD133DAF56B5}"/>
              </a:ext>
            </a:extLst>
          </p:cNvPr>
          <p:cNvGraphicFramePr>
            <a:graphicFrameLocks/>
          </p:cNvGraphicFramePr>
          <p:nvPr/>
        </p:nvGraphicFramePr>
        <p:xfrm>
          <a:off x="8276873" y="1203960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195F7E-E2E8-BD80-E2B5-9A554F9CEDD7}"/>
              </a:ext>
            </a:extLst>
          </p:cNvPr>
          <p:cNvGraphicFramePr>
            <a:graphicFrameLocks/>
          </p:cNvGraphicFramePr>
          <p:nvPr/>
        </p:nvGraphicFramePr>
        <p:xfrm>
          <a:off x="8276873" y="3981892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61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100098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402972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B16112-5280-085D-7D84-2CB963BF9670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1991E-EC6E-263F-C3A2-34FAEC66F82E}"/>
              </a:ext>
            </a:extLst>
          </p:cNvPr>
          <p:cNvSpPr txBox="1"/>
          <p:nvPr/>
        </p:nvSpPr>
        <p:spPr>
          <a:xfrm>
            <a:off x="9307290" y="61941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9161-7F19-3E4A-B127-E95BD50CDC29}"/>
              </a:ext>
            </a:extLst>
          </p:cNvPr>
          <p:cNvSpPr txBox="1"/>
          <p:nvPr/>
        </p:nvSpPr>
        <p:spPr>
          <a:xfrm>
            <a:off x="249819" y="4807743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E050E4-F18B-271D-C31F-174638D70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778372"/>
              </p:ext>
            </p:extLst>
          </p:nvPr>
        </p:nvGraphicFramePr>
        <p:xfrm>
          <a:off x="1367718" y="4023533"/>
          <a:ext cx="24077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9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This query, which we just saw is also termed as “natural join” in query world.</a:t>
            </a:r>
          </a:p>
          <a:p>
            <a:pPr algn="just">
              <a:lnSpc>
                <a:spcPct val="100000"/>
              </a:lnSpc>
            </a:pPr>
            <a:endParaRPr lang="en-US" sz="10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, courses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cs_employees.title</a:t>
            </a:r>
            <a:r>
              <a:rPr lang="en-US" sz="2400" dirty="0">
                <a:latin typeface="Palatino Linotype" panose="02040502050505030304" pitchFamily="18" charset="0"/>
              </a:rPr>
              <a:t> = </a:t>
            </a:r>
            <a:r>
              <a:rPr lang="en-US" sz="2400" dirty="0" err="1">
                <a:latin typeface="Palatino Linotype" panose="02040502050505030304" pitchFamily="18" charset="0"/>
              </a:rPr>
              <a:t>courses.title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As it is so common to perform operations on multiple relations with common fields, SQL provides the ”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” operation, which does the same task.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Natural Join</a:t>
            </a:r>
          </a:p>
        </p:txBody>
      </p:sp>
    </p:spTree>
    <p:extLst>
      <p:ext uri="{BB962C8B-B14F-4D97-AF65-F5344CB8AC3E}">
        <p14:creationId xmlns:p14="http://schemas.microsoft.com/office/powerpoint/2010/main" val="142726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Let’s say we have these modified tables.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Notice that there are </a:t>
            </a:r>
            <a:r>
              <a:rPr lang="en-US" sz="2400" b="1" dirty="0">
                <a:latin typeface="Palatino Linotype" panose="02040502050505030304" pitchFamily="18" charset="0"/>
              </a:rPr>
              <a:t>two common columns</a:t>
            </a:r>
            <a:r>
              <a:rPr lang="en-US" sz="2400" dirty="0">
                <a:latin typeface="Palatino Linotype" panose="02040502050505030304" pitchFamily="18" charset="0"/>
              </a:rPr>
              <a:t>!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Natural Join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431287"/>
              </p:ext>
            </p:extLst>
          </p:nvPr>
        </p:nvGraphicFramePr>
        <p:xfrm>
          <a:off x="7588861" y="1212249"/>
          <a:ext cx="42563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825070">
                  <a:extLst>
                    <a:ext uri="{9D8B030D-6E8A-4147-A177-3AD203B41FA5}">
                      <a16:colId xmlns:a16="http://schemas.microsoft.com/office/drawing/2014/main" val="3874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6596FB-955C-9177-1F7D-F9EEB5021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42746"/>
              </p:ext>
            </p:extLst>
          </p:nvPr>
        </p:nvGraphicFramePr>
        <p:xfrm>
          <a:off x="7565573" y="3945117"/>
          <a:ext cx="43325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1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09361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4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806874">
                  <a:extLst>
                    <a:ext uri="{9D8B030D-6E8A-4147-A177-3AD203B41FA5}">
                      <a16:colId xmlns:a16="http://schemas.microsoft.com/office/drawing/2014/main" val="15501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9158802" y="34117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3153D-421E-AB24-9466-067E070462CD}"/>
              </a:ext>
            </a:extLst>
          </p:cNvPr>
          <p:cNvSpPr txBox="1"/>
          <p:nvPr/>
        </p:nvSpPr>
        <p:spPr>
          <a:xfrm>
            <a:off x="9056919" y="6194189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D4976-F434-5E7D-CF62-4B289A4A57DF}"/>
              </a:ext>
            </a:extLst>
          </p:cNvPr>
          <p:cNvSpPr txBox="1"/>
          <p:nvPr/>
        </p:nvSpPr>
        <p:spPr>
          <a:xfrm>
            <a:off x="700864" y="5238295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5BC63CD-CC4C-98E1-967B-992115CDB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636582"/>
              </p:ext>
            </p:extLst>
          </p:nvPr>
        </p:nvGraphicFramePr>
        <p:xfrm>
          <a:off x="1818763" y="4454085"/>
          <a:ext cx="24077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0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3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19595"/>
            <a:ext cx="11197222" cy="5388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 we have 3 relations: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, courses, and salary, then the following two queries yield different results!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salary;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i="1" dirty="0">
                <a:latin typeface="Palatino Linotype" panose="02040502050505030304" pitchFamily="18" charset="0"/>
              </a:rPr>
              <a:t>and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courses, salary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salary.students</a:t>
            </a:r>
            <a:r>
              <a:rPr lang="en-US" sz="2400" dirty="0">
                <a:latin typeface="Palatino Linotype" panose="02040502050505030304" pitchFamily="18" charset="0"/>
              </a:rPr>
              <a:t> = </a:t>
            </a:r>
            <a:r>
              <a:rPr lang="en-US" sz="2400" dirty="0" err="1">
                <a:latin typeface="Palatino Linotype" panose="02040502050505030304" pitchFamily="18" charset="0"/>
              </a:rPr>
              <a:t>courses.students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Natural Join with Three Relations</a:t>
            </a:r>
          </a:p>
        </p:txBody>
      </p:sp>
    </p:spTree>
    <p:extLst>
      <p:ext uri="{BB962C8B-B14F-4D97-AF65-F5344CB8AC3E}">
        <p14:creationId xmlns:p14="http://schemas.microsoft.com/office/powerpoint/2010/main" val="1594418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18" y="3865440"/>
            <a:ext cx="11197222" cy="1854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salary;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Natural Join with Three Relations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25348"/>
              </p:ext>
            </p:extLst>
          </p:nvPr>
        </p:nvGraphicFramePr>
        <p:xfrm>
          <a:off x="153918" y="1013170"/>
          <a:ext cx="34312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6596FB-955C-9177-1F7D-F9EEB5021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919003"/>
              </p:ext>
            </p:extLst>
          </p:nvPr>
        </p:nvGraphicFramePr>
        <p:xfrm>
          <a:off x="4180116" y="1013170"/>
          <a:ext cx="35256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1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09361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4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1091174" y="3232641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3153D-421E-AB24-9466-067E070462CD}"/>
              </a:ext>
            </a:extLst>
          </p:cNvPr>
          <p:cNvSpPr txBox="1"/>
          <p:nvPr/>
        </p:nvSpPr>
        <p:spPr>
          <a:xfrm>
            <a:off x="4898576" y="3240470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D4976-F434-5E7D-CF62-4B289A4A57DF}"/>
              </a:ext>
            </a:extLst>
          </p:cNvPr>
          <p:cNvSpPr txBox="1"/>
          <p:nvPr/>
        </p:nvSpPr>
        <p:spPr>
          <a:xfrm>
            <a:off x="1276232" y="578971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5BC63CD-CC4C-98E1-967B-992115CDB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104379"/>
              </p:ext>
            </p:extLst>
          </p:nvPr>
        </p:nvGraphicFramePr>
        <p:xfrm>
          <a:off x="2381300" y="5238115"/>
          <a:ext cx="2407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0118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4152AA9-092C-C314-B94F-24805B471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530042"/>
              </p:ext>
            </p:extLst>
          </p:nvPr>
        </p:nvGraphicFramePr>
        <p:xfrm>
          <a:off x="8271811" y="1002284"/>
          <a:ext cx="37230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593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38594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15501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E756A2-E2C9-365B-2B89-39C5BF784685}"/>
              </a:ext>
            </a:extLst>
          </p:cNvPr>
          <p:cNvSpPr txBox="1"/>
          <p:nvPr/>
        </p:nvSpPr>
        <p:spPr>
          <a:xfrm>
            <a:off x="9314822" y="32318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salary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C78A02-A5B0-0AA7-0146-3B26C948F534}"/>
              </a:ext>
            </a:extLst>
          </p:cNvPr>
          <p:cNvSpPr/>
          <p:nvPr/>
        </p:nvSpPr>
        <p:spPr>
          <a:xfrm>
            <a:off x="1870363" y="4236280"/>
            <a:ext cx="4769427" cy="77697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7760A0-CF7F-1B62-FE82-B3A3FB231ED6}"/>
              </a:ext>
            </a:extLst>
          </p:cNvPr>
          <p:cNvCxnSpPr/>
          <p:nvPr/>
        </p:nvCxnSpPr>
        <p:spPr>
          <a:xfrm>
            <a:off x="5809865" y="5044660"/>
            <a:ext cx="758536" cy="6280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7F5629-B4F4-7E21-4512-A24AFEC381CD}"/>
              </a:ext>
            </a:extLst>
          </p:cNvPr>
          <p:cNvSpPr txBox="1"/>
          <p:nvPr/>
        </p:nvSpPr>
        <p:spPr>
          <a:xfrm>
            <a:off x="5746173" y="5721148"/>
            <a:ext cx="252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First joins these two, which results in a table with 6 columns.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43165D-B7CF-C264-86EB-4A02322E583D}"/>
              </a:ext>
            </a:extLst>
          </p:cNvPr>
          <p:cNvSpPr/>
          <p:nvPr/>
        </p:nvSpPr>
        <p:spPr>
          <a:xfrm>
            <a:off x="1787236" y="4239483"/>
            <a:ext cx="8465127" cy="776975"/>
          </a:xfrm>
          <a:prstGeom prst="ellipse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6EBE7E-62C7-5CE1-3E96-83E46A72C8F0}"/>
              </a:ext>
            </a:extLst>
          </p:cNvPr>
          <p:cNvCxnSpPr/>
          <p:nvPr/>
        </p:nvCxnSpPr>
        <p:spPr>
          <a:xfrm>
            <a:off x="9267408" y="4924067"/>
            <a:ext cx="758536" cy="6280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90F0D8-7490-9DA7-DDD6-1E16C47961A8}"/>
              </a:ext>
            </a:extLst>
          </p:cNvPr>
          <p:cNvSpPr txBox="1"/>
          <p:nvPr/>
        </p:nvSpPr>
        <p:spPr>
          <a:xfrm>
            <a:off x="8981658" y="5632018"/>
            <a:ext cx="317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Then joins the result of previous join with salary. Notice 2 common columns.</a:t>
            </a:r>
          </a:p>
        </p:txBody>
      </p:sp>
    </p:spTree>
    <p:extLst>
      <p:ext uri="{BB962C8B-B14F-4D97-AF65-F5344CB8AC3E}">
        <p14:creationId xmlns:p14="http://schemas.microsoft.com/office/powerpoint/2010/main" val="80925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6" grpId="0"/>
      <p:bldP spid="17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18" y="3865440"/>
            <a:ext cx="11197222" cy="1854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courses, salary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salary.students</a:t>
            </a:r>
            <a:r>
              <a:rPr lang="en-US" sz="2400" dirty="0">
                <a:latin typeface="Palatino Linotype" panose="02040502050505030304" pitchFamily="18" charset="0"/>
              </a:rPr>
              <a:t> = </a:t>
            </a:r>
            <a:r>
              <a:rPr lang="en-US" sz="2400" dirty="0" err="1">
                <a:latin typeface="Palatino Linotype" panose="02040502050505030304" pitchFamily="18" charset="0"/>
              </a:rPr>
              <a:t>courses.students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Natural Join with Three Relations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153918" y="1013170"/>
          <a:ext cx="34312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6596FB-955C-9177-1F7D-F9EEB5021CE3}"/>
              </a:ext>
            </a:extLst>
          </p:cNvPr>
          <p:cNvGraphicFramePr>
            <a:graphicFrameLocks/>
          </p:cNvGraphicFramePr>
          <p:nvPr/>
        </p:nvGraphicFramePr>
        <p:xfrm>
          <a:off x="4180116" y="1013170"/>
          <a:ext cx="35256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1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09361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4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1091174" y="3232641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3153D-421E-AB24-9466-067E070462CD}"/>
              </a:ext>
            </a:extLst>
          </p:cNvPr>
          <p:cNvSpPr txBox="1"/>
          <p:nvPr/>
        </p:nvSpPr>
        <p:spPr>
          <a:xfrm>
            <a:off x="4898576" y="3240470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D4976-F434-5E7D-CF62-4B289A4A57DF}"/>
              </a:ext>
            </a:extLst>
          </p:cNvPr>
          <p:cNvSpPr txBox="1"/>
          <p:nvPr/>
        </p:nvSpPr>
        <p:spPr>
          <a:xfrm>
            <a:off x="7992718" y="5104126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5BC63CD-CC4C-98E1-967B-992115CDB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09610"/>
              </p:ext>
            </p:extLst>
          </p:nvPr>
        </p:nvGraphicFramePr>
        <p:xfrm>
          <a:off x="8943414" y="3830981"/>
          <a:ext cx="2407726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3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18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22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10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53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4152AA9-092C-C314-B94F-24805B471152}"/>
              </a:ext>
            </a:extLst>
          </p:cNvPr>
          <p:cNvGraphicFramePr>
            <a:graphicFrameLocks/>
          </p:cNvGraphicFramePr>
          <p:nvPr/>
        </p:nvGraphicFramePr>
        <p:xfrm>
          <a:off x="8271811" y="1002284"/>
          <a:ext cx="37230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593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38594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15501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E756A2-E2C9-365B-2B89-39C5BF784685}"/>
              </a:ext>
            </a:extLst>
          </p:cNvPr>
          <p:cNvSpPr txBox="1"/>
          <p:nvPr/>
        </p:nvSpPr>
        <p:spPr>
          <a:xfrm>
            <a:off x="9314822" y="32318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13104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FFA41-C9E4-1CAE-5DC4-A41FAE523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D235-144A-55AD-E2FA-C487DF8A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84B8-37D8-2507-D794-FDC39121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85284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Palatino Linotype" panose="02040502050505030304" pitchFamily="18" charset="0"/>
              </a:rPr>
              <a:t>Presentation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15min each: 8min actual presentation + 7min Q/A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Each member of the group will present.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Each member of the group will be asked questions on the part they completed.</a:t>
            </a: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Bonus: 10% marks per assignment.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Bonus can help boost total marks.</a:t>
            </a: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How can you get Bonus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Good, well-made presentations.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Innovative designs that outperform the testcases.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Novel ideas.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C3554-3D1D-4CDD-23D0-99F769B1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7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Helps to capture missing tuples from the result of join operation.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Three flavors: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Left Outer Join – tuples missing from the left relation.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Right Outer Join – tuples missing from the left relation. 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Full Outer Join – tuples missing from either of the relations.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2040741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right outer join</a:t>
            </a:r>
            <a:r>
              <a:rPr lang="en-US" sz="2400" dirty="0">
                <a:latin typeface="Palatino Linotype" panose="02040502050505030304" pitchFamily="18" charset="0"/>
              </a:rPr>
              <a:t> courses;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Natural Right Outer  Join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739682"/>
              </p:ext>
            </p:extLst>
          </p:nvPr>
        </p:nvGraphicFramePr>
        <p:xfrm>
          <a:off x="8100489" y="1212249"/>
          <a:ext cx="34312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6596FB-955C-9177-1F7D-F9EEB5021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729445"/>
              </p:ext>
            </p:extLst>
          </p:nvPr>
        </p:nvGraphicFramePr>
        <p:xfrm>
          <a:off x="8077201" y="3890685"/>
          <a:ext cx="35256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1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09361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4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00000"/>
                          </a:solidFill>
                          <a:latin typeface="Palatino Linotype" panose="02040502050505030304" pitchFamily="18" charset="0"/>
                        </a:rPr>
                        <a:t>2100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00000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00000"/>
                          </a:solidFill>
                          <a:latin typeface="Palatino Linotype" panose="02040502050505030304" pitchFamily="18" charset="0"/>
                        </a:rPr>
                        <a:t>Lecturer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4542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368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3153D-421E-AB24-9466-067E070462CD}"/>
              </a:ext>
            </a:extLst>
          </p:cNvPr>
          <p:cNvSpPr txBox="1"/>
          <p:nvPr/>
        </p:nvSpPr>
        <p:spPr>
          <a:xfrm>
            <a:off x="8806547" y="6455443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249819" y="4502943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163DC-D54F-3BBD-DF32-881E4641D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978978"/>
              </p:ext>
            </p:extLst>
          </p:nvPr>
        </p:nvGraphicFramePr>
        <p:xfrm>
          <a:off x="1367718" y="2706360"/>
          <a:ext cx="24077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5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75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489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85257D-CC46-9B24-4371-CB6579442393}"/>
              </a:ext>
            </a:extLst>
          </p:cNvPr>
          <p:cNvSpPr txBox="1"/>
          <p:nvPr/>
        </p:nvSpPr>
        <p:spPr>
          <a:xfrm>
            <a:off x="4072888" y="4407633"/>
            <a:ext cx="3545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Null entry for course 2100 because it has no corresponding match in </a:t>
            </a:r>
            <a:r>
              <a:rPr lang="en-US" sz="2000" b="1" dirty="0" err="1">
                <a:latin typeface="Palatino Linotype" panose="02040502050505030304" pitchFamily="18" charset="0"/>
              </a:rPr>
              <a:t>cs_employees</a:t>
            </a:r>
            <a:r>
              <a:rPr lang="en-US" sz="2000" b="1" dirty="0">
                <a:latin typeface="Palatino Linotype" panose="02040502050505030304" pitchFamily="18" charset="0"/>
              </a:rPr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3875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 </a:t>
            </a:r>
            <a:r>
              <a:rPr lang="en-US" sz="2400" b="1" dirty="0">
                <a:latin typeface="Palatino Linotype" panose="02040502050505030304" pitchFamily="18" charset="0"/>
              </a:rPr>
              <a:t>as</a:t>
            </a:r>
            <a:r>
              <a:rPr lang="en-US" sz="2400" dirty="0">
                <a:latin typeface="Palatino Linotype" panose="02040502050505030304" pitchFamily="18" charset="0"/>
              </a:rPr>
              <a:t> Instructor, course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 Clause – Renaming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6596FB-955C-9177-1F7D-F9EEB5021CE3}"/>
              </a:ext>
            </a:extLst>
          </p:cNvPr>
          <p:cNvGraphicFramePr>
            <a:graphicFrameLocks/>
          </p:cNvGraphicFramePr>
          <p:nvPr/>
        </p:nvGraphicFramePr>
        <p:xfrm>
          <a:off x="8077201" y="4260801"/>
          <a:ext cx="35256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1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09361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4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3153D-421E-AB24-9466-067E070462CD}"/>
              </a:ext>
            </a:extLst>
          </p:cNvPr>
          <p:cNvSpPr txBox="1"/>
          <p:nvPr/>
        </p:nvSpPr>
        <p:spPr>
          <a:xfrm>
            <a:off x="8806547" y="6455443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249819" y="4502943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163DC-D54F-3BBD-DF32-881E4641D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6892"/>
              </p:ext>
            </p:extLst>
          </p:nvPr>
        </p:nvGraphicFramePr>
        <p:xfrm>
          <a:off x="1367718" y="2706360"/>
          <a:ext cx="24077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0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7962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C00000"/>
                          </a:solidFill>
                          <a:latin typeface="Palatino Linotype" panose="02040502050505030304" pitchFamily="18" charset="0"/>
                        </a:rPr>
                        <a:t>Instructor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5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02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75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85257D-CC46-9B24-4371-CB6579442393}"/>
              </a:ext>
            </a:extLst>
          </p:cNvPr>
          <p:cNvSpPr txBox="1"/>
          <p:nvPr/>
        </p:nvSpPr>
        <p:spPr>
          <a:xfrm>
            <a:off x="4072888" y="4407633"/>
            <a:ext cx="354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Output rendering</a:t>
            </a:r>
          </a:p>
        </p:txBody>
      </p:sp>
    </p:spTree>
    <p:extLst>
      <p:ext uri="{BB962C8B-B14F-4D97-AF65-F5344CB8AC3E}">
        <p14:creationId xmlns:p14="http://schemas.microsoft.com/office/powerpoint/2010/main" val="31365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T.name</a:t>
            </a:r>
            <a:r>
              <a:rPr lang="en-US" sz="2400" dirty="0">
                <a:latin typeface="Palatino Linotype" panose="02040502050505030304" pitchFamily="18" charset="0"/>
              </a:rPr>
              <a:t>, </a:t>
            </a:r>
            <a:r>
              <a:rPr lang="en-US" sz="2400" dirty="0" err="1">
                <a:latin typeface="Palatino Linotype" panose="02040502050505030304" pitchFamily="18" charset="0"/>
              </a:rPr>
              <a:t>S.title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as T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courses </a:t>
            </a:r>
            <a:r>
              <a:rPr lang="en-US" sz="2400" b="1" dirty="0">
                <a:latin typeface="Palatino Linotype" panose="02040502050505030304" pitchFamily="18" charset="0"/>
              </a:rPr>
              <a:t>as</a:t>
            </a:r>
            <a:r>
              <a:rPr lang="en-US" sz="2400" dirty="0">
                <a:latin typeface="Palatino Linotype" panose="02040502050505030304" pitchFamily="18" charset="0"/>
              </a:rPr>
              <a:t> 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where age &gt; 45;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 Clause – Renaming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6596FB-955C-9177-1F7D-F9EEB5021CE3}"/>
              </a:ext>
            </a:extLst>
          </p:cNvPr>
          <p:cNvGraphicFramePr>
            <a:graphicFrameLocks/>
          </p:cNvGraphicFramePr>
          <p:nvPr/>
        </p:nvGraphicFramePr>
        <p:xfrm>
          <a:off x="8077201" y="4260801"/>
          <a:ext cx="35256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1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09361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4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3153D-421E-AB24-9466-067E070462CD}"/>
              </a:ext>
            </a:extLst>
          </p:cNvPr>
          <p:cNvSpPr txBox="1"/>
          <p:nvPr/>
        </p:nvSpPr>
        <p:spPr>
          <a:xfrm>
            <a:off x="8806547" y="6455443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195858" y="393876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163DC-D54F-3BBD-DF32-881E4641D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039990"/>
              </p:ext>
            </p:extLst>
          </p:nvPr>
        </p:nvGraphicFramePr>
        <p:xfrm>
          <a:off x="1301720" y="3224795"/>
          <a:ext cx="274708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12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85257D-CC46-9B24-4371-CB6579442393}"/>
              </a:ext>
            </a:extLst>
          </p:cNvPr>
          <p:cNvSpPr txBox="1"/>
          <p:nvPr/>
        </p:nvSpPr>
        <p:spPr>
          <a:xfrm>
            <a:off x="4161627" y="3749245"/>
            <a:ext cx="2467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Shortening names 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of the tables.</a:t>
            </a:r>
          </a:p>
        </p:txBody>
      </p:sp>
    </p:spTree>
    <p:extLst>
      <p:ext uri="{BB962C8B-B14F-4D97-AF65-F5344CB8AC3E}">
        <p14:creationId xmlns:p14="http://schemas.microsoft.com/office/powerpoint/2010/main" val="35692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distinct </a:t>
            </a:r>
            <a:r>
              <a:rPr lang="en-US" sz="2400" dirty="0" err="1">
                <a:latin typeface="Palatino Linotype" panose="02040502050505030304" pitchFamily="18" charset="0"/>
              </a:rPr>
              <a:t>T.name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as</a:t>
            </a:r>
            <a:r>
              <a:rPr lang="en-US" sz="2400" dirty="0">
                <a:latin typeface="Palatino Linotype" panose="02040502050505030304" pitchFamily="18" charset="0"/>
              </a:rPr>
              <a:t> T,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as</a:t>
            </a:r>
            <a:r>
              <a:rPr lang="en-US" sz="2400" dirty="0">
                <a:latin typeface="Palatino Linotype" panose="02040502050505030304" pitchFamily="18" charset="0"/>
              </a:rPr>
              <a:t> 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T.age</a:t>
            </a:r>
            <a:r>
              <a:rPr lang="en-US" sz="2400" dirty="0">
                <a:latin typeface="Palatino Linotype" panose="02040502050505030304" pitchFamily="18" charset="0"/>
              </a:rPr>
              <a:t> &gt; </a:t>
            </a:r>
            <a:r>
              <a:rPr lang="en-US" sz="2400" dirty="0" err="1">
                <a:latin typeface="Palatino Linotype" panose="02040502050505030304" pitchFamily="18" charset="0"/>
              </a:rPr>
              <a:t>S.age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and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S.name</a:t>
            </a:r>
            <a:r>
              <a:rPr lang="en-US" sz="2400" dirty="0">
                <a:latin typeface="Palatino Linotype" panose="02040502050505030304" pitchFamily="18" charset="0"/>
              </a:rPr>
              <a:t> = 'Kang';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 Clause – Renaming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6596FB-955C-9177-1F7D-F9EEB5021CE3}"/>
              </a:ext>
            </a:extLst>
          </p:cNvPr>
          <p:cNvGraphicFramePr>
            <a:graphicFrameLocks/>
          </p:cNvGraphicFramePr>
          <p:nvPr/>
        </p:nvGraphicFramePr>
        <p:xfrm>
          <a:off x="8077201" y="4260801"/>
          <a:ext cx="35256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31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109361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4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students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3153D-421E-AB24-9466-067E070462CD}"/>
              </a:ext>
            </a:extLst>
          </p:cNvPr>
          <p:cNvSpPr txBox="1"/>
          <p:nvPr/>
        </p:nvSpPr>
        <p:spPr>
          <a:xfrm>
            <a:off x="8806547" y="6455443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courses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195858" y="393876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163DC-D54F-3BBD-DF32-881E4641D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962434"/>
              </p:ext>
            </p:extLst>
          </p:nvPr>
        </p:nvGraphicFramePr>
        <p:xfrm>
          <a:off x="1301720" y="3224795"/>
          <a:ext cx="127751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12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85257D-CC46-9B24-4371-CB6579442393}"/>
              </a:ext>
            </a:extLst>
          </p:cNvPr>
          <p:cNvSpPr txBox="1"/>
          <p:nvPr/>
        </p:nvSpPr>
        <p:spPr>
          <a:xfrm>
            <a:off x="3180088" y="3333747"/>
            <a:ext cx="32842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Helps in self comparisons in a relations.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For ex: all employees with age greater than Kang.</a:t>
            </a:r>
          </a:p>
        </p:txBody>
      </p:sp>
    </p:spTree>
    <p:extLst>
      <p:ext uri="{BB962C8B-B14F-4D97-AF65-F5344CB8AC3E}">
        <p14:creationId xmlns:p14="http://schemas.microsoft.com/office/powerpoint/2010/main" val="422366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Makes use of a </a:t>
            </a:r>
            <a:r>
              <a:rPr lang="en-US" sz="2400" b="1" dirty="0">
                <a:latin typeface="Palatino Linotype" panose="02040502050505030304" pitchFamily="18" charset="0"/>
              </a:rPr>
              <a:t>like</a:t>
            </a:r>
            <a:r>
              <a:rPr lang="en-US" sz="2400" dirty="0">
                <a:latin typeface="Palatino Linotype" panose="02040502050505030304" pitchFamily="18" charset="0"/>
              </a:rPr>
              <a:t> operator.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name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latin typeface="Palatino Linotype" panose="02040502050505030304" pitchFamily="18" charset="0"/>
              </a:rPr>
              <a:t>title </a:t>
            </a:r>
            <a:r>
              <a:rPr lang="en-US" sz="2400" b="1" dirty="0">
                <a:latin typeface="Palatino Linotype" panose="02040502050505030304" pitchFamily="18" charset="0"/>
              </a:rPr>
              <a:t>like</a:t>
            </a:r>
            <a:r>
              <a:rPr lang="en-US" sz="2400" dirty="0">
                <a:latin typeface="Palatino Linotype" panose="02040502050505030304" pitchFamily="18" charset="0"/>
              </a:rPr>
              <a:t> ‘Assoc</a:t>
            </a:r>
            <a:r>
              <a:rPr lang="en-US" sz="2400" b="1" dirty="0">
                <a:latin typeface="Palatino Linotype" panose="02040502050505030304" pitchFamily="18" charset="0"/>
              </a:rPr>
              <a:t>%’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String matching (%)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931333" y="4535416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163DC-D54F-3BBD-DF32-881E4641D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394481"/>
              </p:ext>
            </p:extLst>
          </p:nvPr>
        </p:nvGraphicFramePr>
        <p:xfrm>
          <a:off x="1989355" y="4181751"/>
          <a:ext cx="127751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12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668C64E-694E-946D-F8F1-78367E8368F3}"/>
              </a:ext>
            </a:extLst>
          </p:cNvPr>
          <p:cNvSpPr txBox="1"/>
          <p:nvPr/>
        </p:nvSpPr>
        <p:spPr>
          <a:xfrm>
            <a:off x="3791513" y="4197196"/>
            <a:ext cx="3284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All names with title starting with Assoc.</a:t>
            </a:r>
          </a:p>
        </p:txBody>
      </p:sp>
    </p:spTree>
    <p:extLst>
      <p:ext uri="{BB962C8B-B14F-4D97-AF65-F5344CB8AC3E}">
        <p14:creationId xmlns:p14="http://schemas.microsoft.com/office/powerpoint/2010/main" val="39294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Makes use of a </a:t>
            </a:r>
            <a:r>
              <a:rPr lang="en-US" sz="2400" b="1" dirty="0">
                <a:latin typeface="Palatino Linotype" panose="02040502050505030304" pitchFamily="18" charset="0"/>
              </a:rPr>
              <a:t>like</a:t>
            </a:r>
            <a:r>
              <a:rPr lang="en-US" sz="2400" dirty="0">
                <a:latin typeface="Palatino Linotype" panose="02040502050505030304" pitchFamily="18" charset="0"/>
              </a:rPr>
              <a:t> operator.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name</a:t>
            </a:r>
            <a:r>
              <a:rPr lang="en-US" sz="2400" b="1" dirty="0">
                <a:latin typeface="Palatino Linotype" panose="02040502050505030304" pitchFamily="18" charset="0"/>
              </a:rPr>
              <a:t>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like </a:t>
            </a:r>
            <a:r>
              <a:rPr lang="en-US" sz="2400" dirty="0">
                <a:latin typeface="Palatino Linotype" panose="02040502050505030304" pitchFamily="18" charset="0"/>
              </a:rPr>
              <a:t>‘P</a:t>
            </a:r>
            <a:r>
              <a:rPr lang="en-US" sz="2400" b="1" dirty="0">
                <a:latin typeface="Palatino Linotype" panose="02040502050505030304" pitchFamily="18" charset="0"/>
              </a:rPr>
              <a:t>_ _ _</a:t>
            </a:r>
            <a:r>
              <a:rPr lang="en-US" sz="2400" dirty="0">
                <a:latin typeface="Palatino Linotype" panose="02040502050505030304" pitchFamily="18" charset="0"/>
              </a:rPr>
              <a:t>’;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String matching (_)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931333" y="4535416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163DC-D54F-3BBD-DF32-881E4641D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84378"/>
              </p:ext>
            </p:extLst>
          </p:nvPr>
        </p:nvGraphicFramePr>
        <p:xfrm>
          <a:off x="1989355" y="4181751"/>
          <a:ext cx="127751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12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668C64E-694E-946D-F8F1-78367E8368F3}"/>
              </a:ext>
            </a:extLst>
          </p:cNvPr>
          <p:cNvSpPr txBox="1"/>
          <p:nvPr/>
        </p:nvSpPr>
        <p:spPr>
          <a:xfrm>
            <a:off x="3791513" y="4197196"/>
            <a:ext cx="3469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All names with title starting with P and have at most three more characters.</a:t>
            </a:r>
          </a:p>
        </p:txBody>
      </p:sp>
    </p:spTree>
    <p:extLst>
      <p:ext uri="{BB962C8B-B14F-4D97-AF65-F5344CB8AC3E}">
        <p14:creationId xmlns:p14="http://schemas.microsoft.com/office/powerpoint/2010/main" val="3424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Makes use of a </a:t>
            </a:r>
            <a:r>
              <a:rPr lang="en-US" sz="2400" b="1" dirty="0">
                <a:latin typeface="Palatino Linotype" panose="02040502050505030304" pitchFamily="18" charset="0"/>
              </a:rPr>
              <a:t>like</a:t>
            </a:r>
            <a:r>
              <a:rPr lang="en-US" sz="2400" dirty="0">
                <a:latin typeface="Palatino Linotype" panose="02040502050505030304" pitchFamily="18" charset="0"/>
              </a:rPr>
              <a:t> operator.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name</a:t>
            </a:r>
            <a:r>
              <a:rPr lang="en-US" sz="2400" b="1" dirty="0">
                <a:latin typeface="Palatino Linotype" panose="02040502050505030304" pitchFamily="18" charset="0"/>
              </a:rPr>
              <a:t>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like </a:t>
            </a:r>
            <a:r>
              <a:rPr lang="en-US" sz="2400" dirty="0">
                <a:latin typeface="Palatino Linotype" panose="02040502050505030304" pitchFamily="18" charset="0"/>
              </a:rPr>
              <a:t>‘</a:t>
            </a:r>
            <a:r>
              <a:rPr lang="en-US" sz="2400" b="1" dirty="0" err="1">
                <a:latin typeface="Palatino Linotype" panose="02040502050505030304" pitchFamily="18" charset="0"/>
              </a:rPr>
              <a:t>Ad%t</a:t>
            </a:r>
            <a:r>
              <a:rPr lang="en-US" sz="2400" b="1" dirty="0">
                <a:latin typeface="Palatino Linotype" panose="02040502050505030304" pitchFamily="18" charset="0"/>
              </a:rPr>
              <a:t>%</a:t>
            </a:r>
            <a:r>
              <a:rPr lang="en-US" sz="2400" dirty="0">
                <a:latin typeface="Palatino Linotype" panose="02040502050505030304" pitchFamily="18" charset="0"/>
              </a:rPr>
              <a:t>’;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String matching (%)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931333" y="4361240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3163DC-D54F-3BBD-DF32-881E4641D960}"/>
              </a:ext>
            </a:extLst>
          </p:cNvPr>
          <p:cNvGraphicFramePr>
            <a:graphicFrameLocks/>
          </p:cNvGraphicFramePr>
          <p:nvPr/>
        </p:nvGraphicFramePr>
        <p:xfrm>
          <a:off x="1989355" y="4181751"/>
          <a:ext cx="12775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12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668C64E-694E-946D-F8F1-78367E8368F3}"/>
              </a:ext>
            </a:extLst>
          </p:cNvPr>
          <p:cNvSpPr txBox="1"/>
          <p:nvPr/>
        </p:nvSpPr>
        <p:spPr>
          <a:xfrm>
            <a:off x="3791513" y="4197196"/>
            <a:ext cx="346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You can include multiple matching operators.</a:t>
            </a:r>
          </a:p>
        </p:txBody>
      </p:sp>
    </p:spTree>
    <p:extLst>
      <p:ext uri="{BB962C8B-B14F-4D97-AF65-F5344CB8AC3E}">
        <p14:creationId xmlns:p14="http://schemas.microsoft.com/office/powerpoint/2010/main" val="4209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Makes use of a </a:t>
            </a:r>
            <a:r>
              <a:rPr lang="en-US" sz="2400" b="1" dirty="0">
                <a:latin typeface="Palatino Linotype" panose="02040502050505030304" pitchFamily="18" charset="0"/>
              </a:rPr>
              <a:t>like</a:t>
            </a:r>
            <a:r>
              <a:rPr lang="en-US" sz="2400" dirty="0">
                <a:latin typeface="Palatino Linotype" panose="02040502050505030304" pitchFamily="18" charset="0"/>
              </a:rPr>
              <a:t> operator.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name</a:t>
            </a:r>
            <a:r>
              <a:rPr lang="en-US" sz="2400" b="1" dirty="0">
                <a:latin typeface="Palatino Linotype" panose="02040502050505030304" pitchFamily="18" charset="0"/>
              </a:rPr>
              <a:t>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like </a:t>
            </a:r>
            <a:r>
              <a:rPr lang="en-US" sz="2400" dirty="0">
                <a:latin typeface="Palatino Linotype" panose="02040502050505030304" pitchFamily="18" charset="0"/>
              </a:rPr>
              <a:t>‘Assoc</a:t>
            </a:r>
            <a:r>
              <a:rPr lang="en-US" sz="2400" b="1" dirty="0">
                <a:latin typeface="Palatino Linotype" panose="02040502050505030304" pitchFamily="18" charset="0"/>
              </a:rPr>
              <a:t>\%</a:t>
            </a:r>
            <a:r>
              <a:rPr lang="en-US" sz="2400" dirty="0">
                <a:latin typeface="Palatino Linotype" panose="02040502050505030304" pitchFamily="18" charset="0"/>
              </a:rPr>
              <a:t>Prof’;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String matching (\)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1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Asterix (*)</a:t>
            </a:r>
            <a:r>
              <a:rPr lang="en-US" sz="2400" dirty="0">
                <a:latin typeface="Palatino Linotype" panose="02040502050505030304" pitchFamily="18" charset="0"/>
              </a:rPr>
              <a:t> when used with </a:t>
            </a: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clause prints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all the attributes.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*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like </a:t>
            </a:r>
            <a:r>
              <a:rPr lang="en-US" sz="2400" dirty="0">
                <a:latin typeface="Palatino Linotype" panose="02040502050505030304" pitchFamily="18" charset="0"/>
              </a:rPr>
              <a:t>‘Assoc%’;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Select *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931333" y="4717445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51955AE-C884-7788-FAD5-A6B5D48BD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652621"/>
              </p:ext>
            </p:extLst>
          </p:nvPr>
        </p:nvGraphicFramePr>
        <p:xfrm>
          <a:off x="2038527" y="4361240"/>
          <a:ext cx="34312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0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E413B-5CB0-8381-D2A1-3F29DBAF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7E6C-0727-82DB-08AC-2FC957B9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083F-26C7-5649-15B1-916C4DF1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85284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Palatino Linotype" panose="02040502050505030304" pitchFamily="18" charset="0"/>
              </a:rPr>
              <a:t>You have total 3 late days</a:t>
            </a:r>
            <a:r>
              <a:rPr lang="en-US" dirty="0">
                <a:latin typeface="Palatino Linotype" panose="02040502050505030304" pitchFamily="18" charset="0"/>
              </a:rPr>
              <a:t>. You can use them all in one assignment, or one late day per assignment.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No additional late days will be given.</a:t>
            </a: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Deadline is strict. It will be always at 11:59pm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Presentation time slots will be given at a later.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4B635-1845-AA65-5577-9AE3D4DB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56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As some attributes may have </a:t>
            </a:r>
            <a:r>
              <a:rPr lang="en-US" sz="2400" b="1" dirty="0">
                <a:latin typeface="Palatino Linotype" panose="02040502050505030304" pitchFamily="18" charset="0"/>
              </a:rPr>
              <a:t>NULL</a:t>
            </a:r>
            <a:r>
              <a:rPr lang="en-US" sz="2400" dirty="0">
                <a:latin typeface="Palatino Linotype" panose="02040502050505030304" pitchFamily="18" charset="0"/>
              </a:rPr>
              <a:t> values, we can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filter our results using </a:t>
            </a:r>
            <a:r>
              <a:rPr lang="en-US" sz="2400" b="1" dirty="0">
                <a:latin typeface="Palatino Linotype" panose="02040502050505030304" pitchFamily="18" charset="0"/>
              </a:rPr>
              <a:t>is null </a:t>
            </a:r>
            <a:r>
              <a:rPr lang="en-US" sz="2400" dirty="0">
                <a:latin typeface="Palatino Linotype" panose="02040502050505030304" pitchFamily="18" charset="0"/>
              </a:rPr>
              <a:t>or </a:t>
            </a:r>
            <a:r>
              <a:rPr lang="en-US" sz="2400" b="1" dirty="0">
                <a:latin typeface="Palatino Linotype" panose="02040502050505030304" pitchFamily="18" charset="0"/>
              </a:rPr>
              <a:t>not null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*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latin typeface="Palatino Linotype" panose="02040502050505030304" pitchFamily="18" charset="0"/>
              </a:rPr>
              <a:t>title </a:t>
            </a:r>
            <a:r>
              <a:rPr lang="en-US" sz="2400" b="1" dirty="0">
                <a:latin typeface="Palatino Linotype" panose="02040502050505030304" pitchFamily="18" charset="0"/>
              </a:rPr>
              <a:t>is null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*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latin typeface="Palatino Linotype" panose="02040502050505030304" pitchFamily="18" charset="0"/>
              </a:rPr>
              <a:t>title </a:t>
            </a:r>
            <a:r>
              <a:rPr lang="en-US" sz="2400" b="1" dirty="0">
                <a:latin typeface="Palatino Linotype" panose="02040502050505030304" pitchFamily="18" charset="0"/>
              </a:rPr>
              <a:t>is not null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Null Values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536477"/>
              </p:ext>
            </p:extLst>
          </p:nvPr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06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Take a collection of values and return a single value.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Average (avg)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Minimum (min)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Maximum (max)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Total (sum)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Count (count)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2701055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avg(</a:t>
            </a:r>
            <a:r>
              <a:rPr lang="en-US" sz="2400" dirty="0"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latin typeface="Palatino Linotype" panose="02040502050505030304" pitchFamily="18" charset="0"/>
              </a:rPr>
              <a:t>)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group by</a:t>
            </a:r>
            <a:r>
              <a:rPr lang="en-US" sz="2400" dirty="0">
                <a:latin typeface="Palatino Linotype" panose="02040502050505030304" pitchFamily="18" charset="0"/>
              </a:rPr>
              <a:t> title;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Average Function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2198148" y="41471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51955AE-C884-7788-FAD5-A6B5D48BD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974832"/>
              </p:ext>
            </p:extLst>
          </p:nvPr>
        </p:nvGraphicFramePr>
        <p:xfrm>
          <a:off x="2090533" y="4551772"/>
          <a:ext cx="1322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avg(age)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title,</a:t>
            </a:r>
            <a:r>
              <a:rPr lang="en-US" sz="2400" b="1" dirty="0">
                <a:latin typeface="Palatino Linotype" panose="02040502050505030304" pitchFamily="18" charset="0"/>
              </a:rPr>
              <a:t> avg(</a:t>
            </a:r>
            <a:r>
              <a:rPr lang="en-US" sz="2400" dirty="0"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latin typeface="Palatino Linotype" panose="02040502050505030304" pitchFamily="18" charset="0"/>
              </a:rPr>
              <a:t>)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group by </a:t>
            </a:r>
            <a:r>
              <a:rPr lang="en-US" sz="2400" dirty="0">
                <a:latin typeface="Palatino Linotype" panose="02040502050505030304" pitchFamily="18" charset="0"/>
              </a:rPr>
              <a:t>title;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Average – Group By Clause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2198148" y="41471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9683DE-AC7A-A5DF-59E1-465039C7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08623"/>
              </p:ext>
            </p:extLst>
          </p:nvPr>
        </p:nvGraphicFramePr>
        <p:xfrm>
          <a:off x="1367032" y="4547251"/>
          <a:ext cx="301991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5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509955">
                  <a:extLst>
                    <a:ext uri="{9D8B030D-6E8A-4147-A177-3AD203B41FA5}">
                      <a16:colId xmlns:a16="http://schemas.microsoft.com/office/drawing/2014/main" val="1038194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avg(age)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2855BA-7B96-D1D6-ABDE-FC9CA0A47E4B}"/>
              </a:ext>
            </a:extLst>
          </p:cNvPr>
          <p:cNvSpPr txBox="1"/>
          <p:nvPr/>
        </p:nvSpPr>
        <p:spPr>
          <a:xfrm>
            <a:off x="4564846" y="5117868"/>
            <a:ext cx="3469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We can print averages for each group; grouping sets of tuples.</a:t>
            </a:r>
          </a:p>
        </p:txBody>
      </p:sp>
    </p:spTree>
    <p:extLst>
      <p:ext uri="{BB962C8B-B14F-4D97-AF65-F5344CB8AC3E}">
        <p14:creationId xmlns:p14="http://schemas.microsoft.com/office/powerpoint/2010/main" val="418578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title,</a:t>
            </a:r>
            <a:r>
              <a:rPr lang="en-US" sz="2400" b="1" dirty="0">
                <a:latin typeface="Palatino Linotype" panose="02040502050505030304" pitchFamily="18" charset="0"/>
              </a:rPr>
              <a:t> avg(</a:t>
            </a:r>
            <a:r>
              <a:rPr lang="en-US" sz="2400" dirty="0"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latin typeface="Palatino Linotype" panose="02040502050505030304" pitchFamily="18" charset="0"/>
              </a:rPr>
              <a:t>)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group by </a:t>
            </a:r>
            <a:r>
              <a:rPr lang="en-US" sz="2400" dirty="0">
                <a:latin typeface="Palatino Linotype" panose="02040502050505030304" pitchFamily="18" charset="0"/>
              </a:rPr>
              <a:t>title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having</a:t>
            </a:r>
            <a:r>
              <a:rPr lang="en-US" sz="2400" dirty="0">
                <a:latin typeface="Palatino Linotype" panose="02040502050505030304" pitchFamily="18" charset="0"/>
              </a:rPr>
              <a:t> avg(age) &gt; 50;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Average – Group By, Having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2198148" y="41471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9683DE-AC7A-A5DF-59E1-465039C7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52206"/>
              </p:ext>
            </p:extLst>
          </p:nvPr>
        </p:nvGraphicFramePr>
        <p:xfrm>
          <a:off x="1367032" y="4547251"/>
          <a:ext cx="301991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5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509955">
                  <a:extLst>
                    <a:ext uri="{9D8B030D-6E8A-4147-A177-3AD203B41FA5}">
                      <a16:colId xmlns:a16="http://schemas.microsoft.com/office/drawing/2014/main" val="1038194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avg(age)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2855BA-7B96-D1D6-ABDE-FC9CA0A47E4B}"/>
              </a:ext>
            </a:extLst>
          </p:cNvPr>
          <p:cNvSpPr txBox="1"/>
          <p:nvPr/>
        </p:nvSpPr>
        <p:spPr>
          <a:xfrm>
            <a:off x="4564846" y="4547251"/>
            <a:ext cx="3469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Having is like where clause but for placing constraints on groups.</a:t>
            </a:r>
          </a:p>
        </p:txBody>
      </p:sp>
    </p:spTree>
    <p:extLst>
      <p:ext uri="{BB962C8B-B14F-4D97-AF65-F5344CB8AC3E}">
        <p14:creationId xmlns:p14="http://schemas.microsoft.com/office/powerpoint/2010/main" val="320958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40EB-60F4-1E20-1F79-425D3F823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DBCC-E468-D683-109B-AB06CDE1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title,</a:t>
            </a:r>
            <a:r>
              <a:rPr lang="en-US" sz="2400" b="1" dirty="0">
                <a:latin typeface="Palatino Linotype" panose="02040502050505030304" pitchFamily="18" charset="0"/>
              </a:rPr>
              <a:t> sum(</a:t>
            </a:r>
            <a:r>
              <a:rPr lang="en-US" sz="2400" dirty="0"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latin typeface="Palatino Linotype" panose="02040502050505030304" pitchFamily="18" charset="0"/>
              </a:rPr>
              <a:t>)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group by </a:t>
            </a:r>
            <a:r>
              <a:rPr lang="en-US" sz="2400" dirty="0">
                <a:latin typeface="Palatino Linotype" panose="02040502050505030304" pitchFamily="18" charset="0"/>
              </a:rPr>
              <a:t>title;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8A77F-F8E9-5482-1A5F-A79A1D7B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945A7E-1277-A749-8C4D-A76A27D3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Sum Function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1619A2BD-9114-560C-98AF-010FBA631D8F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7E6D37-4915-9049-B0E5-5F545493C718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C69E4-72CE-FF1F-754B-DBD0B0B3F114}"/>
              </a:ext>
            </a:extLst>
          </p:cNvPr>
          <p:cNvSpPr txBox="1"/>
          <p:nvPr/>
        </p:nvSpPr>
        <p:spPr>
          <a:xfrm>
            <a:off x="2198148" y="41471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5DA327-A308-6BB2-FBCD-0F3576385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25914"/>
              </p:ext>
            </p:extLst>
          </p:nvPr>
        </p:nvGraphicFramePr>
        <p:xfrm>
          <a:off x="1367032" y="4547251"/>
          <a:ext cx="301991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5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509955">
                  <a:extLst>
                    <a:ext uri="{9D8B030D-6E8A-4147-A177-3AD203B41FA5}">
                      <a16:colId xmlns:a16="http://schemas.microsoft.com/office/drawing/2014/main" val="1038194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avg(age)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72A5E6-E3B4-B5DB-3A12-71905C0155A0}"/>
              </a:ext>
            </a:extLst>
          </p:cNvPr>
          <p:cNvSpPr txBox="1"/>
          <p:nvPr/>
        </p:nvSpPr>
        <p:spPr>
          <a:xfrm>
            <a:off x="4564846" y="5117868"/>
            <a:ext cx="3469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We can print averages for each group; grouping sets of tuples.</a:t>
            </a:r>
          </a:p>
        </p:txBody>
      </p:sp>
    </p:spTree>
    <p:extLst>
      <p:ext uri="{BB962C8B-B14F-4D97-AF65-F5344CB8AC3E}">
        <p14:creationId xmlns:p14="http://schemas.microsoft.com/office/powerpoint/2010/main" val="18587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Query within a query!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name</a:t>
            </a:r>
            <a:r>
              <a:rPr lang="en-US" sz="2400" b="1" dirty="0">
                <a:latin typeface="Palatino Linotype" panose="02040502050505030304" pitchFamily="18" charset="0"/>
              </a:rPr>
              <a:t>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in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(select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from </a:t>
            </a:r>
            <a:r>
              <a:rPr lang="en-US" sz="2400" dirty="0">
                <a:latin typeface="Palatino Linotype" panose="02040502050505030304" pitchFamily="18" charset="0"/>
              </a:rPr>
              <a:t>courses</a:t>
            </a:r>
            <a:r>
              <a:rPr lang="en-US" sz="2400" b="1" dirty="0">
                <a:latin typeface="Palatino Linotype" panose="02040502050505030304" pitchFamily="18" charset="0"/>
              </a:rPr>
              <a:t> where </a:t>
            </a:r>
            <a:r>
              <a:rPr lang="en-US" sz="2400" dirty="0">
                <a:latin typeface="Palatino Linotype" panose="02040502050505030304" pitchFamily="18" charset="0"/>
              </a:rPr>
              <a:t>course &gt; 2000</a:t>
            </a:r>
            <a:r>
              <a:rPr lang="en-US" sz="2400" b="1" dirty="0">
                <a:latin typeface="Palatino Linotype" panose="02040502050505030304" pitchFamily="18" charset="0"/>
              </a:rPr>
              <a:t>)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Nested Subqueries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1568412" y="4149355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9683DE-AC7A-A5DF-59E1-465039C7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53557"/>
              </p:ext>
            </p:extLst>
          </p:nvPr>
        </p:nvGraphicFramePr>
        <p:xfrm>
          <a:off x="1367032" y="4547251"/>
          <a:ext cx="150995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5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1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3248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2855BA-7B96-D1D6-ABDE-FC9CA0A47E4B}"/>
              </a:ext>
            </a:extLst>
          </p:cNvPr>
          <p:cNvSpPr txBox="1"/>
          <p:nvPr/>
        </p:nvSpPr>
        <p:spPr>
          <a:xfrm>
            <a:off x="3305342" y="4718757"/>
            <a:ext cx="4401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The result of evaluating the inner query serves as the constraint for the outer query.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Notice the matching field names!</a:t>
            </a:r>
          </a:p>
        </p:txBody>
      </p:sp>
    </p:spTree>
    <p:extLst>
      <p:ext uri="{BB962C8B-B14F-4D97-AF65-F5344CB8AC3E}">
        <p14:creationId xmlns:p14="http://schemas.microsoft.com/office/powerpoint/2010/main" val="10066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Query within a query!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</a:t>
            </a:r>
            <a:r>
              <a:rPr lang="en-US" sz="2400" dirty="0">
                <a:latin typeface="Palatino Linotype" panose="02040502050505030304" pitchFamily="18" charset="0"/>
              </a:rPr>
              <a:t>name</a:t>
            </a:r>
            <a:r>
              <a:rPr lang="en-US" sz="2400" b="1" dirty="0">
                <a:latin typeface="Palatino Linotype" panose="02040502050505030304" pitchFamily="18" charset="0"/>
              </a:rPr>
              <a:t>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not in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(select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title</a:t>
            </a:r>
            <a:r>
              <a:rPr lang="en-US" sz="2400" b="1" dirty="0">
                <a:latin typeface="Palatino Linotype" panose="02040502050505030304" pitchFamily="18" charset="0"/>
              </a:rPr>
              <a:t> from </a:t>
            </a:r>
            <a:r>
              <a:rPr lang="en-US" sz="2400" dirty="0">
                <a:latin typeface="Palatino Linotype" panose="02040502050505030304" pitchFamily="18" charset="0"/>
              </a:rPr>
              <a:t>courses</a:t>
            </a:r>
            <a:r>
              <a:rPr lang="en-US" sz="2400" b="1" dirty="0">
                <a:latin typeface="Palatino Linotype" panose="02040502050505030304" pitchFamily="18" charset="0"/>
              </a:rPr>
              <a:t> where </a:t>
            </a:r>
            <a:r>
              <a:rPr lang="en-US" sz="2400" dirty="0">
                <a:latin typeface="Palatino Linotype" panose="02040502050505030304" pitchFamily="18" charset="0"/>
              </a:rPr>
              <a:t>course &gt; 2000</a:t>
            </a:r>
            <a:r>
              <a:rPr lang="en-US" sz="2400" b="1" dirty="0">
                <a:latin typeface="Palatino Linotype" panose="02040502050505030304" pitchFamily="18" charset="0"/>
              </a:rPr>
              <a:t>)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Nested Subqueries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1618443" y="4147141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9683DE-AC7A-A5DF-59E1-465039C7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844269"/>
              </p:ext>
            </p:extLst>
          </p:nvPr>
        </p:nvGraphicFramePr>
        <p:xfrm>
          <a:off x="1367032" y="4547251"/>
          <a:ext cx="150995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5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2555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2855BA-7B96-D1D6-ABDE-FC9CA0A47E4B}"/>
              </a:ext>
            </a:extLst>
          </p:cNvPr>
          <p:cNvSpPr txBox="1"/>
          <p:nvPr/>
        </p:nvSpPr>
        <p:spPr>
          <a:xfrm>
            <a:off x="3305342" y="4858036"/>
            <a:ext cx="44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“Not in” works as opposite to “in”. </a:t>
            </a:r>
          </a:p>
        </p:txBody>
      </p:sp>
    </p:spTree>
    <p:extLst>
      <p:ext uri="{BB962C8B-B14F-4D97-AF65-F5344CB8AC3E}">
        <p14:creationId xmlns:p14="http://schemas.microsoft.com/office/powerpoint/2010/main" val="3149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4" y="1205671"/>
            <a:ext cx="11197222" cy="51026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All operation.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name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age &gt; </a:t>
            </a:r>
            <a:r>
              <a:rPr lang="en-US" sz="2400" b="1" dirty="0">
                <a:latin typeface="Palatino Linotype" panose="02040502050505030304" pitchFamily="18" charset="0"/>
              </a:rPr>
              <a:t>all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(select</a:t>
            </a:r>
            <a:r>
              <a:rPr lang="en-US" sz="2400" dirty="0">
                <a:latin typeface="Palatino Linotype" panose="02040502050505030304" pitchFamily="18" charset="0"/>
              </a:rPr>
              <a:t> age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title </a:t>
            </a:r>
            <a:r>
              <a:rPr lang="en-US" sz="2400" b="1" dirty="0">
                <a:latin typeface="Palatino Linotype" panose="02040502050505030304" pitchFamily="18" charset="0"/>
              </a:rPr>
              <a:t>like</a:t>
            </a:r>
            <a:r>
              <a:rPr lang="en-US" sz="2400" dirty="0">
                <a:latin typeface="Palatino Linotype" panose="02040502050505030304" pitchFamily="18" charset="0"/>
              </a:rPr>
              <a:t> 'A%'</a:t>
            </a:r>
            <a:r>
              <a:rPr lang="en-US" sz="2400" b="1" dirty="0">
                <a:latin typeface="Palatino Linotype" panose="02040502050505030304" pitchFamily="18" charset="0"/>
              </a:rPr>
              <a:t>)</a:t>
            </a:r>
            <a:r>
              <a:rPr lang="en-US" sz="2400" dirty="0">
                <a:latin typeface="Palatino Linotype" panose="02040502050505030304" pitchFamily="18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400FC1-7BC6-4647-9B68-E3757FE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Nested Subqueries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43C0FCF-D681-4689-7F03-D6E98AFD02BD}"/>
              </a:ext>
            </a:extLst>
          </p:cNvPr>
          <p:cNvGraphicFramePr>
            <a:graphicFrameLocks/>
          </p:cNvGraphicFramePr>
          <p:nvPr/>
        </p:nvGraphicFramePr>
        <p:xfrm>
          <a:off x="8100489" y="1212249"/>
          <a:ext cx="3431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425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61232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47588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Adjunct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02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A223A-DCDC-6BF3-8C54-4978839E236E}"/>
              </a:ext>
            </a:extLst>
          </p:cNvPr>
          <p:cNvSpPr txBox="1"/>
          <p:nvPr/>
        </p:nvSpPr>
        <p:spPr>
          <a:xfrm>
            <a:off x="8886659" y="3749245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cs_employees</a:t>
            </a:r>
            <a:endParaRPr lang="en-US" sz="2000" b="1" dirty="0">
              <a:solidFill>
                <a:sysClr val="windowText" lastClr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ABE2-0324-66A1-42CF-0FF57B286076}"/>
              </a:ext>
            </a:extLst>
          </p:cNvPr>
          <p:cNvSpPr txBox="1"/>
          <p:nvPr/>
        </p:nvSpPr>
        <p:spPr>
          <a:xfrm>
            <a:off x="1675632" y="4641364"/>
            <a:ext cx="110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output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9683DE-AC7A-A5DF-59E1-465039C7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765609"/>
              </p:ext>
            </p:extLst>
          </p:nvPr>
        </p:nvGraphicFramePr>
        <p:xfrm>
          <a:off x="1443170" y="5058091"/>
          <a:ext cx="15099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955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773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2855BA-7B96-D1D6-ABDE-FC9CA0A47E4B}"/>
              </a:ext>
            </a:extLst>
          </p:cNvPr>
          <p:cNvSpPr txBox="1"/>
          <p:nvPr/>
        </p:nvSpPr>
        <p:spPr>
          <a:xfrm>
            <a:off x="3305342" y="5058091"/>
            <a:ext cx="4401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Is there some professor who has age 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greater than all the non-professors.</a:t>
            </a:r>
          </a:p>
        </p:txBody>
      </p:sp>
    </p:spTree>
    <p:extLst>
      <p:ext uri="{BB962C8B-B14F-4D97-AF65-F5344CB8AC3E}">
        <p14:creationId xmlns:p14="http://schemas.microsoft.com/office/powerpoint/2010/main" val="22000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03"/>
            <a:ext cx="10515600" cy="10434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latin typeface="Palatino Linotype" panose="02040502050505030304" pitchFamily="18" charset="0"/>
              </a:rPr>
              <a:t>Functions and Procedures</a:t>
            </a:r>
            <a:endParaRPr lang="en-US" sz="4000" b="1" i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38921-2117-D345-5DEB-A618F81D22CD}"/>
              </a:ext>
            </a:extLst>
          </p:cNvPr>
          <p:cNvSpPr txBox="1"/>
          <p:nvPr/>
        </p:nvSpPr>
        <p:spPr>
          <a:xfrm>
            <a:off x="317502" y="1437764"/>
            <a:ext cx="115569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SQL allows you to create your </a:t>
            </a:r>
            <a:r>
              <a:rPr lang="en-US" sz="2400" b="1" dirty="0">
                <a:latin typeface="Palatino Linotype" panose="02040502050505030304" pitchFamily="18" charset="0"/>
              </a:rPr>
              <a:t>own functions and procedures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create function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dept_count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(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dept_name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varchar(20)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)</a:t>
            </a: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returns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integer</a:t>
            </a: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begin</a:t>
            </a: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declare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d_count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integer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;</a:t>
            </a: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count(*) into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d_count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from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instructor</a:t>
            </a: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where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instructor.dept</a:t>
            </a:r>
            <a:r>
              <a:rPr lang="en-US" sz="2400" dirty="0" err="1">
                <a:latin typeface="Palatino Linotype" panose="02040502050505030304" pitchFamily="18" charset="0"/>
              </a:rPr>
              <a:t>_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name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=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dept_name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return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d_count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;</a:t>
            </a: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	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F7554-0908-11D8-8C0C-DDDE6447EA0E}"/>
              </a:ext>
            </a:extLst>
          </p:cNvPr>
          <p:cNvSpPr txBox="1"/>
          <p:nvPr/>
        </p:nvSpPr>
        <p:spPr>
          <a:xfrm>
            <a:off x="838200" y="6046326"/>
            <a:ext cx="615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A function that, given the name of a department, returns the count of the number of instructors in that department</a:t>
            </a:r>
          </a:p>
        </p:txBody>
      </p:sp>
    </p:spTree>
    <p:extLst>
      <p:ext uri="{BB962C8B-B14F-4D97-AF65-F5344CB8AC3E}">
        <p14:creationId xmlns:p14="http://schemas.microsoft.com/office/powerpoint/2010/main" val="345037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17E0B-6207-5890-7825-D403D5F40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8970-B13B-1680-B506-F1BD793E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60C5-1B4D-13D9-DEFF-576C64BA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05626"/>
            <a:ext cx="11816785" cy="485284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Palatino Linotype" panose="02040502050505030304" pitchFamily="18" charset="0"/>
              </a:rPr>
              <a:t>Assignment 1: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Release Date: October 8</a:t>
            </a:r>
            <a:r>
              <a:rPr lang="en-US" baseline="30000" dirty="0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2024.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Due Date: October 29</a:t>
            </a:r>
            <a:r>
              <a:rPr lang="en-US" baseline="30000" dirty="0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2024.</a:t>
            </a:r>
          </a:p>
          <a:p>
            <a:pPr marL="457200" lvl="1" indent="0" algn="just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Assignment 2: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Release Date: October 29</a:t>
            </a:r>
            <a:r>
              <a:rPr lang="en-US" baseline="30000" dirty="0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2024.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Due Date: November 14</a:t>
            </a:r>
            <a:r>
              <a:rPr lang="en-US" baseline="30000" dirty="0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2024.</a:t>
            </a:r>
          </a:p>
          <a:p>
            <a:pPr marL="457200" lvl="1" indent="0" algn="just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pPr algn="just"/>
            <a:r>
              <a:rPr lang="en-US" b="1" dirty="0">
                <a:latin typeface="Palatino Linotype" panose="02040502050505030304" pitchFamily="18" charset="0"/>
              </a:rPr>
              <a:t>Assignment 3: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Release Date: November 14</a:t>
            </a:r>
            <a:r>
              <a:rPr lang="en-US" baseline="30000" dirty="0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2024.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Due Date: December 3</a:t>
            </a:r>
            <a:r>
              <a:rPr lang="en-US" baseline="30000" dirty="0">
                <a:latin typeface="Palatino Linotype" panose="02040502050505030304" pitchFamily="18" charset="0"/>
              </a:rPr>
              <a:t>rd</a:t>
            </a:r>
            <a:r>
              <a:rPr lang="en-US" dirty="0">
                <a:latin typeface="Palatino Linotype" panose="02040502050505030304" pitchFamily="18" charset="0"/>
              </a:rPr>
              <a:t> 2024.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7B2BA-9BD7-BC75-98A8-EAEE84BB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86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5011-48D5-3B32-A927-B4BC73F3F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64D8-EAE5-19EB-BF6C-3064C06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34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Self-Reading Task </a:t>
            </a:r>
            <a:endParaRPr lang="en-US" sz="4000" b="1" i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A2D02-42F8-D498-3C51-A68CABDA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C004-5E50-EA60-DFB2-1913DA70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26A98-9F7B-4D96-A7BE-7BB1CC3E4A78}"/>
              </a:ext>
            </a:extLst>
          </p:cNvPr>
          <p:cNvSpPr txBox="1"/>
          <p:nvPr/>
        </p:nvSpPr>
        <p:spPr>
          <a:xfrm>
            <a:off x="317502" y="1437764"/>
            <a:ext cx="1155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Read about how to create procedures and calling functions and procedures.</a:t>
            </a:r>
          </a:p>
        </p:txBody>
      </p:sp>
    </p:spTree>
    <p:extLst>
      <p:ext uri="{BB962C8B-B14F-4D97-AF65-F5344CB8AC3E}">
        <p14:creationId xmlns:p14="http://schemas.microsoft.com/office/powerpoint/2010/main" val="41068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760F-DD49-5E0C-F138-32EEF7309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A9C-3496-9939-685B-B0166B8E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777067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form Groups?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D5D69-7F3B-F0AD-3F41-25B51F1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5ACCA-0BDB-D4DA-6144-77A8A5170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979EB74F-228D-FF69-1783-556E2D10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BDD94-6D5B-3F3C-737A-9492A49B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Introduction to Databases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A9F99-DCA4-BCE2-CEBF-6ED3D5EBC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995D76-084A-3DC4-B926-E21163AD2E86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2: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Structured Query Language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4F2A3A68-71BD-BB14-A2A0-EA42C060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9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4F920-CAAA-4B10-049C-E7BB21CE1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8ABE-CB40-27AF-FB27-C43BA9A3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69E1-CAEA-1D4D-C85E-C635140D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337933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Helps to query, modify, or add constraints to a database.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Originally designed by IBM and marketed as Sequel.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SQL has several parts: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Data Definition Language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Data Manipulation Language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Integrity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Helps to add integrity constraints to the database.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View Definition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Helps to define views.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Transaction control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Helps to define the beginning and end of transactions.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65722-45BF-59C1-3103-C5FBD031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1547-38C1-4BB7-70C2-AA5D803D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-3638"/>
            <a:ext cx="10515600" cy="8985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SQL Data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65" y="1359060"/>
            <a:ext cx="11428789" cy="36479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SQL DDL helps to specify: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Schema for each relation (table).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Types of values for each attribute.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Integrity constraints on attributes.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Indices on a relation.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Security/authorization/physical storage structure of a relation.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48884</TotalTime>
  <Words>3654</Words>
  <Application>Microsoft Macintosh PowerPoint</Application>
  <PresentationFormat>Widescreen</PresentationFormat>
  <Paragraphs>1549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Palatino Linotype</vt:lpstr>
      <vt:lpstr>Office Theme</vt:lpstr>
      <vt:lpstr>Database Processing CS 451 / 551</vt:lpstr>
      <vt:lpstr>Assignments</vt:lpstr>
      <vt:lpstr>Assignments</vt:lpstr>
      <vt:lpstr>Assignments</vt:lpstr>
      <vt:lpstr>Assignment Schedule</vt:lpstr>
      <vt:lpstr>How to form Groups?</vt:lpstr>
      <vt:lpstr>Introduction to Databases CS 451 / 551</vt:lpstr>
      <vt:lpstr>SQL</vt:lpstr>
      <vt:lpstr>SQL Data Definition</vt:lpstr>
      <vt:lpstr>Basic Types</vt:lpstr>
      <vt:lpstr>Create Table</vt:lpstr>
      <vt:lpstr>Create Table: Specifying a Primary Key</vt:lpstr>
      <vt:lpstr>Multiple Attributes as a Primary Key</vt:lpstr>
      <vt:lpstr>Not Null Constraint on an Attribute</vt:lpstr>
      <vt:lpstr>Create Table: Specifying a Foreign Key</vt:lpstr>
      <vt:lpstr>Inserting and Deleting Rows</vt:lpstr>
      <vt:lpstr>SQL Querying: Reading data from Database</vt:lpstr>
      <vt:lpstr>SQL Querying: Reading data from Database</vt:lpstr>
      <vt:lpstr>Select command + arithmetic operators</vt:lpstr>
      <vt:lpstr>Select with Condition (where clause)</vt:lpstr>
      <vt:lpstr>Select with Multiple Relations</vt:lpstr>
      <vt:lpstr>Select with Multiple Relations – Join Operation</vt:lpstr>
      <vt:lpstr>Select with Multiple Relations</vt:lpstr>
      <vt:lpstr>Select with Multiple Relations</vt:lpstr>
      <vt:lpstr>Natural Join</vt:lpstr>
      <vt:lpstr>Natural Join</vt:lpstr>
      <vt:lpstr>Natural Join with Three Relations</vt:lpstr>
      <vt:lpstr>Natural Join with Three Relations</vt:lpstr>
      <vt:lpstr>Natural Join with Three Relations</vt:lpstr>
      <vt:lpstr>Outer Join</vt:lpstr>
      <vt:lpstr>Natural Right Outer  Join</vt:lpstr>
      <vt:lpstr>As Clause – Renaming</vt:lpstr>
      <vt:lpstr>As Clause – Renaming</vt:lpstr>
      <vt:lpstr>As Clause – Renaming</vt:lpstr>
      <vt:lpstr>String matching (%)</vt:lpstr>
      <vt:lpstr>String matching (_)</vt:lpstr>
      <vt:lpstr>String matching (%)</vt:lpstr>
      <vt:lpstr>String matching (\)</vt:lpstr>
      <vt:lpstr>Select *</vt:lpstr>
      <vt:lpstr>Null Values</vt:lpstr>
      <vt:lpstr>Aggregate Functions</vt:lpstr>
      <vt:lpstr>Average Function</vt:lpstr>
      <vt:lpstr>Average – Group By Clause</vt:lpstr>
      <vt:lpstr>Average – Group By, Having</vt:lpstr>
      <vt:lpstr>Sum Function</vt:lpstr>
      <vt:lpstr>Nested Subqueries</vt:lpstr>
      <vt:lpstr>Nested Subqueries</vt:lpstr>
      <vt:lpstr>Nested Subqueries</vt:lpstr>
      <vt:lpstr>Functions and Procedures</vt:lpstr>
      <vt:lpstr>Self-Reading Task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374</cp:revision>
  <dcterms:created xsi:type="dcterms:W3CDTF">2023-07-25T15:37:00Z</dcterms:created>
  <dcterms:modified xsi:type="dcterms:W3CDTF">2024-10-03T19:25:12Z</dcterms:modified>
</cp:coreProperties>
</file>