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26" r:id="rId3"/>
    <p:sldId id="628" r:id="rId4"/>
    <p:sldId id="629" r:id="rId5"/>
    <p:sldId id="630" r:id="rId6"/>
    <p:sldId id="633" r:id="rId7"/>
    <p:sldId id="634" r:id="rId8"/>
    <p:sldId id="635" r:id="rId9"/>
    <p:sldId id="636" r:id="rId10"/>
    <p:sldId id="637" r:id="rId11"/>
    <p:sldId id="638" r:id="rId12"/>
    <p:sldId id="631" r:id="rId13"/>
    <p:sldId id="639" r:id="rId14"/>
    <p:sldId id="640" r:id="rId15"/>
    <p:sldId id="641" r:id="rId16"/>
    <p:sldId id="642" r:id="rId17"/>
    <p:sldId id="643" r:id="rId18"/>
    <p:sldId id="645" r:id="rId19"/>
    <p:sldId id="648" r:id="rId20"/>
    <p:sldId id="649" r:id="rId21"/>
    <p:sldId id="655" r:id="rId22"/>
    <p:sldId id="656" r:id="rId23"/>
    <p:sldId id="657" r:id="rId24"/>
    <p:sldId id="651" r:id="rId25"/>
    <p:sldId id="658" r:id="rId26"/>
    <p:sldId id="663" r:id="rId27"/>
    <p:sldId id="664" r:id="rId28"/>
    <p:sldId id="665" r:id="rId29"/>
    <p:sldId id="666" r:id="rId30"/>
    <p:sldId id="667" r:id="rId31"/>
    <p:sldId id="668" r:id="rId32"/>
    <p:sldId id="652" r:id="rId33"/>
    <p:sldId id="653" r:id="rId34"/>
    <p:sldId id="654" r:id="rId35"/>
    <p:sldId id="659" r:id="rId36"/>
    <p:sldId id="660" r:id="rId37"/>
    <p:sldId id="661" r:id="rId38"/>
    <p:sldId id="6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7: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Evaluating Large Scale System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5B837-E83D-2BAE-BEC2-C39FE05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AA8-F566-DB55-D386-C2E1C73C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317E-A623-6E3D-9AE2-9E0393C3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0C08-DC15-2116-76C4-8BEF28C9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Benchmark Suites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Datasets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4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4768-8473-739D-B54F-0FAEDF8B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C814-2B4F-61C6-CFFC-3E2836A2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D773D-3932-EEAA-0FC5-3EB6A2E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300-F3C1-A7A6-2692-247E116E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Benchmark Suites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Datasets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Synthetic datasets/ benchmarks not preferred unless none exists!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If so, try publishing your synthetic dataset/benchmark for public scrutiny.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0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CF32A-6754-D7F4-7080-F4D943E6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2DC4-C96F-531F-5543-1AF4C143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B5E0-2072-1912-9382-E2FACD5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D1B8-52EA-77AE-A34F-CD2807DD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0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80B82-6199-5A9A-60C1-9D67A221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1AC8-AB1A-C46A-ECF5-7D9AA5C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4D58-6EA4-195B-3B96-7424A6F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F083-A81A-1D4C-C334-9E8B229E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Create a blind </a:t>
            </a:r>
            <a:r>
              <a:rPr lang="en-US" b="1" dirty="0">
                <a:latin typeface="Palatino Linotype" panose="02040502050505030304" pitchFamily="18" charset="0"/>
              </a:rPr>
              <a:t>mental map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What is your expectation from your system?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do you expect graphs to look like?</a:t>
            </a:r>
          </a:p>
          <a:p>
            <a:pPr lvl="3"/>
            <a:r>
              <a:rPr lang="en-US" sz="2200" dirty="0">
                <a:latin typeface="Palatino Linotype" panose="02040502050505030304" pitchFamily="18" charset="0"/>
              </a:rPr>
              <a:t>For example: Do you expect linear, quadratic, or exponential trend.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much performance gains do you expect.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9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478D7-359F-6681-1627-E6E96D58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4C2-BF80-49F7-0B30-576AD4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3DD46-2276-7C33-8A4E-E0D0506F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34EB-DC1A-2817-9B5F-49E5FBD0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Create a blind </a:t>
            </a:r>
            <a:r>
              <a:rPr lang="en-US" b="1" dirty="0">
                <a:latin typeface="Palatino Linotype" panose="02040502050505030304" pitchFamily="18" charset="0"/>
              </a:rPr>
              <a:t>mental map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What is your expectation from your system?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do you expect graphs to look like?</a:t>
            </a:r>
          </a:p>
          <a:p>
            <a:pPr lvl="3"/>
            <a:r>
              <a:rPr lang="en-US" sz="2200" dirty="0">
                <a:latin typeface="Palatino Linotype" panose="02040502050505030304" pitchFamily="18" charset="0"/>
              </a:rPr>
              <a:t>For example: Do you expect linear, quadratic, or exponential trend.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much performance gains do you expect.</a:t>
            </a:r>
          </a:p>
          <a:p>
            <a:pPr marL="914400" lvl="2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914400" lvl="2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Check the process </a:t>
            </a:r>
            <a:r>
              <a:rPr lang="en-US" b="1" dirty="0">
                <a:latin typeface="Palatino Linotype" panose="02040502050505030304" pitchFamily="18" charset="0"/>
              </a:rPr>
              <a:t>prior works</a:t>
            </a:r>
            <a:r>
              <a:rPr lang="en-US" dirty="0">
                <a:latin typeface="Palatino Linotype" panose="02040502050505030304" pitchFamily="18" charset="0"/>
              </a:rPr>
              <a:t> use to evaluate their systems.</a:t>
            </a:r>
          </a:p>
          <a:p>
            <a:pPr marL="457200" lvl="1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Use same evaluation metrics and graphs as prior works.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6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A6873-E2C8-B9B8-497A-0253CDE3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E1-2D5E-EDFA-2E5F-E2CAEA4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B3418-F069-1803-6750-F2BAE89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75C3-F463-906B-61B9-DC3F71B9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7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03C69-1989-EF4C-BAF9-3B76DF1E6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4BB-4B4B-81EA-928B-449F1189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A480C-3450-502C-2916-462FAE05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FA3-7904-3D30-CDC1-60460D21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2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9B219-D248-5DC9-E797-AC9E3C4D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0207-EB28-E17E-207A-01F08F2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098C-96E7-6DD1-A8BE-558CBA7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B65E-0430-E3AD-0BBE-6C19E06D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6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71D55-4FC1-4510-3071-4D2CEAD6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B4D8-CE08-E536-850A-524EFF4A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03FB-552F-C867-E2CA-A84C5A35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ADB2-3000-253A-E435-1E9008A4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P99</a:t>
            </a:r>
            <a:r>
              <a:rPr lang="en-US" sz="2400" dirty="0">
                <a:latin typeface="Palatino Linotype" panose="02040502050505030304" pitchFamily="18" charset="0"/>
              </a:rPr>
              <a:t> (99 percentile latency)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in which 99 percent of requests are completed.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C5FC-BDFD-0932-C761-244FACD0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6101-2860-B3E3-EC32-11587503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D72E-08A8-5D18-EEFC-568A83E2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1C9-A0B1-8C79-585E-F6CE3178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P99</a:t>
            </a:r>
            <a:r>
              <a:rPr lang="en-US" sz="2400" dirty="0">
                <a:latin typeface="Palatino Linotype" panose="02040502050505030304" pitchFamily="18" charset="0"/>
              </a:rPr>
              <a:t> (99 percentile latency)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in which 99 percent of requests are completed.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Bandwidth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Network bandwidth consumed during an experiment.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Ideally, the  system should try to utilize as much available bandwidth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Deterministic Databases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Calvin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E431-B082-2F58-D9BC-E3063D39C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FD09-4C8E-DEFA-6D3C-4AC008F2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B4C51-F751-E3F5-918A-8A1D8DB2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EF77-234D-DD23-8EBB-639C90C4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1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16BA0-A08B-6DD6-E029-03CA2B68B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8CCE-2F93-BEC2-A2F2-83365817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E9B9D-E841-83A9-4AE5-1A54C0A0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06F5-26AA-68E1-7B85-53CA049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B40C-8D4C-E73A-0F5B-BFF711A8E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09D6-CF8C-9E7C-F968-3B432687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F70C-1668-AFB0-3857-BE9FCC6B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B862-4918-EBAB-07D1-B46CE27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Accuracy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Some systems may state % accuracy of the system/algorithm.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accuracy, more desirable the system.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4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7908-DA53-7827-8707-CCCA26791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BCE6-42B8-2488-FCC7-0A34816B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346B2-1487-D403-3798-A2B9E0A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AEEB-54F8-4200-8231-E149B221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Accuracy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Some systems may state % accuracy of the system/algorithm.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accuracy, more desirable the system.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0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B2549-1754-9029-4365-ACE5E59D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0DE5-F7FC-8C36-71F7-12978771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0965-28BD-0D4A-2852-6F713ADE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F96-9DCF-ABB0-57D8-A67B8AF8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Failure Recovery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to recover from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have small time to recover from failures.</a:t>
            </a:r>
          </a:p>
        </p:txBody>
      </p:sp>
    </p:spTree>
    <p:extLst>
      <p:ext uri="{BB962C8B-B14F-4D97-AF65-F5344CB8AC3E}">
        <p14:creationId xmlns:p14="http://schemas.microsoft.com/office/powerpoint/2010/main" val="152674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429C7-492F-D554-E0C1-D0A07886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3785-EB97-6044-09FD-236E927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B3F-962C-BCE7-4A2B-F63E70A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20B0-71B5-62AA-B3DC-746F918F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Failure Recovery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to recover from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have small time to recover from failures.</a:t>
            </a: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Failure Resistance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Resources needed to prevent/guard against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require fewer resources to guard against failures.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5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27DA-C4D5-448F-C275-8A264472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7622-127D-04AC-3E17-FAD72404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3D676-192A-BD7B-604A-168F0AA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E1BE-6A44-287A-0726-DD54BC7F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Failure Recovery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to recover from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have small time to recover from failures.</a:t>
            </a:r>
          </a:p>
        </p:txBody>
      </p:sp>
    </p:spTree>
    <p:extLst>
      <p:ext uri="{BB962C8B-B14F-4D97-AF65-F5344CB8AC3E}">
        <p14:creationId xmlns:p14="http://schemas.microsoft.com/office/powerpoint/2010/main" val="4219407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393D-8A3A-D5B2-FC74-148229F6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7B53-8508-62D3-1C54-0C2FA7D8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8A97-27E5-174D-5A8D-C4BA32F9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287A-5537-D80D-BCAB-FF860189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EA4A-20C5-87FE-8659-1E0FB495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435C-386A-AF43-6A7E-EEF03008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E4CB-7C2F-7A4F-A41A-5390662C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23EF-0446-904E-F21E-C3E2DA62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79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0585-F08A-8D4A-F505-3389F886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735-20AF-F1B8-E96C-D7DDB2A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C7EE-5F94-5147-A932-7CE927A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4AFC-0AF4-56F9-D110-5D93A0F6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085A-0174-F5D2-A389-087B5E3B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9E2-2B33-AEC4-B72A-9001416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83C-E920-D66F-131C-D1E20AC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560E-E7A8-1945-BC92-BD96F829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E8840-43C2-7F68-2B25-C9C50E15D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953-E863-5DA1-F1E8-E830C5FD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B2A5-856C-0B4C-5308-ECD37E37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A50F-C9D4-4B66-5A2E-8E5D9797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</a:rPr>
              <a:t>Experiment Phase:</a:t>
            </a:r>
          </a:p>
          <a:p>
            <a:pPr marL="1371600" lvl="2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0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DF6F-1F26-21C6-A84C-B118E777C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E25E-BB4F-B4D5-ED53-D49389E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3FCC5-0D54-F917-28CD-E1964F74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01B-D01B-B319-A301-62B2B750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</a:rPr>
              <a:t>Experiment Phase: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Every system has a warmup phase, actual experiment phase, and a cool down phase.</a:t>
            </a:r>
          </a:p>
          <a:p>
            <a:pPr lvl="2"/>
            <a:endParaRPr lang="en-US" sz="1000" dirty="0">
              <a:latin typeface="Palatino Linotype" panose="02040502050505030304" pitchFamily="18" charset="0"/>
            </a:endParaRP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Do not collect your results during the warmup and cool down phase.</a:t>
            </a:r>
          </a:p>
          <a:p>
            <a:pPr lvl="2"/>
            <a:endParaRPr lang="en-US" sz="1000" dirty="0">
              <a:latin typeface="Palatino Linotype" panose="02040502050505030304" pitchFamily="18" charset="0"/>
            </a:endParaRP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Give sufficient time for these phases to run.</a:t>
            </a:r>
          </a:p>
        </p:txBody>
      </p:sp>
    </p:spTree>
    <p:extLst>
      <p:ext uri="{BB962C8B-B14F-4D97-AF65-F5344CB8AC3E}">
        <p14:creationId xmlns:p14="http://schemas.microsoft.com/office/powerpoint/2010/main" val="3253898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18E2-F45F-0676-B4AC-2371B19D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D7C6-B99B-1509-B437-E60915C7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0" y="270344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System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438D6-08C3-30A3-140E-84C1ECF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17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5F09-1934-2714-AC18-BE44E010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FC7-E420-7AE7-4F62-FA05511C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1A9A0-F4C4-DE8D-EE49-0E7C7D5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9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D7353-19D6-3E6B-2F7A-DA27B19F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853-85DB-1BF9-2B18-B28105C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943D-FEE2-8493-A202-8CA78279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715A-96E9-A6B9-8049-1E10AA8B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scalability plots is to tell how does your system/algorithm perform with addition of resources.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Following are some possible designs: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45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8BC28-FAF0-9796-8820-4A902B98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9DBC-5338-2618-5956-D120137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4F62-C0E6-0233-7486-AF6703E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92E2-23D6-EA57-2B6E-3A27B28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scalability plots is to tell how does your system/algorithm perform with addition of resources.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Following are some possible designs: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</a:t>
            </a:r>
            <a:r>
              <a:rPr lang="en-US" sz="2400" b="1" dirty="0">
                <a:latin typeface="Palatino Linotype" panose="02040502050505030304" pitchFamily="18" charset="0"/>
              </a:rPr>
              <a:t>replicated system</a:t>
            </a:r>
            <a:r>
              <a:rPr lang="en-US" sz="2400" dirty="0">
                <a:latin typeface="Palatino Linotype" panose="02040502050505030304" pitchFamily="18" charset="0"/>
              </a:rPr>
              <a:t>, on increasing the number of replicas (1,2,3,…) does the system throughput, client and P99 latency increase or decrease.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</a:t>
            </a:r>
            <a:r>
              <a:rPr lang="en-US" sz="2400" b="1" dirty="0">
                <a:latin typeface="Palatino Linotype" panose="02040502050505030304" pitchFamily="18" charset="0"/>
              </a:rPr>
              <a:t>sharded system</a:t>
            </a:r>
            <a:r>
              <a:rPr lang="en-US" sz="2400" dirty="0">
                <a:latin typeface="Palatino Linotype" panose="02040502050505030304" pitchFamily="18" charset="0"/>
              </a:rPr>
              <a:t>, on increasing the number of shards (1,2,3,…) does the throughput for intra-shard (or inter-shard) transactions increase or decrease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2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A521F-E671-51C7-E589-61D19757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6CD4-F12B-A94E-20F7-93FF5944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FCCCB-20C4-3735-C15D-870C17CB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14AA-655A-14A9-F394-BB309826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compute plots is to tell how does your system/algorithm perform with addition of compute.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0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9395A-409D-6526-4106-7E06C0AA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5993-8A88-BA39-61B8-6D436936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EF3B-EE6A-B3BC-6013-415DA61E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9C6C-ACCA-A68B-5FAA-6BDF2F5B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compute plots is to tell how does your system/algorithm perform with addition of compute.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Does the increase in resources of a type, cause an increase or decrease in the system throughput, client and P99 latency.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Different types of resources: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Cores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Memory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Bandwidth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Clients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1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DEA1-FEB6-6459-19AD-38185C31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AC2-C583-EC55-D0AC-EC9D677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Code Effects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FB9E-C427-5EE3-623E-31CC341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A9C3-F7F9-103F-F2D5-538B4486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 take into consideration the impact of code.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Optimizations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Iterations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Hyper-parameters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Queue Size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Locks and Critical sections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Available Parallelism (embarrassingly parallel program or shares resources)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F452-22E6-423B-88CF-422A1BF58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4F6-13EC-0AFE-789F-9F2B3195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81EB-63E3-2871-88B3-7AC7A39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E025-D4CE-B85D-C61F-0A2CC0A6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Evaluating a system means testing it on different parameters and metrics.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should you evaluate your system?</a:t>
            </a:r>
          </a:p>
        </p:txBody>
      </p:sp>
    </p:spTree>
    <p:extLst>
      <p:ext uri="{BB962C8B-B14F-4D97-AF65-F5344CB8AC3E}">
        <p14:creationId xmlns:p14="http://schemas.microsoft.com/office/powerpoint/2010/main" val="25428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E555-7B16-F4F1-9E39-FA6E4D19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B53-4B58-EA81-3018-68C530A3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7F169-88A1-3DDD-B90D-8D6156AC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DF4A-79AF-CE68-593E-1E32143C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Evaluating a system means testing it on different parameters and metrics.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should you evaluate your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Evaluation helps to prove a system’s performance and capabilities.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F3A10-9E4E-9BC4-2CF6-4FA54D46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D9C8-D9E6-5132-C220-179AEFBF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AC009-75D1-3906-385E-92A8199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55A3-815B-B98D-F5AF-4EC41795E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AD91-5123-23DF-A929-D606057D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4C3D-EDC3-89CB-5868-41EE4A5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42588-6E17-C702-434E-B0270691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7B30-D20C-31CD-04EC-E3353BAC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Prior Works!</a:t>
            </a:r>
          </a:p>
          <a:p>
            <a:pPr marL="457200" lvl="1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state-of-the-art system in production!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4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7D9D-CD54-B8EE-AB67-275924FD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3A0-8603-57C1-3AA6-EDA4AFD8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4BBD8-8345-97A6-DF96-5BC9CEF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6AF2-4FEA-F6A2-65F5-1F6C5AD2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Prior Works!</a:t>
            </a:r>
          </a:p>
          <a:p>
            <a:pPr marL="457200" lvl="1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state-of-the-art system in production!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emphasis is on </a:t>
            </a:r>
            <a:r>
              <a:rPr lang="en-US" b="1" dirty="0">
                <a:latin typeface="Palatino Linotype" panose="02040502050505030304" pitchFamily="18" charset="0"/>
              </a:rPr>
              <a:t>state-of-the-art: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Decades old system may not include recent design strategies or optimizations. </a:t>
            </a:r>
          </a:p>
          <a:p>
            <a:pPr lvl="1"/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Several state-of-the-art systems have accompanied manuals, published papers, and/or documentations.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74C8-1F4D-AB82-978E-3DD881D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5BE4-A1E0-D20F-27BE-4A0F3A9B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6AD0-1335-6347-C6F1-E472D2D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959C-4929-BA25-2A09-E3F0785B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60628</TotalTime>
  <Words>1551</Words>
  <Application>Microsoft Macintosh PowerPoint</Application>
  <PresentationFormat>Widescreen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Last Class</vt:lpstr>
      <vt:lpstr>Evaluating Large-Scale System</vt:lpstr>
      <vt:lpstr>Evaluating Large-Scale System</vt:lpstr>
      <vt:lpstr>Evaluating Large-Scale System</vt:lpstr>
      <vt:lpstr>Evaluation Comparison</vt:lpstr>
      <vt:lpstr>Evaluation Comparison</vt:lpstr>
      <vt:lpstr>Evaluation Comparison</vt:lpstr>
      <vt:lpstr>Evaluation Inputs</vt:lpstr>
      <vt:lpstr>Evaluation Inputs</vt:lpstr>
      <vt:lpstr>Evaluation Inputs</vt:lpstr>
      <vt:lpstr>Evaluation Methodology</vt:lpstr>
      <vt:lpstr>Evaluation Methodology</vt:lpstr>
      <vt:lpstr>Evaluation Methodology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Measurements</vt:lpstr>
      <vt:lpstr>Evaluation Measurements</vt:lpstr>
      <vt:lpstr>Evaluation Measurements</vt:lpstr>
      <vt:lpstr>Evaluation Measurements</vt:lpstr>
      <vt:lpstr>Evaluation Measurements</vt:lpstr>
      <vt:lpstr>System Plots</vt:lpstr>
      <vt:lpstr>Scalability</vt:lpstr>
      <vt:lpstr>Scalability</vt:lpstr>
      <vt:lpstr>Scalability</vt:lpstr>
      <vt:lpstr>Compute</vt:lpstr>
      <vt:lpstr>Compute</vt:lpstr>
      <vt:lpstr>Code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1336</cp:revision>
  <dcterms:created xsi:type="dcterms:W3CDTF">2023-07-25T15:37:00Z</dcterms:created>
  <dcterms:modified xsi:type="dcterms:W3CDTF">2025-04-14T21:25:41Z</dcterms:modified>
</cp:coreProperties>
</file>