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493" r:id="rId4"/>
    <p:sldId id="603" r:id="rId5"/>
    <p:sldId id="607" r:id="rId6"/>
    <p:sldId id="605" r:id="rId7"/>
    <p:sldId id="606" r:id="rId8"/>
    <p:sldId id="608" r:id="rId9"/>
    <p:sldId id="609" r:id="rId10"/>
    <p:sldId id="610" r:id="rId11"/>
    <p:sldId id="611" r:id="rId12"/>
    <p:sldId id="613" r:id="rId13"/>
    <p:sldId id="614" r:id="rId14"/>
    <p:sldId id="612" r:id="rId15"/>
    <p:sldId id="615" r:id="rId16"/>
    <p:sldId id="616" r:id="rId17"/>
    <p:sldId id="617" r:id="rId18"/>
    <p:sldId id="618" r:id="rId19"/>
    <p:sldId id="619" r:id="rId20"/>
    <p:sldId id="621" r:id="rId21"/>
    <p:sldId id="620" r:id="rId22"/>
    <p:sldId id="622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  <p:sldId id="632" r:id="rId33"/>
    <p:sldId id="633" r:id="rId34"/>
    <p:sldId id="635" r:id="rId35"/>
    <p:sldId id="634" r:id="rId36"/>
    <p:sldId id="636" r:id="rId37"/>
    <p:sldId id="637" r:id="rId38"/>
    <p:sldId id="553" r:id="rId39"/>
    <p:sldId id="554" r:id="rId40"/>
    <p:sldId id="638" r:id="rId41"/>
    <p:sldId id="639" r:id="rId42"/>
    <p:sldId id="640" r:id="rId43"/>
    <p:sldId id="641" r:id="rId44"/>
    <p:sldId id="642" r:id="rId45"/>
    <p:sldId id="643" r:id="rId46"/>
    <p:sldId id="644" r:id="rId47"/>
    <p:sldId id="645" r:id="rId48"/>
    <p:sldId id="646" r:id="rId49"/>
    <p:sldId id="647" r:id="rId50"/>
    <p:sldId id="648" r:id="rId51"/>
    <p:sldId id="649" r:id="rId52"/>
    <p:sldId id="650" r:id="rId53"/>
    <p:sldId id="651" r:id="rId54"/>
    <p:sldId id="652" r:id="rId55"/>
    <p:sldId id="653" r:id="rId56"/>
    <p:sldId id="654" r:id="rId57"/>
    <p:sldId id="655" r:id="rId58"/>
    <p:sldId id="656" r:id="rId59"/>
    <p:sldId id="657" r:id="rId60"/>
    <p:sldId id="658" r:id="rId61"/>
    <p:sldId id="659" r:id="rId62"/>
    <p:sldId id="660" r:id="rId63"/>
    <p:sldId id="661" r:id="rId64"/>
    <p:sldId id="662" r:id="rId65"/>
    <p:sldId id="663" r:id="rId66"/>
    <p:sldId id="664" r:id="rId67"/>
    <p:sldId id="665" r:id="rId68"/>
    <p:sldId id="666" r:id="rId69"/>
    <p:sldId id="667" r:id="rId70"/>
    <p:sldId id="668" r:id="rId71"/>
    <p:sldId id="669" r:id="rId72"/>
    <p:sldId id="670" r:id="rId73"/>
    <p:sldId id="671" r:id="rId74"/>
    <p:sldId id="672" r:id="rId75"/>
    <p:sldId id="673" r:id="rId76"/>
    <p:sldId id="674" r:id="rId77"/>
    <p:sldId id="675" r:id="rId78"/>
    <p:sldId id="676" r:id="rId79"/>
    <p:sldId id="677" r:id="rId80"/>
    <p:sldId id="678" r:id="rId81"/>
    <p:sldId id="679" r:id="rId82"/>
    <p:sldId id="680" r:id="rId83"/>
    <p:sldId id="681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68"/>
    <p:restoredTop sz="96327"/>
  </p:normalViewPr>
  <p:slideViewPr>
    <p:cSldViewPr snapToGrid="0">
      <p:cViewPr varScale="1">
        <p:scale>
          <a:sx n="160" d="100"/>
          <a:sy n="160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Database Processing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9890" y="2796687"/>
            <a:ext cx="6573483" cy="1685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14: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Isolation Levels and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Multi-Version Concurrency Control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82AEF-0C7B-8B22-EA71-C73D62A7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8D0C2-B757-105A-17B0-BAF6DB6C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696D16-7DB1-8E24-5A8A-6AC6FA5C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Queries Isolation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F229CB-B77E-67F3-DCBB-F075F93C4762}"/>
              </a:ext>
            </a:extLst>
          </p:cNvPr>
          <p:cNvGraphicFramePr>
            <a:graphicFrameLocks noGrp="1"/>
          </p:cNvGraphicFramePr>
          <p:nvPr/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566DB5E-03FC-DB7B-05A7-2BD8CA633975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08B1BCE-7A2A-4B61-F6BB-6ECBA5407E8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EC78BF-426C-C6E7-4819-50F3EACEDD2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258DC348-86EE-E21B-D9BE-5065E6B273BA}"/>
              </a:ext>
            </a:extLst>
          </p:cNvPr>
          <p:cNvSpPr/>
          <p:nvPr/>
        </p:nvSpPr>
        <p:spPr>
          <a:xfrm>
            <a:off x="3405723" y="3802980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364FBF-831A-96B2-67D2-BE1307A8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AB81E-D50A-9A5A-7D00-52110ECE9E7C}"/>
              </a:ext>
            </a:extLst>
          </p:cNvPr>
          <p:cNvSpPr txBox="1"/>
          <p:nvPr/>
        </p:nvSpPr>
        <p:spPr>
          <a:xfrm>
            <a:off x="5974520" y="5627830"/>
            <a:ext cx="2620840" cy="50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Palatino Linotype" panose="02040502050505030304" pitchFamily="18" charset="0"/>
              </a:rPr>
              <a:t>Added a new record.</a:t>
            </a:r>
          </a:p>
        </p:txBody>
      </p:sp>
    </p:spTree>
    <p:extLst>
      <p:ext uri="{BB962C8B-B14F-4D97-AF65-F5344CB8AC3E}">
        <p14:creationId xmlns:p14="http://schemas.microsoft.com/office/powerpoint/2010/main" val="342254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AA48-398E-1826-EC77-9FA678E47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6E4B7-9E88-AAC2-BBCA-22454F2B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519A48-E369-9BF4-EE6C-2EC3160A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Queries Isolation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92D245-D595-5F18-B2BB-03D2E4C16E94}"/>
              </a:ext>
            </a:extLst>
          </p:cNvPr>
          <p:cNvGraphicFramePr>
            <a:graphicFrameLocks noGrp="1"/>
          </p:cNvGraphicFramePr>
          <p:nvPr/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DC4E94C-F018-9C51-68C7-BCC93E338464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225384F-8F66-CFEE-CAE8-4A026EB79F3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6E8EC-32C0-88EA-1844-647423CDEDB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31DB43A3-E4DA-C0D3-C9E0-8EFA9B0E9122}"/>
              </a:ext>
            </a:extLst>
          </p:cNvPr>
          <p:cNvSpPr/>
          <p:nvPr/>
        </p:nvSpPr>
        <p:spPr>
          <a:xfrm>
            <a:off x="867480" y="467918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6B6352-3C78-BC85-AB08-ED53624C1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A893F-86D9-C425-241C-A35CB79A9D31}"/>
              </a:ext>
            </a:extLst>
          </p:cNvPr>
          <p:cNvSpPr txBox="1"/>
          <p:nvPr/>
        </p:nvSpPr>
        <p:spPr>
          <a:xfrm>
            <a:off x="5974520" y="5627830"/>
            <a:ext cx="2620840" cy="50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Palatino Linotype" panose="02040502050505030304" pitchFamily="18" charset="0"/>
              </a:rPr>
              <a:t>Now, output = 11</a:t>
            </a:r>
          </a:p>
        </p:txBody>
      </p:sp>
    </p:spTree>
    <p:extLst>
      <p:ext uri="{BB962C8B-B14F-4D97-AF65-F5344CB8AC3E}">
        <p14:creationId xmlns:p14="http://schemas.microsoft.com/office/powerpoint/2010/main" val="130927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9EB28-31FF-020C-3814-8EC93CBEE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856B5-AB1B-4C8A-0AA6-3C83B752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29A7F6-8D36-454C-0561-667526BA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Queries Isolation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00E912-C79B-2C30-9257-9FA7F7B6345E}"/>
              </a:ext>
            </a:extLst>
          </p:cNvPr>
          <p:cNvGraphicFramePr>
            <a:graphicFrameLocks noGrp="1"/>
          </p:cNvGraphicFramePr>
          <p:nvPr/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34A8401-A421-186D-BA05-75E1D123BF76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81039F-192D-BD21-828A-A2B113804DD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5C85A-06C3-08F2-0552-397CFBE794B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25703FD1-EADE-88C1-38E2-45FAA1A0B865}"/>
              </a:ext>
            </a:extLst>
          </p:cNvPr>
          <p:cNvSpPr/>
          <p:nvPr/>
        </p:nvSpPr>
        <p:spPr>
          <a:xfrm>
            <a:off x="867480" y="467918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C23D36-2437-8C96-E017-C3738E3B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438D9-F765-78C4-74B8-9326159C9D58}"/>
              </a:ext>
            </a:extLst>
          </p:cNvPr>
          <p:cNvSpPr txBox="1"/>
          <p:nvPr/>
        </p:nvSpPr>
        <p:spPr>
          <a:xfrm>
            <a:off x="5974520" y="5627830"/>
            <a:ext cx="4767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The output of the two queries changed!</a:t>
            </a:r>
          </a:p>
        </p:txBody>
      </p:sp>
    </p:spTree>
    <p:extLst>
      <p:ext uri="{BB962C8B-B14F-4D97-AF65-F5344CB8AC3E}">
        <p14:creationId xmlns:p14="http://schemas.microsoft.com/office/powerpoint/2010/main" val="262495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32E95-85A3-86BB-6F03-9522D0CD0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E62D7-65A6-D1F2-B0DF-96429B8A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359A47-3C8F-F25D-49F1-85737451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Phantom Problem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EF8A87-2641-BFA3-C222-6B0583D6A491}"/>
              </a:ext>
            </a:extLst>
          </p:cNvPr>
          <p:cNvGraphicFramePr>
            <a:graphicFrameLocks noGrp="1"/>
          </p:cNvGraphicFramePr>
          <p:nvPr/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4570A15-72DD-7057-000D-D41E364ED5CE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EB56142-DC31-36EE-5D78-80F16CFF19E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2D6786-7266-2D63-DF17-6F3BE3B032AD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D19A4BA2-E588-D6B5-1D66-5DBB383A9FB5}"/>
              </a:ext>
            </a:extLst>
          </p:cNvPr>
          <p:cNvSpPr/>
          <p:nvPr/>
        </p:nvSpPr>
        <p:spPr>
          <a:xfrm>
            <a:off x="867480" y="467918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AA0013-8F60-171B-B730-214220C0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F77F2-7110-9DF0-3F27-2C2D305B353F}"/>
              </a:ext>
            </a:extLst>
          </p:cNvPr>
          <p:cNvSpPr txBox="1"/>
          <p:nvPr/>
        </p:nvSpPr>
        <p:spPr>
          <a:xfrm>
            <a:off x="5974520" y="5627830"/>
            <a:ext cx="47676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This is also termed as a phantom problem.</a:t>
            </a:r>
          </a:p>
        </p:txBody>
      </p:sp>
    </p:spTree>
    <p:extLst>
      <p:ext uri="{BB962C8B-B14F-4D97-AF65-F5344CB8AC3E}">
        <p14:creationId xmlns:p14="http://schemas.microsoft.com/office/powerpoint/2010/main" val="337361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A6ED8-3A3A-BAE8-847D-ED2C4FB95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03337-6DE8-EF9F-5E8E-7D546322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4822C8-77EA-36C4-FF2B-CA8CA0379B8A}"/>
              </a:ext>
            </a:extLst>
          </p:cNvPr>
          <p:cNvGraphicFramePr>
            <a:graphicFrameLocks noGrp="1"/>
          </p:cNvGraphicFramePr>
          <p:nvPr/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7C78056-B488-643E-46FC-93DC7EE75383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4D11AA-3FB6-F887-4157-01BD8B43913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0B8767-A179-93F2-E7A8-9F8BD6408D6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3F6B2018-A1B4-2C40-D7CC-CCAB0D46A789}"/>
              </a:ext>
            </a:extLst>
          </p:cNvPr>
          <p:cNvSpPr/>
          <p:nvPr/>
        </p:nvSpPr>
        <p:spPr>
          <a:xfrm>
            <a:off x="867480" y="467918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B74CA3-6F78-68FD-BBB4-4859CB51F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D6261-8B43-3327-5567-49CB640D9058}"/>
              </a:ext>
            </a:extLst>
          </p:cNvPr>
          <p:cNvSpPr txBox="1"/>
          <p:nvPr/>
        </p:nvSpPr>
        <p:spPr>
          <a:xfrm>
            <a:off x="5974520" y="5627830"/>
            <a:ext cx="50459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Violates</a:t>
            </a:r>
            <a:r>
              <a:rPr lang="en-US" sz="2000" b="1" dirty="0">
                <a:latin typeface="Palatino Linotype" panose="02040502050505030304" pitchFamily="18" charset="0"/>
              </a:rPr>
              <a:t> our traditional definition of 2PL? T1 cannot take a lock on something that does not exist!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1AB1CD-7292-6C24-A739-23AE9972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Phantom Problem</a:t>
            </a:r>
          </a:p>
        </p:txBody>
      </p:sp>
    </p:spTree>
    <p:extLst>
      <p:ext uri="{BB962C8B-B14F-4D97-AF65-F5344CB8AC3E}">
        <p14:creationId xmlns:p14="http://schemas.microsoft.com/office/powerpoint/2010/main" val="68388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EF49A-9616-9345-9FF5-B6BC5CDA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DD7A-CD88-3810-DC3E-BDBDE4DA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F98C86-F138-7C9B-C040-0CF99D4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Why Phantom Problem?</a:t>
            </a:r>
          </a:p>
        </p:txBody>
      </p:sp>
    </p:spTree>
    <p:extLst>
      <p:ext uri="{BB962C8B-B14F-4D97-AF65-F5344CB8AC3E}">
        <p14:creationId xmlns:p14="http://schemas.microsoft.com/office/powerpoint/2010/main" val="264685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73C89-062A-896E-D85E-41F073EFB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86DDE-6D95-D01C-7BA4-76CD744C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D7F7CC-1E8A-8B8C-C344-076190EF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took read/write locks on existing records and our locking scheme assumed a static system.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But, real-world databases are dynamic.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Concurrent transactions can add new records and our locking scheme does not consider insertions, deletions, and updates.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78368C-F788-EF21-6DDE-77253D20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Why Phantom Problem?</a:t>
            </a:r>
          </a:p>
        </p:txBody>
      </p:sp>
    </p:spTree>
    <p:extLst>
      <p:ext uri="{BB962C8B-B14F-4D97-AF65-F5344CB8AC3E}">
        <p14:creationId xmlns:p14="http://schemas.microsoft.com/office/powerpoint/2010/main" val="877506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BF8AD-C8DD-AC4C-256F-30FDAB260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50598-2B78-8856-5CB2-79107664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A32BB3-906F-E903-672D-5CFE99FA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Solutions to Phantom Problem</a:t>
            </a:r>
          </a:p>
        </p:txBody>
      </p:sp>
    </p:spTree>
    <p:extLst>
      <p:ext uri="{BB962C8B-B14F-4D97-AF65-F5344CB8AC3E}">
        <p14:creationId xmlns:p14="http://schemas.microsoft.com/office/powerpoint/2010/main" val="366902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65D76-8F95-E5DD-1098-D9268740B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8F7E-A6AB-6D56-1F6F-9FCBC8BE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EC4273-5E37-B778-57A1-3DEE055B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Index locking schemes can help eliminate phantom problem.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Four key mechanisms in index locking schemes: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Key-Value Locks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Gap Locks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Key-Range Locks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Hierarchical Locking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2CB9DE-B12A-8C45-FD8C-71BCD74A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Index Locking Schemes</a:t>
            </a:r>
          </a:p>
        </p:txBody>
      </p:sp>
    </p:spTree>
    <p:extLst>
      <p:ext uri="{BB962C8B-B14F-4D97-AF65-F5344CB8AC3E}">
        <p14:creationId xmlns:p14="http://schemas.microsoft.com/office/powerpoint/2010/main" val="131208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10F87-8505-7DEB-9EC3-40589677C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A0F6E-6D9B-33A7-A4EC-4C277C2A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E89250-6A76-F671-E4E0-20B0D119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241373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Index locks are similar to standard record locks. 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Locks that cover a single key-value pair in an index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Standard Locks.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For non-existent key-value pairs, we would need </a:t>
            </a:r>
            <a:r>
              <a:rPr lang="en-US" sz="2400" b="1" dirty="0">
                <a:latin typeface="Palatino Linotype" panose="02040502050505030304" pitchFamily="18" charset="0"/>
              </a:rPr>
              <a:t>virtual keys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425E25-A2D7-1A4E-13AA-0096282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Key-Value Locks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2D8D59-0D9F-C41D-1BA2-247CF4338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36366"/>
              </p:ext>
            </p:extLst>
          </p:nvPr>
        </p:nvGraphicFramePr>
        <p:xfrm>
          <a:off x="3360860" y="4295334"/>
          <a:ext cx="53217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7F2B29-09DB-04D7-F17F-5C3B5A292BB4}"/>
              </a:ext>
            </a:extLst>
          </p:cNvPr>
          <p:cNvSpPr txBox="1"/>
          <p:nvPr/>
        </p:nvSpPr>
        <p:spPr>
          <a:xfrm>
            <a:off x="524345" y="4352424"/>
            <a:ext cx="2787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</a:t>
            </a:r>
            <a:r>
              <a:rPr lang="en-US" sz="2000" b="1" baseline="30000" dirty="0">
                <a:latin typeface="Palatino Linotype" panose="02040502050505030304" pitchFamily="18" charset="0"/>
              </a:rPr>
              <a:t>+</a:t>
            </a:r>
            <a:r>
              <a:rPr lang="en-US" sz="2000" b="1" dirty="0">
                <a:latin typeface="Palatino Linotype" panose="02040502050505030304" pitchFamily="18" charset="0"/>
              </a:rPr>
              <a:t>-tree Leaf Nodes</a:t>
            </a:r>
          </a:p>
        </p:txBody>
      </p:sp>
    </p:spTree>
    <p:extLst>
      <p:ext uri="{BB962C8B-B14F-4D97-AF65-F5344CB8AC3E}">
        <p14:creationId xmlns:p14="http://schemas.microsoft.com/office/powerpoint/2010/main" val="4814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57809"/>
            <a:ext cx="11049000" cy="59985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3 is Out!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</a:t>
            </a:r>
            <a:r>
              <a:rPr lang="en-US" sz="3600" b="1" dirty="0">
                <a:latin typeface="Palatino Linotype" panose="02040502050505030304" pitchFamily="18" charset="0"/>
              </a:rPr>
              <a:t>Dec 3, 2024 at 11:59pm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 Presentations for Assignment 3.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Final Exam</a:t>
            </a:r>
            <a:r>
              <a:rPr lang="en-US" sz="3600" b="1" dirty="0">
                <a:latin typeface="Palatino Linotype" panose="02040502050505030304" pitchFamily="18" charset="0"/>
              </a:rPr>
              <a:t>: Dec 13, 2024 at 8-10am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Syllabus </a:t>
            </a:r>
            <a:r>
              <a:rPr lang="en-US" sz="3600" b="1" dirty="0">
                <a:latin typeface="Palatino Linotype" panose="02040502050505030304" pitchFamily="18" charset="0"/>
                <a:sym typeface="Wingdings" pitchFamily="2" charset="2"/>
              </a:rPr>
              <a:t> Main focus on course not covered in Midterm, but questions can be on index and storage.</a:t>
            </a:r>
            <a:endParaRPr lang="en-US" sz="3600" b="1" dirty="0">
              <a:latin typeface="Palatino Linotype" panose="020405020505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32D83-F299-D1B2-2672-342B4EF5F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D285F-D45B-403B-758B-C47FD85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484D2C-DA00-281C-B89B-AE5EE2828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218986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Index locks are similar to standard record locks. 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Locks that cover a single key-value pair in an index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Standard Locks.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For non-existent key-value pairs, we would need </a:t>
            </a:r>
            <a:r>
              <a:rPr lang="en-US" sz="2400" b="1" dirty="0">
                <a:latin typeface="Palatino Linotype" panose="02040502050505030304" pitchFamily="18" charset="0"/>
              </a:rPr>
              <a:t>virtual keys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32E288-E6C4-2A89-3FDD-4FE8AFFA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Key-Value Locks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7AD0B1-4399-C09C-BABE-35590FD524C1}"/>
              </a:ext>
            </a:extLst>
          </p:cNvPr>
          <p:cNvGraphicFramePr>
            <a:graphicFrameLocks noGrp="1"/>
          </p:cNvGraphicFramePr>
          <p:nvPr/>
        </p:nvGraphicFramePr>
        <p:xfrm>
          <a:off x="3360860" y="4295334"/>
          <a:ext cx="53217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C67557-F74D-F4C3-7174-5C83ED7D43BC}"/>
              </a:ext>
            </a:extLst>
          </p:cNvPr>
          <p:cNvSpPr txBox="1"/>
          <p:nvPr/>
        </p:nvSpPr>
        <p:spPr>
          <a:xfrm>
            <a:off x="4627819" y="5546037"/>
            <a:ext cx="2787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Update 10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Lock 10.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F49213-ABCA-512A-7A72-42076A69B963}"/>
              </a:ext>
            </a:extLst>
          </p:cNvPr>
          <p:cNvSpPr/>
          <p:nvPr/>
        </p:nvSpPr>
        <p:spPr>
          <a:xfrm>
            <a:off x="6556443" y="4221804"/>
            <a:ext cx="498423" cy="53073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5146AACD-7390-2737-D460-8B80A7480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824" y="3967466"/>
            <a:ext cx="449166" cy="449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D37112-B8AA-A094-1DF7-E6DC4DEACDC1}"/>
              </a:ext>
            </a:extLst>
          </p:cNvPr>
          <p:cNvSpPr txBox="1"/>
          <p:nvPr/>
        </p:nvSpPr>
        <p:spPr>
          <a:xfrm>
            <a:off x="524345" y="4352424"/>
            <a:ext cx="2787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</a:t>
            </a:r>
            <a:r>
              <a:rPr lang="en-US" sz="2000" b="1" baseline="30000" dirty="0">
                <a:latin typeface="Palatino Linotype" panose="02040502050505030304" pitchFamily="18" charset="0"/>
              </a:rPr>
              <a:t>+</a:t>
            </a:r>
            <a:r>
              <a:rPr lang="en-US" sz="2000" b="1" dirty="0">
                <a:latin typeface="Palatino Linotype" panose="02040502050505030304" pitchFamily="18" charset="0"/>
              </a:rPr>
              <a:t>-tree Leaf Nodes</a:t>
            </a:r>
          </a:p>
        </p:txBody>
      </p:sp>
    </p:spTree>
    <p:extLst>
      <p:ext uri="{BB962C8B-B14F-4D97-AF65-F5344CB8AC3E}">
        <p14:creationId xmlns:p14="http://schemas.microsoft.com/office/powerpoint/2010/main" val="27467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CBAE6-AD37-4841-77A4-4A4F065D5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E7C06-9C6D-9984-97C0-FA7C4ED9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F37434-2EC2-9D27-F12A-D8FFF115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198571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Locks acquired on empty slots or gaps in the index.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Gaps are like missing possible keys in the index.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41A8CB-2FA4-F244-7D37-F6D646B2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Gap Locks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B21DD1-4637-D547-D037-7832EA610A91}"/>
              </a:ext>
            </a:extLst>
          </p:cNvPr>
          <p:cNvGraphicFramePr>
            <a:graphicFrameLocks noGrp="1"/>
          </p:cNvGraphicFramePr>
          <p:nvPr/>
        </p:nvGraphicFramePr>
        <p:xfrm>
          <a:off x="3360860" y="4295334"/>
          <a:ext cx="53217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01861A9-4895-5D51-07D2-F8C80F6100D6}"/>
              </a:ext>
            </a:extLst>
          </p:cNvPr>
          <p:cNvSpPr txBox="1"/>
          <p:nvPr/>
        </p:nvSpPr>
        <p:spPr>
          <a:xfrm>
            <a:off x="524345" y="4352424"/>
            <a:ext cx="2787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</a:t>
            </a:r>
            <a:r>
              <a:rPr lang="en-US" sz="2000" b="1" baseline="30000" dirty="0">
                <a:latin typeface="Palatino Linotype" panose="02040502050505030304" pitchFamily="18" charset="0"/>
              </a:rPr>
              <a:t>+</a:t>
            </a:r>
            <a:r>
              <a:rPr lang="en-US" sz="2000" b="1" dirty="0">
                <a:latin typeface="Palatino Linotype" panose="02040502050505030304" pitchFamily="18" charset="0"/>
              </a:rPr>
              <a:t>-tree Leaf Nodes</a:t>
            </a:r>
          </a:p>
        </p:txBody>
      </p:sp>
    </p:spTree>
    <p:extLst>
      <p:ext uri="{BB962C8B-B14F-4D97-AF65-F5344CB8AC3E}">
        <p14:creationId xmlns:p14="http://schemas.microsoft.com/office/powerpoint/2010/main" val="217849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DB534-61EF-F8DA-DFCF-92650F47A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9F8B2-E931-1383-97AC-1FD30D16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169AC6-995E-30B9-0511-7C87DCFA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198571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Locks acquired on empty slots or gaps in the index.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Gaps are like missing possible keys in the index.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FE91D5-D670-F2F1-3DD8-CEA327D1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Gap Locks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EAEEE0-9D6E-14DA-6963-F0D9AF2D13DF}"/>
              </a:ext>
            </a:extLst>
          </p:cNvPr>
          <p:cNvGraphicFramePr>
            <a:graphicFrameLocks noGrp="1"/>
          </p:cNvGraphicFramePr>
          <p:nvPr/>
        </p:nvGraphicFramePr>
        <p:xfrm>
          <a:off x="3360860" y="4295334"/>
          <a:ext cx="53217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A689AD-8E07-E8D1-7CCB-B7FA87E1B365}"/>
              </a:ext>
            </a:extLst>
          </p:cNvPr>
          <p:cNvSpPr txBox="1"/>
          <p:nvPr/>
        </p:nvSpPr>
        <p:spPr>
          <a:xfrm>
            <a:off x="524345" y="4352424"/>
            <a:ext cx="2787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</a:t>
            </a:r>
            <a:r>
              <a:rPr lang="en-US" sz="2000" b="1" baseline="30000" dirty="0">
                <a:latin typeface="Palatino Linotype" panose="02040502050505030304" pitchFamily="18" charset="0"/>
              </a:rPr>
              <a:t>+</a:t>
            </a:r>
            <a:r>
              <a:rPr lang="en-US" sz="2000" b="1" dirty="0">
                <a:latin typeface="Palatino Linotype" panose="02040502050505030304" pitchFamily="18" charset="0"/>
              </a:rPr>
              <a:t>-tree Leaf Nodes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24858-B4A3-F9F3-926E-84E175375F2E}"/>
              </a:ext>
            </a:extLst>
          </p:cNvPr>
          <p:cNvSpPr txBox="1"/>
          <p:nvPr/>
        </p:nvSpPr>
        <p:spPr>
          <a:xfrm>
            <a:off x="4344823" y="5547308"/>
            <a:ext cx="39202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Say, we want to take a lock on gap between 10-12.</a:t>
            </a:r>
          </a:p>
        </p:txBody>
      </p:sp>
    </p:spTree>
    <p:extLst>
      <p:ext uri="{BB962C8B-B14F-4D97-AF65-F5344CB8AC3E}">
        <p14:creationId xmlns:p14="http://schemas.microsoft.com/office/powerpoint/2010/main" val="6462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E41F7-88A9-7FE9-D48B-9289BD0EA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DF71-794F-4A5B-D02A-EF74FFB0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FD02D5-309D-6359-AA24-3B59371F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198571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Locks acquired on empty slots or gaps in the index.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Gaps are like missing possible keys in the index.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Once a gap lock is taken, only the locking transaction can modify the gap.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A82962-8C59-1781-5C28-A4366961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Gap Locks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57F308-B809-7282-8136-39A663FF62B6}"/>
              </a:ext>
            </a:extLst>
          </p:cNvPr>
          <p:cNvGraphicFramePr>
            <a:graphicFrameLocks noGrp="1"/>
          </p:cNvGraphicFramePr>
          <p:nvPr/>
        </p:nvGraphicFramePr>
        <p:xfrm>
          <a:off x="3360860" y="4295334"/>
          <a:ext cx="53217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8FA6B8E-4ADC-B2FF-A115-F6542CB02E5F}"/>
              </a:ext>
            </a:extLst>
          </p:cNvPr>
          <p:cNvSpPr txBox="1"/>
          <p:nvPr/>
        </p:nvSpPr>
        <p:spPr>
          <a:xfrm>
            <a:off x="524345" y="4352424"/>
            <a:ext cx="2787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</a:t>
            </a:r>
            <a:r>
              <a:rPr lang="en-US" sz="2000" b="1" baseline="30000" dirty="0">
                <a:latin typeface="Palatino Linotype" panose="02040502050505030304" pitchFamily="18" charset="0"/>
              </a:rPr>
              <a:t>+</a:t>
            </a:r>
            <a:r>
              <a:rPr lang="en-US" sz="2000" b="1" dirty="0">
                <a:latin typeface="Palatino Linotype" panose="02040502050505030304" pitchFamily="18" charset="0"/>
              </a:rPr>
              <a:t>-tree Leaf Nodes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0183F-C0F2-BEAC-FB7C-13CDDC2099DF}"/>
              </a:ext>
            </a:extLst>
          </p:cNvPr>
          <p:cNvSpPr txBox="1"/>
          <p:nvPr/>
        </p:nvSpPr>
        <p:spPr>
          <a:xfrm>
            <a:off x="4344823" y="5547308"/>
            <a:ext cx="39202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Say, we want to take a lock on gap between 10-12.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9D206-06FD-449B-E962-0D9C0845E85D}"/>
              </a:ext>
            </a:extLst>
          </p:cNvPr>
          <p:cNvSpPr/>
          <p:nvPr/>
        </p:nvSpPr>
        <p:spPr>
          <a:xfrm>
            <a:off x="7005609" y="4221804"/>
            <a:ext cx="1126714" cy="53073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4BFAB20B-56ED-2003-C020-CBB22FB41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3157" y="3903258"/>
            <a:ext cx="449166" cy="4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A9D05-A238-4963-06A8-302F167C8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6729A-9220-B82D-FFB2-5EF6A37C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9E90D8-3222-DEC2-0737-A2B33E38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198571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Locks that cover a key and a gap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Key-lock + Gap-lock.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BF246E-AA3F-C082-93D2-A3DEBA63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Key-Range Locks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68209C-4CDD-12AB-2B22-B6F65484D202}"/>
              </a:ext>
            </a:extLst>
          </p:cNvPr>
          <p:cNvGraphicFramePr>
            <a:graphicFrameLocks noGrp="1"/>
          </p:cNvGraphicFramePr>
          <p:nvPr/>
        </p:nvGraphicFramePr>
        <p:xfrm>
          <a:off x="3360860" y="4295334"/>
          <a:ext cx="53217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C5FFDC-4636-6A22-B36E-C0F70D725F20}"/>
              </a:ext>
            </a:extLst>
          </p:cNvPr>
          <p:cNvSpPr txBox="1"/>
          <p:nvPr/>
        </p:nvSpPr>
        <p:spPr>
          <a:xfrm>
            <a:off x="524345" y="4352424"/>
            <a:ext cx="2787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</a:t>
            </a:r>
            <a:r>
              <a:rPr lang="en-US" sz="2000" b="1" baseline="30000" dirty="0">
                <a:latin typeface="Palatino Linotype" panose="02040502050505030304" pitchFamily="18" charset="0"/>
              </a:rPr>
              <a:t>+</a:t>
            </a:r>
            <a:r>
              <a:rPr lang="en-US" sz="2000" b="1" dirty="0">
                <a:latin typeface="Palatino Linotype" panose="02040502050505030304" pitchFamily="18" charset="0"/>
              </a:rPr>
              <a:t>-tree Leaf Nodes</a:t>
            </a:r>
          </a:p>
        </p:txBody>
      </p:sp>
    </p:spTree>
    <p:extLst>
      <p:ext uri="{BB962C8B-B14F-4D97-AF65-F5344CB8AC3E}">
        <p14:creationId xmlns:p14="http://schemas.microsoft.com/office/powerpoint/2010/main" val="411830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D565B-FEC3-8FDE-96BA-21A1619AB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C4BB5-62F4-E745-C8C9-889E7ACB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08D60D-7491-CF97-1B3E-8A827215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198571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Locks that cover a key and a gap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Key-lock + Gap-lock.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9CA49F-7B38-F2EF-0926-C0A6B9BE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Key-Range Locks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19305C-F222-F7AF-74C9-8BA9B49545F3}"/>
              </a:ext>
            </a:extLst>
          </p:cNvPr>
          <p:cNvGraphicFramePr>
            <a:graphicFrameLocks noGrp="1"/>
          </p:cNvGraphicFramePr>
          <p:nvPr/>
        </p:nvGraphicFramePr>
        <p:xfrm>
          <a:off x="3360860" y="4295334"/>
          <a:ext cx="53217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8D4B10-09A2-4576-99CD-AEB82150CEDF}"/>
              </a:ext>
            </a:extLst>
          </p:cNvPr>
          <p:cNvSpPr txBox="1"/>
          <p:nvPr/>
        </p:nvSpPr>
        <p:spPr>
          <a:xfrm>
            <a:off x="524345" y="4352424"/>
            <a:ext cx="2787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</a:t>
            </a:r>
            <a:r>
              <a:rPr lang="en-US" sz="2000" b="1" baseline="30000" dirty="0">
                <a:latin typeface="Palatino Linotype" panose="02040502050505030304" pitchFamily="18" charset="0"/>
              </a:rPr>
              <a:t>+</a:t>
            </a:r>
            <a:r>
              <a:rPr lang="en-US" sz="2000" b="1" dirty="0">
                <a:latin typeface="Palatino Linotype" panose="02040502050505030304" pitchFamily="18" charset="0"/>
              </a:rPr>
              <a:t>-tree Leaf Nodes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6A9AC-CD5E-0249-459F-6075A1A80148}"/>
              </a:ext>
            </a:extLst>
          </p:cNvPr>
          <p:cNvSpPr txBox="1"/>
          <p:nvPr/>
        </p:nvSpPr>
        <p:spPr>
          <a:xfrm>
            <a:off x="3706139" y="5550136"/>
            <a:ext cx="4779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Say, we want to take a lock from 10-12.</a:t>
            </a:r>
          </a:p>
        </p:txBody>
      </p:sp>
    </p:spTree>
    <p:extLst>
      <p:ext uri="{BB962C8B-B14F-4D97-AF65-F5344CB8AC3E}">
        <p14:creationId xmlns:p14="http://schemas.microsoft.com/office/powerpoint/2010/main" val="244584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BE001-4ADC-7C06-5825-E793FAAE8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2AE3E-7404-BD31-1B81-3C6CF955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FD896B-92D0-F7F8-D1A2-F908700C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198571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Locks that cover a key and a gap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Key-lock + Gap-lock.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FD87F7-CC87-F610-8569-44D7AF69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Key-Range Locks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3E2A50-A8D9-A221-2594-27A4168786BB}"/>
              </a:ext>
            </a:extLst>
          </p:cNvPr>
          <p:cNvGraphicFramePr>
            <a:graphicFrameLocks noGrp="1"/>
          </p:cNvGraphicFramePr>
          <p:nvPr/>
        </p:nvGraphicFramePr>
        <p:xfrm>
          <a:off x="3360860" y="4295334"/>
          <a:ext cx="53217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97802E-2477-4360-AB19-E97F0E02AB9F}"/>
              </a:ext>
            </a:extLst>
          </p:cNvPr>
          <p:cNvSpPr txBox="1"/>
          <p:nvPr/>
        </p:nvSpPr>
        <p:spPr>
          <a:xfrm>
            <a:off x="524345" y="4352424"/>
            <a:ext cx="2787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</a:t>
            </a:r>
            <a:r>
              <a:rPr lang="en-US" sz="2000" b="1" baseline="30000" dirty="0">
                <a:latin typeface="Palatino Linotype" panose="02040502050505030304" pitchFamily="18" charset="0"/>
              </a:rPr>
              <a:t>+</a:t>
            </a:r>
            <a:r>
              <a:rPr lang="en-US" sz="2000" b="1" dirty="0">
                <a:latin typeface="Palatino Linotype" panose="02040502050505030304" pitchFamily="18" charset="0"/>
              </a:rPr>
              <a:t>-tree Leaf Nodes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4C57D-71F1-04ED-8809-B87EB88D6ABE}"/>
              </a:ext>
            </a:extLst>
          </p:cNvPr>
          <p:cNvSpPr txBox="1"/>
          <p:nvPr/>
        </p:nvSpPr>
        <p:spPr>
          <a:xfrm>
            <a:off x="3706139" y="5550136"/>
            <a:ext cx="4779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Say, we want to take a lock from 10-12.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9EC68A-B5BC-AC61-1CE6-076E032738E6}"/>
              </a:ext>
            </a:extLst>
          </p:cNvPr>
          <p:cNvSpPr/>
          <p:nvPr/>
        </p:nvSpPr>
        <p:spPr>
          <a:xfrm>
            <a:off x="6546715" y="4221804"/>
            <a:ext cx="2042808" cy="53073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5F3361F5-2386-0052-AE28-D235891C3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0357" y="3903258"/>
            <a:ext cx="449166" cy="4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78524-0162-FE2D-649D-AEB15DF6F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D28A2-45FC-5D4D-3CC7-C352123F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9101A3-9962-F1F7-9FB4-FDEBDC72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198571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Allow a transaction to acquire key-range locks in a wider variety of modes.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Remember the locking granularity matrix.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FDB9FF-6614-CFFC-DA44-E89B7EA9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Hierarchical Locks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5DA7D8-0F7D-A679-2AF6-EDBAD60DE708}"/>
              </a:ext>
            </a:extLst>
          </p:cNvPr>
          <p:cNvGraphicFramePr>
            <a:graphicFrameLocks noGrp="1"/>
          </p:cNvGraphicFramePr>
          <p:nvPr/>
        </p:nvGraphicFramePr>
        <p:xfrm>
          <a:off x="3360860" y="4295334"/>
          <a:ext cx="53217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BD040F-1917-5F5E-3C81-CC48920AAE77}"/>
              </a:ext>
            </a:extLst>
          </p:cNvPr>
          <p:cNvSpPr txBox="1"/>
          <p:nvPr/>
        </p:nvSpPr>
        <p:spPr>
          <a:xfrm>
            <a:off x="524345" y="4352424"/>
            <a:ext cx="2787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</a:t>
            </a:r>
            <a:r>
              <a:rPr lang="en-US" sz="2000" b="1" baseline="30000" dirty="0">
                <a:latin typeface="Palatino Linotype" panose="02040502050505030304" pitchFamily="18" charset="0"/>
              </a:rPr>
              <a:t>+</a:t>
            </a:r>
            <a:r>
              <a:rPr lang="en-US" sz="2000" b="1" dirty="0">
                <a:latin typeface="Palatino Linotype" panose="02040502050505030304" pitchFamily="18" charset="0"/>
              </a:rPr>
              <a:t>-tree Leaf Nodes</a:t>
            </a:r>
          </a:p>
        </p:txBody>
      </p:sp>
    </p:spTree>
    <p:extLst>
      <p:ext uri="{BB962C8B-B14F-4D97-AF65-F5344CB8AC3E}">
        <p14:creationId xmlns:p14="http://schemas.microsoft.com/office/powerpoint/2010/main" val="297058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7B3DE-59ED-CBBB-FFDC-27870E5B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8E5DD-554F-77DA-A6D7-8C89AEE2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94DAAF6-185D-8178-4321-5DBD9A20E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198571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Allow a transaction to acquire key-range locks in a wider variety of modes.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Remember the locking granularity matrix.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0015A8-9F7C-951A-948A-6DBE9538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Hierarchical Locks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EB96FB-F41E-3EFE-99B6-C85DDF8916D3}"/>
              </a:ext>
            </a:extLst>
          </p:cNvPr>
          <p:cNvGraphicFramePr>
            <a:graphicFrameLocks noGrp="1"/>
          </p:cNvGraphicFramePr>
          <p:nvPr/>
        </p:nvGraphicFramePr>
        <p:xfrm>
          <a:off x="3360860" y="4295334"/>
          <a:ext cx="53217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30EF6F9-4D36-C881-6DF6-6D898C176200}"/>
              </a:ext>
            </a:extLst>
          </p:cNvPr>
          <p:cNvSpPr txBox="1"/>
          <p:nvPr/>
        </p:nvSpPr>
        <p:spPr>
          <a:xfrm>
            <a:off x="524345" y="4352424"/>
            <a:ext cx="2787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</a:t>
            </a:r>
            <a:r>
              <a:rPr lang="en-US" sz="2000" b="1" baseline="30000" dirty="0">
                <a:latin typeface="Palatino Linotype" panose="02040502050505030304" pitchFamily="18" charset="0"/>
              </a:rPr>
              <a:t>+</a:t>
            </a:r>
            <a:r>
              <a:rPr lang="en-US" sz="2000" b="1" dirty="0">
                <a:latin typeface="Palatino Linotype" panose="02040502050505030304" pitchFamily="18" charset="0"/>
              </a:rPr>
              <a:t>-tree Leaf Nodes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041AD-3731-F63F-DF00-AF600A7821D9}"/>
              </a:ext>
            </a:extLst>
          </p:cNvPr>
          <p:cNvSpPr txBox="1"/>
          <p:nvPr/>
        </p:nvSpPr>
        <p:spPr>
          <a:xfrm>
            <a:off x="524345" y="5750191"/>
            <a:ext cx="9777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Say, T1 wants to read all numbers from 6 to 12 (excluding 12) and update 10 to 12.</a:t>
            </a:r>
          </a:p>
        </p:txBody>
      </p:sp>
    </p:spTree>
    <p:extLst>
      <p:ext uri="{BB962C8B-B14F-4D97-AF65-F5344CB8AC3E}">
        <p14:creationId xmlns:p14="http://schemas.microsoft.com/office/powerpoint/2010/main" val="194699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1E568-D7D6-E433-745C-21EE6E438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34A0F-247C-60A4-1B19-60DB55EA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D07D88-978E-43FC-3152-7FFF36AB7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198571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Allow a transaction to acquire key-range locks in a wider variety of modes.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Remember the locking granularity matrix.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8FE10F-981E-74BD-EE86-89D21A3F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Hierarchical Locks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119863-142A-9489-433D-2BB79FBB81F6}"/>
              </a:ext>
            </a:extLst>
          </p:cNvPr>
          <p:cNvGraphicFramePr>
            <a:graphicFrameLocks noGrp="1"/>
          </p:cNvGraphicFramePr>
          <p:nvPr/>
        </p:nvGraphicFramePr>
        <p:xfrm>
          <a:off x="3360860" y="4295334"/>
          <a:ext cx="53217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E6B8E7-06F7-8AEC-3D1B-F7EEE9687B00}"/>
              </a:ext>
            </a:extLst>
          </p:cNvPr>
          <p:cNvSpPr txBox="1"/>
          <p:nvPr/>
        </p:nvSpPr>
        <p:spPr>
          <a:xfrm>
            <a:off x="524345" y="4352424"/>
            <a:ext cx="2787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</a:t>
            </a:r>
            <a:r>
              <a:rPr lang="en-US" sz="2000" b="1" baseline="30000" dirty="0">
                <a:latin typeface="Palatino Linotype" panose="02040502050505030304" pitchFamily="18" charset="0"/>
              </a:rPr>
              <a:t>+</a:t>
            </a:r>
            <a:r>
              <a:rPr lang="en-US" sz="2000" b="1" dirty="0">
                <a:latin typeface="Palatino Linotype" panose="02040502050505030304" pitchFamily="18" charset="0"/>
              </a:rPr>
              <a:t>-tree Leaf Nodes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16AE5-9561-FC5D-3B06-8CE19BA6B778}"/>
              </a:ext>
            </a:extLst>
          </p:cNvPr>
          <p:cNvSpPr txBox="1"/>
          <p:nvPr/>
        </p:nvSpPr>
        <p:spPr>
          <a:xfrm>
            <a:off x="524345" y="5750191"/>
            <a:ext cx="9777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Say, T1 wants to read all numbers from 6 to 12 (excluding 12) and update 10 to 12.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296C7-CE56-A959-9EDB-76E380F87642}"/>
              </a:ext>
            </a:extLst>
          </p:cNvPr>
          <p:cNvSpPr/>
          <p:nvPr/>
        </p:nvSpPr>
        <p:spPr>
          <a:xfrm>
            <a:off x="3550596" y="4221804"/>
            <a:ext cx="4541063" cy="53073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0133E3F7-B4B0-5CE9-42A0-E4A1C58D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1898" y="3903258"/>
            <a:ext cx="449166" cy="4491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912DFA-B137-8E42-F88B-D9892C769AA2}"/>
              </a:ext>
            </a:extLst>
          </p:cNvPr>
          <p:cNvGrpSpPr/>
          <p:nvPr/>
        </p:nvGrpSpPr>
        <p:grpSpPr>
          <a:xfrm>
            <a:off x="3067670" y="3474677"/>
            <a:ext cx="819691" cy="568399"/>
            <a:chOff x="4060317" y="2434458"/>
            <a:chExt cx="819691" cy="5683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1B3720-5618-98FF-85A3-9B46CA239861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224747-32B6-E1CA-C5BD-0F07AFCE43E7}"/>
                </a:ext>
              </a:extLst>
            </p:cNvPr>
            <p:cNvSpPr txBox="1"/>
            <p:nvPr/>
          </p:nvSpPr>
          <p:spPr>
            <a:xfrm>
              <a:off x="4060318" y="2508289"/>
              <a:ext cx="819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61AFA-4718-BAFA-05FC-CC9B4C0DFB51}"/>
              </a:ext>
            </a:extLst>
          </p:cNvPr>
          <p:cNvGrpSpPr/>
          <p:nvPr/>
        </p:nvGrpSpPr>
        <p:grpSpPr>
          <a:xfrm>
            <a:off x="7081525" y="3805085"/>
            <a:ext cx="819690" cy="568399"/>
            <a:chOff x="4060317" y="2434458"/>
            <a:chExt cx="819690" cy="5683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06C323-089A-BC2C-5446-DF8794719ABC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A44A18-0A1A-F47C-B0F7-694A1D08069D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E62FF1F-641E-933F-4323-538767346C47}"/>
              </a:ext>
            </a:extLst>
          </p:cNvPr>
          <p:cNvSpPr/>
          <p:nvPr/>
        </p:nvSpPr>
        <p:spPr>
          <a:xfrm>
            <a:off x="6556443" y="4315839"/>
            <a:ext cx="1459148" cy="3731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608B8-0485-F55C-1626-5DB9F24D2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9B62-9209-4C16-6DEE-D404C1D7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04" y="136525"/>
            <a:ext cx="10886872" cy="7393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D2E84-5641-BD33-4118-5FED7926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87C1-20E2-CBDD-FE38-D6086BAF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383253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discussed Timestamp Ordering and Forward validation.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</a:t>
            </a:r>
            <a:r>
              <a:rPr lang="en-US" sz="2400" b="1" dirty="0">
                <a:latin typeface="Palatino Linotype" panose="02040502050505030304" pitchFamily="18" charset="0"/>
              </a:rPr>
              <a:t>Forward Validation</a:t>
            </a:r>
            <a:r>
              <a:rPr lang="en-US" sz="2400" dirty="0">
                <a:latin typeface="Palatino Linotype" panose="02040502050505030304" pitchFamily="18" charset="0"/>
              </a:rPr>
              <a:t>, at the time of commit, each transaction checks for conflicts with ongoing transactions.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8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787A0-EA0E-15AA-9AE9-CFF93CB47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058BB-86CF-1966-8016-BBA153FD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A6B857-3B73-5698-75F1-F620BC1C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198571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Allow a transaction to acquire key-range locks in a wider variety of modes.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Remember the locking granularity matrix.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347E5E-727C-8757-68A9-2BB855D8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Hierarchical Locks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939DCA-2E9C-910B-EEF7-953B00BB9B94}"/>
              </a:ext>
            </a:extLst>
          </p:cNvPr>
          <p:cNvGraphicFramePr>
            <a:graphicFrameLocks noGrp="1"/>
          </p:cNvGraphicFramePr>
          <p:nvPr/>
        </p:nvGraphicFramePr>
        <p:xfrm>
          <a:off x="3360860" y="4295334"/>
          <a:ext cx="53217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3E7053-E53A-3D7C-A63F-58E23C1FED3F}"/>
              </a:ext>
            </a:extLst>
          </p:cNvPr>
          <p:cNvSpPr txBox="1"/>
          <p:nvPr/>
        </p:nvSpPr>
        <p:spPr>
          <a:xfrm>
            <a:off x="524345" y="4352424"/>
            <a:ext cx="2787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</a:t>
            </a:r>
            <a:r>
              <a:rPr lang="en-US" sz="2000" b="1" baseline="30000" dirty="0">
                <a:latin typeface="Palatino Linotype" panose="02040502050505030304" pitchFamily="18" charset="0"/>
              </a:rPr>
              <a:t>+</a:t>
            </a:r>
            <a:r>
              <a:rPr lang="en-US" sz="2000" b="1" dirty="0">
                <a:latin typeface="Palatino Linotype" panose="02040502050505030304" pitchFamily="18" charset="0"/>
              </a:rPr>
              <a:t>-tree Leaf Nodes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933A3-C1E3-4501-E4A5-F140AF137BE6}"/>
              </a:ext>
            </a:extLst>
          </p:cNvPr>
          <p:cNvSpPr txBox="1"/>
          <p:nvPr/>
        </p:nvSpPr>
        <p:spPr>
          <a:xfrm>
            <a:off x="524345" y="5750191"/>
            <a:ext cx="97772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Say, T1 wants to read all numbers from 6 to 12 (excluding 12) and update 10 to 12.</a:t>
            </a:r>
          </a:p>
          <a:p>
            <a:endParaRPr lang="en-US" sz="2000" b="1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latin typeface="Palatino Linotype" panose="02040502050505030304" pitchFamily="18" charset="0"/>
              </a:rPr>
              <a:t>Say, T2 wants to read all numbers from 6 to 8.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BBDD4C-1F27-D316-B960-545A19C779A9}"/>
              </a:ext>
            </a:extLst>
          </p:cNvPr>
          <p:cNvSpPr/>
          <p:nvPr/>
        </p:nvSpPr>
        <p:spPr>
          <a:xfrm>
            <a:off x="3550596" y="4221804"/>
            <a:ext cx="4541063" cy="53073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58756F06-7790-3933-01D0-2431DDA4F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1898" y="3903258"/>
            <a:ext cx="449166" cy="44916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F2E4837-8A83-E4A0-3F01-143136CE48E4}"/>
              </a:ext>
            </a:extLst>
          </p:cNvPr>
          <p:cNvGrpSpPr/>
          <p:nvPr/>
        </p:nvGrpSpPr>
        <p:grpSpPr>
          <a:xfrm>
            <a:off x="7081525" y="3805085"/>
            <a:ext cx="819690" cy="568399"/>
            <a:chOff x="4060317" y="2434458"/>
            <a:chExt cx="819690" cy="5683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C4E914-25D4-7F37-8D70-677E00585579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6B6CB-FFC4-9349-79FA-3BA187B20DE9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F6C00-9C88-77EB-8F49-CD11F8CC1F1C}"/>
              </a:ext>
            </a:extLst>
          </p:cNvPr>
          <p:cNvSpPr/>
          <p:nvPr/>
        </p:nvSpPr>
        <p:spPr>
          <a:xfrm>
            <a:off x="6556443" y="4315839"/>
            <a:ext cx="1459148" cy="3731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06541C-C1C9-9B9F-7034-3C681581DCA3}"/>
              </a:ext>
            </a:extLst>
          </p:cNvPr>
          <p:cNvGrpSpPr/>
          <p:nvPr/>
        </p:nvGrpSpPr>
        <p:grpSpPr>
          <a:xfrm>
            <a:off x="2951015" y="4535232"/>
            <a:ext cx="819690" cy="568399"/>
            <a:chOff x="4060317" y="2434458"/>
            <a:chExt cx="819690" cy="56839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E21D03-F8F6-9617-D0FA-B86A08C2679E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CA1FC2-F31F-631B-F828-878F234D36A8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897EEBE-BAC5-E415-B916-D2E1C795BD9E}"/>
              </a:ext>
            </a:extLst>
          </p:cNvPr>
          <p:cNvSpPr/>
          <p:nvPr/>
        </p:nvSpPr>
        <p:spPr>
          <a:xfrm>
            <a:off x="3592013" y="4327358"/>
            <a:ext cx="1864887" cy="3731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DE3659-64C5-A8BC-2EDF-C0560FC4BA79}"/>
              </a:ext>
            </a:extLst>
          </p:cNvPr>
          <p:cNvGrpSpPr/>
          <p:nvPr/>
        </p:nvGrpSpPr>
        <p:grpSpPr>
          <a:xfrm>
            <a:off x="3067670" y="3474677"/>
            <a:ext cx="819691" cy="568399"/>
            <a:chOff x="4060317" y="2434458"/>
            <a:chExt cx="819691" cy="56839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D2FDFD-8F44-F7A5-D2DD-85AC00A83EF3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7CAE77-C5BA-2ACD-7140-61E3AC3929A2}"/>
                </a:ext>
              </a:extLst>
            </p:cNvPr>
            <p:cNvSpPr txBox="1"/>
            <p:nvPr/>
          </p:nvSpPr>
          <p:spPr>
            <a:xfrm>
              <a:off x="4060318" y="2508289"/>
              <a:ext cx="819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47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8F073-8F8A-A0EA-DF29-C4AA6BFD1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92F59-6350-3163-B9A8-363BF437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D1990F-23E9-8CC1-5517-293148C5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Serializability permits programmers to ignore concurrency issues.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 enforcing serializability restricts opportunities for concurrency and limits performance.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Solution</a:t>
            </a:r>
            <a:r>
              <a:rPr lang="en-US" sz="2400" dirty="0">
                <a:latin typeface="Palatino Linotype" panose="02040502050505030304" pitchFamily="18" charset="0"/>
              </a:rPr>
              <a:t>?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Use a weaker level of consistency to improve scalability.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545E10-7BA7-C378-53E9-281A786C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Weaker Levels of Isolation</a:t>
            </a:r>
          </a:p>
        </p:txBody>
      </p:sp>
    </p:spTree>
    <p:extLst>
      <p:ext uri="{BB962C8B-B14F-4D97-AF65-F5344CB8AC3E}">
        <p14:creationId xmlns:p14="http://schemas.microsoft.com/office/powerpoint/2010/main" val="1888008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86D2B-9BA5-B2A7-B4AE-15D9A77B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98B64-1C88-406C-EBCE-BC022425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592658-7ADF-11D0-4759-1526781C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Isolation Levels control the extent to which a transaction is exposed to the actions of other concurrent transactions.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Providing greater concurrency leads to several challenges: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Dirty Reads (W-R)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Unrepeatable Reads (R-W)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Lost Updates (W-W)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Phantom Reads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155A58-B284-D45E-831C-02A3645D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Weaker Levels of Isolation</a:t>
            </a:r>
          </a:p>
        </p:txBody>
      </p:sp>
    </p:spTree>
    <p:extLst>
      <p:ext uri="{BB962C8B-B14F-4D97-AF65-F5344CB8AC3E}">
        <p14:creationId xmlns:p14="http://schemas.microsoft.com/office/powerpoint/2010/main" val="2921632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70A06-A1AC-D614-CFDB-A1C41812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88186-2ACA-5F46-66F9-AE0E6B5C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68A6F7-AA6F-945F-43E2-7C6A2A0F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76" y="1349603"/>
            <a:ext cx="9455278" cy="456907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Serializable:</a:t>
            </a:r>
            <a:r>
              <a:rPr lang="en-US" sz="2400" dirty="0">
                <a:latin typeface="Palatino Linotype" panose="02040502050505030304" pitchFamily="18" charset="0"/>
              </a:rPr>
              <a:t> no phantoms, all reads repeatable, no dirty reads.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E64DCA-E84C-8379-0DA0-434A4D31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Weaker Levels of Isolation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4727FD-AFF4-AE10-ABBE-FFF6C0BE2A1E}"/>
              </a:ext>
            </a:extLst>
          </p:cNvPr>
          <p:cNvCxnSpPr>
            <a:cxnSpLocks/>
          </p:cNvCxnSpPr>
          <p:nvPr/>
        </p:nvCxnSpPr>
        <p:spPr>
          <a:xfrm>
            <a:off x="2233152" y="1388515"/>
            <a:ext cx="0" cy="3464318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29FAB54-66A4-F4C7-A125-2569B1D08D48}"/>
              </a:ext>
            </a:extLst>
          </p:cNvPr>
          <p:cNvSpPr txBox="1"/>
          <p:nvPr/>
        </p:nvSpPr>
        <p:spPr>
          <a:xfrm>
            <a:off x="304806" y="2721114"/>
            <a:ext cx="1945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Isolation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  <a:sym typeface="Wingdings" pitchFamily="2" charset="2"/>
              </a:rPr>
              <a:t>High  Low)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87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64590-8D3F-E6A4-5460-DF4DC9FFC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3DB4B-EEF3-AD02-7BB8-CCB6D718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054E8D-041E-2796-EC9D-A6346BCB1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76" y="1349603"/>
            <a:ext cx="9455278" cy="456907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Serializable:</a:t>
            </a:r>
            <a:r>
              <a:rPr lang="en-US" sz="2400" dirty="0">
                <a:latin typeface="Palatino Linotype" panose="02040502050505030304" pitchFamily="18" charset="0"/>
              </a:rPr>
              <a:t> no phantoms, all reads repeatable, no dirty reads.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Repeatable Reads: </a:t>
            </a:r>
            <a:r>
              <a:rPr lang="en-US" sz="2400" dirty="0">
                <a:latin typeface="Palatino Linotype" panose="02040502050505030304" pitchFamily="18" charset="0"/>
              </a:rPr>
              <a:t>phantoms may happen.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59142-BDFA-FFEE-CE8D-A3D82A05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Weaker Levels of Isolation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161726-6FA2-9C68-94AF-290C167E551B}"/>
              </a:ext>
            </a:extLst>
          </p:cNvPr>
          <p:cNvCxnSpPr>
            <a:cxnSpLocks/>
          </p:cNvCxnSpPr>
          <p:nvPr/>
        </p:nvCxnSpPr>
        <p:spPr>
          <a:xfrm>
            <a:off x="2233152" y="1388515"/>
            <a:ext cx="0" cy="3464318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0C5D81-2A9D-AD44-D407-5314EAEFB97D}"/>
              </a:ext>
            </a:extLst>
          </p:cNvPr>
          <p:cNvSpPr txBox="1"/>
          <p:nvPr/>
        </p:nvSpPr>
        <p:spPr>
          <a:xfrm>
            <a:off x="304806" y="2721114"/>
            <a:ext cx="1945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Isolation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  <a:sym typeface="Wingdings" pitchFamily="2" charset="2"/>
              </a:rPr>
              <a:t>High  Low)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7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4B8CD-9977-03B4-6E02-077F0DD33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9CFE9-914C-49CA-7D1F-E8131082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31530A-5240-DEDD-D6F4-DA067F743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76" y="1349603"/>
            <a:ext cx="9455278" cy="456907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Serializable:</a:t>
            </a:r>
            <a:r>
              <a:rPr lang="en-US" sz="2400" dirty="0">
                <a:latin typeface="Palatino Linotype" panose="02040502050505030304" pitchFamily="18" charset="0"/>
              </a:rPr>
              <a:t> no phantoms, all reads repeatable, no dirty reads.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Repeatable Reads: </a:t>
            </a:r>
            <a:r>
              <a:rPr lang="en-US" sz="2400" dirty="0">
                <a:latin typeface="Palatino Linotype" panose="02040502050505030304" pitchFamily="18" charset="0"/>
              </a:rPr>
              <a:t>phantoms may happen.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Read Committed: </a:t>
            </a:r>
            <a:r>
              <a:rPr lang="en-US" sz="2400" dirty="0">
                <a:latin typeface="Palatino Linotype" panose="02040502050505030304" pitchFamily="18" charset="0"/>
              </a:rPr>
              <a:t>phantoms, unrepeatable reads, and lost updates may happen.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AF51DF-18A8-05BC-BBFE-D56D9F2F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Weaker Levels of Isolation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397A51-17C6-EC7C-4726-03D85FFE0205}"/>
              </a:ext>
            </a:extLst>
          </p:cNvPr>
          <p:cNvCxnSpPr>
            <a:cxnSpLocks/>
          </p:cNvCxnSpPr>
          <p:nvPr/>
        </p:nvCxnSpPr>
        <p:spPr>
          <a:xfrm>
            <a:off x="2233152" y="1388515"/>
            <a:ext cx="0" cy="3464318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80361F-25EA-9D1F-6ACE-31D8C5EC289F}"/>
              </a:ext>
            </a:extLst>
          </p:cNvPr>
          <p:cNvSpPr txBox="1"/>
          <p:nvPr/>
        </p:nvSpPr>
        <p:spPr>
          <a:xfrm>
            <a:off x="304806" y="2721114"/>
            <a:ext cx="1945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Isolation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  <a:sym typeface="Wingdings" pitchFamily="2" charset="2"/>
              </a:rPr>
              <a:t>High  Low)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21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A03F2-AC19-E795-4C2E-C6453D764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9F57B-4421-C964-0E04-DB485926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04DDE1-620C-EC47-74F7-9E9F69E2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76" y="1349603"/>
            <a:ext cx="9455278" cy="456907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Serializable:</a:t>
            </a:r>
            <a:r>
              <a:rPr lang="en-US" sz="2400" dirty="0">
                <a:latin typeface="Palatino Linotype" panose="02040502050505030304" pitchFamily="18" charset="0"/>
              </a:rPr>
              <a:t> no phantoms, all reads repeatable, no dirty reads.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Repeatable Reads: </a:t>
            </a:r>
            <a:r>
              <a:rPr lang="en-US" sz="2400" dirty="0">
                <a:latin typeface="Palatino Linotype" panose="02040502050505030304" pitchFamily="18" charset="0"/>
              </a:rPr>
              <a:t>phantoms may happen.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Read Committed: </a:t>
            </a:r>
            <a:r>
              <a:rPr lang="en-US" sz="2400" dirty="0">
                <a:latin typeface="Palatino Linotype" panose="02040502050505030304" pitchFamily="18" charset="0"/>
              </a:rPr>
              <a:t>phantoms, unrepeatable reads, and lost updates may happen.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Read Uncommitted: </a:t>
            </a:r>
            <a:r>
              <a:rPr lang="en-US" sz="2400" dirty="0">
                <a:latin typeface="Palatino Linotype" panose="02040502050505030304" pitchFamily="18" charset="0"/>
              </a:rPr>
              <a:t>all anomalies may happen.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D665AA-17C4-3D54-0444-BEA1A7B3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Weaker Levels of Isolation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DEAEF3-CE82-02A1-0178-20322BC24C5C}"/>
              </a:ext>
            </a:extLst>
          </p:cNvPr>
          <p:cNvCxnSpPr>
            <a:cxnSpLocks/>
          </p:cNvCxnSpPr>
          <p:nvPr/>
        </p:nvCxnSpPr>
        <p:spPr>
          <a:xfrm>
            <a:off x="2233152" y="1388515"/>
            <a:ext cx="0" cy="3464318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BF60FE-ACEB-95A6-06BB-77A46EF83598}"/>
              </a:ext>
            </a:extLst>
          </p:cNvPr>
          <p:cNvSpPr txBox="1"/>
          <p:nvPr/>
        </p:nvSpPr>
        <p:spPr>
          <a:xfrm>
            <a:off x="304806" y="2721114"/>
            <a:ext cx="1945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Isolation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  <a:sym typeface="Wingdings" pitchFamily="2" charset="2"/>
              </a:rPr>
              <a:t>High  Low)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42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62839-E984-758C-88E7-DC270062A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A6BF-69D9-0B7E-228F-92FF41FC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1EC6F7-2BC2-0E92-B09F-1555E8C9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76" y="1349603"/>
            <a:ext cx="9455278" cy="456907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Serializable: </a:t>
            </a:r>
            <a:r>
              <a:rPr lang="en-US" sz="2400" dirty="0">
                <a:latin typeface="Palatino Linotype" panose="02040502050505030304" pitchFamily="18" charset="0"/>
              </a:rPr>
              <a:t>Strong Strict 2PL with phantom protection (example index locks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Repeatable Reads: </a:t>
            </a:r>
            <a:r>
              <a:rPr lang="en-US" sz="2400" dirty="0">
                <a:latin typeface="Palatino Linotype" panose="02040502050505030304" pitchFamily="18" charset="0"/>
              </a:rPr>
              <a:t>Same as above, but without phantom protection.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Read Committed: </a:t>
            </a:r>
            <a:r>
              <a:rPr lang="en-US" sz="2400" dirty="0">
                <a:latin typeface="Palatino Linotype" panose="02040502050505030304" pitchFamily="18" charset="0"/>
              </a:rPr>
              <a:t> Same as above, but S-Locks are released immediately.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Read Uncommitted: </a:t>
            </a:r>
            <a:r>
              <a:rPr lang="en-US" sz="2400" dirty="0">
                <a:latin typeface="Palatino Linotype" panose="02040502050505030304" pitchFamily="18" charset="0"/>
              </a:rPr>
              <a:t>Same as above but allows dirty reads (no S-Locks).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FF2A0E-5932-5700-7468-7DB4E07C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Weaker Levels of Isolation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BE2CC5-64CA-AC27-20B7-857825B0974F}"/>
              </a:ext>
            </a:extLst>
          </p:cNvPr>
          <p:cNvCxnSpPr>
            <a:cxnSpLocks/>
          </p:cNvCxnSpPr>
          <p:nvPr/>
        </p:nvCxnSpPr>
        <p:spPr>
          <a:xfrm>
            <a:off x="2233152" y="1388515"/>
            <a:ext cx="0" cy="4530161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EB06D7-0117-E3EB-4F68-2EAF597BF48F}"/>
              </a:ext>
            </a:extLst>
          </p:cNvPr>
          <p:cNvSpPr txBox="1"/>
          <p:nvPr/>
        </p:nvSpPr>
        <p:spPr>
          <a:xfrm>
            <a:off x="304806" y="2721114"/>
            <a:ext cx="1945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Isolation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  <a:sym typeface="Wingdings" pitchFamily="2" charset="2"/>
              </a:rPr>
              <a:t>High  Low)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77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9A30A-F0D7-DFC9-0BBE-91DB354F2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CCAA-9916-F99A-AED9-6546FED4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77" y="2666198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Multi-Version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22215-FC69-289B-ABC4-DFE43CB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39679-212C-B147-DDD7-21D1ED3F9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DC4DA-3EF7-AA0B-4132-872F0C31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679E29-49F7-2A34-9086-2913B3B3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DBMS maintains multiple physical versions of each record in the database.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a transaction writes/updates a record, the DBMS creates a new version of that record.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a transaction reads a record, it reads the newest version that existed when the transaction started.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9BE1A9-933E-D1D0-1AB0-D3180106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Multi-Version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27468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DD617-A497-20BE-343C-A8333983C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EB2F-A315-5CAE-5712-4898392E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9E1E0F-8C06-2EA6-29C4-19BACDCC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Backward Validation</a:t>
            </a:r>
          </a:p>
        </p:txBody>
      </p:sp>
    </p:spTree>
    <p:extLst>
      <p:ext uri="{BB962C8B-B14F-4D97-AF65-F5344CB8AC3E}">
        <p14:creationId xmlns:p14="http://schemas.microsoft.com/office/powerpoint/2010/main" val="627937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A54B7-8D1E-389F-97FE-8D2DA9F4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2B620-EC99-CF28-A788-36D36689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726146-AF96-9E9E-88B5-456E5BE4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504438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MVCC,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Writers do not block readers.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Readers do not block writers.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Read-only transactions can read from a </a:t>
            </a:r>
            <a:r>
              <a:rPr lang="en-US" sz="2400" b="1" dirty="0">
                <a:latin typeface="Palatino Linotype" panose="02040502050505030304" pitchFamily="18" charset="0"/>
              </a:rPr>
              <a:t>consistent snapshot </a:t>
            </a:r>
            <a:r>
              <a:rPr lang="en-US" sz="2400" dirty="0">
                <a:latin typeface="Palatino Linotype" panose="02040502050505030304" pitchFamily="18" charset="0"/>
              </a:rPr>
              <a:t>without acquiring locks.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MVCC uses timestamps to determine visibility.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MVCC provides support </a:t>
            </a:r>
            <a:r>
              <a:rPr lang="en-US" sz="2400" b="1" dirty="0">
                <a:latin typeface="Palatino Linotype" panose="02040502050505030304" pitchFamily="18" charset="0"/>
              </a:rPr>
              <a:t>time-travel queries </a:t>
            </a:r>
            <a:r>
              <a:rPr lang="en-US" sz="2400" dirty="0">
                <a:latin typeface="Palatino Linotype" panose="02040502050505030304" pitchFamily="18" charset="0"/>
              </a:rPr>
              <a:t>if you skip doing garbage collection.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Run this query on the database state 2 weeks ago.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AFADE-1AC8-5975-505D-FCF38967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Multi-Version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3439429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748B5-8C10-F430-3278-FD4D3EAC8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09D7B-5661-B296-C792-2176715C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4B956A-BF7A-8E91-62EC-23138E79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504438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does MVCC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12E9B0-77F2-AC6F-0CDE-CFFD7AF2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Multi-Version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2037343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AF7EA-D67F-32F3-3084-4E4D31A57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C7106-B804-85BE-A50B-AEEA57C8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80517E-4970-24CC-1492-9F4552AF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1049000" cy="504438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does MVCC work?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For each transaction: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Create a new version on write.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Assign a begin timestamp and end timestamp.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End timestamp of previous version = begin timestamp of new version.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Remember, we will still try to maintain isolation.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concurrent transaction should not see uncommitted versions.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Concurrent transactions should read only committed versions.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View uncommitted versions as written in the local/logical space.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BECAA8-EFC7-A8A1-1C79-FED0CF85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Multi-Version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484328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31AF3-E29B-475B-627D-386B8006B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CCA90-B0F8-C413-E58E-BCB7FDB4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54C56C-F1F7-DA59-5742-C4641B22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563565-75CC-C86E-D1CB-2AF1B1857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72062"/>
              </p:ext>
            </p:extLst>
          </p:nvPr>
        </p:nvGraphicFramePr>
        <p:xfrm>
          <a:off x="1544229" y="1550773"/>
          <a:ext cx="3856382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9184902-1053-5B22-E32C-3458B9F741C7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18C9EE-FE89-76FF-683E-BAFC75EACB2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CAB031-EC41-0AAC-E451-979EBA822CE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72EC092-DF19-33E2-671B-5EA37B88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70655"/>
              </p:ext>
            </p:extLst>
          </p:nvPr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326B56-8C56-FB6C-D51F-644BB2FA38A0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415098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C7EF6-A3B4-183D-821E-6B8505CD4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8976E-658B-36E3-BFD0-3B0F1798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013CBB-358D-E631-A0E8-40656312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186B0-83F7-3DBA-9477-E4E104E5B96F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B5A472E-364F-E861-CB82-2B0CA441CAB0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5F9B55-57A8-CEF5-CEB8-5B9A46C1E36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FB988-CF66-97FD-87B5-6A221BCE66C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64B15C-0447-7124-911F-49DCB574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60715"/>
              </p:ext>
            </p:extLst>
          </p:nvPr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3CA23C-1611-FCD2-3D2E-BA0056869623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DACE067C-E9DA-C8C2-6512-C0C555319DD3}"/>
              </a:ext>
            </a:extLst>
          </p:cNvPr>
          <p:cNvSpPr/>
          <p:nvPr/>
        </p:nvSpPr>
        <p:spPr>
          <a:xfrm>
            <a:off x="1168844" y="2336350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581AB-084D-E017-6C83-26A242E313BD}"/>
              </a:ext>
            </a:extLst>
          </p:cNvPr>
          <p:cNvSpPr txBox="1"/>
          <p:nvPr/>
        </p:nvSpPr>
        <p:spPr>
          <a:xfrm>
            <a:off x="5323081" y="211876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6E4CE-7B65-6179-3D4B-C17F1804C600}"/>
              </a:ext>
            </a:extLst>
          </p:cNvPr>
          <p:cNvSpPr txBox="1"/>
          <p:nvPr/>
        </p:nvSpPr>
        <p:spPr>
          <a:xfrm>
            <a:off x="918376" y="6338857"/>
            <a:ext cx="5939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At start of the transaction get a begin timestamp.</a:t>
            </a:r>
          </a:p>
        </p:txBody>
      </p:sp>
    </p:spTree>
    <p:extLst>
      <p:ext uri="{BB962C8B-B14F-4D97-AF65-F5344CB8AC3E}">
        <p14:creationId xmlns:p14="http://schemas.microsoft.com/office/powerpoint/2010/main" val="2214872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15E1-7F58-B1B8-E7B3-AF4B7C639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451B7-D143-A821-6E02-1ABC93BA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CAAC24-DBF3-99C4-DB24-7E60A87E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4FDE3F-042F-E86A-8D43-A7FDAD6D394E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9645269-1E17-DD47-C5B2-E3DC03E0DF69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F69973-CD23-7060-6C4D-347F977AEC5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735077-00AD-04E6-C7A4-B235FA029EED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211011-443C-FE3A-F867-44DF63114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31713"/>
              </p:ext>
            </p:extLst>
          </p:nvPr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BB6EC5-C9AD-AB9F-AB5A-B412A00FFA50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E849BEEA-8FDD-9E36-B583-AF117C3BD140}"/>
              </a:ext>
            </a:extLst>
          </p:cNvPr>
          <p:cNvSpPr/>
          <p:nvPr/>
        </p:nvSpPr>
        <p:spPr>
          <a:xfrm>
            <a:off x="1168844" y="259426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89609-41FA-A39E-1A5D-758474A3D7FF}"/>
              </a:ext>
            </a:extLst>
          </p:cNvPr>
          <p:cNvSpPr txBox="1"/>
          <p:nvPr/>
        </p:nvSpPr>
        <p:spPr>
          <a:xfrm>
            <a:off x="5323081" y="211876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0D2781-9FED-82DE-AB9E-F7E9DF753154}"/>
              </a:ext>
            </a:extLst>
          </p:cNvPr>
          <p:cNvSpPr txBox="1"/>
          <p:nvPr/>
        </p:nvSpPr>
        <p:spPr>
          <a:xfrm>
            <a:off x="918376" y="6338857"/>
            <a:ext cx="5939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Next, read the latest version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904033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7FAF-1517-1E81-D142-C2788EC1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EF75A-DBA7-2EA5-3A82-6C59DC07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AB0A0E-1D87-3613-43F9-0F761E0F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119A0B-1E8C-B9BA-E317-8FF78299DAF2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2729908-4863-CADD-699A-E777709642C8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C9CAE7-AEAF-142F-33AF-2ED1D625A71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200B21-3D49-324C-E238-A2459FD46545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E6139FF-F0AE-5504-144A-345320D0E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03837"/>
              </p:ext>
            </p:extLst>
          </p:nvPr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A37CB2-0E26-F179-32C4-6CE1B21EBFED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5FEEE930-A637-F7C0-97ED-C4646602BE6B}"/>
              </a:ext>
            </a:extLst>
          </p:cNvPr>
          <p:cNvSpPr/>
          <p:nvPr/>
        </p:nvSpPr>
        <p:spPr>
          <a:xfrm>
            <a:off x="3097035" y="2960424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2AAAF6-878F-F664-807F-ADC9BAE64715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C8D0A-C935-CC2F-3CEF-4071C199850D}"/>
              </a:ext>
            </a:extLst>
          </p:cNvPr>
          <p:cNvSpPr txBox="1"/>
          <p:nvPr/>
        </p:nvSpPr>
        <p:spPr>
          <a:xfrm>
            <a:off x="918376" y="6338857"/>
            <a:ext cx="5939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Begin timestamp for T2.</a:t>
            </a:r>
          </a:p>
        </p:txBody>
      </p:sp>
    </p:spTree>
    <p:extLst>
      <p:ext uri="{BB962C8B-B14F-4D97-AF65-F5344CB8AC3E}">
        <p14:creationId xmlns:p14="http://schemas.microsoft.com/office/powerpoint/2010/main" val="1334904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20599-6B00-EB73-C6F0-972409B7A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C7A8B-9B31-3C85-3704-1585EDF6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B1AAFE-9413-12BE-C861-C33472F1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3A15C9-4C44-FB5B-8946-8B175BAC2C4D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8715EFD-A5A5-DD72-53DB-A047ACD84DF8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3E0CECF-B879-A56C-4010-2F4A016720C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FF698D-0BEC-CA4D-E0A6-C39B4F225DED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A855E3-D497-615C-8F7F-3FE29FA1A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96449"/>
              </p:ext>
            </p:extLst>
          </p:nvPr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CDD29B-058C-F33C-71C4-9B7D2FD74CA3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F05AC218-FDCA-24D9-DC43-87E8F6537156}"/>
              </a:ext>
            </a:extLst>
          </p:cNvPr>
          <p:cNvSpPr/>
          <p:nvPr/>
        </p:nvSpPr>
        <p:spPr>
          <a:xfrm>
            <a:off x="3097035" y="3248721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D96FA-E6EB-A131-DC00-4BADAF417D91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F8F8E-DF0E-1563-E959-85FCCF441049}"/>
              </a:ext>
            </a:extLst>
          </p:cNvPr>
          <p:cNvSpPr txBox="1"/>
          <p:nvPr/>
        </p:nvSpPr>
        <p:spPr>
          <a:xfrm>
            <a:off x="918376" y="6338857"/>
            <a:ext cx="5939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Create a new version for T2.</a:t>
            </a:r>
          </a:p>
        </p:txBody>
      </p:sp>
    </p:spTree>
    <p:extLst>
      <p:ext uri="{BB962C8B-B14F-4D97-AF65-F5344CB8AC3E}">
        <p14:creationId xmlns:p14="http://schemas.microsoft.com/office/powerpoint/2010/main" val="2571154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68317-BF00-6A31-4A6C-314701000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651F2-DB9A-DD94-9ABF-326F036C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C840E6-245A-4B24-3DF4-4432D88B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B37D18-F61F-1484-E48C-2F50DA3272DB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1BE500F-1C53-D844-8959-22CE941A193E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CECF75-FB71-D1B4-F474-0F66BA0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9BFBB4-9038-65D9-1EAC-9F7361CAF0A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3B944-0604-605E-E435-A907F2844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74893"/>
              </p:ext>
            </p:extLst>
          </p:nvPr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258E3F1-733A-8CD9-2A32-5E1FBE5E74EF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8640C98-3395-CD13-8E77-0AFF3CCE742C}"/>
              </a:ext>
            </a:extLst>
          </p:cNvPr>
          <p:cNvSpPr/>
          <p:nvPr/>
        </p:nvSpPr>
        <p:spPr>
          <a:xfrm>
            <a:off x="3097035" y="321413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8B44F3-F784-FEC4-E762-C5A0DA2C7C8C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3A471-EB2B-6067-72B7-2D001F9A73F7}"/>
              </a:ext>
            </a:extLst>
          </p:cNvPr>
          <p:cNvSpPr txBox="1"/>
          <p:nvPr/>
        </p:nvSpPr>
        <p:spPr>
          <a:xfrm>
            <a:off x="918375" y="6338857"/>
            <a:ext cx="889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Begin Timestamp for the new version for T2 is T2’s begin timestamp.</a:t>
            </a:r>
          </a:p>
        </p:txBody>
      </p:sp>
    </p:spTree>
    <p:extLst>
      <p:ext uri="{BB962C8B-B14F-4D97-AF65-F5344CB8AC3E}">
        <p14:creationId xmlns:p14="http://schemas.microsoft.com/office/powerpoint/2010/main" val="1442105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2DD7D-133B-D244-2657-279F04A99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DFF3B-8343-7EBC-90DE-82AFE411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94A420-3521-2648-44C3-DDF9870A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5BD8B9-A4CA-647D-AAF0-79EF9BE07955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E5B029D-54C6-D52D-4ACA-6B48F1821A47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0B69135-B04C-1280-1ABB-298F94F29DE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0CD7BD-D3E2-C13C-7F4D-3EE00E3FDE23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2AEDD8-495F-5DA4-6840-E92B5AB5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22865"/>
              </p:ext>
            </p:extLst>
          </p:nvPr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1A9E76C-A207-EFF1-03AA-72542CFE4A0E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08A90-303D-10D0-A778-2CD27E1AF5DC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66696-027B-EBC9-281D-C60EE1845406}"/>
              </a:ext>
            </a:extLst>
          </p:cNvPr>
          <p:cNvSpPr txBox="1"/>
          <p:nvPr/>
        </p:nvSpPr>
        <p:spPr>
          <a:xfrm>
            <a:off x="918375" y="6338857"/>
            <a:ext cx="889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Set end Timestamp for the previous.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876145B8-94F2-81D3-2086-807B8CE69164}"/>
              </a:ext>
            </a:extLst>
          </p:cNvPr>
          <p:cNvSpPr/>
          <p:nvPr/>
        </p:nvSpPr>
        <p:spPr>
          <a:xfrm>
            <a:off x="3097035" y="321413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5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F12F9-5CE2-45CD-55FB-32FD48807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F5512-DB0C-0390-D0BC-D8AC9DEA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BE695D-139B-46D5-42A7-73B0A196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At the time of commit, each transaction checks if it conflicts with other </a:t>
            </a:r>
            <a:r>
              <a:rPr lang="en-US" sz="2400" b="1" dirty="0">
                <a:latin typeface="Palatino Linotype" panose="02040502050505030304" pitchFamily="18" charset="0"/>
              </a:rPr>
              <a:t>already committed transactions </a:t>
            </a:r>
            <a:r>
              <a:rPr lang="en-US" sz="2400" dirty="0">
                <a:latin typeface="Palatino Linotype" panose="02040502050505030304" pitchFamily="18" charset="0"/>
              </a:rPr>
              <a:t>(transactions which were concurrent and have committed).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going to commit transaction (at the validation step), checks the timestamps and read/write sets of other committed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247EA0-DD0D-6EAD-63EA-3443F5F3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Backward Validation</a:t>
            </a:r>
          </a:p>
        </p:txBody>
      </p:sp>
    </p:spTree>
    <p:extLst>
      <p:ext uri="{BB962C8B-B14F-4D97-AF65-F5344CB8AC3E}">
        <p14:creationId xmlns:p14="http://schemas.microsoft.com/office/powerpoint/2010/main" val="980070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B618A-2700-8EBE-585E-CC3383F3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1D79E-EDE9-ACE9-FE8F-5A2FA0A5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FDBCE7-C1CC-00A2-674B-64C7C823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B78C55-0E9B-C10E-2FEE-F7B9660D123F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CE70EEB-13F3-54B5-490D-B60CB7B8B54F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6EBFD8-451E-E147-ACCA-C1848B3DF96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EC880B-4A5E-716E-2034-DD46CFC23673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286921-D0A3-190F-F8C4-82B5836AE39B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1D06A6-F2B0-F612-7AFF-2191322DC5CE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F1B1C-88DC-BC8F-DFFE-30E0C63E53A4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4D098-F154-953A-D406-64757C7EB895}"/>
              </a:ext>
            </a:extLst>
          </p:cNvPr>
          <p:cNvSpPr txBox="1"/>
          <p:nvPr/>
        </p:nvSpPr>
        <p:spPr>
          <a:xfrm>
            <a:off x="918375" y="6338857"/>
            <a:ext cx="889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But, how would a transaction know which is the committed version?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E810AC3-5CC9-BB24-8DCF-E7A911363B2F}"/>
              </a:ext>
            </a:extLst>
          </p:cNvPr>
          <p:cNvSpPr/>
          <p:nvPr/>
        </p:nvSpPr>
        <p:spPr>
          <a:xfrm>
            <a:off x="3097035" y="321413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8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98B88-C971-666B-05BA-E0E2653E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E71B5-9112-02FF-1535-0A56B705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33645D-34B2-CE99-74A5-30A6E8DD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A76B6D-F35D-0830-32A2-7DD6A1691DB6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ABFC245-9853-A80E-F763-5556ABD1D160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C5F33D-CE35-3260-53D4-1313752893C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853DAB-EB57-6EAB-BB3B-33632F57CBF5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1260C0-F346-B84E-6CCE-8020A36DEB6F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1FAA30-C7BF-D7CB-F13A-FBAA2A2151B1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537F1-CDFC-BEDB-A674-3558CBD3787E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49F09-F9C0-D7BC-A6D1-EC1EF555B784}"/>
              </a:ext>
            </a:extLst>
          </p:cNvPr>
          <p:cNvSpPr txBox="1"/>
          <p:nvPr/>
        </p:nvSpPr>
        <p:spPr>
          <a:xfrm>
            <a:off x="918375" y="6338857"/>
            <a:ext cx="889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Maintain transaction status table!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B998220-C24A-1BD8-680B-D3A2EF5003B5}"/>
              </a:ext>
            </a:extLst>
          </p:cNvPr>
          <p:cNvSpPr/>
          <p:nvPr/>
        </p:nvSpPr>
        <p:spPr>
          <a:xfrm>
            <a:off x="3097035" y="321413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A73EA5-7941-AD00-70C1-7B34C830E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86202"/>
              </p:ext>
            </p:extLst>
          </p:nvPr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67B6021-9094-0F7D-EBC3-ECCD38F639E9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</p:spTree>
    <p:extLst>
      <p:ext uri="{BB962C8B-B14F-4D97-AF65-F5344CB8AC3E}">
        <p14:creationId xmlns:p14="http://schemas.microsoft.com/office/powerpoint/2010/main" val="981557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73D02-E898-1F45-CAF4-F137AF360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4D4E-CC80-9C2A-90A0-9B139411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1C7A14-2A3C-CD8C-64E3-4065BDB6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724434-7E5E-33C0-D087-74F198DBA647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90462CA-0320-5404-B429-8603F83F54C0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51BC1B-E234-1810-B621-D5EF8E7BC413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0B5A8-E5CB-DCAE-2572-946BCFFCD48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56BD0F-B4FA-163A-A067-7E42CC344400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361FE81-FA0F-5761-CD42-9B9B4C1D8FE2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443D5-B920-CCF6-D710-4A38DAF9D611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CE9F1-D157-A80D-58F9-F5AAE7F3EB64}"/>
              </a:ext>
            </a:extLst>
          </p:cNvPr>
          <p:cNvSpPr txBox="1"/>
          <p:nvPr/>
        </p:nvSpPr>
        <p:spPr>
          <a:xfrm>
            <a:off x="918375" y="6338857"/>
            <a:ext cx="99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Assume a new transaction T3 arrives at this moment, what version should it read?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F1DA764-919B-45FC-850C-6770438B1D58}"/>
              </a:ext>
            </a:extLst>
          </p:cNvPr>
          <p:cNvSpPr/>
          <p:nvPr/>
        </p:nvSpPr>
        <p:spPr>
          <a:xfrm>
            <a:off x="3097035" y="321413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732523-42C0-B03F-128D-8A55CC5DB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36139"/>
              </p:ext>
            </p:extLst>
          </p:nvPr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4CB73D-D098-9391-459E-0DF6C3FF39B9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</p:spTree>
    <p:extLst>
      <p:ext uri="{BB962C8B-B14F-4D97-AF65-F5344CB8AC3E}">
        <p14:creationId xmlns:p14="http://schemas.microsoft.com/office/powerpoint/2010/main" val="1904448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CFA6-A100-609D-610C-9052B4008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5EAC4-4DDF-E7B1-798C-8BFBDB17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D47A3D-B9EC-DE42-5322-71D28529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167D41-5C8A-AD6F-4FD9-BE67562729AF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F900FD1-CFDA-B1C9-218A-533540C5E751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6826DD-38F8-1A6C-CE96-CA79D0D368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8D9882-8E3B-1D3B-F4E0-1A599B94FE3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89BD76-98AD-C65E-BB42-005E01A5C460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36CA5DE-924A-ACEE-047D-6D7E017F4A89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167947-7523-AA91-2F7A-13D5F9178CC0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8DB5E7-7A27-9021-7437-F7533091E5FD}"/>
              </a:ext>
            </a:extLst>
          </p:cNvPr>
          <p:cNvSpPr txBox="1"/>
          <p:nvPr/>
        </p:nvSpPr>
        <p:spPr>
          <a:xfrm>
            <a:off x="918376" y="6049706"/>
            <a:ext cx="999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If T3 is allowed to read only committed changes, then version 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0</a:t>
            </a:r>
            <a:r>
              <a:rPr lang="en-US" sz="2000" b="1" dirty="0">
                <a:latin typeface="Palatino Linotype" panose="02040502050505030304" pitchFamily="18" charset="0"/>
              </a:rPr>
              <a:t>, and if uncommitted changes are allowed then 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1.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E30D335-E092-9AD9-6557-FD4778711DB5}"/>
              </a:ext>
            </a:extLst>
          </p:cNvPr>
          <p:cNvSpPr/>
          <p:nvPr/>
        </p:nvSpPr>
        <p:spPr>
          <a:xfrm>
            <a:off x="3097035" y="321413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22C8C4-0A2B-0C37-34AA-4E7FD7CCD1C4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FB9B474-233D-9E6E-BAEF-518EF430427A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</p:spTree>
    <p:extLst>
      <p:ext uri="{BB962C8B-B14F-4D97-AF65-F5344CB8AC3E}">
        <p14:creationId xmlns:p14="http://schemas.microsoft.com/office/powerpoint/2010/main" val="2347222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66C81-ACE2-E9B5-C355-7931B299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4CA80-FC7F-6C91-1378-BE164F48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AE596B-9B7B-6DB4-54CC-7EF03007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00FAD0-7BF9-C616-8911-5DEA7DF90B2A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40C8631-0BBC-BDB9-93DE-725F0AFB1702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D173D0-19CF-4862-2B11-0E09AB89E5F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37B0D2-BA53-ED3E-7AB7-729EB912D9E4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38429CD-A580-3B09-5C15-CB1F977BAFE8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7F4548-8ADE-618B-46E4-1829CA36ECA2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51E32-4BD8-A86F-09C4-439C7D29D95B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117215-AC91-AA57-02F7-32AAF592246A}"/>
              </a:ext>
            </a:extLst>
          </p:cNvPr>
          <p:cNvSpPr txBox="1"/>
          <p:nvPr/>
        </p:nvSpPr>
        <p:spPr>
          <a:xfrm>
            <a:off x="918376" y="6049706"/>
            <a:ext cx="99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commits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651313D-5703-5960-235A-BFA098B7057A}"/>
              </a:ext>
            </a:extLst>
          </p:cNvPr>
          <p:cNvSpPr/>
          <p:nvPr/>
        </p:nvSpPr>
        <p:spPr>
          <a:xfrm>
            <a:off x="1166638" y="3522462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8DDCCC-CC95-9D04-0CB1-1FDCBA6D6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94267"/>
              </p:ext>
            </p:extLst>
          </p:nvPr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239EBA6-9EBD-55E8-5B2A-0565948D42B8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</p:spTree>
    <p:extLst>
      <p:ext uri="{BB962C8B-B14F-4D97-AF65-F5344CB8AC3E}">
        <p14:creationId xmlns:p14="http://schemas.microsoft.com/office/powerpoint/2010/main" val="712886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5FE6E-7E6A-EE6A-C4A7-EC25C5585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1A46-F2DD-D8B1-EDE4-FFE8ACE7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E65544-A161-F6E5-FACA-D0382ECC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27B67D-FB1C-D760-8126-9B95D753A24B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984A477-DDCA-CFC8-CB1B-6B59A8175E3E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3571FC-91AB-12C3-A445-E09EA9EE9C4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BD6D8-CE3D-F475-F2EF-8B2F12F3A1E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72191B-5F0A-8017-6273-490F156DCAED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F1A2F77-E518-A296-1DE1-BB69953F0822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F52FC-3875-656F-EA10-175F6D4B8D6A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A96CE-3653-B9AD-8C74-8D8305FEC865}"/>
              </a:ext>
            </a:extLst>
          </p:cNvPr>
          <p:cNvSpPr txBox="1"/>
          <p:nvPr/>
        </p:nvSpPr>
        <p:spPr>
          <a:xfrm>
            <a:off x="918376" y="6049706"/>
            <a:ext cx="99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commits.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B70EE3F-992A-E669-2059-FBE5248FC0C3}"/>
              </a:ext>
            </a:extLst>
          </p:cNvPr>
          <p:cNvSpPr/>
          <p:nvPr/>
        </p:nvSpPr>
        <p:spPr>
          <a:xfrm>
            <a:off x="3097035" y="3811053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F45CC7-1542-BFAF-58D9-3298417BD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3359"/>
              </p:ext>
            </p:extLst>
          </p:nvPr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ABB5FA0-AAA3-5F46-8F0F-259A00F5F65F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</p:spTree>
    <p:extLst>
      <p:ext uri="{BB962C8B-B14F-4D97-AF65-F5344CB8AC3E}">
        <p14:creationId xmlns:p14="http://schemas.microsoft.com/office/powerpoint/2010/main" val="11098176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64020-1A3B-53A1-38DB-1A413D861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A81E4-5043-7C18-EFF4-5F594BAF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C9390-62BF-74F5-DCFE-996A7F86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61E35-808E-4FE8-7285-85F63172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87701"/>
              </p:ext>
            </p:extLst>
          </p:nvPr>
        </p:nvGraphicFramePr>
        <p:xfrm>
          <a:off x="1544229" y="1550773"/>
          <a:ext cx="38563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800A309-18DB-3EFC-E5C9-E496290D3911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7BB293-5732-974A-4B77-E885E1B8B4A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5E5D53-1549-D718-C677-0DDC6C62FB0A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FD0DFB-AA97-AD9E-048B-DF3A1B330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54829"/>
              </p:ext>
            </p:extLst>
          </p:nvPr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latin typeface="Palatino Linotype" panose="02040502050505030304" pitchFamily="18" charset="0"/>
                        </a:rPr>
                        <a:t>100</a:t>
                      </a:r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862E596-0CBF-1382-5221-C1E0CB199FB6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5AC2A-C1D8-EBF6-0844-B1716157EDD4}"/>
              </a:ext>
            </a:extLst>
          </p:cNvPr>
          <p:cNvSpPr txBox="1"/>
          <p:nvPr/>
        </p:nvSpPr>
        <p:spPr>
          <a:xfrm>
            <a:off x="5323081" y="2118768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CB6064D-9B96-8E24-5659-DD002CFE49B3}"/>
              </a:ext>
            </a:extLst>
          </p:cNvPr>
          <p:cNvSpPr/>
          <p:nvPr/>
        </p:nvSpPr>
        <p:spPr>
          <a:xfrm>
            <a:off x="1168844" y="2285199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B7DC1C-942C-54AE-858F-3961975B0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30845"/>
              </p:ext>
            </p:extLst>
          </p:nvPr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9CA1F7-DB15-EA40-3A11-B9474C222209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</p:spTree>
    <p:extLst>
      <p:ext uri="{BB962C8B-B14F-4D97-AF65-F5344CB8AC3E}">
        <p14:creationId xmlns:p14="http://schemas.microsoft.com/office/powerpoint/2010/main" val="1265314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C2F01-B50A-A375-A75A-79261D574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91151-4BCD-E990-09E7-863959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496E45-49C8-B23B-748E-95401268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A1618F-FCEC-45FD-B015-E9EE8F891B1A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250B46D-57A3-0746-7E69-9603555C062F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0453E0B-916B-E497-0766-8F65D5626F3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CFC019-13DA-1AB4-7C40-7905EADFDEB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D9C294-91F1-F9A5-0AA9-61F34904F538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latin typeface="Palatino Linotype" panose="02040502050505030304" pitchFamily="18" charset="0"/>
                        </a:rPr>
                        <a:t>100</a:t>
                      </a:r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3B1201A-6C96-60DF-A2FD-6F58BD367398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38230-4548-D0F7-99E8-748405C736EC}"/>
              </a:ext>
            </a:extLst>
          </p:cNvPr>
          <p:cNvSpPr txBox="1"/>
          <p:nvPr/>
        </p:nvSpPr>
        <p:spPr>
          <a:xfrm>
            <a:off x="5323081" y="2118768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12A8384-C2B8-CA34-0D8B-20ECC0612553}"/>
              </a:ext>
            </a:extLst>
          </p:cNvPr>
          <p:cNvSpPr/>
          <p:nvPr/>
        </p:nvSpPr>
        <p:spPr>
          <a:xfrm>
            <a:off x="1168844" y="2627760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633BE9-E4F7-A996-A1FA-B6A73B45B442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B452009-4D66-3178-2678-7E9E7B3A427F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</p:spTree>
    <p:extLst>
      <p:ext uri="{BB962C8B-B14F-4D97-AF65-F5344CB8AC3E}">
        <p14:creationId xmlns:p14="http://schemas.microsoft.com/office/powerpoint/2010/main" val="1853967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AC35D-FFD3-FFA5-B4E4-DFF5C90C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1D595-C10E-F3D3-BE04-23F48F0C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E5DAED-F06B-6493-20E4-C94132E2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B792DB-F72A-A9E9-16AE-A75CE5ECB06E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E6446B7-88CE-39FB-E4D7-5EE7F06C2404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AB3885-8173-5655-440E-FB1151F86A9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CAC3CC-7B24-D5DB-F8C0-69A7E1081CC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6B4D77-57B5-BFEF-A4C0-B279C3BF5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059716"/>
              </p:ext>
            </p:extLst>
          </p:nvPr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16353EC-00EE-1405-425C-327CE01E020F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BD0B7-2FBC-E9B2-5179-5D88604D1C06}"/>
              </a:ext>
            </a:extLst>
          </p:cNvPr>
          <p:cNvSpPr txBox="1"/>
          <p:nvPr/>
        </p:nvSpPr>
        <p:spPr>
          <a:xfrm>
            <a:off x="5323081" y="2118768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8D12BD7-0FBE-B18E-9083-BCC5BFB3A6A0}"/>
              </a:ext>
            </a:extLst>
          </p:cNvPr>
          <p:cNvSpPr/>
          <p:nvPr/>
        </p:nvSpPr>
        <p:spPr>
          <a:xfrm>
            <a:off x="1168844" y="293186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624968-86EB-CC96-6A4F-6D43A76194E9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1" i="0" baseline="-25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687BB9-4E2E-5E2A-F4CB-BD0DB06AA4F9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8E4A7-3409-407C-8973-789041B1C843}"/>
              </a:ext>
            </a:extLst>
          </p:cNvPr>
          <p:cNvSpPr txBox="1"/>
          <p:nvPr/>
        </p:nvSpPr>
        <p:spPr>
          <a:xfrm>
            <a:off x="918376" y="6049706"/>
            <a:ext cx="99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New version due to write operation.</a:t>
            </a:r>
          </a:p>
        </p:txBody>
      </p:sp>
    </p:spTree>
    <p:extLst>
      <p:ext uri="{BB962C8B-B14F-4D97-AF65-F5344CB8AC3E}">
        <p14:creationId xmlns:p14="http://schemas.microsoft.com/office/powerpoint/2010/main" val="11542536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C3755-436B-ACE7-6DFE-A469979A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3F563-C131-0913-0116-08E157D5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ABC192-4017-0A96-21A4-660C5DD5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649987-214C-B348-CBB9-28BEC051F87B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4401AF5-772C-BBB7-1A2F-7A2858DF67F9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ABE45FF-FF52-A0B5-BEEB-65AE2F14B11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7CD4C9-021D-E8A3-C032-D919B376757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D253D9-5B8C-FEFC-AB1B-3EC9E1AD3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21190"/>
              </p:ext>
            </p:extLst>
          </p:nvPr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0775FA6-BB48-4A8E-6752-AA17F417E913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4C5F6-CEBA-1548-D2AF-E46B19B7F79E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A6D74B7-8993-1BEA-05F9-C0BB55322674}"/>
              </a:ext>
            </a:extLst>
          </p:cNvPr>
          <p:cNvSpPr/>
          <p:nvPr/>
        </p:nvSpPr>
        <p:spPr>
          <a:xfrm>
            <a:off x="3097035" y="2913155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A4D658-EE91-E3D2-56E6-A54C83877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95931"/>
              </p:ext>
            </p:extLst>
          </p:nvPr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D6E276-D4F2-A830-3284-6D6EF892BF5F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</p:spTree>
    <p:extLst>
      <p:ext uri="{BB962C8B-B14F-4D97-AF65-F5344CB8AC3E}">
        <p14:creationId xmlns:p14="http://schemas.microsoft.com/office/powerpoint/2010/main" val="91816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C284C-DFB4-2C40-1AC4-82F870445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26271-FACA-0BC5-D34C-6DCDEF30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4F68E3-1704-2E74-D803-4327C89E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889245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A9E27-28F2-03B0-DCEE-5AD45204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3BAB7-D5C5-60DC-9CE5-57FE34D3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F929B5-BC82-446A-AA5A-3860F9B75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38326-4104-9FA8-9112-65D1C2ED1EE7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F8E54A9-352E-4131-7906-4A28EE3D7CE9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F3C116-4B4B-5FAB-7B57-F12A19E5310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E5AFF2-FC5D-2456-B7D2-4759C24BE72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4D29FF-3864-D8B0-AF97-D48647DE3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58714"/>
              </p:ext>
            </p:extLst>
          </p:nvPr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862C1A9-129B-A29C-C0FA-8708FB994F4B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BEE8C-A5F6-7AA9-1C1D-F150AD408E4D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D827481-8730-7106-7AB8-716522F7CE36}"/>
              </a:ext>
            </a:extLst>
          </p:cNvPr>
          <p:cNvSpPr/>
          <p:nvPr/>
        </p:nvSpPr>
        <p:spPr>
          <a:xfrm>
            <a:off x="3097035" y="3245503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50332A-71DD-F466-9379-C98856EF43E0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A43CBD-055C-BF0D-492B-190D65A09D21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FE756-C51E-8DC5-AF92-53163A16042D}"/>
              </a:ext>
            </a:extLst>
          </p:cNvPr>
          <p:cNvSpPr txBox="1"/>
          <p:nvPr/>
        </p:nvSpPr>
        <p:spPr>
          <a:xfrm>
            <a:off x="918376" y="6049706"/>
            <a:ext cx="99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What version will T2 read?</a:t>
            </a:r>
          </a:p>
        </p:txBody>
      </p:sp>
    </p:spTree>
    <p:extLst>
      <p:ext uri="{BB962C8B-B14F-4D97-AF65-F5344CB8AC3E}">
        <p14:creationId xmlns:p14="http://schemas.microsoft.com/office/powerpoint/2010/main" val="130381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B01B-0ED3-8719-7EED-2E82BCB08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17DF4-8D71-4E5B-DE55-8E644018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3EA803-0515-E7FF-3DC9-3F89CA5C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8C74E9-609C-276B-609E-1424A47AAF60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D75F632-13C5-EEB3-33B5-A02A4586EB34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E0720D-7144-94CE-9862-1233880F9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1C5415-0C3A-96EC-9CF4-6EE32FA63973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42A01A-DE9B-8A3F-A7C5-B60AE9C026AD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E5766E-44B5-3AF1-3612-1862FDCDAE02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C38320-B54E-1875-A545-BD4AA76FF759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D38CCF4-FFA9-9B8B-8DAB-5BD6FD4847EC}"/>
              </a:ext>
            </a:extLst>
          </p:cNvPr>
          <p:cNvSpPr/>
          <p:nvPr/>
        </p:nvSpPr>
        <p:spPr>
          <a:xfrm>
            <a:off x="3097035" y="3245503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678F24-D063-294B-88EF-A17188F60377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F494107-3FAD-5856-2685-4AF0CB72D4E8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BA395-BFEF-F9BA-69B6-97740ACFA193}"/>
              </a:ext>
            </a:extLst>
          </p:cNvPr>
          <p:cNvSpPr txBox="1"/>
          <p:nvPr/>
        </p:nvSpPr>
        <p:spPr>
          <a:xfrm>
            <a:off x="918376" y="6049706"/>
            <a:ext cx="999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will read version 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0 </a:t>
            </a:r>
            <a:r>
              <a:rPr lang="en-US" sz="2000" b="1" dirty="0">
                <a:latin typeface="Palatino Linotype" panose="02040502050505030304" pitchFamily="18" charset="0"/>
              </a:rPr>
              <a:t>because 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latin typeface="Palatino Linotype" panose="02040502050505030304" pitchFamily="18" charset="0"/>
              </a:rPr>
              <a:t> is not committed yet!</a:t>
            </a:r>
          </a:p>
        </p:txBody>
      </p:sp>
    </p:spTree>
    <p:extLst>
      <p:ext uri="{BB962C8B-B14F-4D97-AF65-F5344CB8AC3E}">
        <p14:creationId xmlns:p14="http://schemas.microsoft.com/office/powerpoint/2010/main" val="5226269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F47E9-14EE-F231-E9EF-6D82632B9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B5E2C-4656-49B6-F39B-99BB8237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410C9D-1A71-328E-DFD4-A49ADF2D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9A7B40-D4AA-2417-9880-CAB10D781150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28FC73F-A8D9-2313-34B4-B50B3901DC5F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4F56DE-407B-4894-045A-D6C68CC3B98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4C491-76E6-3824-23AE-39825321514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000B4A-9AAD-65C0-A80C-741927EF9B78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899C348-C8AA-C248-03EA-1E2D2AC6030F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E8E4FC-B230-F154-6962-8B5804DDCC0B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85AF0915-6B4F-4561-6A0F-06FF70B6DD0B}"/>
              </a:ext>
            </a:extLst>
          </p:cNvPr>
          <p:cNvSpPr/>
          <p:nvPr/>
        </p:nvSpPr>
        <p:spPr>
          <a:xfrm>
            <a:off x="3097035" y="3527605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2E6529-FAEB-D06E-F087-A93013F733CA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FB051F-2DD1-6128-F731-6CC8483A2322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DBAE0-C5FA-B38B-F203-5549ABC1F42C}"/>
              </a:ext>
            </a:extLst>
          </p:cNvPr>
          <p:cNvSpPr txBox="1"/>
          <p:nvPr/>
        </p:nvSpPr>
        <p:spPr>
          <a:xfrm>
            <a:off x="918377" y="6049706"/>
            <a:ext cx="9315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This write operation will have to wait otherwise T2 will create conflicting versions</a:t>
            </a:r>
          </a:p>
        </p:txBody>
      </p:sp>
    </p:spTree>
    <p:extLst>
      <p:ext uri="{BB962C8B-B14F-4D97-AF65-F5344CB8AC3E}">
        <p14:creationId xmlns:p14="http://schemas.microsoft.com/office/powerpoint/2010/main" val="206086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A10B3-FF90-0DBD-AAF4-3C0520F07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C7DFB-020E-CAAE-A65D-D42EA792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CE1BA7-4936-AB4B-B069-86F61ACB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2F0D1C-CF1F-55E3-B1C4-9AF77E40E2B5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8011E76-3F2C-7EA2-1CB0-03ADDCEAABF4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A1E094A-51F3-A5F5-0668-AB6AB6F3597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C7CC79-98C4-4D76-3ABF-F09E968E8DB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3005A4-55F7-6BA6-3627-78DABA93D636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E949DF-3B38-DF19-1FA8-A2ACBD677457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BC1692-E150-28C3-90F6-79FA7B46B736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9CD7339-6F56-16BB-4749-1D0A3986CAE1}"/>
              </a:ext>
            </a:extLst>
          </p:cNvPr>
          <p:cNvSpPr/>
          <p:nvPr/>
        </p:nvSpPr>
        <p:spPr>
          <a:xfrm>
            <a:off x="3097035" y="3527605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F89B98-9795-3E43-6B2E-EC5D40264F8E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EEF44F-5DA8-C28F-DADE-B70B36E04CD6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0C3ED-0374-EEA4-358C-5A8641E5730E}"/>
              </a:ext>
            </a:extLst>
          </p:cNvPr>
          <p:cNvSpPr txBox="1"/>
          <p:nvPr/>
        </p:nvSpPr>
        <p:spPr>
          <a:xfrm>
            <a:off x="918377" y="6049706"/>
            <a:ext cx="9315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Essentially, T2 is not allowed to create any version until T1 commits!</a:t>
            </a:r>
          </a:p>
        </p:txBody>
      </p:sp>
    </p:spTree>
    <p:extLst>
      <p:ext uri="{BB962C8B-B14F-4D97-AF65-F5344CB8AC3E}">
        <p14:creationId xmlns:p14="http://schemas.microsoft.com/office/powerpoint/2010/main" val="42693943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2CFF3-2C44-3FFE-5879-7D463D846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848DC-1C04-ED96-BA15-38EFDAB1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E03480-C5D3-638A-D1F5-FF9FFA79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0C04A8-EBDD-ED6D-15B8-D736600ECC44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9918B11-9194-64D7-6168-053ED3201A51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CA2D3D6-9DE1-2B0E-A81B-E798DF00FA9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657957-C832-EEE1-C919-27C326E26CED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62ED6B-3010-73A9-BF37-A35E70798EC0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08E50BC-6E62-5378-E808-34BF403B10D9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DC9B4-D4C8-D526-FCD7-14C9B25D8D2C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DE25CAA-DA67-8F8D-83C1-34E7668E6E04}"/>
              </a:ext>
            </a:extLst>
          </p:cNvPr>
          <p:cNvSpPr/>
          <p:nvPr/>
        </p:nvSpPr>
        <p:spPr>
          <a:xfrm>
            <a:off x="1168844" y="382272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29D36A-4531-D7F2-ACB8-A8822C605874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0BF65F8-0B37-3119-AF74-2C773877CC6B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85C98-C3D8-652D-9AFC-0496B5386FAD}"/>
              </a:ext>
            </a:extLst>
          </p:cNvPr>
          <p:cNvSpPr txBox="1"/>
          <p:nvPr/>
        </p:nvSpPr>
        <p:spPr>
          <a:xfrm>
            <a:off x="918377" y="6049706"/>
            <a:ext cx="9315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reads version A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latin typeface="Palatino Linotype" panose="02040502050505030304" pitchFamily="18" charset="0"/>
              </a:rPr>
              <a:t> as it is local to T1.</a:t>
            </a:r>
          </a:p>
        </p:txBody>
      </p:sp>
    </p:spTree>
    <p:extLst>
      <p:ext uri="{BB962C8B-B14F-4D97-AF65-F5344CB8AC3E}">
        <p14:creationId xmlns:p14="http://schemas.microsoft.com/office/powerpoint/2010/main" val="997115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8C580-8868-2C1C-E20E-8FDEAB52D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C59AF-CDFF-8F43-5547-507F955D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5CAEE7-89E8-B55F-CDDB-1C9B1A37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581EA6-142B-11F5-AF98-F3661ADDB670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444C8CB-DE44-39B0-33FF-2239DE41F15C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8D8339B-F8C0-99AD-EA25-3EC9E18D4B2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9B78BF-646E-7C1F-91AD-2E084A35A51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9C5382-92A7-CF1C-2D16-1B554EBFC14F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6B6E3EC-6238-93FD-C144-C8C1C55A978B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37FD1-E2F8-E55C-7381-CC1BACC081F6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1D9B4B6-37DC-075F-5E66-FA9D5C365E40}"/>
              </a:ext>
            </a:extLst>
          </p:cNvPr>
          <p:cNvSpPr/>
          <p:nvPr/>
        </p:nvSpPr>
        <p:spPr>
          <a:xfrm>
            <a:off x="1168844" y="4098396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C89B23-C75E-CEF8-BC26-9EDE778FC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67090"/>
              </p:ext>
            </p:extLst>
          </p:nvPr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Committed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BCDEC2D-0BE8-DA89-0805-672F86B74C38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84B9A-8597-6C9A-B246-B6237FFFEF24}"/>
              </a:ext>
            </a:extLst>
          </p:cNvPr>
          <p:cNvSpPr txBox="1"/>
          <p:nvPr/>
        </p:nvSpPr>
        <p:spPr>
          <a:xfrm>
            <a:off x="918377" y="6049706"/>
            <a:ext cx="9315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commits and now we allow T2 to continue running.</a:t>
            </a:r>
          </a:p>
        </p:txBody>
      </p:sp>
    </p:spTree>
    <p:extLst>
      <p:ext uri="{BB962C8B-B14F-4D97-AF65-F5344CB8AC3E}">
        <p14:creationId xmlns:p14="http://schemas.microsoft.com/office/powerpoint/2010/main" val="2450867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9E140-5119-B912-E452-E2CEF0EC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5B8F1-5382-811B-F2B5-232518F7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BD6520-A05D-FE3A-8DBE-B786C4D5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6A6D42-FD76-2950-5B97-7EB36C4375EA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406E9B5-FFB9-CF43-E8E0-73F189DEEB23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BC0FE1-8AD4-C719-B640-44630B3A2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EFCAAA-73C3-F7FF-874C-0D767D311CA5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3E92AC-8A42-33F8-B52B-DC4F97B62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85438"/>
              </p:ext>
            </p:extLst>
          </p:nvPr>
        </p:nvGraphicFramePr>
        <p:xfrm>
          <a:off x="7645940" y="1655609"/>
          <a:ext cx="40789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81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C1035A-3C91-4B80-7AEE-9823DAC153A0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1C9148-2AEE-A33D-2C0A-C4C90AFEC22D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7680CC6-0934-9289-4E8D-8EAC76572FA3}"/>
              </a:ext>
            </a:extLst>
          </p:cNvPr>
          <p:cNvSpPr/>
          <p:nvPr/>
        </p:nvSpPr>
        <p:spPr>
          <a:xfrm>
            <a:off x="3097035" y="351473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B7FE0A-6606-62D9-72F1-426106B2E164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Committed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A33111-5318-C1E1-5DAB-80F10FBD38BF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80EBF-2A72-E2F4-6958-585987E093F5}"/>
              </a:ext>
            </a:extLst>
          </p:cNvPr>
          <p:cNvSpPr txBox="1"/>
          <p:nvPr/>
        </p:nvSpPr>
        <p:spPr>
          <a:xfrm>
            <a:off x="918377" y="6049706"/>
            <a:ext cx="9315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commits and now we allow T2 to continue running.</a:t>
            </a:r>
          </a:p>
        </p:txBody>
      </p:sp>
    </p:spTree>
    <p:extLst>
      <p:ext uri="{BB962C8B-B14F-4D97-AF65-F5344CB8AC3E}">
        <p14:creationId xmlns:p14="http://schemas.microsoft.com/office/powerpoint/2010/main" val="14503100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4514-FBC9-1C87-CF3C-EF570CCA1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C61C6-BD2F-6784-D9DE-8E1757F4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652160-7255-9565-9EBC-58D41F09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F7E7F-DDD3-F831-1D13-995322CD2965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6E29CDD-3634-6BDD-F1E4-A03C33664847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8A8500-5EB5-E1E9-3340-DAF9B0E2B6A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A6E280-5884-255F-5131-253567C3EDB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813BC2-B4F6-5950-B0A1-599C30E73529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81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28FDCE3-46D6-8429-2DDC-E6E3F4BD0558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1461B-C229-09C5-DD61-94E520FC678F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3A40C10-6CA7-D1F2-BA60-4614ABF4C10D}"/>
              </a:ext>
            </a:extLst>
          </p:cNvPr>
          <p:cNvSpPr/>
          <p:nvPr/>
        </p:nvSpPr>
        <p:spPr>
          <a:xfrm>
            <a:off x="3097035" y="351473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5A284C-0694-A816-3695-10CA6707D4E5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Committed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0E7B57-04B4-63B0-CA65-C34FFB48203C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666B9-69A7-E6B2-741A-3F12989125EA}"/>
              </a:ext>
            </a:extLst>
          </p:cNvPr>
          <p:cNvSpPr txBox="1"/>
          <p:nvPr/>
        </p:nvSpPr>
        <p:spPr>
          <a:xfrm>
            <a:off x="918377" y="6049706"/>
            <a:ext cx="9315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Is this serializable?</a:t>
            </a:r>
          </a:p>
        </p:txBody>
      </p:sp>
    </p:spTree>
    <p:extLst>
      <p:ext uri="{BB962C8B-B14F-4D97-AF65-F5344CB8AC3E}">
        <p14:creationId xmlns:p14="http://schemas.microsoft.com/office/powerpoint/2010/main" val="17774466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90B22-0F9F-BCEC-0580-41BABB3CB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957B4-750A-8094-E66E-019C965F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567CFC-B426-E497-ABD5-112BA7FB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A6B356-CCB9-567A-67C2-978267257D75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7E781D4-CEDC-D4BC-DDEB-219C98401766}"/>
              </a:ext>
            </a:extLst>
          </p:cNvPr>
          <p:cNvGrpSpPr/>
          <p:nvPr/>
        </p:nvGrpSpPr>
        <p:grpSpPr>
          <a:xfrm>
            <a:off x="464879" y="1682328"/>
            <a:ext cx="817645" cy="246165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A2C90F-1E7F-65FB-1D5E-CD9F7D38554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0EC5E4-FD3E-2259-0541-87994036CEF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001868-3E06-2A06-34B0-6B84FE517384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1655609"/>
          <a:ext cx="40789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10940">
                  <a:extLst>
                    <a:ext uri="{9D8B030D-6E8A-4147-A177-3AD203B41FA5}">
                      <a16:colId xmlns:a16="http://schemas.microsoft.com/office/drawing/2014/main" val="3558441777"/>
                    </a:ext>
                  </a:extLst>
                </a:gridCol>
                <a:gridCol w="1019732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Begin-TS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End-TS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81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66C598E-4921-3C22-2E24-D39FA6BB6605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73A9EE-A6FC-37E1-81EC-E6FF45B304DA}"/>
              </a:ext>
            </a:extLst>
          </p:cNvPr>
          <p:cNvSpPr txBox="1"/>
          <p:nvPr/>
        </p:nvSpPr>
        <p:spPr>
          <a:xfrm>
            <a:off x="5323081" y="2118768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1</a:t>
            </a:r>
          </a:p>
          <a:p>
            <a:endParaRPr lang="en-US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TS(T</a:t>
            </a:r>
            <a:r>
              <a:rPr lang="en-US" sz="2000" b="1" baseline="-25000" dirty="0">
                <a:solidFill>
                  <a:srgbClr val="7030A0"/>
                </a:solidFill>
                <a:latin typeface="Palatino Linotype" panose="0204050205050503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) = 2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30E5252-CAD5-75A6-E698-171B75391616}"/>
              </a:ext>
            </a:extLst>
          </p:cNvPr>
          <p:cNvSpPr/>
          <p:nvPr/>
        </p:nvSpPr>
        <p:spPr>
          <a:xfrm>
            <a:off x="3097035" y="351473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C8D278-2D87-8226-F904-98C55E3245FE}"/>
              </a:ext>
            </a:extLst>
          </p:cNvPr>
          <p:cNvGraphicFramePr>
            <a:graphicFrameLocks noGrp="1"/>
          </p:cNvGraphicFramePr>
          <p:nvPr/>
        </p:nvGraphicFramePr>
        <p:xfrm>
          <a:off x="7645940" y="4182261"/>
          <a:ext cx="407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559464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Committed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T</a:t>
                      </a:r>
                      <a:r>
                        <a:rPr lang="en-US" b="1" i="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Palatino Linotype" panose="02040502050505030304" pitchFamily="18" charset="0"/>
                        </a:rPr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1DB67C-6167-EA7F-E6BB-C880A1A27553}"/>
              </a:ext>
            </a:extLst>
          </p:cNvPr>
          <p:cNvSpPr txBox="1"/>
          <p:nvPr/>
        </p:nvSpPr>
        <p:spPr>
          <a:xfrm>
            <a:off x="8580425" y="3782151"/>
            <a:ext cx="233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Transaction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10C25-2CEA-D49E-E961-B6A8B8ED3B92}"/>
              </a:ext>
            </a:extLst>
          </p:cNvPr>
          <p:cNvSpPr txBox="1"/>
          <p:nvPr/>
        </p:nvSpPr>
        <p:spPr>
          <a:xfrm>
            <a:off x="918377" y="6049706"/>
            <a:ext cx="9315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Is this serializable? </a:t>
            </a:r>
            <a:r>
              <a:rPr lang="en-US" sz="2000" b="1" dirty="0">
                <a:latin typeface="Palatino Linotype" panose="02040502050505030304" pitchFamily="18" charset="0"/>
              </a:rPr>
              <a:t>No, because T2 reads an older version.</a:t>
            </a:r>
          </a:p>
        </p:txBody>
      </p:sp>
    </p:spTree>
    <p:extLst>
      <p:ext uri="{BB962C8B-B14F-4D97-AF65-F5344CB8AC3E}">
        <p14:creationId xmlns:p14="http://schemas.microsoft.com/office/powerpoint/2010/main" val="1988557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8DBE4-9A0F-2510-C6D7-F9EA3C600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6D3C4-29A3-47F1-87D9-47ACBEE5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96C43B-7155-3AA2-6CB4-38EBAD8C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Snapshot Isolation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6656E3C-DB7B-C380-862D-9E1312F3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458299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a transaction starts, it sees a consistent snapshot of the database.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Snapshot of the database that existed when that the transaction started.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No uncommitted writes from active transactions are visible.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If two transactions update the same object, then the first writer does not wait.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SI sometimes faces the </a:t>
            </a:r>
            <a:r>
              <a:rPr lang="en-US" sz="2400" b="1" dirty="0">
                <a:latin typeface="Palatino Linotype" panose="02040502050505030304" pitchFamily="18" charset="0"/>
              </a:rPr>
              <a:t>Write Skew Anomaly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40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92BB8-28D2-28B4-8444-4CAA17CC8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4CF1C-ED01-0BAA-9EA3-1FDAFB19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EAED48-A372-4675-3D0F-40D18DB7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There is an overhead of copying data to private workspace.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More data to copy, more expensive!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Validation/Write phase creates bottlenecks due to locking.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Aborting a transaction is more expensive in OCC than in 2PL because it occurs after a transaction has already executed.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3D4F86-0F5F-0FAB-7778-BAC52BEA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1738199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65F38-985D-9D56-30B4-A4E61C2F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D82D2-16CA-4C52-4F8E-C047687C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377ED0-EE99-A928-30B6-8CDE98DC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 Skew Anomaly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804AB6-43F3-8525-824D-2005F38651AC}"/>
              </a:ext>
            </a:extLst>
          </p:cNvPr>
          <p:cNvSpPr/>
          <p:nvPr/>
        </p:nvSpPr>
        <p:spPr>
          <a:xfrm>
            <a:off x="918376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2356D9-A4C2-7FB9-60E9-A74AA072BD18}"/>
              </a:ext>
            </a:extLst>
          </p:cNvPr>
          <p:cNvSpPr/>
          <p:nvPr/>
        </p:nvSpPr>
        <p:spPr>
          <a:xfrm>
            <a:off x="1780895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4F2A6-3ADD-6253-8F80-C8B900C5F368}"/>
              </a:ext>
            </a:extLst>
          </p:cNvPr>
          <p:cNvSpPr/>
          <p:nvPr/>
        </p:nvSpPr>
        <p:spPr>
          <a:xfrm>
            <a:off x="918376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D35214-ACF1-452B-2BF3-1E8206AE0692}"/>
              </a:ext>
            </a:extLst>
          </p:cNvPr>
          <p:cNvSpPr/>
          <p:nvPr/>
        </p:nvSpPr>
        <p:spPr>
          <a:xfrm>
            <a:off x="1780895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CFAC8-DEF8-BBCF-E883-630EFFDE240E}"/>
              </a:ext>
            </a:extLst>
          </p:cNvPr>
          <p:cNvSpPr txBox="1"/>
          <p:nvPr/>
        </p:nvSpPr>
        <p:spPr>
          <a:xfrm>
            <a:off x="3180945" y="1319610"/>
            <a:ext cx="3148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Black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B6157-0493-BB8B-ADD6-ABA4454DD8F0}"/>
              </a:ext>
            </a:extLst>
          </p:cNvPr>
          <p:cNvSpPr txBox="1"/>
          <p:nvPr/>
        </p:nvSpPr>
        <p:spPr>
          <a:xfrm>
            <a:off x="3180945" y="5338335"/>
            <a:ext cx="320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White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537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ED47A-ED3D-EC02-60AF-D109B8E96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03B6E-C720-1152-3CD9-370ABF27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04CDB4-842C-750E-453E-E2964D75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 Skew Anomaly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870AF0-B85B-F7AA-7D62-AF467D76766B}"/>
              </a:ext>
            </a:extLst>
          </p:cNvPr>
          <p:cNvSpPr/>
          <p:nvPr/>
        </p:nvSpPr>
        <p:spPr>
          <a:xfrm>
            <a:off x="918376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D0E303-10AA-58A8-C92F-6CDC94222AF0}"/>
              </a:ext>
            </a:extLst>
          </p:cNvPr>
          <p:cNvSpPr/>
          <p:nvPr/>
        </p:nvSpPr>
        <p:spPr>
          <a:xfrm>
            <a:off x="1780895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089C9F-B1AA-568C-1809-A62E3FE1A507}"/>
              </a:ext>
            </a:extLst>
          </p:cNvPr>
          <p:cNvSpPr/>
          <p:nvPr/>
        </p:nvSpPr>
        <p:spPr>
          <a:xfrm>
            <a:off x="918376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E01889-1519-A18E-88F9-FEE647C38050}"/>
              </a:ext>
            </a:extLst>
          </p:cNvPr>
          <p:cNvSpPr/>
          <p:nvPr/>
        </p:nvSpPr>
        <p:spPr>
          <a:xfrm>
            <a:off x="1780895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B500B-F404-798F-0318-0BB80DCACA06}"/>
              </a:ext>
            </a:extLst>
          </p:cNvPr>
          <p:cNvSpPr txBox="1"/>
          <p:nvPr/>
        </p:nvSpPr>
        <p:spPr>
          <a:xfrm>
            <a:off x="3180945" y="1319610"/>
            <a:ext cx="3148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Black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4035C-746A-993C-2E4B-6CBF4305513A}"/>
              </a:ext>
            </a:extLst>
          </p:cNvPr>
          <p:cNvSpPr txBox="1"/>
          <p:nvPr/>
        </p:nvSpPr>
        <p:spPr>
          <a:xfrm>
            <a:off x="3180945" y="5338335"/>
            <a:ext cx="320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White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FFF20B8-578D-93BF-8953-5EF8A2A1098C}"/>
              </a:ext>
            </a:extLst>
          </p:cNvPr>
          <p:cNvSpPr/>
          <p:nvPr/>
        </p:nvSpPr>
        <p:spPr>
          <a:xfrm>
            <a:off x="4134989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E6F3C9-D54E-CDD4-120D-0ED8A6D0D65E}"/>
              </a:ext>
            </a:extLst>
          </p:cNvPr>
          <p:cNvSpPr/>
          <p:nvPr/>
        </p:nvSpPr>
        <p:spPr>
          <a:xfrm>
            <a:off x="4997508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94F265-10ED-7B08-581D-B7EA0B901D04}"/>
              </a:ext>
            </a:extLst>
          </p:cNvPr>
          <p:cNvSpPr/>
          <p:nvPr/>
        </p:nvSpPr>
        <p:spPr>
          <a:xfrm>
            <a:off x="4134989" y="2427369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ABE8B9-6CD8-BF51-881F-6B1F943BB5B3}"/>
              </a:ext>
            </a:extLst>
          </p:cNvPr>
          <p:cNvSpPr/>
          <p:nvPr/>
        </p:nvSpPr>
        <p:spPr>
          <a:xfrm>
            <a:off x="4997508" y="2427369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1A2818-61C1-ECCF-7C5C-71E8EBDDAB66}"/>
              </a:ext>
            </a:extLst>
          </p:cNvPr>
          <p:cNvSpPr/>
          <p:nvPr/>
        </p:nvSpPr>
        <p:spPr>
          <a:xfrm>
            <a:off x="4134989" y="4115120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96504E-3551-1172-E11E-55FAEB298F4F}"/>
              </a:ext>
            </a:extLst>
          </p:cNvPr>
          <p:cNvSpPr/>
          <p:nvPr/>
        </p:nvSpPr>
        <p:spPr>
          <a:xfrm>
            <a:off x="4997508" y="4115120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C5CE48-C303-B8E2-0DA4-91CBD3C47487}"/>
              </a:ext>
            </a:extLst>
          </p:cNvPr>
          <p:cNvSpPr/>
          <p:nvPr/>
        </p:nvSpPr>
        <p:spPr>
          <a:xfrm>
            <a:off x="4134989" y="4771738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371749-B9C2-5477-63AA-4658FB1EE354}"/>
              </a:ext>
            </a:extLst>
          </p:cNvPr>
          <p:cNvSpPr/>
          <p:nvPr/>
        </p:nvSpPr>
        <p:spPr>
          <a:xfrm>
            <a:off x="4997508" y="4771738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E705D1-B1D2-4CED-A9BF-582DFEDF92AC}"/>
              </a:ext>
            </a:extLst>
          </p:cNvPr>
          <p:cNvCxnSpPr/>
          <p:nvPr/>
        </p:nvCxnSpPr>
        <p:spPr>
          <a:xfrm flipV="1">
            <a:off x="2607013" y="2427369"/>
            <a:ext cx="1313234" cy="1001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917392-4C1C-E4A3-CB5A-8B0B8E764C3C}"/>
              </a:ext>
            </a:extLst>
          </p:cNvPr>
          <p:cNvCxnSpPr/>
          <p:nvPr/>
        </p:nvCxnSpPr>
        <p:spPr>
          <a:xfrm>
            <a:off x="2630077" y="3429000"/>
            <a:ext cx="1299898" cy="12016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812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BAE4B-1641-C4D1-ABE7-28C808F48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9B1DE-3565-4B81-D54C-3894D804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D01AF3-3357-1E1B-452B-30130FE7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 Skew Anomaly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EC7199-0F52-0AB8-0FC7-69BDC5BDAFC4}"/>
              </a:ext>
            </a:extLst>
          </p:cNvPr>
          <p:cNvSpPr/>
          <p:nvPr/>
        </p:nvSpPr>
        <p:spPr>
          <a:xfrm>
            <a:off x="918376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D55ABE-47FB-DB28-D784-BA14348DB01A}"/>
              </a:ext>
            </a:extLst>
          </p:cNvPr>
          <p:cNvSpPr/>
          <p:nvPr/>
        </p:nvSpPr>
        <p:spPr>
          <a:xfrm>
            <a:off x="1780895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BC3353-45FA-DDFE-5F64-3581A2350A4C}"/>
              </a:ext>
            </a:extLst>
          </p:cNvPr>
          <p:cNvSpPr/>
          <p:nvPr/>
        </p:nvSpPr>
        <p:spPr>
          <a:xfrm>
            <a:off x="918376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0DD40C-C350-1EBF-2CFE-C4903D10004B}"/>
              </a:ext>
            </a:extLst>
          </p:cNvPr>
          <p:cNvSpPr/>
          <p:nvPr/>
        </p:nvSpPr>
        <p:spPr>
          <a:xfrm>
            <a:off x="1780895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FC865-539D-452B-3575-2C3F7812606F}"/>
              </a:ext>
            </a:extLst>
          </p:cNvPr>
          <p:cNvSpPr txBox="1"/>
          <p:nvPr/>
        </p:nvSpPr>
        <p:spPr>
          <a:xfrm>
            <a:off x="3180945" y="1319610"/>
            <a:ext cx="3148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Black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FD360-470D-A213-D06B-06BCADE1918F}"/>
              </a:ext>
            </a:extLst>
          </p:cNvPr>
          <p:cNvSpPr txBox="1"/>
          <p:nvPr/>
        </p:nvSpPr>
        <p:spPr>
          <a:xfrm>
            <a:off x="3180945" y="5338335"/>
            <a:ext cx="320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White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2FF78F7-DEDE-648E-0651-B41A8DE38148}"/>
              </a:ext>
            </a:extLst>
          </p:cNvPr>
          <p:cNvSpPr/>
          <p:nvPr/>
        </p:nvSpPr>
        <p:spPr>
          <a:xfrm>
            <a:off x="4134989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5EB849-1EE2-94AE-28AC-196D5700B331}"/>
              </a:ext>
            </a:extLst>
          </p:cNvPr>
          <p:cNvSpPr/>
          <p:nvPr/>
        </p:nvSpPr>
        <p:spPr>
          <a:xfrm>
            <a:off x="4997508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BA1A7A-F07B-6A6E-28C1-BF7E7CE29EE3}"/>
              </a:ext>
            </a:extLst>
          </p:cNvPr>
          <p:cNvSpPr/>
          <p:nvPr/>
        </p:nvSpPr>
        <p:spPr>
          <a:xfrm>
            <a:off x="4134989" y="2427369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2C8AAC-2FE2-F62E-6734-986A9E24A549}"/>
              </a:ext>
            </a:extLst>
          </p:cNvPr>
          <p:cNvSpPr/>
          <p:nvPr/>
        </p:nvSpPr>
        <p:spPr>
          <a:xfrm>
            <a:off x="4997508" y="2427369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278F58-691D-B0F8-FF93-36F5629C9ACB}"/>
              </a:ext>
            </a:extLst>
          </p:cNvPr>
          <p:cNvSpPr/>
          <p:nvPr/>
        </p:nvSpPr>
        <p:spPr>
          <a:xfrm>
            <a:off x="4134989" y="4115120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206D23-2614-7CF4-B6D5-99617A7A6680}"/>
              </a:ext>
            </a:extLst>
          </p:cNvPr>
          <p:cNvSpPr/>
          <p:nvPr/>
        </p:nvSpPr>
        <p:spPr>
          <a:xfrm>
            <a:off x="4997508" y="4115120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E8255B-F8D5-ABC4-0406-7F3010BAFC8F}"/>
              </a:ext>
            </a:extLst>
          </p:cNvPr>
          <p:cNvSpPr/>
          <p:nvPr/>
        </p:nvSpPr>
        <p:spPr>
          <a:xfrm>
            <a:off x="4134989" y="4771738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A5FBB8-1021-ACC6-05EE-1EBCF299D823}"/>
              </a:ext>
            </a:extLst>
          </p:cNvPr>
          <p:cNvSpPr/>
          <p:nvPr/>
        </p:nvSpPr>
        <p:spPr>
          <a:xfrm>
            <a:off x="4997508" y="4771738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EB467E-9CA0-2230-C972-D0EABE462179}"/>
              </a:ext>
            </a:extLst>
          </p:cNvPr>
          <p:cNvCxnSpPr/>
          <p:nvPr/>
        </p:nvCxnSpPr>
        <p:spPr>
          <a:xfrm flipV="1">
            <a:off x="2607013" y="2427369"/>
            <a:ext cx="1313234" cy="1001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67FA6E-C23B-C940-1713-1CEA1D3C719D}"/>
              </a:ext>
            </a:extLst>
          </p:cNvPr>
          <p:cNvCxnSpPr/>
          <p:nvPr/>
        </p:nvCxnSpPr>
        <p:spPr>
          <a:xfrm>
            <a:off x="2630077" y="3429000"/>
            <a:ext cx="1299898" cy="12016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E286B5-52EC-8718-C84A-A9B58C46E815}"/>
              </a:ext>
            </a:extLst>
          </p:cNvPr>
          <p:cNvCxnSpPr>
            <a:cxnSpLocks/>
          </p:cNvCxnSpPr>
          <p:nvPr/>
        </p:nvCxnSpPr>
        <p:spPr>
          <a:xfrm>
            <a:off x="5775646" y="2286317"/>
            <a:ext cx="7591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21899F4-4A32-5251-C861-DCFF85A1D321}"/>
              </a:ext>
            </a:extLst>
          </p:cNvPr>
          <p:cNvSpPr/>
          <p:nvPr/>
        </p:nvSpPr>
        <p:spPr>
          <a:xfrm>
            <a:off x="6836036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9922E0-6602-040D-8FC9-3371B19EE360}"/>
              </a:ext>
            </a:extLst>
          </p:cNvPr>
          <p:cNvSpPr/>
          <p:nvPr/>
        </p:nvSpPr>
        <p:spPr>
          <a:xfrm>
            <a:off x="7698555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56B667-94D6-3CFD-CC70-105791D34A3C}"/>
              </a:ext>
            </a:extLst>
          </p:cNvPr>
          <p:cNvSpPr/>
          <p:nvPr/>
        </p:nvSpPr>
        <p:spPr>
          <a:xfrm>
            <a:off x="6836036" y="2427369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9C8116-8045-8785-FEAC-F75B143EA707}"/>
              </a:ext>
            </a:extLst>
          </p:cNvPr>
          <p:cNvSpPr/>
          <p:nvPr/>
        </p:nvSpPr>
        <p:spPr>
          <a:xfrm>
            <a:off x="7698555" y="2427369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9F17-2C8B-F3B6-2BFD-8FFA13E8AF5A}"/>
              </a:ext>
            </a:extLst>
          </p:cNvPr>
          <p:cNvSpPr/>
          <p:nvPr/>
        </p:nvSpPr>
        <p:spPr>
          <a:xfrm>
            <a:off x="4088860" y="2401110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033DA7-81BA-225A-BAC0-4906B9B34DE7}"/>
              </a:ext>
            </a:extLst>
          </p:cNvPr>
          <p:cNvSpPr/>
          <p:nvPr/>
        </p:nvSpPr>
        <p:spPr>
          <a:xfrm>
            <a:off x="6750997" y="2393321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706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50744-355C-4050-1803-6B26FC3BC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9DFCE-39A6-0512-8081-46AE206D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715C16-C774-D1A2-C95C-DB414A7E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 Skew Anomaly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3B2CCB-6C2E-B24E-A9B3-2C7C30C3EE0F}"/>
              </a:ext>
            </a:extLst>
          </p:cNvPr>
          <p:cNvSpPr/>
          <p:nvPr/>
        </p:nvSpPr>
        <p:spPr>
          <a:xfrm>
            <a:off x="918376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28EFE2-35CB-D384-FEF5-3F8B1A89D6E6}"/>
              </a:ext>
            </a:extLst>
          </p:cNvPr>
          <p:cNvSpPr/>
          <p:nvPr/>
        </p:nvSpPr>
        <p:spPr>
          <a:xfrm>
            <a:off x="1780895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763885-AC57-CDD3-AFE4-CD918D52A91D}"/>
              </a:ext>
            </a:extLst>
          </p:cNvPr>
          <p:cNvSpPr/>
          <p:nvPr/>
        </p:nvSpPr>
        <p:spPr>
          <a:xfrm>
            <a:off x="918376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7B67F0-68B4-0FA1-86C8-2A46F503AA99}"/>
              </a:ext>
            </a:extLst>
          </p:cNvPr>
          <p:cNvSpPr/>
          <p:nvPr/>
        </p:nvSpPr>
        <p:spPr>
          <a:xfrm>
            <a:off x="1780895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55973-1DCB-FF10-D3D1-644D7677D13B}"/>
              </a:ext>
            </a:extLst>
          </p:cNvPr>
          <p:cNvSpPr txBox="1"/>
          <p:nvPr/>
        </p:nvSpPr>
        <p:spPr>
          <a:xfrm>
            <a:off x="3180945" y="1319610"/>
            <a:ext cx="3148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Black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BE2D5-BF65-8470-6CAE-1E0C9EFFA0F3}"/>
              </a:ext>
            </a:extLst>
          </p:cNvPr>
          <p:cNvSpPr txBox="1"/>
          <p:nvPr/>
        </p:nvSpPr>
        <p:spPr>
          <a:xfrm>
            <a:off x="3180945" y="5338335"/>
            <a:ext cx="320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White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13D841C-3B87-5DE4-D625-56BB283282FB}"/>
              </a:ext>
            </a:extLst>
          </p:cNvPr>
          <p:cNvSpPr/>
          <p:nvPr/>
        </p:nvSpPr>
        <p:spPr>
          <a:xfrm>
            <a:off x="4134989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0EF7D0-796E-A3BE-1558-17D3CAF1DCDB}"/>
              </a:ext>
            </a:extLst>
          </p:cNvPr>
          <p:cNvSpPr/>
          <p:nvPr/>
        </p:nvSpPr>
        <p:spPr>
          <a:xfrm>
            <a:off x="4997508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F0E97F-49E7-A337-1C1E-110AD95BE580}"/>
              </a:ext>
            </a:extLst>
          </p:cNvPr>
          <p:cNvSpPr/>
          <p:nvPr/>
        </p:nvSpPr>
        <p:spPr>
          <a:xfrm>
            <a:off x="4134989" y="2427369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0B628B-F0E5-D5BE-713A-823A2A30B7B3}"/>
              </a:ext>
            </a:extLst>
          </p:cNvPr>
          <p:cNvSpPr/>
          <p:nvPr/>
        </p:nvSpPr>
        <p:spPr>
          <a:xfrm>
            <a:off x="4997508" y="2427369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6E54B6-D503-9884-D52D-8C3EB69D47F3}"/>
              </a:ext>
            </a:extLst>
          </p:cNvPr>
          <p:cNvSpPr/>
          <p:nvPr/>
        </p:nvSpPr>
        <p:spPr>
          <a:xfrm>
            <a:off x="4134989" y="4115120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66F795-1B88-7AFF-CA82-34BB83A17E55}"/>
              </a:ext>
            </a:extLst>
          </p:cNvPr>
          <p:cNvSpPr/>
          <p:nvPr/>
        </p:nvSpPr>
        <p:spPr>
          <a:xfrm>
            <a:off x="4997508" y="4115120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A57B2-D3F1-D20C-AFF1-F3E1F5B0264E}"/>
              </a:ext>
            </a:extLst>
          </p:cNvPr>
          <p:cNvSpPr/>
          <p:nvPr/>
        </p:nvSpPr>
        <p:spPr>
          <a:xfrm>
            <a:off x="4134989" y="4771738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08B74-9151-BC4A-ACF2-CB96F9FD9B6F}"/>
              </a:ext>
            </a:extLst>
          </p:cNvPr>
          <p:cNvSpPr/>
          <p:nvPr/>
        </p:nvSpPr>
        <p:spPr>
          <a:xfrm>
            <a:off x="4997508" y="4771738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8201C1-46FC-CCF0-E833-687896ACCE52}"/>
              </a:ext>
            </a:extLst>
          </p:cNvPr>
          <p:cNvCxnSpPr/>
          <p:nvPr/>
        </p:nvCxnSpPr>
        <p:spPr>
          <a:xfrm flipV="1">
            <a:off x="2607013" y="2427369"/>
            <a:ext cx="1313234" cy="1001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EF73F-D2AC-089B-58BC-82EE5C8DF7DE}"/>
              </a:ext>
            </a:extLst>
          </p:cNvPr>
          <p:cNvCxnSpPr/>
          <p:nvPr/>
        </p:nvCxnSpPr>
        <p:spPr>
          <a:xfrm>
            <a:off x="2630077" y="3429000"/>
            <a:ext cx="1299898" cy="12016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FE4269-C1AC-2098-CBB8-1DE07B9236F6}"/>
              </a:ext>
            </a:extLst>
          </p:cNvPr>
          <p:cNvCxnSpPr>
            <a:cxnSpLocks/>
          </p:cNvCxnSpPr>
          <p:nvPr/>
        </p:nvCxnSpPr>
        <p:spPr>
          <a:xfrm>
            <a:off x="5775646" y="2286317"/>
            <a:ext cx="7591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AAB34C-28F8-5C3D-016A-EC84E4D1E8A6}"/>
              </a:ext>
            </a:extLst>
          </p:cNvPr>
          <p:cNvCxnSpPr>
            <a:cxnSpLocks/>
          </p:cNvCxnSpPr>
          <p:nvPr/>
        </p:nvCxnSpPr>
        <p:spPr>
          <a:xfrm>
            <a:off x="5796614" y="4656944"/>
            <a:ext cx="7591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D07E8B5-3BF2-FFAC-2E3F-F9CB3075CD1D}"/>
              </a:ext>
            </a:extLst>
          </p:cNvPr>
          <p:cNvSpPr/>
          <p:nvPr/>
        </p:nvSpPr>
        <p:spPr>
          <a:xfrm>
            <a:off x="6836036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D78941-C7DA-D29C-895D-A5DA8604532B}"/>
              </a:ext>
            </a:extLst>
          </p:cNvPr>
          <p:cNvSpPr/>
          <p:nvPr/>
        </p:nvSpPr>
        <p:spPr>
          <a:xfrm>
            <a:off x="7698555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4183CF-1728-8A4F-4EBA-EF99D308D5E5}"/>
              </a:ext>
            </a:extLst>
          </p:cNvPr>
          <p:cNvSpPr/>
          <p:nvPr/>
        </p:nvSpPr>
        <p:spPr>
          <a:xfrm>
            <a:off x="6836036" y="2427369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1E7CB4-ED36-F90D-C7A5-65BD659CFF7A}"/>
              </a:ext>
            </a:extLst>
          </p:cNvPr>
          <p:cNvSpPr/>
          <p:nvPr/>
        </p:nvSpPr>
        <p:spPr>
          <a:xfrm>
            <a:off x="7698555" y="2427369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35E87-A876-23C7-A5C0-C84C9F394C94}"/>
              </a:ext>
            </a:extLst>
          </p:cNvPr>
          <p:cNvSpPr/>
          <p:nvPr/>
        </p:nvSpPr>
        <p:spPr>
          <a:xfrm>
            <a:off x="4088860" y="2401110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1FB533-3E13-918E-5919-B27DFEF0D16D}"/>
              </a:ext>
            </a:extLst>
          </p:cNvPr>
          <p:cNvSpPr/>
          <p:nvPr/>
        </p:nvSpPr>
        <p:spPr>
          <a:xfrm>
            <a:off x="6750997" y="2393321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E4E57-B6E6-2266-32A1-FF9125C42292}"/>
              </a:ext>
            </a:extLst>
          </p:cNvPr>
          <p:cNvSpPr/>
          <p:nvPr/>
        </p:nvSpPr>
        <p:spPr>
          <a:xfrm>
            <a:off x="4088860" y="4076702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864D0-1279-8445-79B2-0B882F675D71}"/>
              </a:ext>
            </a:extLst>
          </p:cNvPr>
          <p:cNvSpPr/>
          <p:nvPr/>
        </p:nvSpPr>
        <p:spPr>
          <a:xfrm>
            <a:off x="6865952" y="4110747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B49357-5231-4FD6-667F-4EC72A3D6E66}"/>
              </a:ext>
            </a:extLst>
          </p:cNvPr>
          <p:cNvSpPr/>
          <p:nvPr/>
        </p:nvSpPr>
        <p:spPr>
          <a:xfrm>
            <a:off x="7728471" y="4110747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771905-3962-6B3F-6EC7-486FAD27E031}"/>
              </a:ext>
            </a:extLst>
          </p:cNvPr>
          <p:cNvSpPr/>
          <p:nvPr/>
        </p:nvSpPr>
        <p:spPr>
          <a:xfrm>
            <a:off x="6865952" y="4767365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0254E9-EBFE-0ECF-C410-10DCAFE35E3F}"/>
              </a:ext>
            </a:extLst>
          </p:cNvPr>
          <p:cNvSpPr/>
          <p:nvPr/>
        </p:nvSpPr>
        <p:spPr>
          <a:xfrm>
            <a:off x="7728471" y="4767365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2A7CE9-AD84-415C-4635-6271B50C7192}"/>
              </a:ext>
            </a:extLst>
          </p:cNvPr>
          <p:cNvSpPr/>
          <p:nvPr/>
        </p:nvSpPr>
        <p:spPr>
          <a:xfrm>
            <a:off x="6750997" y="4065071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613DF-A15F-4DAD-997B-0856420DB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D2F31-A572-A6B4-9A97-E0ACC1DD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E00203-1792-EA4F-1B01-AEAD2776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 Skew Anomaly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BB6A01-DA32-0125-C627-4C7F881CA8F3}"/>
              </a:ext>
            </a:extLst>
          </p:cNvPr>
          <p:cNvSpPr/>
          <p:nvPr/>
        </p:nvSpPr>
        <p:spPr>
          <a:xfrm>
            <a:off x="918376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53A09-373E-34B0-0460-53FE9192EF62}"/>
              </a:ext>
            </a:extLst>
          </p:cNvPr>
          <p:cNvSpPr/>
          <p:nvPr/>
        </p:nvSpPr>
        <p:spPr>
          <a:xfrm>
            <a:off x="1780895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E71242-435A-C411-0D9F-05357DA0BA54}"/>
              </a:ext>
            </a:extLst>
          </p:cNvPr>
          <p:cNvSpPr/>
          <p:nvPr/>
        </p:nvSpPr>
        <p:spPr>
          <a:xfrm>
            <a:off x="918376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8B4098-B6DB-CDA0-69BB-6BF80086C42E}"/>
              </a:ext>
            </a:extLst>
          </p:cNvPr>
          <p:cNvSpPr/>
          <p:nvPr/>
        </p:nvSpPr>
        <p:spPr>
          <a:xfrm>
            <a:off x="1780895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680F6F-34BE-2FE8-10C8-0CDAC3E04221}"/>
              </a:ext>
            </a:extLst>
          </p:cNvPr>
          <p:cNvSpPr txBox="1"/>
          <p:nvPr/>
        </p:nvSpPr>
        <p:spPr>
          <a:xfrm>
            <a:off x="3180945" y="1319610"/>
            <a:ext cx="3148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Black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A1B28F-D562-6888-1166-3D61441570AF}"/>
              </a:ext>
            </a:extLst>
          </p:cNvPr>
          <p:cNvSpPr txBox="1"/>
          <p:nvPr/>
        </p:nvSpPr>
        <p:spPr>
          <a:xfrm>
            <a:off x="3180945" y="5338335"/>
            <a:ext cx="320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White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AE8073-BC81-EA93-D271-99B70D2D74F9}"/>
              </a:ext>
            </a:extLst>
          </p:cNvPr>
          <p:cNvSpPr/>
          <p:nvPr/>
        </p:nvSpPr>
        <p:spPr>
          <a:xfrm>
            <a:off x="4134989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B7EA49-63BB-C7B1-D41A-58AF726DA533}"/>
              </a:ext>
            </a:extLst>
          </p:cNvPr>
          <p:cNvSpPr/>
          <p:nvPr/>
        </p:nvSpPr>
        <p:spPr>
          <a:xfrm>
            <a:off x="4997508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4E6C0D-D547-F7F1-4DB1-AE84234A330D}"/>
              </a:ext>
            </a:extLst>
          </p:cNvPr>
          <p:cNvSpPr/>
          <p:nvPr/>
        </p:nvSpPr>
        <p:spPr>
          <a:xfrm>
            <a:off x="4134989" y="2427369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170DF6-9C7E-C624-D863-82421A0D6B39}"/>
              </a:ext>
            </a:extLst>
          </p:cNvPr>
          <p:cNvSpPr/>
          <p:nvPr/>
        </p:nvSpPr>
        <p:spPr>
          <a:xfrm>
            <a:off x="4997508" y="2427369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D7E171-AE59-AF6B-3B99-B66783CC8E70}"/>
              </a:ext>
            </a:extLst>
          </p:cNvPr>
          <p:cNvSpPr/>
          <p:nvPr/>
        </p:nvSpPr>
        <p:spPr>
          <a:xfrm>
            <a:off x="4134989" y="4115120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C3F093-07CF-D54E-89E2-87F5C54EE491}"/>
              </a:ext>
            </a:extLst>
          </p:cNvPr>
          <p:cNvSpPr/>
          <p:nvPr/>
        </p:nvSpPr>
        <p:spPr>
          <a:xfrm>
            <a:off x="4997508" y="4115120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9BD8F7-002F-992E-A588-85D7267D7B63}"/>
              </a:ext>
            </a:extLst>
          </p:cNvPr>
          <p:cNvSpPr/>
          <p:nvPr/>
        </p:nvSpPr>
        <p:spPr>
          <a:xfrm>
            <a:off x="4134989" y="4771738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EA69F6-7347-9897-EED2-2F120ED1B43F}"/>
              </a:ext>
            </a:extLst>
          </p:cNvPr>
          <p:cNvSpPr/>
          <p:nvPr/>
        </p:nvSpPr>
        <p:spPr>
          <a:xfrm>
            <a:off x="4997508" y="4771738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88E2E-A08F-0F67-C02E-3036D99411AB}"/>
              </a:ext>
            </a:extLst>
          </p:cNvPr>
          <p:cNvCxnSpPr/>
          <p:nvPr/>
        </p:nvCxnSpPr>
        <p:spPr>
          <a:xfrm flipV="1">
            <a:off x="2607013" y="2427369"/>
            <a:ext cx="1313234" cy="1001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721F64-C1D7-554A-A432-50BFDAE7E82A}"/>
              </a:ext>
            </a:extLst>
          </p:cNvPr>
          <p:cNvCxnSpPr/>
          <p:nvPr/>
        </p:nvCxnSpPr>
        <p:spPr>
          <a:xfrm>
            <a:off x="2630077" y="3429000"/>
            <a:ext cx="1299898" cy="12016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6BBF06-1863-56A8-6A51-A6573F0A4AD3}"/>
              </a:ext>
            </a:extLst>
          </p:cNvPr>
          <p:cNvCxnSpPr>
            <a:cxnSpLocks/>
          </p:cNvCxnSpPr>
          <p:nvPr/>
        </p:nvCxnSpPr>
        <p:spPr>
          <a:xfrm>
            <a:off x="5775646" y="2286317"/>
            <a:ext cx="7591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010987-66DC-7A6E-BC61-FBE99DC3C3B5}"/>
              </a:ext>
            </a:extLst>
          </p:cNvPr>
          <p:cNvCxnSpPr>
            <a:cxnSpLocks/>
          </p:cNvCxnSpPr>
          <p:nvPr/>
        </p:nvCxnSpPr>
        <p:spPr>
          <a:xfrm>
            <a:off x="5796614" y="4656944"/>
            <a:ext cx="7591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F203A69-4C61-A615-D7DC-70011DAD98B3}"/>
              </a:ext>
            </a:extLst>
          </p:cNvPr>
          <p:cNvSpPr/>
          <p:nvPr/>
        </p:nvSpPr>
        <p:spPr>
          <a:xfrm>
            <a:off x="6836036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62E681-CC5C-5DD1-E256-DA5BD163AB7C}"/>
              </a:ext>
            </a:extLst>
          </p:cNvPr>
          <p:cNvSpPr/>
          <p:nvPr/>
        </p:nvSpPr>
        <p:spPr>
          <a:xfrm>
            <a:off x="7698555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CEDF19-D90F-E6A8-C223-44AA3623EBFD}"/>
              </a:ext>
            </a:extLst>
          </p:cNvPr>
          <p:cNvSpPr/>
          <p:nvPr/>
        </p:nvSpPr>
        <p:spPr>
          <a:xfrm>
            <a:off x="6836036" y="2427369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F58BA7-53ED-A9A7-4BA2-6E8FC3AC9722}"/>
              </a:ext>
            </a:extLst>
          </p:cNvPr>
          <p:cNvSpPr/>
          <p:nvPr/>
        </p:nvSpPr>
        <p:spPr>
          <a:xfrm>
            <a:off x="7698555" y="2427369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FED9CD-1225-349D-9A21-11792869214D}"/>
              </a:ext>
            </a:extLst>
          </p:cNvPr>
          <p:cNvSpPr/>
          <p:nvPr/>
        </p:nvSpPr>
        <p:spPr>
          <a:xfrm>
            <a:off x="4088860" y="2401110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9DE91F-E8FE-2D50-EFF6-5B538EC6813A}"/>
              </a:ext>
            </a:extLst>
          </p:cNvPr>
          <p:cNvSpPr/>
          <p:nvPr/>
        </p:nvSpPr>
        <p:spPr>
          <a:xfrm>
            <a:off x="6750997" y="2393321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1BE6E6-CACA-2554-841E-52C9E6A6489A}"/>
              </a:ext>
            </a:extLst>
          </p:cNvPr>
          <p:cNvSpPr/>
          <p:nvPr/>
        </p:nvSpPr>
        <p:spPr>
          <a:xfrm>
            <a:off x="4088860" y="4072102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6864A9-4A54-A2EA-8D37-44D48F9171F7}"/>
              </a:ext>
            </a:extLst>
          </p:cNvPr>
          <p:cNvSpPr/>
          <p:nvPr/>
        </p:nvSpPr>
        <p:spPr>
          <a:xfrm>
            <a:off x="6865952" y="4110747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3A1849-18CC-7B3D-7CAD-0EA4CAAB4D8A}"/>
              </a:ext>
            </a:extLst>
          </p:cNvPr>
          <p:cNvSpPr/>
          <p:nvPr/>
        </p:nvSpPr>
        <p:spPr>
          <a:xfrm>
            <a:off x="7728471" y="4110747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1605AF-6C74-8B71-6353-DCA15C09DF90}"/>
              </a:ext>
            </a:extLst>
          </p:cNvPr>
          <p:cNvSpPr/>
          <p:nvPr/>
        </p:nvSpPr>
        <p:spPr>
          <a:xfrm>
            <a:off x="6865952" y="4767365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20D322B-6EE4-446E-24CD-A7CB0E37D787}"/>
              </a:ext>
            </a:extLst>
          </p:cNvPr>
          <p:cNvSpPr/>
          <p:nvPr/>
        </p:nvSpPr>
        <p:spPr>
          <a:xfrm>
            <a:off x="7728471" y="4767365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D28967-421D-1BFD-AC71-98394942D50B}"/>
              </a:ext>
            </a:extLst>
          </p:cNvPr>
          <p:cNvSpPr/>
          <p:nvPr/>
        </p:nvSpPr>
        <p:spPr>
          <a:xfrm>
            <a:off x="6750997" y="4065071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6BC5D7-502F-9350-387A-6C70891DA402}"/>
              </a:ext>
            </a:extLst>
          </p:cNvPr>
          <p:cNvSpPr/>
          <p:nvPr/>
        </p:nvSpPr>
        <p:spPr>
          <a:xfrm>
            <a:off x="9561923" y="2892887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90B521-3095-EABC-5DF3-9466C6E0BD8A}"/>
              </a:ext>
            </a:extLst>
          </p:cNvPr>
          <p:cNvSpPr/>
          <p:nvPr/>
        </p:nvSpPr>
        <p:spPr>
          <a:xfrm>
            <a:off x="10424442" y="2892887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09A4BE-AFBB-C8E2-245F-73D6A3DE0985}"/>
              </a:ext>
            </a:extLst>
          </p:cNvPr>
          <p:cNvSpPr/>
          <p:nvPr/>
        </p:nvSpPr>
        <p:spPr>
          <a:xfrm>
            <a:off x="9561923" y="3549505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895803-0BBB-F082-FEDA-871BC621C48F}"/>
              </a:ext>
            </a:extLst>
          </p:cNvPr>
          <p:cNvSpPr/>
          <p:nvPr/>
        </p:nvSpPr>
        <p:spPr>
          <a:xfrm>
            <a:off x="10424442" y="3549505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A786EC-BA5A-827D-9AA0-E812ABF202DE}"/>
              </a:ext>
            </a:extLst>
          </p:cNvPr>
          <p:cNvCxnSpPr>
            <a:cxnSpLocks/>
          </p:cNvCxnSpPr>
          <p:nvPr/>
        </p:nvCxnSpPr>
        <p:spPr>
          <a:xfrm>
            <a:off x="8579430" y="2368567"/>
            <a:ext cx="833704" cy="10604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35D68A-909B-E635-2AE1-73F06BEA8AA7}"/>
              </a:ext>
            </a:extLst>
          </p:cNvPr>
          <p:cNvCxnSpPr>
            <a:cxnSpLocks/>
          </p:cNvCxnSpPr>
          <p:nvPr/>
        </p:nvCxnSpPr>
        <p:spPr>
          <a:xfrm flipV="1">
            <a:off x="8576517" y="3429000"/>
            <a:ext cx="849585" cy="8823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3463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C8942-0838-65AD-9F94-9D5B7B0CB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3E365-1A94-DB62-BABB-C1DFDB89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171225-9B40-A1A4-726B-13D213E1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 Skew Anomaly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A2545-29EF-E7F1-E77E-61769415D291}"/>
              </a:ext>
            </a:extLst>
          </p:cNvPr>
          <p:cNvSpPr/>
          <p:nvPr/>
        </p:nvSpPr>
        <p:spPr>
          <a:xfrm>
            <a:off x="918376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035A8B-716C-B8EA-9405-B6DD01FDF479}"/>
              </a:ext>
            </a:extLst>
          </p:cNvPr>
          <p:cNvSpPr/>
          <p:nvPr/>
        </p:nvSpPr>
        <p:spPr>
          <a:xfrm>
            <a:off x="1780895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1739B1-3E1E-3A77-0724-722F3578CDB8}"/>
              </a:ext>
            </a:extLst>
          </p:cNvPr>
          <p:cNvSpPr/>
          <p:nvPr/>
        </p:nvSpPr>
        <p:spPr>
          <a:xfrm>
            <a:off x="918376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103900-1D1A-8713-9C65-0F58CEF06B85}"/>
              </a:ext>
            </a:extLst>
          </p:cNvPr>
          <p:cNvSpPr/>
          <p:nvPr/>
        </p:nvSpPr>
        <p:spPr>
          <a:xfrm>
            <a:off x="1780895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C94E5-3295-8BCC-C0C8-BAD76DE5D2B9}"/>
              </a:ext>
            </a:extLst>
          </p:cNvPr>
          <p:cNvSpPr txBox="1"/>
          <p:nvPr/>
        </p:nvSpPr>
        <p:spPr>
          <a:xfrm>
            <a:off x="3180945" y="1319610"/>
            <a:ext cx="3148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Black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FC397-0147-3C7A-5C7C-5617D0376C8D}"/>
              </a:ext>
            </a:extLst>
          </p:cNvPr>
          <p:cNvSpPr txBox="1"/>
          <p:nvPr/>
        </p:nvSpPr>
        <p:spPr>
          <a:xfrm>
            <a:off x="3180945" y="5338335"/>
            <a:ext cx="320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White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7415BC-274F-D373-3917-50D022F3E88B}"/>
              </a:ext>
            </a:extLst>
          </p:cNvPr>
          <p:cNvSpPr/>
          <p:nvPr/>
        </p:nvSpPr>
        <p:spPr>
          <a:xfrm>
            <a:off x="4134989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AD444E-7682-53FC-8DA9-F55CEAE65650}"/>
              </a:ext>
            </a:extLst>
          </p:cNvPr>
          <p:cNvSpPr/>
          <p:nvPr/>
        </p:nvSpPr>
        <p:spPr>
          <a:xfrm>
            <a:off x="4997508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14ECE0-E497-AF4D-C67A-76924CC0894B}"/>
              </a:ext>
            </a:extLst>
          </p:cNvPr>
          <p:cNvSpPr/>
          <p:nvPr/>
        </p:nvSpPr>
        <p:spPr>
          <a:xfrm>
            <a:off x="4134989" y="2427369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E6CE55-206C-A242-36D4-8BFF534B07A0}"/>
              </a:ext>
            </a:extLst>
          </p:cNvPr>
          <p:cNvSpPr/>
          <p:nvPr/>
        </p:nvSpPr>
        <p:spPr>
          <a:xfrm>
            <a:off x="4997508" y="2427369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9C45D1-BD1A-E462-0AEB-5E76CF2F960C}"/>
              </a:ext>
            </a:extLst>
          </p:cNvPr>
          <p:cNvSpPr/>
          <p:nvPr/>
        </p:nvSpPr>
        <p:spPr>
          <a:xfrm>
            <a:off x="4134989" y="4115120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4E390F-866B-8659-82CF-7418E7218F4E}"/>
              </a:ext>
            </a:extLst>
          </p:cNvPr>
          <p:cNvSpPr/>
          <p:nvPr/>
        </p:nvSpPr>
        <p:spPr>
          <a:xfrm>
            <a:off x="4997508" y="4115120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C7741A-BEDE-047E-D0D0-1A78790A21DE}"/>
              </a:ext>
            </a:extLst>
          </p:cNvPr>
          <p:cNvSpPr/>
          <p:nvPr/>
        </p:nvSpPr>
        <p:spPr>
          <a:xfrm>
            <a:off x="4134989" y="4771738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9E2673-7456-FD65-A594-3A792086F523}"/>
              </a:ext>
            </a:extLst>
          </p:cNvPr>
          <p:cNvSpPr/>
          <p:nvPr/>
        </p:nvSpPr>
        <p:spPr>
          <a:xfrm>
            <a:off x="4997508" y="4771738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0F730-D6DB-7A2E-DC1B-D6B8D1151377}"/>
              </a:ext>
            </a:extLst>
          </p:cNvPr>
          <p:cNvCxnSpPr/>
          <p:nvPr/>
        </p:nvCxnSpPr>
        <p:spPr>
          <a:xfrm flipV="1">
            <a:off x="2607013" y="2427369"/>
            <a:ext cx="1313234" cy="1001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3C6E10-AD2C-16B2-A9FC-26ADC3C5AAC9}"/>
              </a:ext>
            </a:extLst>
          </p:cNvPr>
          <p:cNvCxnSpPr/>
          <p:nvPr/>
        </p:nvCxnSpPr>
        <p:spPr>
          <a:xfrm>
            <a:off x="2630077" y="3429000"/>
            <a:ext cx="1299898" cy="12016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F10B94-59F0-0AE5-E03B-D4163795A7B2}"/>
              </a:ext>
            </a:extLst>
          </p:cNvPr>
          <p:cNvCxnSpPr>
            <a:cxnSpLocks/>
          </p:cNvCxnSpPr>
          <p:nvPr/>
        </p:nvCxnSpPr>
        <p:spPr>
          <a:xfrm>
            <a:off x="5775646" y="2286317"/>
            <a:ext cx="7591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89A291-0A3F-5B33-F9FA-71CFA59D8DAD}"/>
              </a:ext>
            </a:extLst>
          </p:cNvPr>
          <p:cNvCxnSpPr>
            <a:cxnSpLocks/>
          </p:cNvCxnSpPr>
          <p:nvPr/>
        </p:nvCxnSpPr>
        <p:spPr>
          <a:xfrm>
            <a:off x="5796614" y="4656944"/>
            <a:ext cx="7591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A0C81B4-7C90-593E-DE84-BFCC43B203F4}"/>
              </a:ext>
            </a:extLst>
          </p:cNvPr>
          <p:cNvSpPr/>
          <p:nvPr/>
        </p:nvSpPr>
        <p:spPr>
          <a:xfrm>
            <a:off x="6836036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4A8C1E-EE30-7E30-953A-97EDA798106F}"/>
              </a:ext>
            </a:extLst>
          </p:cNvPr>
          <p:cNvSpPr/>
          <p:nvPr/>
        </p:nvSpPr>
        <p:spPr>
          <a:xfrm>
            <a:off x="7698555" y="1770751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BE1107-249B-349F-EA9C-2B65B2552A09}"/>
              </a:ext>
            </a:extLst>
          </p:cNvPr>
          <p:cNvSpPr/>
          <p:nvPr/>
        </p:nvSpPr>
        <p:spPr>
          <a:xfrm>
            <a:off x="6836036" y="2427369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6976B8-1787-AA33-A9BF-D30DEFD95A55}"/>
              </a:ext>
            </a:extLst>
          </p:cNvPr>
          <p:cNvSpPr/>
          <p:nvPr/>
        </p:nvSpPr>
        <p:spPr>
          <a:xfrm>
            <a:off x="7698555" y="2427369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E58B6B-BB6E-2925-D149-03CCD636786B}"/>
              </a:ext>
            </a:extLst>
          </p:cNvPr>
          <p:cNvSpPr/>
          <p:nvPr/>
        </p:nvSpPr>
        <p:spPr>
          <a:xfrm>
            <a:off x="4088860" y="2401110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7A99E-3F6A-57EB-DFB2-FDFC4E81C022}"/>
              </a:ext>
            </a:extLst>
          </p:cNvPr>
          <p:cNvSpPr/>
          <p:nvPr/>
        </p:nvSpPr>
        <p:spPr>
          <a:xfrm>
            <a:off x="6750997" y="2393321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9FF437-4E3E-934B-91CE-5ECAAC2EE1E3}"/>
              </a:ext>
            </a:extLst>
          </p:cNvPr>
          <p:cNvSpPr/>
          <p:nvPr/>
        </p:nvSpPr>
        <p:spPr>
          <a:xfrm>
            <a:off x="4088860" y="4072102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73E8E87-C2A4-4927-6C6D-87ADFF3616B7}"/>
              </a:ext>
            </a:extLst>
          </p:cNvPr>
          <p:cNvSpPr/>
          <p:nvPr/>
        </p:nvSpPr>
        <p:spPr>
          <a:xfrm>
            <a:off x="6865952" y="4110747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37DB8C-B04B-95C8-E218-FD9E553E99FE}"/>
              </a:ext>
            </a:extLst>
          </p:cNvPr>
          <p:cNvSpPr/>
          <p:nvPr/>
        </p:nvSpPr>
        <p:spPr>
          <a:xfrm>
            <a:off x="7728471" y="4110747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65AEBC-BA87-50C5-7E3C-BC30624E036F}"/>
              </a:ext>
            </a:extLst>
          </p:cNvPr>
          <p:cNvSpPr/>
          <p:nvPr/>
        </p:nvSpPr>
        <p:spPr>
          <a:xfrm>
            <a:off x="6865952" y="4767365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95B6727-EC61-31C5-D1A5-3A2C2AF570E5}"/>
              </a:ext>
            </a:extLst>
          </p:cNvPr>
          <p:cNvSpPr/>
          <p:nvPr/>
        </p:nvSpPr>
        <p:spPr>
          <a:xfrm>
            <a:off x="7728471" y="4767365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B710AE-7528-62F7-3D8A-190B27E7488B}"/>
              </a:ext>
            </a:extLst>
          </p:cNvPr>
          <p:cNvSpPr/>
          <p:nvPr/>
        </p:nvSpPr>
        <p:spPr>
          <a:xfrm>
            <a:off x="6750997" y="4065071"/>
            <a:ext cx="1686786" cy="5928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7E620A-17BA-182F-0F8B-EA73A358E197}"/>
              </a:ext>
            </a:extLst>
          </p:cNvPr>
          <p:cNvSpPr/>
          <p:nvPr/>
        </p:nvSpPr>
        <p:spPr>
          <a:xfrm>
            <a:off x="9561923" y="2892887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481D286-A54D-11E1-3D84-80ACC195E603}"/>
              </a:ext>
            </a:extLst>
          </p:cNvPr>
          <p:cNvSpPr/>
          <p:nvPr/>
        </p:nvSpPr>
        <p:spPr>
          <a:xfrm>
            <a:off x="10424442" y="2892887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B56112-B750-6835-6C78-C7404C57CFCF}"/>
              </a:ext>
            </a:extLst>
          </p:cNvPr>
          <p:cNvSpPr/>
          <p:nvPr/>
        </p:nvSpPr>
        <p:spPr>
          <a:xfrm>
            <a:off x="9561923" y="3549505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A86E8B-5385-9FBD-017B-632CC979BFD1}"/>
              </a:ext>
            </a:extLst>
          </p:cNvPr>
          <p:cNvSpPr/>
          <p:nvPr/>
        </p:nvSpPr>
        <p:spPr>
          <a:xfrm>
            <a:off x="10424442" y="3549505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D0AEC9-F77B-359A-EC47-CB7A46942710}"/>
              </a:ext>
            </a:extLst>
          </p:cNvPr>
          <p:cNvCxnSpPr>
            <a:cxnSpLocks/>
          </p:cNvCxnSpPr>
          <p:nvPr/>
        </p:nvCxnSpPr>
        <p:spPr>
          <a:xfrm>
            <a:off x="8579430" y="2368567"/>
            <a:ext cx="833704" cy="10604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00C610-1CA5-2155-1140-AECA1777AB02}"/>
              </a:ext>
            </a:extLst>
          </p:cNvPr>
          <p:cNvCxnSpPr>
            <a:cxnSpLocks/>
          </p:cNvCxnSpPr>
          <p:nvPr/>
        </p:nvCxnSpPr>
        <p:spPr>
          <a:xfrm flipV="1">
            <a:off x="8576517" y="3429000"/>
            <a:ext cx="849585" cy="8823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651F8D-CF74-B06B-E84E-B9D7406ECA0D}"/>
              </a:ext>
            </a:extLst>
          </p:cNvPr>
          <p:cNvSpPr txBox="1"/>
          <p:nvPr/>
        </p:nvSpPr>
        <p:spPr>
          <a:xfrm>
            <a:off x="918377" y="6049706"/>
            <a:ext cx="9315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But this is not serializable.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253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488C5-AF46-8F20-789B-F68A1CB3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7125-7036-6659-5C2D-6FA52C39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58CB7E-0E45-22E6-7968-36DD4D78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 Skew Anomaly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A04B6A-7CFA-A8CC-1B58-145C5491003C}"/>
              </a:ext>
            </a:extLst>
          </p:cNvPr>
          <p:cNvSpPr/>
          <p:nvPr/>
        </p:nvSpPr>
        <p:spPr>
          <a:xfrm>
            <a:off x="918376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EB484-85F6-40C6-CAA1-4CFC2DBC58D5}"/>
              </a:ext>
            </a:extLst>
          </p:cNvPr>
          <p:cNvSpPr/>
          <p:nvPr/>
        </p:nvSpPr>
        <p:spPr>
          <a:xfrm>
            <a:off x="1780895" y="2913434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A4BCA5-931B-3B54-E0C0-07E20BB3CE3F}"/>
              </a:ext>
            </a:extLst>
          </p:cNvPr>
          <p:cNvSpPr/>
          <p:nvPr/>
        </p:nvSpPr>
        <p:spPr>
          <a:xfrm>
            <a:off x="918376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8A1A64-9B13-AFC1-729A-3CE808610411}"/>
              </a:ext>
            </a:extLst>
          </p:cNvPr>
          <p:cNvSpPr/>
          <p:nvPr/>
        </p:nvSpPr>
        <p:spPr>
          <a:xfrm>
            <a:off x="1780895" y="3570052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3B296-E746-424D-605B-35ECF96051A5}"/>
              </a:ext>
            </a:extLst>
          </p:cNvPr>
          <p:cNvSpPr txBox="1"/>
          <p:nvPr/>
        </p:nvSpPr>
        <p:spPr>
          <a:xfrm>
            <a:off x="2947189" y="2370524"/>
            <a:ext cx="3148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Black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AEED2-68EB-9C66-0C2F-70A275688435}"/>
              </a:ext>
            </a:extLst>
          </p:cNvPr>
          <p:cNvSpPr txBox="1"/>
          <p:nvPr/>
        </p:nvSpPr>
        <p:spPr>
          <a:xfrm>
            <a:off x="5894870" y="4261794"/>
            <a:ext cx="320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</a:t>
            </a:r>
            <a:r>
              <a:rPr lang="en-US" sz="2000" b="1" dirty="0">
                <a:latin typeface="Palatino Linotype" panose="02040502050505030304" pitchFamily="18" charset="0"/>
                <a:sym typeface="Wingdings" pitchFamily="2" charset="2"/>
              </a:rPr>
              <a:t> Turn all balls White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02C001-2C80-1590-A75B-4B44CCEA0E70}"/>
              </a:ext>
            </a:extLst>
          </p:cNvPr>
          <p:cNvCxnSpPr>
            <a:cxnSpLocks/>
          </p:cNvCxnSpPr>
          <p:nvPr/>
        </p:nvCxnSpPr>
        <p:spPr>
          <a:xfrm>
            <a:off x="2643414" y="3493816"/>
            <a:ext cx="90592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812B43A-8FB3-778C-7966-64FCE6876EB0}"/>
              </a:ext>
            </a:extLst>
          </p:cNvPr>
          <p:cNvSpPr/>
          <p:nvPr/>
        </p:nvSpPr>
        <p:spPr>
          <a:xfrm>
            <a:off x="3754355" y="2978250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5AE93C-8803-3E76-C9F0-0785A00C47FB}"/>
              </a:ext>
            </a:extLst>
          </p:cNvPr>
          <p:cNvSpPr/>
          <p:nvPr/>
        </p:nvSpPr>
        <p:spPr>
          <a:xfrm>
            <a:off x="4616874" y="2978250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F08E4A-0135-650F-DB6C-0358502E9642}"/>
              </a:ext>
            </a:extLst>
          </p:cNvPr>
          <p:cNvSpPr/>
          <p:nvPr/>
        </p:nvSpPr>
        <p:spPr>
          <a:xfrm>
            <a:off x="3754355" y="3634868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34D137-16EC-145E-9AF2-6A88473C4035}"/>
              </a:ext>
            </a:extLst>
          </p:cNvPr>
          <p:cNvSpPr/>
          <p:nvPr/>
        </p:nvSpPr>
        <p:spPr>
          <a:xfrm>
            <a:off x="4616874" y="3634868"/>
            <a:ext cx="657505" cy="5155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3B72E38-728B-E5E9-D6E6-756DA033D0E0}"/>
              </a:ext>
            </a:extLst>
          </p:cNvPr>
          <p:cNvSpPr/>
          <p:nvPr/>
        </p:nvSpPr>
        <p:spPr>
          <a:xfrm>
            <a:off x="6590334" y="2929613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245265-F823-DC49-189F-A04E0EAC5E1A}"/>
              </a:ext>
            </a:extLst>
          </p:cNvPr>
          <p:cNvSpPr/>
          <p:nvPr/>
        </p:nvSpPr>
        <p:spPr>
          <a:xfrm>
            <a:off x="7452853" y="2929613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1E2506-7D99-0659-8109-502DBA932F93}"/>
              </a:ext>
            </a:extLst>
          </p:cNvPr>
          <p:cNvSpPr/>
          <p:nvPr/>
        </p:nvSpPr>
        <p:spPr>
          <a:xfrm>
            <a:off x="6590334" y="3586231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E02731-8C49-B490-C22A-881D723254EA}"/>
              </a:ext>
            </a:extLst>
          </p:cNvPr>
          <p:cNvSpPr/>
          <p:nvPr/>
        </p:nvSpPr>
        <p:spPr>
          <a:xfrm>
            <a:off x="7452853" y="3586231"/>
            <a:ext cx="657505" cy="5155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207240-0726-8C96-0A5A-424FE876CFEF}"/>
              </a:ext>
            </a:extLst>
          </p:cNvPr>
          <p:cNvSpPr txBox="1"/>
          <p:nvPr/>
        </p:nvSpPr>
        <p:spPr>
          <a:xfrm>
            <a:off x="918377" y="6049706"/>
            <a:ext cx="9315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This is serializable.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9595E6-3A9D-7F67-E110-4E415F952C32}"/>
              </a:ext>
            </a:extLst>
          </p:cNvPr>
          <p:cNvCxnSpPr>
            <a:cxnSpLocks/>
          </p:cNvCxnSpPr>
          <p:nvPr/>
        </p:nvCxnSpPr>
        <p:spPr>
          <a:xfrm>
            <a:off x="5481537" y="3429000"/>
            <a:ext cx="90592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2184A-53CC-1986-11BA-458014800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55FF1-54C7-D10F-2FDB-DDAB8764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6DDB61-1366-5042-D900-CB34EB92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MVCC Design Decisions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E3559B-69E9-26F8-8541-BAB9FB26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458299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do we need to consider while designing an MVCC scheme?</a:t>
            </a:r>
          </a:p>
        </p:txBody>
      </p:sp>
    </p:spTree>
    <p:extLst>
      <p:ext uri="{BB962C8B-B14F-4D97-AF65-F5344CB8AC3E}">
        <p14:creationId xmlns:p14="http://schemas.microsoft.com/office/powerpoint/2010/main" val="1160026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0BE0C-7B53-F0A8-91BA-306CF6124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52D64-1C7E-49C2-BC99-3E696062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E0D18C-D0A1-76E9-92FC-82213930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MVCC Design Decisions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6EF4D11-086C-6D4F-3811-F8D8F7F79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458299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do we need to consider while designing an MVCC scheme?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Concurrency Control Protocol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Version Storage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Garbage Collection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Index Management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Deletes</a:t>
            </a:r>
          </a:p>
        </p:txBody>
      </p:sp>
    </p:spTree>
    <p:extLst>
      <p:ext uri="{BB962C8B-B14F-4D97-AF65-F5344CB8AC3E}">
        <p14:creationId xmlns:p14="http://schemas.microsoft.com/office/powerpoint/2010/main" val="26620535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30B8D-E5B4-6E83-BA0C-AE5C9D526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0EB78-91D1-23A7-9B7F-B1F31845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544D7B-665F-2618-9C40-9A331E68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Concurrency Control Protocol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B8F7A7-1027-6090-B83E-95930A4E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458299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Approach 1: Timestamp Ordering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Assign transactions timestamps that determine serial order.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Approach 2: Optimistic Concurrency Control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Three-phase protocol that we learnt in T/O lecture.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Use private workspace for new versions.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Approach 3: Two-Phase Locking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Transactions acquire lock on physical version before they can read/write a logical tuple.</a:t>
            </a:r>
          </a:p>
        </p:txBody>
      </p:sp>
    </p:spTree>
    <p:extLst>
      <p:ext uri="{BB962C8B-B14F-4D97-AF65-F5344CB8AC3E}">
        <p14:creationId xmlns:p14="http://schemas.microsoft.com/office/powerpoint/2010/main" val="259611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308C9-20BE-712A-2B24-E3C59044A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F22AB-59D5-5647-0F0E-BF501B46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9D1E8-7567-F923-A410-0E2CA7EA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Queries Isolation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37A77D-4E0B-BF24-D8E1-FD613A7E6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82365"/>
              </p:ext>
            </p:extLst>
          </p:nvPr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1EFA04F-C55B-E9E3-6718-8117B845226A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8384F3C-C445-FD08-2979-32320F16CDC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170DA0-7A42-72FB-78EF-F98B6DCA70C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AD6FAA56-5658-C542-7ECF-AB0CAE85EC21}"/>
              </a:ext>
            </a:extLst>
          </p:cNvPr>
          <p:cNvSpPr/>
          <p:nvPr/>
        </p:nvSpPr>
        <p:spPr>
          <a:xfrm>
            <a:off x="515426" y="2254072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45D80E-F800-9C8C-14AC-DC123838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39364-BAB5-86F6-DA76-C7055D8F3E97}"/>
              </a:ext>
            </a:extLst>
          </p:cNvPr>
          <p:cNvSpPr txBox="1"/>
          <p:nvPr/>
        </p:nvSpPr>
        <p:spPr>
          <a:xfrm>
            <a:off x="5974520" y="5627830"/>
            <a:ext cx="5109598" cy="50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Is there any problem with this schedule?</a:t>
            </a:r>
          </a:p>
        </p:txBody>
      </p:sp>
    </p:spTree>
    <p:extLst>
      <p:ext uri="{BB962C8B-B14F-4D97-AF65-F5344CB8AC3E}">
        <p14:creationId xmlns:p14="http://schemas.microsoft.com/office/powerpoint/2010/main" val="36177904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15C6A-4164-F4FF-989B-2DCBA34B7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24C5-C3BB-0531-2A80-BB668009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BB8915-8052-7985-C735-1EB0A520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Version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DA15B0-B07E-6BD1-A25A-C3347EF7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458299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How to store versions?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24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E54D4-CED9-4B04-C0F0-36D83F172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CAED8-7FDA-1377-7207-CD8948A6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30B2A0-71ED-C5F4-9544-866E1BDB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Version Storage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DC394FE-64AB-EF0B-1873-7BAB5AAF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481054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How to store versions?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DBMS uses the record’s pointer field to create a version chain per logical tuple.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This allows the DBMS to find the version that is visible to a particular transaction at runtime.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Indexes always point to the </a:t>
            </a:r>
            <a:r>
              <a:rPr lang="en-US" sz="2400" b="1" dirty="0">
                <a:latin typeface="Palatino Linotype" panose="02040502050505030304" pitchFamily="18" charset="0"/>
              </a:rPr>
              <a:t>head</a:t>
            </a:r>
            <a:r>
              <a:rPr lang="en-US" sz="2400" dirty="0">
                <a:latin typeface="Palatino Linotype" panose="02040502050505030304" pitchFamily="18" charset="0"/>
              </a:rPr>
              <a:t> of the chain.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Different storage schemes determine where/what to store for each version.</a:t>
            </a:r>
          </a:p>
        </p:txBody>
      </p:sp>
    </p:spTree>
    <p:extLst>
      <p:ext uri="{BB962C8B-B14F-4D97-AF65-F5344CB8AC3E}">
        <p14:creationId xmlns:p14="http://schemas.microsoft.com/office/powerpoint/2010/main" val="17008330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9FC09-8168-253C-6DF0-1A6C38B93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5590-AACD-0ADE-3449-54734FB8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E48629-AFC0-F206-D879-C0075C96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Garbage Collection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0F75E4-2A56-7857-E286-0E7076E1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2"/>
            <a:ext cx="10933497" cy="481054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How to garbage collect old versions?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52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68034-9E7F-9732-3C02-187D20FB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62F98-BAC0-9239-6D3A-5876368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BC76E7-0B88-1E0C-CC42-06B1B6C5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Garbage Collection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6FE27E-B177-0FE3-502A-5CB0EF4E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1"/>
            <a:ext cx="10933497" cy="540951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How to garbage collect old versions?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DBMS needs to remove reclaimable physical versions from the database over time.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No active transaction in the DBMS should be able to see a version going to be garbage collected.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For example: A version was created by an aborted transaction should be garbage collected.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Two additional design decisions: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to look for expired versions?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to decide when it is safe to reclaim memory?</a:t>
            </a:r>
          </a:p>
        </p:txBody>
      </p:sp>
    </p:spTree>
    <p:extLst>
      <p:ext uri="{BB962C8B-B14F-4D97-AF65-F5344CB8AC3E}">
        <p14:creationId xmlns:p14="http://schemas.microsoft.com/office/powerpoint/2010/main" val="273473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27C04-D737-4FFD-0B0E-79E01E7EE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414E4-B2C5-ADF7-1390-B9B0F03D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0B4B83-E7C8-5807-6DCC-CCDA00A9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Queries Isolation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6B0176-04AF-8024-1B31-FF23110C200D}"/>
              </a:ext>
            </a:extLst>
          </p:cNvPr>
          <p:cNvGraphicFramePr>
            <a:graphicFrameLocks noGrp="1"/>
          </p:cNvGraphicFramePr>
          <p:nvPr/>
        </p:nvGraphicFramePr>
        <p:xfrm>
          <a:off x="1242865" y="1471260"/>
          <a:ext cx="577018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225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3108961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select count(*) as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cnt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cs_cmployees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age &gt; 30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insert into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cs_employees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values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</a:t>
                      </a: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, 70, 500)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726EEB1-D444-D629-EE50-E9408261D81A}"/>
              </a:ext>
            </a:extLst>
          </p:cNvPr>
          <p:cNvGrpSpPr/>
          <p:nvPr/>
        </p:nvGrpSpPr>
        <p:grpSpPr>
          <a:xfrm>
            <a:off x="208189" y="1471261"/>
            <a:ext cx="817645" cy="4571730"/>
            <a:chOff x="272373" y="1701579"/>
            <a:chExt cx="817645" cy="453188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F3A2425-6F66-2504-E100-EFFA97EDFC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FBCFF2-8941-B81A-5A17-72C2B2F11F4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19656F97-D994-C2AE-AA61-61D80C2FDFB0}"/>
              </a:ext>
            </a:extLst>
          </p:cNvPr>
          <p:cNvSpPr/>
          <p:nvPr/>
        </p:nvSpPr>
        <p:spPr>
          <a:xfrm>
            <a:off x="829501" y="2889440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9E5CAF-A396-F537-17FE-7B870DE3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203" y="1471260"/>
            <a:ext cx="4409287" cy="2130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cs_employees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(	name	</a:t>
            </a:r>
            <a:r>
              <a:rPr lang="en-US" sz="2000" b="1" dirty="0">
                <a:latin typeface="Palatino Linotype" panose="02040502050505030304" pitchFamily="18" charset="0"/>
              </a:rPr>
              <a:t>varchar</a:t>
            </a:r>
            <a:r>
              <a:rPr lang="en-US" sz="20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age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salary	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1FDF7-76E0-551F-D2DE-EC8420527270}"/>
              </a:ext>
            </a:extLst>
          </p:cNvPr>
          <p:cNvSpPr txBox="1"/>
          <p:nvPr/>
        </p:nvSpPr>
        <p:spPr>
          <a:xfrm>
            <a:off x="5974520" y="5627830"/>
            <a:ext cx="2398203" cy="50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Palatino Linotype" panose="02040502050505030304" pitchFamily="18" charset="0"/>
              </a:rPr>
              <a:t>Say, output = 10</a:t>
            </a:r>
          </a:p>
        </p:txBody>
      </p:sp>
    </p:spTree>
    <p:extLst>
      <p:ext uri="{BB962C8B-B14F-4D97-AF65-F5344CB8AC3E}">
        <p14:creationId xmlns:p14="http://schemas.microsoft.com/office/powerpoint/2010/main" val="62208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66973</TotalTime>
  <Words>4139</Words>
  <Application>Microsoft Macintosh PowerPoint</Application>
  <PresentationFormat>Widescreen</PresentationFormat>
  <Paragraphs>1688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Palatino Linotype</vt:lpstr>
      <vt:lpstr>Office Theme</vt:lpstr>
      <vt:lpstr>Database Processing CS 451 / 551</vt:lpstr>
      <vt:lpstr>Assignment 3 is Out! Deadline: Dec 3, 2024 at 11:59pm   No Presentations for Assignment 3.   Final Exam: Dec 13, 2024 at 8-10am  Syllabus  Main focus on course not covered in Midterm, but questions can be on index and storage.</vt:lpstr>
      <vt:lpstr>Last Class</vt:lpstr>
      <vt:lpstr>Backward Validation</vt:lpstr>
      <vt:lpstr>Backward Validation</vt:lpstr>
      <vt:lpstr>OCC Disadvantages</vt:lpstr>
      <vt:lpstr>OCC Disadvantages</vt:lpstr>
      <vt:lpstr>Queries Isolation</vt:lpstr>
      <vt:lpstr>Queries Isolation</vt:lpstr>
      <vt:lpstr>Queries Isolation</vt:lpstr>
      <vt:lpstr>Queries Isolation</vt:lpstr>
      <vt:lpstr>Queries Isolation</vt:lpstr>
      <vt:lpstr>Phantom Problem</vt:lpstr>
      <vt:lpstr>Phantom Problem</vt:lpstr>
      <vt:lpstr>Why Phantom Problem?</vt:lpstr>
      <vt:lpstr>Why Phantom Problem?</vt:lpstr>
      <vt:lpstr>Solutions to Phantom Problem</vt:lpstr>
      <vt:lpstr>Index Locking Schemes</vt:lpstr>
      <vt:lpstr>Key-Value Locks</vt:lpstr>
      <vt:lpstr>Key-Value Locks</vt:lpstr>
      <vt:lpstr>Gap Locks</vt:lpstr>
      <vt:lpstr>Gap Locks</vt:lpstr>
      <vt:lpstr>Gap Locks</vt:lpstr>
      <vt:lpstr>Key-Range Locks</vt:lpstr>
      <vt:lpstr>Key-Range Locks</vt:lpstr>
      <vt:lpstr>Key-Range Locks</vt:lpstr>
      <vt:lpstr>Hierarchical Locks</vt:lpstr>
      <vt:lpstr>Hierarchical Locks</vt:lpstr>
      <vt:lpstr>Hierarchical Locks</vt:lpstr>
      <vt:lpstr>Hierarchical Locks</vt:lpstr>
      <vt:lpstr>Weaker Levels of Isolation</vt:lpstr>
      <vt:lpstr>Weaker Levels of Isolation</vt:lpstr>
      <vt:lpstr>Weaker Levels of Isolation</vt:lpstr>
      <vt:lpstr>Weaker Levels of Isolation</vt:lpstr>
      <vt:lpstr>Weaker Levels of Isolation</vt:lpstr>
      <vt:lpstr>Weaker Levels of Isolation</vt:lpstr>
      <vt:lpstr>Weaker Levels of Isolation</vt:lpstr>
      <vt:lpstr>Multi-Version Concurrency Control</vt:lpstr>
      <vt:lpstr>Multi-Version Concurrency Control</vt:lpstr>
      <vt:lpstr>Multi-Version Concurrency Control</vt:lpstr>
      <vt:lpstr>Multi-Version Concurrency Control</vt:lpstr>
      <vt:lpstr>Multi-Version Concurrency Control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Snapshot Isolation</vt:lpstr>
      <vt:lpstr>Write Skew Anomaly</vt:lpstr>
      <vt:lpstr>Write Skew Anomaly</vt:lpstr>
      <vt:lpstr>Write Skew Anomaly</vt:lpstr>
      <vt:lpstr>Write Skew Anomaly</vt:lpstr>
      <vt:lpstr>Write Skew Anomaly</vt:lpstr>
      <vt:lpstr>Write Skew Anomaly</vt:lpstr>
      <vt:lpstr>Write Skew Anomaly</vt:lpstr>
      <vt:lpstr>MVCC Design Decisions</vt:lpstr>
      <vt:lpstr>MVCC Design Decisions</vt:lpstr>
      <vt:lpstr>Concurrency Control Protocol</vt:lpstr>
      <vt:lpstr>Version Storage</vt:lpstr>
      <vt:lpstr>Version Storage</vt:lpstr>
      <vt:lpstr>Garbage Collection</vt:lpstr>
      <vt:lpstr>Garbage 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2603</cp:revision>
  <dcterms:created xsi:type="dcterms:W3CDTF">2023-07-25T15:37:00Z</dcterms:created>
  <dcterms:modified xsi:type="dcterms:W3CDTF">2024-11-26T21:27:09Z</dcterms:modified>
</cp:coreProperties>
</file>