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2"/>
  </p:notesMasterIdLst>
  <p:sldIdLst>
    <p:sldId id="256" r:id="rId2"/>
    <p:sldId id="257" r:id="rId3"/>
    <p:sldId id="269" r:id="rId4"/>
    <p:sldId id="316" r:id="rId5"/>
    <p:sldId id="317" r:id="rId6"/>
    <p:sldId id="319" r:id="rId7"/>
    <p:sldId id="320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31" r:id="rId16"/>
    <p:sldId id="330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2" r:id="rId27"/>
    <p:sldId id="341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53" r:id="rId38"/>
    <p:sldId id="352" r:id="rId39"/>
    <p:sldId id="354" r:id="rId40"/>
    <p:sldId id="355" r:id="rId41"/>
    <p:sldId id="356" r:id="rId42"/>
    <p:sldId id="357" r:id="rId43"/>
    <p:sldId id="358" r:id="rId44"/>
    <p:sldId id="359" r:id="rId45"/>
    <p:sldId id="360" r:id="rId46"/>
    <p:sldId id="361" r:id="rId47"/>
    <p:sldId id="362" r:id="rId48"/>
    <p:sldId id="363" r:id="rId49"/>
    <p:sldId id="364" r:id="rId50"/>
    <p:sldId id="365" r:id="rId51"/>
    <p:sldId id="366" r:id="rId52"/>
    <p:sldId id="367" r:id="rId53"/>
    <p:sldId id="368" r:id="rId54"/>
    <p:sldId id="369" r:id="rId55"/>
    <p:sldId id="370" r:id="rId56"/>
    <p:sldId id="371" r:id="rId57"/>
    <p:sldId id="372" r:id="rId58"/>
    <p:sldId id="373" r:id="rId59"/>
    <p:sldId id="374" r:id="rId60"/>
    <p:sldId id="375" r:id="rId61"/>
    <p:sldId id="376" r:id="rId62"/>
    <p:sldId id="377" r:id="rId63"/>
    <p:sldId id="378" r:id="rId64"/>
    <p:sldId id="379" r:id="rId65"/>
    <p:sldId id="380" r:id="rId66"/>
    <p:sldId id="381" r:id="rId67"/>
    <p:sldId id="382" r:id="rId68"/>
    <p:sldId id="383" r:id="rId69"/>
    <p:sldId id="384" r:id="rId70"/>
    <p:sldId id="385" r:id="rId71"/>
    <p:sldId id="386" r:id="rId72"/>
    <p:sldId id="387" r:id="rId73"/>
    <p:sldId id="388" r:id="rId74"/>
    <p:sldId id="389" r:id="rId75"/>
    <p:sldId id="390" r:id="rId76"/>
    <p:sldId id="391" r:id="rId77"/>
    <p:sldId id="392" r:id="rId78"/>
    <p:sldId id="393" r:id="rId79"/>
    <p:sldId id="394" r:id="rId80"/>
    <p:sldId id="395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41"/>
    <p:restoredTop sz="96327"/>
  </p:normalViewPr>
  <p:slideViewPr>
    <p:cSldViewPr snapToGrid="0">
      <p:cViewPr varScale="1">
        <p:scale>
          <a:sx n="157" d="100"/>
          <a:sy n="157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21:58:47.4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9137 24575,'23'0'0,"25"0"0,33 0 0,-21 0 0,4 0 0,12 0 0,4 0 0,0 0 0,1 0 0,3 0 0,-1 0 0,-10 0 0,-2 0 0,-7 0 0,-1 0 0,-8 0 0,-3 0 0,39 0 0,-11 0 0,-7 0 0,7 0 0,2 0 0,10 0 0,7 0 0,-46 0 0,0 0 0,7-3 0,3 0 0,17-1 0,3-1 0,9 0 0,3-1 0,4 0 0,0 0 0,-4 0 0,-3 1 0,-14-1 0,-4-1 0,-10 0 0,-2-2 0,-5 0 0,-1-2 0,-5 0 0,0-2 0,2-3 0,0-1 0,2-2 0,1-2 0,0-1 0,-1 0 0,-6 1 0,-2 1 0,32-17 0,-20 9 0,-15 1 0,0 3 0,-3-2 0,2 2 0,2-3 0,2 1 0,3-1 0,-1 1 0,0 2 0,0-2 0,0-2 0,11-8 0,4-7 0,7-10 0,-1-9 0,-6-7 0,-32 28 0,-2-2 0,-1-4 0,-3-1 0,0-4 0,-3-1 0,-2-2 0,-1 1 0,9-37 0,-8 16 0,-7 19 0,-2 7 0,2 1 0,-1-2 0,1 0 0,-1 1 0,1-4 0,1 0 0,0-1 0,-2 4 0,0 2 0,-4 5 0,1-2 0,-3-2 0,-2-9 0,-3-5 0,0-1 0,0 7 0,1 13 0,-1 16 0,-2 12 0,0 3 0,0 1 0,0-6 0,0-5 0,0-9 0,0-6 0,0-6 0,0-3 0,0 2 0,0 0 0,0 5 0,0-2 0,0 1 0,0 0 0,0 0 0,0 2 0,0 2 0,0 0 0,0 1 0,0 2 0,0 1 0,0 7 0,0 4 0,0 4 0,0 2 0,0-2 0,0 2 0,0 1 0,0 3 0,0 2 0,0 0 0,0 0 0,0-1 0,0-9 0,0-19 0,0-24 0,0-22 0,0-9 0,0 7 0,0 12 0,0 12 0,2 0 0,1 7 0,2-2 0,1 6 0,-1 1 0,2-1 0,0 1 0,1 1 0,0 5 0,-1 1 0,-2 8 0,-1 4 0,-2 8 0,-1 5 0,-1 5 0,0 2 0,0 2 0,0 0 0,1-4 0,1-7 0,1-11 0,2-6 0,-1-1 0,0 8 0,-1 10 0,-1 7 0,-2 3 0,0-1 0,0-3 0,0-2 0,0-1 0,2-2 0,0-1 0,2-3 0,0 1 0,1 0 0,-1 2 0,0 2 0,2-2 0,1-1 0,-1 1 0,1-2 0,-1 2 0,1-3 0,1-2 0,1-1 0,1-1 0,2-3 0,1-1 0,3-2 0,1-1 0,-2-1 0,-2 1 0,-3-1 0,1-2 0,-1 6 0,0 6 0,-2 3 0,0 1 0,0-7 0,2-8 0,2-4 0,0-7 0,3-8 0,2-10 0,1-4 0,1 1 0,0 1 0,-3 13 0,-2 1 0,-3 10 0,-2 3 0,1-3 0,0 0 0,0-4 0,1 0 0,-1 1 0,0 0 0,2 0 0,1 2 0,-1 0 0,1 0 0,1-7 0,3-7 0,4-8 0,3-5 0,2-2 0,2-4 0,2-3 0,1 1 0,1 2 0,0-3 0,-5 11 0,-2 4 0,-6 13 0,-1 5 0,-2-1 0,-1 1 0,2 0 0,-1 6 0,0 0 0,-2 7 0,1 1 0,-1 2 0,0 4 0,1 2 0,-2 2 0,4-1 0,4-5 0,8-6 0,12-7 0,4-3 0,8-1 0,4-2 0,4-2 0,6-2 0,1 0 0,-9 8 0,-8 6 0,-13 8 0,-6 5 0,-5 2 0,-2 1 0,-2 3 0,-4 3 0,0 1 0,0 2 0,1 1 0,-1-2 0,0 0 0,2-1 0,8-3 0,9-4 0,7-3 0,0 0 0,-6 1 0,-2 3 0,-1 1 0,5 2 0,3-2 0,8-1 0,-7 2 0,-1 1 0,-8 3 0,-3 2 0,2-1 0,4 1 0,4-3 0,0 0 0,3 1 0,0 2 0,4-1 0,13-2 0,16-6 0,15-4 0,-42 10 0,1-1 0,-2-1 0,0 0 0,41-14 0,-12 1 0,-15 7 0,-13 6 0,-12 4 0,-10 7 0,-10 2 0,-7 2 0,-7 2 0,-3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21:58:50.4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24575,'22'1'0,"6"5"0,12 4 0,0 6 0,-5 4 0,-6 0 0,-7 0 0,-5-4 0,-4-4 0,-5-3 0,-2-2 0,-1-1 0,-1-1 0,1 2 0,3 1 0,3 5 0,5 1 0,4 1 0,2 1 0,0-2 0,-4-2 0,-5-3 0,-6-1 0,-6 4 0,-10 7 0,-16 14 0,-17 16 0,-11 10 0,-7 2 0,7-7 0,14-14 0,13-13 0,13-10 0,6-7 0,3-1 0,2-2 0,2 0 0,-1-3 0,1-1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F68BC-8D48-6B48-9EB7-582DB70943E4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935A-7AC3-6544-8C8D-6EE07752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7CB7-34E7-3345-04EF-F2858638D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CF74F-B724-BC2A-357E-FF93D0172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5F8F3-6667-3E15-FB2E-C080E93E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C55-F572-2A40-91C8-3303246C5B71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CE02-0943-6E52-7743-909A0F50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B340-BD8F-4B29-4518-4E2A9CC0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2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4844-C4F8-648E-1BD7-79A27D68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40B67-0A02-5CE1-0970-F03919BAD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6808-6C04-F08B-0BBD-447C1C14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26F4-07E2-F143-94CC-4F0B4B3E27FB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002D1-4675-DB5B-A269-75DB1BD9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B0B2-5608-CBEF-F72B-1F319E5F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9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ACB30-590A-ABF3-99C0-360EBEF10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A0920-D7ED-DAC2-AC16-A724B8BE8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CC1D-5959-F403-23B0-81C3EBA5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FAE-CC88-654E-ADEC-BF636415C960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79F42-9C30-6FE2-470A-3F6D458B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5F3F-EE98-5F3F-0636-19B204AB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1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6A0E-1504-A1EF-1398-1BF67023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532E-4C7F-35EB-BC36-6C8763E4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BA99F-126B-11D0-0EBB-CEC3E5D6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F263-0D9E-954E-BF7B-BF74DD8F1FBF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5801-6C88-3D96-305E-63623465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C6DF-4B18-A145-5E8C-FEA7E3FA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A778-79DA-3081-6C48-921476BD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089E7-9816-CD38-09E1-AB66C42DF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8D19F-9E64-131D-E19A-47C5CFB3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AEB6-2EDB-2B4F-99F1-294D79999BD2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07EB8-D40F-D1C5-D08C-2DF71ED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0055F-50C4-20E6-3200-AA2CB836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2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C0BE-F3E3-321B-E1C9-3CAC95B0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D83AB-5F8F-6D60-941B-494C42936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83C0A-DA10-8949-D5BC-5A27E180C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C0FB1-0A30-955F-14BE-08D9EAB6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F868-E27C-1D47-A2D2-736F1B51C70D}" type="datetime1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86A5C-3236-5674-C33E-871687F5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C1B92-A433-0125-667E-570077A5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8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DBB4-3EB4-112E-68CD-F2C5F613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AB171-21D1-7F60-41FC-86AA70E79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B3F87-73D3-A390-3AD5-90F0162CB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9D6B0-C960-DE48-BCCA-C97618505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80040-916B-4164-FCBE-5DAFF7D1A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18ED3-FF66-22A1-8641-9D0DCE80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964E-7013-D242-9185-8A8EC1D8AC67}" type="datetime1">
              <a:rPr lang="en-US" smtClean="0"/>
              <a:t>10/22/24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6BEF8-ED26-499E-179E-38A6970C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92767-6921-371F-D2D5-7342D6C2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7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4173-C761-68CC-022B-1CC19FAB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91EEC-396A-7A4B-A3A8-A6FDFC19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A3A4-2AA2-4A44-8AA1-2BBEDE96C1F2}" type="datetime1">
              <a:rPr lang="en-US" smtClean="0"/>
              <a:t>10/22/24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350B1-106E-46AE-8B82-B746E348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52E30-F1B7-3723-9CD8-115E59B9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D4EEE-5BC2-00C7-1C8E-D8FB8F54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59D3-E3C8-E74F-8444-6575A66CABD3}" type="datetime1">
              <a:rPr lang="en-US" smtClean="0"/>
              <a:t>10/22/24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4FEA0-D32C-4798-F023-EB5825C2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51679-90C9-12FF-D4F3-795F9886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7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8F7A-72C8-FFCB-B2CD-D91F8E46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2C0B-5294-2846-7BB5-7D960199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B2EDD-D35E-476F-17CC-4D29D5B1A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39B7C-BAAD-0092-B4B6-94C2A51F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CD2F-C279-5549-9AC3-0114133C3ACD}" type="datetime1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CF2F9-24F9-EE55-797C-E41FD324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ED2D8-F456-9778-CC77-4C83A6B3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4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C2C2-1728-3D8D-B5A0-D7AFEF67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769C7-A843-B967-7183-3E8CA2546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25C1B-7F7D-4654-83A0-4DF3031E7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FE1A3-4C04-6826-6723-F7D503A4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58D-F38C-3F4A-844F-46C3AFEF469E}" type="datetime1">
              <a:rPr lang="en-US" smtClean="0"/>
              <a:t>10/22/24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43551-50CE-9A8A-6FCC-201B8CCC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BAA6E-3261-6A12-33CE-F8A9AD1C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4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4872E-88CE-697E-E651-3A8445DF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EA1CA-89A3-8667-B30F-4C827038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71ED-5F6C-088B-68B9-C9773AC78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332DE-2C74-1144-AD1B-CF9335C11B6B}" type="datetime1">
              <a:rPr lang="en-US" smtClean="0"/>
              <a:t>10/22/24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19DC7-A52E-4967-DEEF-981A02E11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BD8E1-6BAC-50A3-D4B9-5281DDF3E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9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log/products/storage-data-transfer/a-peek-behind-colossus-googles-file-system" TargetMode="External"/><Relationship Id="rId2" Type="http://schemas.openxmlformats.org/officeDocument/2006/relationships/hyperlink" Target="https://en.wikipedia.org/wiki/Apache_Hadoop#HDF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og-structured_merge-tre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 descr="A person standing in front of a canyon&#10;&#10;Description automatically generated">
            <a:extLst>
              <a:ext uri="{FF2B5EF4-FFF2-40B4-BE49-F238E27FC236}">
                <a16:creationId xmlns:a16="http://schemas.microsoft.com/office/drawing/2014/main" id="{E19F4CC5-86E2-6120-6BA6-A4BA99972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477" y="2174333"/>
            <a:ext cx="1841500" cy="181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B48C8-AF44-B5F0-987F-4D420866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45"/>
            <a:ext cx="10022049" cy="2082800"/>
          </a:xfrm>
        </p:spPr>
        <p:txBody>
          <a:bodyPr anchor="b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Introduction to Databases</a:t>
            </a:r>
            <a:br>
              <a:rPr lang="en-US" b="1" dirty="0">
                <a:latin typeface="Palatino Linotype" panose="02040502050505030304" pitchFamily="18" charset="0"/>
              </a:rPr>
            </a:br>
            <a:r>
              <a:rPr lang="en-US" b="1" dirty="0">
                <a:latin typeface="Palatino Linotype" panose="02040502050505030304" pitchFamily="18" charset="0"/>
              </a:rPr>
              <a:t>CS 451 / 551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41A32-71B2-3583-AD42-E6D267DC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0266" y="4046467"/>
            <a:ext cx="4032351" cy="2701466"/>
          </a:xfrm>
        </p:spPr>
        <p:txBody>
          <a:bodyPr anchor="ctr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Suyash Gupta</a:t>
            </a:r>
          </a:p>
          <a:p>
            <a:r>
              <a:rPr lang="en-US" dirty="0">
                <a:latin typeface="Palatino Linotype" panose="02040502050505030304" pitchFamily="18" charset="0"/>
              </a:rPr>
              <a:t>Assistant Professor</a:t>
            </a:r>
          </a:p>
          <a:p>
            <a:r>
              <a:rPr lang="en-US" dirty="0" err="1">
                <a:latin typeface="Palatino Linotype" panose="02040502050505030304" pitchFamily="18" charset="0"/>
              </a:rPr>
              <a:t>Distopia</a:t>
            </a:r>
            <a:r>
              <a:rPr lang="en-US" dirty="0">
                <a:latin typeface="Palatino Linotype" panose="02040502050505030304" pitchFamily="18" charset="0"/>
              </a:rPr>
              <a:t> Labs and ORNG</a:t>
            </a:r>
          </a:p>
          <a:p>
            <a:r>
              <a:rPr lang="en-US" dirty="0">
                <a:latin typeface="Palatino Linotype" panose="02040502050505030304" pitchFamily="18" charset="0"/>
              </a:rPr>
              <a:t>Dept. of  Computer Science</a:t>
            </a:r>
          </a:p>
          <a:p>
            <a:r>
              <a:rPr lang="en-US" dirty="0">
                <a:latin typeface="Palatino Linotype" panose="02040502050505030304" pitchFamily="18" charset="0"/>
              </a:rPr>
              <a:t>(E) </a:t>
            </a:r>
            <a:r>
              <a:rPr lang="en-US" u="sng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suyash@uoregon.edu</a:t>
            </a:r>
            <a:endParaRPr lang="en-US" u="sng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(W)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gupta-suyash.github.io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B9FC66A-592F-FBDF-B36C-0806F15396D3}"/>
              </a:ext>
            </a:extLst>
          </p:cNvPr>
          <p:cNvSpPr txBox="1">
            <a:spLocks/>
          </p:cNvSpPr>
          <p:nvPr/>
        </p:nvSpPr>
        <p:spPr>
          <a:xfrm>
            <a:off x="440266" y="2992675"/>
            <a:ext cx="6451600" cy="811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Lecture 7: </a:t>
            </a:r>
          </a:p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LSM Trees</a:t>
            </a:r>
            <a:endParaRPr lang="en-US" sz="28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 descr="A green text on a white background&#10;&#10;Description automatically generated">
            <a:extLst>
              <a:ext uri="{FF2B5EF4-FFF2-40B4-BE49-F238E27FC236}">
                <a16:creationId xmlns:a16="http://schemas.microsoft.com/office/drawing/2014/main" id="{26DF3547-56D5-7219-73C4-095E9D8B2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197" y="5231519"/>
            <a:ext cx="3469653" cy="81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6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9DA33-F611-4E80-01A5-0F7FAF199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543D4-0799-EBFE-B28B-A3EAF3901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8469"/>
            <a:ext cx="11816785" cy="4920807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Record 3 and the pointer to record 3 are removed.</a:t>
            </a: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Then what?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CF4E2-3A52-8DEC-49EE-2162B544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627E4A-FF08-EF76-59DC-EF5771D98BA1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Slotted Pages: Record Deletion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DE5032CA-B015-79EA-17FB-088CD09564D2}"/>
              </a:ext>
            </a:extLst>
          </p:cNvPr>
          <p:cNvGraphicFramePr>
            <a:graphicFrameLocks/>
          </p:cNvGraphicFramePr>
          <p:nvPr/>
        </p:nvGraphicFramePr>
        <p:xfrm>
          <a:off x="1727935" y="4680867"/>
          <a:ext cx="911134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446314">
                  <a:extLst>
                    <a:ext uri="{9D8B030D-6E8A-4147-A177-3AD203B41FA5}">
                      <a16:colId xmlns:a16="http://schemas.microsoft.com/office/drawing/2014/main" val="186530916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1289909768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20338919"/>
                    </a:ext>
                  </a:extLst>
                </a:gridCol>
                <a:gridCol w="1820246">
                  <a:extLst>
                    <a:ext uri="{9D8B030D-6E8A-4147-A177-3AD203B41FA5}">
                      <a16:colId xmlns:a16="http://schemas.microsoft.com/office/drawing/2014/main" val="3412760522"/>
                    </a:ext>
                  </a:extLst>
                </a:gridCol>
                <a:gridCol w="1002047">
                  <a:extLst>
                    <a:ext uri="{9D8B030D-6E8A-4147-A177-3AD203B41FA5}">
                      <a16:colId xmlns:a16="http://schemas.microsoft.com/office/drawing/2014/main" val="1932776042"/>
                    </a:ext>
                  </a:extLst>
                </a:gridCol>
                <a:gridCol w="979715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300307652"/>
                    </a:ext>
                  </a:extLst>
                </a:gridCol>
                <a:gridCol w="1227190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#Entries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26507"/>
                  </a:ext>
                </a:extLst>
              </a:tr>
            </a:tbl>
          </a:graphicData>
        </a:graphic>
      </p:graphicFrame>
      <p:sp>
        <p:nvSpPr>
          <p:cNvPr id="11" name="Freeform 10">
            <a:extLst>
              <a:ext uri="{FF2B5EF4-FFF2-40B4-BE49-F238E27FC236}">
                <a16:creationId xmlns:a16="http://schemas.microsoft.com/office/drawing/2014/main" id="{F9727106-9651-7349-216F-ACD2FA552A72}"/>
              </a:ext>
            </a:extLst>
          </p:cNvPr>
          <p:cNvSpPr/>
          <p:nvPr/>
        </p:nvSpPr>
        <p:spPr>
          <a:xfrm>
            <a:off x="2427514" y="5464629"/>
            <a:ext cx="4049486" cy="838227"/>
          </a:xfrm>
          <a:custGeom>
            <a:avLst/>
            <a:gdLst>
              <a:gd name="connsiteX0" fmla="*/ 0 w 4049486"/>
              <a:gd name="connsiteY0" fmla="*/ 0 h 838227"/>
              <a:gd name="connsiteX1" fmla="*/ 1926772 w 4049486"/>
              <a:gd name="connsiteY1" fmla="*/ 838200 h 838227"/>
              <a:gd name="connsiteX2" fmla="*/ 4049486 w 4049486"/>
              <a:gd name="connsiteY2" fmla="*/ 32657 h 838227"/>
              <a:gd name="connsiteX3" fmla="*/ 4049486 w 4049486"/>
              <a:gd name="connsiteY3" fmla="*/ 32657 h 83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486" h="838227">
                <a:moveTo>
                  <a:pt x="0" y="0"/>
                </a:moveTo>
                <a:cubicBezTo>
                  <a:pt x="625929" y="416378"/>
                  <a:pt x="1251858" y="832757"/>
                  <a:pt x="1926772" y="838200"/>
                </a:cubicBezTo>
                <a:cubicBezTo>
                  <a:pt x="2601686" y="843643"/>
                  <a:pt x="4049486" y="32657"/>
                  <a:pt x="4049486" y="32657"/>
                </a:cubicBezTo>
                <a:lnTo>
                  <a:pt x="4049486" y="32657"/>
                </a:ln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4B116B54-54A3-55EF-5698-2B9AE9C2108D}"/>
              </a:ext>
            </a:extLst>
          </p:cNvPr>
          <p:cNvSpPr/>
          <p:nvPr/>
        </p:nvSpPr>
        <p:spPr>
          <a:xfrm>
            <a:off x="3276600" y="5508171"/>
            <a:ext cx="7315200" cy="1088572"/>
          </a:xfrm>
          <a:custGeom>
            <a:avLst/>
            <a:gdLst>
              <a:gd name="connsiteX0" fmla="*/ 0 w 7315200"/>
              <a:gd name="connsiteY0" fmla="*/ 0 h 1088572"/>
              <a:gd name="connsiteX1" fmla="*/ 4027714 w 7315200"/>
              <a:gd name="connsiteY1" fmla="*/ 1088572 h 1088572"/>
              <a:gd name="connsiteX2" fmla="*/ 7315200 w 7315200"/>
              <a:gd name="connsiteY2" fmla="*/ 0 h 1088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0" h="1088572">
                <a:moveTo>
                  <a:pt x="0" y="0"/>
                </a:moveTo>
                <a:cubicBezTo>
                  <a:pt x="1404257" y="544286"/>
                  <a:pt x="2808514" y="1088572"/>
                  <a:pt x="4027714" y="1088572"/>
                </a:cubicBezTo>
                <a:cubicBezTo>
                  <a:pt x="5246914" y="1088572"/>
                  <a:pt x="6281057" y="544286"/>
                  <a:pt x="7315200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A5939275-136A-A19F-3335-5F786DEC075A}"/>
              </a:ext>
            </a:extLst>
          </p:cNvPr>
          <p:cNvSpPr/>
          <p:nvPr/>
        </p:nvSpPr>
        <p:spPr>
          <a:xfrm>
            <a:off x="3780235" y="5508171"/>
            <a:ext cx="5505279" cy="849086"/>
          </a:xfrm>
          <a:custGeom>
            <a:avLst/>
            <a:gdLst>
              <a:gd name="connsiteX0" fmla="*/ 0 w 5083628"/>
              <a:gd name="connsiteY0" fmla="*/ 0 h 849086"/>
              <a:gd name="connsiteX1" fmla="*/ 2394857 w 5083628"/>
              <a:gd name="connsiteY1" fmla="*/ 849086 h 849086"/>
              <a:gd name="connsiteX2" fmla="*/ 5083628 w 5083628"/>
              <a:gd name="connsiteY2" fmla="*/ 0 h 84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3628" h="849086">
                <a:moveTo>
                  <a:pt x="0" y="0"/>
                </a:moveTo>
                <a:cubicBezTo>
                  <a:pt x="773793" y="424543"/>
                  <a:pt x="1547586" y="849086"/>
                  <a:pt x="2394857" y="849086"/>
                </a:cubicBezTo>
                <a:cubicBezTo>
                  <a:pt x="3242128" y="849086"/>
                  <a:pt x="4162878" y="424543"/>
                  <a:pt x="5083628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DD2C7133-E3A1-53A1-FB86-9B2B0FFCC26F}"/>
              </a:ext>
            </a:extLst>
          </p:cNvPr>
          <p:cNvSpPr/>
          <p:nvPr/>
        </p:nvSpPr>
        <p:spPr>
          <a:xfrm>
            <a:off x="4626429" y="5508171"/>
            <a:ext cx="2645228" cy="544295"/>
          </a:xfrm>
          <a:custGeom>
            <a:avLst/>
            <a:gdLst>
              <a:gd name="connsiteX0" fmla="*/ 0 w 2645228"/>
              <a:gd name="connsiteY0" fmla="*/ 10886 h 544295"/>
              <a:gd name="connsiteX1" fmla="*/ 1219200 w 2645228"/>
              <a:gd name="connsiteY1" fmla="*/ 544286 h 544295"/>
              <a:gd name="connsiteX2" fmla="*/ 2645228 w 2645228"/>
              <a:gd name="connsiteY2" fmla="*/ 0 h 544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5228" h="544295">
                <a:moveTo>
                  <a:pt x="0" y="10886"/>
                </a:moveTo>
                <a:cubicBezTo>
                  <a:pt x="389164" y="278493"/>
                  <a:pt x="778329" y="546100"/>
                  <a:pt x="1219200" y="544286"/>
                </a:cubicBezTo>
                <a:cubicBezTo>
                  <a:pt x="1660071" y="542472"/>
                  <a:pt x="2152649" y="271236"/>
                  <a:pt x="2645228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0B799E-4DCA-597D-672D-C3005832594F}"/>
              </a:ext>
            </a:extLst>
          </p:cNvPr>
          <p:cNvSpPr txBox="1"/>
          <p:nvPr/>
        </p:nvSpPr>
        <p:spPr>
          <a:xfrm>
            <a:off x="7864178" y="3925763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Records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CA392F-56F7-BE3F-FEB9-796FB98195ED}"/>
              </a:ext>
            </a:extLst>
          </p:cNvPr>
          <p:cNvSpPr txBox="1"/>
          <p:nvPr/>
        </p:nvSpPr>
        <p:spPr>
          <a:xfrm>
            <a:off x="838200" y="469176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Size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03B221-5E80-249B-EDAF-B60933557A3D}"/>
              </a:ext>
            </a:extLst>
          </p:cNvPr>
          <p:cNvSpPr txBox="1"/>
          <p:nvPr/>
        </p:nvSpPr>
        <p:spPr>
          <a:xfrm>
            <a:off x="3046702" y="3925764"/>
            <a:ext cx="157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Slot Array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4CD6C7-A5C2-696F-C7AB-AD9664C91E37}"/>
              </a:ext>
            </a:extLst>
          </p:cNvPr>
          <p:cNvSpPr txBox="1"/>
          <p:nvPr/>
        </p:nvSpPr>
        <p:spPr>
          <a:xfrm>
            <a:off x="358649" y="5131378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Location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5425BE84-C5C0-ED79-6AB1-F5DCA2C1321F}"/>
              </a:ext>
            </a:extLst>
          </p:cNvPr>
          <p:cNvSpPr/>
          <p:nvPr/>
        </p:nvSpPr>
        <p:spPr>
          <a:xfrm rot="16200000">
            <a:off x="3648382" y="3883557"/>
            <a:ext cx="284034" cy="1245267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92ABD318-C009-DF9E-B96D-7CA4F1E28702}"/>
              </a:ext>
            </a:extLst>
          </p:cNvPr>
          <p:cNvSpPr/>
          <p:nvPr/>
        </p:nvSpPr>
        <p:spPr>
          <a:xfrm>
            <a:off x="4880224" y="4795153"/>
            <a:ext cx="328773" cy="255819"/>
          </a:xfrm>
          <a:prstGeom prst="rightArrow">
            <a:avLst/>
          </a:prstGeom>
          <a:solidFill>
            <a:srgbClr val="00B0F0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B7694CE-3398-5C02-B3EF-6C1BE164CFB0}"/>
              </a:ext>
            </a:extLst>
          </p:cNvPr>
          <p:cNvSpPr/>
          <p:nvPr/>
        </p:nvSpPr>
        <p:spPr>
          <a:xfrm rot="10800000">
            <a:off x="6189322" y="5135663"/>
            <a:ext cx="328773" cy="255819"/>
          </a:xfrm>
          <a:prstGeom prst="rightArrow">
            <a:avLst/>
          </a:prstGeom>
          <a:solidFill>
            <a:srgbClr val="00B0F0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28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F63FB-C474-4A1F-E336-19F865596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DEF5C-83BC-6A52-F709-63FFD38A3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8469"/>
            <a:ext cx="11816785" cy="4920807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Let’s try to add a new record 5. 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Where do you think record 5 will get added?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FA626-F3E2-2D04-071F-AA8012C3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14BDB75-284A-497E-5227-3320EA4B0EAC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Slotted Pages: Record Deletion &amp; Insertion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A41019A4-F9C0-3C7F-DCF5-AC9DF036BE53}"/>
              </a:ext>
            </a:extLst>
          </p:cNvPr>
          <p:cNvGraphicFramePr>
            <a:graphicFrameLocks/>
          </p:cNvGraphicFramePr>
          <p:nvPr/>
        </p:nvGraphicFramePr>
        <p:xfrm>
          <a:off x="1727935" y="4680867"/>
          <a:ext cx="911134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446314">
                  <a:extLst>
                    <a:ext uri="{9D8B030D-6E8A-4147-A177-3AD203B41FA5}">
                      <a16:colId xmlns:a16="http://schemas.microsoft.com/office/drawing/2014/main" val="186530916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1289909768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20338919"/>
                    </a:ext>
                  </a:extLst>
                </a:gridCol>
                <a:gridCol w="1820246">
                  <a:extLst>
                    <a:ext uri="{9D8B030D-6E8A-4147-A177-3AD203B41FA5}">
                      <a16:colId xmlns:a16="http://schemas.microsoft.com/office/drawing/2014/main" val="3412760522"/>
                    </a:ext>
                  </a:extLst>
                </a:gridCol>
                <a:gridCol w="1002047">
                  <a:extLst>
                    <a:ext uri="{9D8B030D-6E8A-4147-A177-3AD203B41FA5}">
                      <a16:colId xmlns:a16="http://schemas.microsoft.com/office/drawing/2014/main" val="1932776042"/>
                    </a:ext>
                  </a:extLst>
                </a:gridCol>
                <a:gridCol w="979715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300307652"/>
                    </a:ext>
                  </a:extLst>
                </a:gridCol>
                <a:gridCol w="1227190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#Entries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26507"/>
                  </a:ext>
                </a:extLst>
              </a:tr>
            </a:tbl>
          </a:graphicData>
        </a:graphic>
      </p:graphicFrame>
      <p:sp>
        <p:nvSpPr>
          <p:cNvPr id="13" name="Freeform 12">
            <a:extLst>
              <a:ext uri="{FF2B5EF4-FFF2-40B4-BE49-F238E27FC236}">
                <a16:creationId xmlns:a16="http://schemas.microsoft.com/office/drawing/2014/main" id="{C188D925-0E5C-3490-B258-B72CBD74E05A}"/>
              </a:ext>
            </a:extLst>
          </p:cNvPr>
          <p:cNvSpPr/>
          <p:nvPr/>
        </p:nvSpPr>
        <p:spPr>
          <a:xfrm>
            <a:off x="2427514" y="5464629"/>
            <a:ext cx="4049486" cy="838227"/>
          </a:xfrm>
          <a:custGeom>
            <a:avLst/>
            <a:gdLst>
              <a:gd name="connsiteX0" fmla="*/ 0 w 4049486"/>
              <a:gd name="connsiteY0" fmla="*/ 0 h 838227"/>
              <a:gd name="connsiteX1" fmla="*/ 1926772 w 4049486"/>
              <a:gd name="connsiteY1" fmla="*/ 838200 h 838227"/>
              <a:gd name="connsiteX2" fmla="*/ 4049486 w 4049486"/>
              <a:gd name="connsiteY2" fmla="*/ 32657 h 838227"/>
              <a:gd name="connsiteX3" fmla="*/ 4049486 w 4049486"/>
              <a:gd name="connsiteY3" fmla="*/ 32657 h 83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486" h="838227">
                <a:moveTo>
                  <a:pt x="0" y="0"/>
                </a:moveTo>
                <a:cubicBezTo>
                  <a:pt x="625929" y="416378"/>
                  <a:pt x="1251858" y="832757"/>
                  <a:pt x="1926772" y="838200"/>
                </a:cubicBezTo>
                <a:cubicBezTo>
                  <a:pt x="2601686" y="843643"/>
                  <a:pt x="4049486" y="32657"/>
                  <a:pt x="4049486" y="32657"/>
                </a:cubicBezTo>
                <a:lnTo>
                  <a:pt x="4049486" y="32657"/>
                </a:ln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9CFC22C-A60C-C7FD-D131-E38CF107939B}"/>
              </a:ext>
            </a:extLst>
          </p:cNvPr>
          <p:cNvSpPr/>
          <p:nvPr/>
        </p:nvSpPr>
        <p:spPr>
          <a:xfrm>
            <a:off x="3276600" y="5508171"/>
            <a:ext cx="7315200" cy="1088572"/>
          </a:xfrm>
          <a:custGeom>
            <a:avLst/>
            <a:gdLst>
              <a:gd name="connsiteX0" fmla="*/ 0 w 7315200"/>
              <a:gd name="connsiteY0" fmla="*/ 0 h 1088572"/>
              <a:gd name="connsiteX1" fmla="*/ 4027714 w 7315200"/>
              <a:gd name="connsiteY1" fmla="*/ 1088572 h 1088572"/>
              <a:gd name="connsiteX2" fmla="*/ 7315200 w 7315200"/>
              <a:gd name="connsiteY2" fmla="*/ 0 h 1088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0" h="1088572">
                <a:moveTo>
                  <a:pt x="0" y="0"/>
                </a:moveTo>
                <a:cubicBezTo>
                  <a:pt x="1404257" y="544286"/>
                  <a:pt x="2808514" y="1088572"/>
                  <a:pt x="4027714" y="1088572"/>
                </a:cubicBezTo>
                <a:cubicBezTo>
                  <a:pt x="5246914" y="1088572"/>
                  <a:pt x="6281057" y="544286"/>
                  <a:pt x="7315200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55CBE75F-729D-EB2B-74C8-EE7F3A27FAAB}"/>
              </a:ext>
            </a:extLst>
          </p:cNvPr>
          <p:cNvSpPr/>
          <p:nvPr/>
        </p:nvSpPr>
        <p:spPr>
          <a:xfrm>
            <a:off x="3780235" y="5508171"/>
            <a:ext cx="5505279" cy="849086"/>
          </a:xfrm>
          <a:custGeom>
            <a:avLst/>
            <a:gdLst>
              <a:gd name="connsiteX0" fmla="*/ 0 w 5083628"/>
              <a:gd name="connsiteY0" fmla="*/ 0 h 849086"/>
              <a:gd name="connsiteX1" fmla="*/ 2394857 w 5083628"/>
              <a:gd name="connsiteY1" fmla="*/ 849086 h 849086"/>
              <a:gd name="connsiteX2" fmla="*/ 5083628 w 5083628"/>
              <a:gd name="connsiteY2" fmla="*/ 0 h 84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3628" h="849086">
                <a:moveTo>
                  <a:pt x="0" y="0"/>
                </a:moveTo>
                <a:cubicBezTo>
                  <a:pt x="773793" y="424543"/>
                  <a:pt x="1547586" y="849086"/>
                  <a:pt x="2394857" y="849086"/>
                </a:cubicBezTo>
                <a:cubicBezTo>
                  <a:pt x="3242128" y="849086"/>
                  <a:pt x="4162878" y="424543"/>
                  <a:pt x="5083628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73ED30C-868B-38A9-F45B-7459C0735E3C}"/>
              </a:ext>
            </a:extLst>
          </p:cNvPr>
          <p:cNvSpPr/>
          <p:nvPr/>
        </p:nvSpPr>
        <p:spPr>
          <a:xfrm>
            <a:off x="4626429" y="5508171"/>
            <a:ext cx="2645228" cy="544295"/>
          </a:xfrm>
          <a:custGeom>
            <a:avLst/>
            <a:gdLst>
              <a:gd name="connsiteX0" fmla="*/ 0 w 2645228"/>
              <a:gd name="connsiteY0" fmla="*/ 10886 h 544295"/>
              <a:gd name="connsiteX1" fmla="*/ 1219200 w 2645228"/>
              <a:gd name="connsiteY1" fmla="*/ 544286 h 544295"/>
              <a:gd name="connsiteX2" fmla="*/ 2645228 w 2645228"/>
              <a:gd name="connsiteY2" fmla="*/ 0 h 544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5228" h="544295">
                <a:moveTo>
                  <a:pt x="0" y="10886"/>
                </a:moveTo>
                <a:cubicBezTo>
                  <a:pt x="389164" y="278493"/>
                  <a:pt x="778329" y="546100"/>
                  <a:pt x="1219200" y="544286"/>
                </a:cubicBezTo>
                <a:cubicBezTo>
                  <a:pt x="1660071" y="542472"/>
                  <a:pt x="2152649" y="271236"/>
                  <a:pt x="2645228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B87E09-810B-8470-F0A4-02200B3DA883}"/>
              </a:ext>
            </a:extLst>
          </p:cNvPr>
          <p:cNvSpPr txBox="1"/>
          <p:nvPr/>
        </p:nvSpPr>
        <p:spPr>
          <a:xfrm>
            <a:off x="7864178" y="3925763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Records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D38009-91C9-8C03-ED7B-DED94E9BF264}"/>
              </a:ext>
            </a:extLst>
          </p:cNvPr>
          <p:cNvSpPr txBox="1"/>
          <p:nvPr/>
        </p:nvSpPr>
        <p:spPr>
          <a:xfrm>
            <a:off x="838200" y="469176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Size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2FDD4D-C8A1-9E6D-20B3-4EFB4136257C}"/>
              </a:ext>
            </a:extLst>
          </p:cNvPr>
          <p:cNvSpPr txBox="1"/>
          <p:nvPr/>
        </p:nvSpPr>
        <p:spPr>
          <a:xfrm>
            <a:off x="3046702" y="3925764"/>
            <a:ext cx="157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Slot Array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0874C6-CBB0-4A67-A7B9-C8DA87B3909F}"/>
              </a:ext>
            </a:extLst>
          </p:cNvPr>
          <p:cNvSpPr txBox="1"/>
          <p:nvPr/>
        </p:nvSpPr>
        <p:spPr>
          <a:xfrm>
            <a:off x="358649" y="5131378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Location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C62C6C36-EA80-8C1C-3B1B-7F32B7FAEAA5}"/>
              </a:ext>
            </a:extLst>
          </p:cNvPr>
          <p:cNvSpPr/>
          <p:nvPr/>
        </p:nvSpPr>
        <p:spPr>
          <a:xfrm rot="16200000">
            <a:off x="3648382" y="3883557"/>
            <a:ext cx="284034" cy="1245267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ABF90926-655D-99A3-8B63-34760421D724}"/>
              </a:ext>
            </a:extLst>
          </p:cNvPr>
          <p:cNvSpPr/>
          <p:nvPr/>
        </p:nvSpPr>
        <p:spPr>
          <a:xfrm>
            <a:off x="4880224" y="4795153"/>
            <a:ext cx="328773" cy="255819"/>
          </a:xfrm>
          <a:prstGeom prst="rightArrow">
            <a:avLst/>
          </a:prstGeom>
          <a:solidFill>
            <a:srgbClr val="00B0F0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1612183B-0F37-9D05-81F7-3196722260F4}"/>
              </a:ext>
            </a:extLst>
          </p:cNvPr>
          <p:cNvSpPr/>
          <p:nvPr/>
        </p:nvSpPr>
        <p:spPr>
          <a:xfrm rot="10800000">
            <a:off x="6189322" y="5135663"/>
            <a:ext cx="328773" cy="255819"/>
          </a:xfrm>
          <a:prstGeom prst="rightArrow">
            <a:avLst/>
          </a:prstGeom>
          <a:solidFill>
            <a:srgbClr val="00B0F0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21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5AB7D-62A2-06F1-319F-28576AD36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45EEA-C01A-D6BD-3819-5C107F97D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8469"/>
            <a:ext cx="11816785" cy="4920807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In Postgres, record 5 gets added in the free space.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Does not use the existing free locations.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Then how can we reclaim this empty slot?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C6A8F-7F96-A4B1-13D4-7E9DCA56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8274A2-D531-99D2-52ED-0C0649B84120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Slotted Pages: Record Deletion &amp; Insertion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737281E1-2D76-7053-5874-5CA7C1787635}"/>
              </a:ext>
            </a:extLst>
          </p:cNvPr>
          <p:cNvGraphicFramePr>
            <a:graphicFrameLocks/>
          </p:cNvGraphicFramePr>
          <p:nvPr/>
        </p:nvGraphicFramePr>
        <p:xfrm>
          <a:off x="1727935" y="4680867"/>
          <a:ext cx="911134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049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349321">
                  <a:extLst>
                    <a:ext uri="{9D8B030D-6E8A-4147-A177-3AD203B41FA5}">
                      <a16:colId xmlns:a16="http://schemas.microsoft.com/office/drawing/2014/main" val="1865309160"/>
                    </a:ext>
                  </a:extLst>
                </a:gridCol>
                <a:gridCol w="349322">
                  <a:extLst>
                    <a:ext uri="{9D8B030D-6E8A-4147-A177-3AD203B41FA5}">
                      <a16:colId xmlns:a16="http://schemas.microsoft.com/office/drawing/2014/main" val="1289909768"/>
                    </a:ext>
                  </a:extLst>
                </a:gridCol>
                <a:gridCol w="349321">
                  <a:extLst>
                    <a:ext uri="{9D8B030D-6E8A-4147-A177-3AD203B41FA5}">
                      <a16:colId xmlns:a16="http://schemas.microsoft.com/office/drawing/2014/main" val="2020338919"/>
                    </a:ext>
                  </a:extLst>
                </a:gridCol>
                <a:gridCol w="359595">
                  <a:extLst>
                    <a:ext uri="{9D8B030D-6E8A-4147-A177-3AD203B41FA5}">
                      <a16:colId xmlns:a16="http://schemas.microsoft.com/office/drawing/2014/main" val="3618132617"/>
                    </a:ext>
                  </a:extLst>
                </a:gridCol>
                <a:gridCol w="1510904">
                  <a:extLst>
                    <a:ext uri="{9D8B030D-6E8A-4147-A177-3AD203B41FA5}">
                      <a16:colId xmlns:a16="http://schemas.microsoft.com/office/drawing/2014/main" val="3412760522"/>
                    </a:ext>
                  </a:extLst>
                </a:gridCol>
                <a:gridCol w="867290">
                  <a:extLst>
                    <a:ext uri="{9D8B030D-6E8A-4147-A177-3AD203B41FA5}">
                      <a16:colId xmlns:a16="http://schemas.microsoft.com/office/drawing/2014/main" val="738003674"/>
                    </a:ext>
                  </a:extLst>
                </a:gridCol>
                <a:gridCol w="867290">
                  <a:extLst>
                    <a:ext uri="{9D8B030D-6E8A-4147-A177-3AD203B41FA5}">
                      <a16:colId xmlns:a16="http://schemas.microsoft.com/office/drawing/2014/main" val="1932776042"/>
                    </a:ext>
                  </a:extLst>
                </a:gridCol>
                <a:gridCol w="847960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  <a:gridCol w="885646">
                  <a:extLst>
                    <a:ext uri="{9D8B030D-6E8A-4147-A177-3AD203B41FA5}">
                      <a16:colId xmlns:a16="http://schemas.microsoft.com/office/drawing/2014/main" val="300307652"/>
                    </a:ext>
                  </a:extLst>
                </a:gridCol>
                <a:gridCol w="1062154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#Entries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70C0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26507"/>
                  </a:ext>
                </a:extLst>
              </a:tr>
            </a:tbl>
          </a:graphicData>
        </a:graphic>
      </p:graphicFrame>
      <p:sp>
        <p:nvSpPr>
          <p:cNvPr id="11" name="Freeform 10">
            <a:extLst>
              <a:ext uri="{FF2B5EF4-FFF2-40B4-BE49-F238E27FC236}">
                <a16:creationId xmlns:a16="http://schemas.microsoft.com/office/drawing/2014/main" id="{D32A233E-9D3A-D03D-0AC6-8DDD86A6222B}"/>
              </a:ext>
            </a:extLst>
          </p:cNvPr>
          <p:cNvSpPr/>
          <p:nvPr/>
        </p:nvSpPr>
        <p:spPr>
          <a:xfrm>
            <a:off x="2427514" y="5464629"/>
            <a:ext cx="4049486" cy="838227"/>
          </a:xfrm>
          <a:custGeom>
            <a:avLst/>
            <a:gdLst>
              <a:gd name="connsiteX0" fmla="*/ 0 w 4049486"/>
              <a:gd name="connsiteY0" fmla="*/ 0 h 838227"/>
              <a:gd name="connsiteX1" fmla="*/ 1926772 w 4049486"/>
              <a:gd name="connsiteY1" fmla="*/ 838200 h 838227"/>
              <a:gd name="connsiteX2" fmla="*/ 4049486 w 4049486"/>
              <a:gd name="connsiteY2" fmla="*/ 32657 h 838227"/>
              <a:gd name="connsiteX3" fmla="*/ 4049486 w 4049486"/>
              <a:gd name="connsiteY3" fmla="*/ 32657 h 83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486" h="838227">
                <a:moveTo>
                  <a:pt x="0" y="0"/>
                </a:moveTo>
                <a:cubicBezTo>
                  <a:pt x="625929" y="416378"/>
                  <a:pt x="1251858" y="832757"/>
                  <a:pt x="1926772" y="838200"/>
                </a:cubicBezTo>
                <a:cubicBezTo>
                  <a:pt x="2601686" y="843643"/>
                  <a:pt x="4049486" y="32657"/>
                  <a:pt x="4049486" y="32657"/>
                </a:cubicBezTo>
                <a:lnTo>
                  <a:pt x="4049486" y="32657"/>
                </a:ln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8120A6C-6F96-FBF9-9E8F-520A1500AE0A}"/>
              </a:ext>
            </a:extLst>
          </p:cNvPr>
          <p:cNvSpPr/>
          <p:nvPr/>
        </p:nvSpPr>
        <p:spPr>
          <a:xfrm>
            <a:off x="3167766" y="5508171"/>
            <a:ext cx="7219408" cy="1088572"/>
          </a:xfrm>
          <a:custGeom>
            <a:avLst/>
            <a:gdLst>
              <a:gd name="connsiteX0" fmla="*/ 0 w 7315200"/>
              <a:gd name="connsiteY0" fmla="*/ 0 h 1088572"/>
              <a:gd name="connsiteX1" fmla="*/ 4027714 w 7315200"/>
              <a:gd name="connsiteY1" fmla="*/ 1088572 h 1088572"/>
              <a:gd name="connsiteX2" fmla="*/ 7315200 w 7315200"/>
              <a:gd name="connsiteY2" fmla="*/ 0 h 1088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0" h="1088572">
                <a:moveTo>
                  <a:pt x="0" y="0"/>
                </a:moveTo>
                <a:cubicBezTo>
                  <a:pt x="1404257" y="544286"/>
                  <a:pt x="2808514" y="1088572"/>
                  <a:pt x="4027714" y="1088572"/>
                </a:cubicBezTo>
                <a:cubicBezTo>
                  <a:pt x="5246914" y="1088572"/>
                  <a:pt x="6281057" y="544286"/>
                  <a:pt x="7315200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04CFD82-496B-B6C3-8352-119CE189F18F}"/>
              </a:ext>
            </a:extLst>
          </p:cNvPr>
          <p:cNvSpPr/>
          <p:nvPr/>
        </p:nvSpPr>
        <p:spPr>
          <a:xfrm>
            <a:off x="3524036" y="5508171"/>
            <a:ext cx="5783254" cy="849086"/>
          </a:xfrm>
          <a:custGeom>
            <a:avLst/>
            <a:gdLst>
              <a:gd name="connsiteX0" fmla="*/ 0 w 5083628"/>
              <a:gd name="connsiteY0" fmla="*/ 0 h 849086"/>
              <a:gd name="connsiteX1" fmla="*/ 2394857 w 5083628"/>
              <a:gd name="connsiteY1" fmla="*/ 849086 h 849086"/>
              <a:gd name="connsiteX2" fmla="*/ 5083628 w 5083628"/>
              <a:gd name="connsiteY2" fmla="*/ 0 h 84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3628" h="849086">
                <a:moveTo>
                  <a:pt x="0" y="0"/>
                </a:moveTo>
                <a:cubicBezTo>
                  <a:pt x="773793" y="424543"/>
                  <a:pt x="1547586" y="849086"/>
                  <a:pt x="2394857" y="849086"/>
                </a:cubicBezTo>
                <a:cubicBezTo>
                  <a:pt x="3242128" y="849086"/>
                  <a:pt x="4162878" y="424543"/>
                  <a:pt x="5083628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B6D9133F-7816-900D-94C9-FD5D31384A48}"/>
              </a:ext>
            </a:extLst>
          </p:cNvPr>
          <p:cNvSpPr/>
          <p:nvPr/>
        </p:nvSpPr>
        <p:spPr>
          <a:xfrm>
            <a:off x="4202130" y="5508171"/>
            <a:ext cx="3452117" cy="544295"/>
          </a:xfrm>
          <a:custGeom>
            <a:avLst/>
            <a:gdLst>
              <a:gd name="connsiteX0" fmla="*/ 0 w 2645228"/>
              <a:gd name="connsiteY0" fmla="*/ 10886 h 544295"/>
              <a:gd name="connsiteX1" fmla="*/ 1219200 w 2645228"/>
              <a:gd name="connsiteY1" fmla="*/ 544286 h 544295"/>
              <a:gd name="connsiteX2" fmla="*/ 2645228 w 2645228"/>
              <a:gd name="connsiteY2" fmla="*/ 0 h 544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5228" h="544295">
                <a:moveTo>
                  <a:pt x="0" y="10886"/>
                </a:moveTo>
                <a:cubicBezTo>
                  <a:pt x="389164" y="278493"/>
                  <a:pt x="778329" y="546100"/>
                  <a:pt x="1219200" y="544286"/>
                </a:cubicBezTo>
                <a:cubicBezTo>
                  <a:pt x="1660071" y="542472"/>
                  <a:pt x="2152649" y="271236"/>
                  <a:pt x="2645228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2A96B6-2B58-D87D-7EA6-AB1FD0AC03D4}"/>
              </a:ext>
            </a:extLst>
          </p:cNvPr>
          <p:cNvSpPr txBox="1"/>
          <p:nvPr/>
        </p:nvSpPr>
        <p:spPr>
          <a:xfrm>
            <a:off x="7864178" y="3925763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Records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3A3B11-0783-BAA6-DD6C-1D2634922678}"/>
              </a:ext>
            </a:extLst>
          </p:cNvPr>
          <p:cNvSpPr txBox="1"/>
          <p:nvPr/>
        </p:nvSpPr>
        <p:spPr>
          <a:xfrm>
            <a:off x="838200" y="469176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Size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8C8954-6B6F-9A37-6B38-85FAA18DF992}"/>
              </a:ext>
            </a:extLst>
          </p:cNvPr>
          <p:cNvSpPr txBox="1"/>
          <p:nvPr/>
        </p:nvSpPr>
        <p:spPr>
          <a:xfrm>
            <a:off x="3046702" y="3925764"/>
            <a:ext cx="157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Slot Array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33837D-36CA-97DE-9360-951C71773523}"/>
              </a:ext>
            </a:extLst>
          </p:cNvPr>
          <p:cNvSpPr txBox="1"/>
          <p:nvPr/>
        </p:nvSpPr>
        <p:spPr>
          <a:xfrm>
            <a:off x="358649" y="5131378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Location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F961188-06B7-E6FC-BFDC-40539CCAD3FA}"/>
              </a:ext>
            </a:extLst>
          </p:cNvPr>
          <p:cNvSpPr/>
          <p:nvPr/>
        </p:nvSpPr>
        <p:spPr>
          <a:xfrm rot="16200000">
            <a:off x="3648382" y="3883557"/>
            <a:ext cx="284034" cy="1245267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3D8898D4-404A-8E89-D261-FEFCAD8D6705}"/>
              </a:ext>
            </a:extLst>
          </p:cNvPr>
          <p:cNvSpPr/>
          <p:nvPr/>
        </p:nvSpPr>
        <p:spPr>
          <a:xfrm>
            <a:off x="5126804" y="4816929"/>
            <a:ext cx="328773" cy="255819"/>
          </a:xfrm>
          <a:prstGeom prst="rightArrow">
            <a:avLst/>
          </a:prstGeom>
          <a:solidFill>
            <a:srgbClr val="00B0F0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E44C185-FE77-FB4E-C7A5-D6135FEF1C78}"/>
              </a:ext>
            </a:extLst>
          </p:cNvPr>
          <p:cNvSpPr/>
          <p:nvPr/>
        </p:nvSpPr>
        <p:spPr>
          <a:xfrm rot="10800000">
            <a:off x="5928188" y="5201812"/>
            <a:ext cx="328773" cy="255819"/>
          </a:xfrm>
          <a:prstGeom prst="rightArrow">
            <a:avLst/>
          </a:prstGeom>
          <a:solidFill>
            <a:srgbClr val="00B0F0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89055034-F95C-2326-BD95-8A4E05EC56E1}"/>
              </a:ext>
            </a:extLst>
          </p:cNvPr>
          <p:cNvSpPr/>
          <p:nvPr/>
        </p:nvSpPr>
        <p:spPr>
          <a:xfrm>
            <a:off x="4626109" y="5464629"/>
            <a:ext cx="2207161" cy="569485"/>
          </a:xfrm>
          <a:custGeom>
            <a:avLst/>
            <a:gdLst>
              <a:gd name="connsiteX0" fmla="*/ 0 w 2645228"/>
              <a:gd name="connsiteY0" fmla="*/ 10886 h 544295"/>
              <a:gd name="connsiteX1" fmla="*/ 1219200 w 2645228"/>
              <a:gd name="connsiteY1" fmla="*/ 544286 h 544295"/>
              <a:gd name="connsiteX2" fmla="*/ 2645228 w 2645228"/>
              <a:gd name="connsiteY2" fmla="*/ 0 h 544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5228" h="544295">
                <a:moveTo>
                  <a:pt x="0" y="10886"/>
                </a:moveTo>
                <a:cubicBezTo>
                  <a:pt x="389164" y="278493"/>
                  <a:pt x="778329" y="546100"/>
                  <a:pt x="1219200" y="544286"/>
                </a:cubicBezTo>
                <a:cubicBezTo>
                  <a:pt x="1660071" y="542472"/>
                  <a:pt x="2152649" y="271236"/>
                  <a:pt x="2645228" y="0"/>
                </a:cubicBezTo>
              </a:path>
            </a:pathLst>
          </a:custGeom>
          <a:noFill/>
          <a:ln w="3175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3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C7C9A-B91B-CACE-1E78-D051ACAAB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04FF3-1519-B3FC-5148-1C259AC6B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8469"/>
            <a:ext cx="11816785" cy="4920807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In Postgres, call the garbage collection operation.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Post garbage collection, pointer reordering and record reorganization.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7ABE3-135D-8CEF-54AD-3F4D457B4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666106-F223-F60D-772D-EB751896A0B7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Slotted Pages: Record Deletion &amp; Insertion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5B795185-F452-F630-1CDC-3625B2D8D1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5160440"/>
              </p:ext>
            </p:extLst>
          </p:nvPr>
        </p:nvGraphicFramePr>
        <p:xfrm>
          <a:off x="1727935" y="4680867"/>
          <a:ext cx="911134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446314">
                  <a:extLst>
                    <a:ext uri="{9D8B030D-6E8A-4147-A177-3AD203B41FA5}">
                      <a16:colId xmlns:a16="http://schemas.microsoft.com/office/drawing/2014/main" val="186530916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1289909768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20338919"/>
                    </a:ext>
                  </a:extLst>
                </a:gridCol>
                <a:gridCol w="1820246">
                  <a:extLst>
                    <a:ext uri="{9D8B030D-6E8A-4147-A177-3AD203B41FA5}">
                      <a16:colId xmlns:a16="http://schemas.microsoft.com/office/drawing/2014/main" val="3412760522"/>
                    </a:ext>
                  </a:extLst>
                </a:gridCol>
                <a:gridCol w="1002047">
                  <a:extLst>
                    <a:ext uri="{9D8B030D-6E8A-4147-A177-3AD203B41FA5}">
                      <a16:colId xmlns:a16="http://schemas.microsoft.com/office/drawing/2014/main" val="1932776042"/>
                    </a:ext>
                  </a:extLst>
                </a:gridCol>
                <a:gridCol w="979715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300307652"/>
                    </a:ext>
                  </a:extLst>
                </a:gridCol>
                <a:gridCol w="1227190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#Entries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26507"/>
                  </a:ext>
                </a:extLst>
              </a:tr>
            </a:tbl>
          </a:graphicData>
        </a:graphic>
      </p:graphicFrame>
      <p:sp>
        <p:nvSpPr>
          <p:cNvPr id="13" name="Freeform 12">
            <a:extLst>
              <a:ext uri="{FF2B5EF4-FFF2-40B4-BE49-F238E27FC236}">
                <a16:creationId xmlns:a16="http://schemas.microsoft.com/office/drawing/2014/main" id="{86ACC0E5-88E7-20A1-55B4-3D6E57773514}"/>
              </a:ext>
            </a:extLst>
          </p:cNvPr>
          <p:cNvSpPr/>
          <p:nvPr/>
        </p:nvSpPr>
        <p:spPr>
          <a:xfrm>
            <a:off x="2427514" y="5464629"/>
            <a:ext cx="4049486" cy="838227"/>
          </a:xfrm>
          <a:custGeom>
            <a:avLst/>
            <a:gdLst>
              <a:gd name="connsiteX0" fmla="*/ 0 w 4049486"/>
              <a:gd name="connsiteY0" fmla="*/ 0 h 838227"/>
              <a:gd name="connsiteX1" fmla="*/ 1926772 w 4049486"/>
              <a:gd name="connsiteY1" fmla="*/ 838200 h 838227"/>
              <a:gd name="connsiteX2" fmla="*/ 4049486 w 4049486"/>
              <a:gd name="connsiteY2" fmla="*/ 32657 h 838227"/>
              <a:gd name="connsiteX3" fmla="*/ 4049486 w 4049486"/>
              <a:gd name="connsiteY3" fmla="*/ 32657 h 83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486" h="838227">
                <a:moveTo>
                  <a:pt x="0" y="0"/>
                </a:moveTo>
                <a:cubicBezTo>
                  <a:pt x="625929" y="416378"/>
                  <a:pt x="1251858" y="832757"/>
                  <a:pt x="1926772" y="838200"/>
                </a:cubicBezTo>
                <a:cubicBezTo>
                  <a:pt x="2601686" y="843643"/>
                  <a:pt x="4049486" y="32657"/>
                  <a:pt x="4049486" y="32657"/>
                </a:cubicBezTo>
                <a:lnTo>
                  <a:pt x="4049486" y="32657"/>
                </a:ln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D5D07C4-8E59-0336-518E-8F5FD77946A4}"/>
              </a:ext>
            </a:extLst>
          </p:cNvPr>
          <p:cNvSpPr/>
          <p:nvPr/>
        </p:nvSpPr>
        <p:spPr>
          <a:xfrm>
            <a:off x="3276600" y="5508171"/>
            <a:ext cx="7315200" cy="1088572"/>
          </a:xfrm>
          <a:custGeom>
            <a:avLst/>
            <a:gdLst>
              <a:gd name="connsiteX0" fmla="*/ 0 w 7315200"/>
              <a:gd name="connsiteY0" fmla="*/ 0 h 1088572"/>
              <a:gd name="connsiteX1" fmla="*/ 4027714 w 7315200"/>
              <a:gd name="connsiteY1" fmla="*/ 1088572 h 1088572"/>
              <a:gd name="connsiteX2" fmla="*/ 7315200 w 7315200"/>
              <a:gd name="connsiteY2" fmla="*/ 0 h 1088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0" h="1088572">
                <a:moveTo>
                  <a:pt x="0" y="0"/>
                </a:moveTo>
                <a:cubicBezTo>
                  <a:pt x="1404257" y="544286"/>
                  <a:pt x="2808514" y="1088572"/>
                  <a:pt x="4027714" y="1088572"/>
                </a:cubicBezTo>
                <a:cubicBezTo>
                  <a:pt x="5246914" y="1088572"/>
                  <a:pt x="6281057" y="544286"/>
                  <a:pt x="7315200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6313F95-1176-452E-1938-7B3C07626200}"/>
              </a:ext>
            </a:extLst>
          </p:cNvPr>
          <p:cNvSpPr/>
          <p:nvPr/>
        </p:nvSpPr>
        <p:spPr>
          <a:xfrm>
            <a:off x="3780235" y="5508171"/>
            <a:ext cx="5505279" cy="849086"/>
          </a:xfrm>
          <a:custGeom>
            <a:avLst/>
            <a:gdLst>
              <a:gd name="connsiteX0" fmla="*/ 0 w 5083628"/>
              <a:gd name="connsiteY0" fmla="*/ 0 h 849086"/>
              <a:gd name="connsiteX1" fmla="*/ 2394857 w 5083628"/>
              <a:gd name="connsiteY1" fmla="*/ 849086 h 849086"/>
              <a:gd name="connsiteX2" fmla="*/ 5083628 w 5083628"/>
              <a:gd name="connsiteY2" fmla="*/ 0 h 84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3628" h="849086">
                <a:moveTo>
                  <a:pt x="0" y="0"/>
                </a:moveTo>
                <a:cubicBezTo>
                  <a:pt x="773793" y="424543"/>
                  <a:pt x="1547586" y="849086"/>
                  <a:pt x="2394857" y="849086"/>
                </a:cubicBezTo>
                <a:cubicBezTo>
                  <a:pt x="3242128" y="849086"/>
                  <a:pt x="4162878" y="424543"/>
                  <a:pt x="5083628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F49EB09C-44F4-9C76-8570-10D36D988D94}"/>
              </a:ext>
            </a:extLst>
          </p:cNvPr>
          <p:cNvSpPr/>
          <p:nvPr/>
        </p:nvSpPr>
        <p:spPr>
          <a:xfrm>
            <a:off x="4150760" y="5505769"/>
            <a:ext cx="4049486" cy="546698"/>
          </a:xfrm>
          <a:custGeom>
            <a:avLst/>
            <a:gdLst>
              <a:gd name="connsiteX0" fmla="*/ 0 w 2645228"/>
              <a:gd name="connsiteY0" fmla="*/ 10886 h 544295"/>
              <a:gd name="connsiteX1" fmla="*/ 1219200 w 2645228"/>
              <a:gd name="connsiteY1" fmla="*/ 544286 h 544295"/>
              <a:gd name="connsiteX2" fmla="*/ 2645228 w 2645228"/>
              <a:gd name="connsiteY2" fmla="*/ 0 h 544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5228" h="544295">
                <a:moveTo>
                  <a:pt x="0" y="10886"/>
                </a:moveTo>
                <a:cubicBezTo>
                  <a:pt x="389164" y="278493"/>
                  <a:pt x="778329" y="546100"/>
                  <a:pt x="1219200" y="544286"/>
                </a:cubicBezTo>
                <a:cubicBezTo>
                  <a:pt x="1660071" y="542472"/>
                  <a:pt x="2152649" y="271236"/>
                  <a:pt x="2645228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6A205F-44D1-2D15-3672-C782BA6DA818}"/>
              </a:ext>
            </a:extLst>
          </p:cNvPr>
          <p:cNvSpPr txBox="1"/>
          <p:nvPr/>
        </p:nvSpPr>
        <p:spPr>
          <a:xfrm>
            <a:off x="7864178" y="3925763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Records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412929-DF49-72F9-763C-7E7B179C2E0B}"/>
              </a:ext>
            </a:extLst>
          </p:cNvPr>
          <p:cNvSpPr txBox="1"/>
          <p:nvPr/>
        </p:nvSpPr>
        <p:spPr>
          <a:xfrm>
            <a:off x="838200" y="469176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Size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C9603B-E9E1-CC4B-477E-2CEB5E3A44F1}"/>
              </a:ext>
            </a:extLst>
          </p:cNvPr>
          <p:cNvSpPr txBox="1"/>
          <p:nvPr/>
        </p:nvSpPr>
        <p:spPr>
          <a:xfrm>
            <a:off x="3046702" y="3925764"/>
            <a:ext cx="157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Slot Array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5F2D04-A92C-BAB7-9DDA-590D9B278DBB}"/>
              </a:ext>
            </a:extLst>
          </p:cNvPr>
          <p:cNvSpPr txBox="1"/>
          <p:nvPr/>
        </p:nvSpPr>
        <p:spPr>
          <a:xfrm>
            <a:off x="358649" y="5131378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Location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B77CB73E-9112-FB68-652B-F9EC11599BF3}"/>
              </a:ext>
            </a:extLst>
          </p:cNvPr>
          <p:cNvSpPr/>
          <p:nvPr/>
        </p:nvSpPr>
        <p:spPr>
          <a:xfrm rot="16200000">
            <a:off x="3648382" y="3883557"/>
            <a:ext cx="284034" cy="1245267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F70D18D4-2CD6-E0AB-2DCC-849E0F0C04A4}"/>
              </a:ext>
            </a:extLst>
          </p:cNvPr>
          <p:cNvSpPr/>
          <p:nvPr/>
        </p:nvSpPr>
        <p:spPr>
          <a:xfrm>
            <a:off x="4880224" y="4795153"/>
            <a:ext cx="328773" cy="255819"/>
          </a:xfrm>
          <a:prstGeom prst="rightArrow">
            <a:avLst/>
          </a:prstGeom>
          <a:solidFill>
            <a:srgbClr val="00B0F0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597CFC95-AC9A-08B3-4222-22595FFB2715}"/>
              </a:ext>
            </a:extLst>
          </p:cNvPr>
          <p:cNvSpPr/>
          <p:nvPr/>
        </p:nvSpPr>
        <p:spPr>
          <a:xfrm rot="10800000">
            <a:off x="6189322" y="5135663"/>
            <a:ext cx="328773" cy="255819"/>
          </a:xfrm>
          <a:prstGeom prst="rightArrow">
            <a:avLst/>
          </a:prstGeom>
          <a:solidFill>
            <a:srgbClr val="00B0F0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09DE436A-13CA-9B57-3E38-3EC17F1319FD}"/>
              </a:ext>
            </a:extLst>
          </p:cNvPr>
          <p:cNvSpPr/>
          <p:nvPr/>
        </p:nvSpPr>
        <p:spPr>
          <a:xfrm>
            <a:off x="4528459" y="5504561"/>
            <a:ext cx="2648120" cy="546698"/>
          </a:xfrm>
          <a:custGeom>
            <a:avLst/>
            <a:gdLst>
              <a:gd name="connsiteX0" fmla="*/ 0 w 2645228"/>
              <a:gd name="connsiteY0" fmla="*/ 10886 h 544295"/>
              <a:gd name="connsiteX1" fmla="*/ 1219200 w 2645228"/>
              <a:gd name="connsiteY1" fmla="*/ 544286 h 544295"/>
              <a:gd name="connsiteX2" fmla="*/ 2645228 w 2645228"/>
              <a:gd name="connsiteY2" fmla="*/ 0 h 544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5228" h="544295">
                <a:moveTo>
                  <a:pt x="0" y="10886"/>
                </a:moveTo>
                <a:cubicBezTo>
                  <a:pt x="389164" y="278493"/>
                  <a:pt x="778329" y="546100"/>
                  <a:pt x="1219200" y="544286"/>
                </a:cubicBezTo>
                <a:cubicBezTo>
                  <a:pt x="1660071" y="542472"/>
                  <a:pt x="2152649" y="271236"/>
                  <a:pt x="2645228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60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9C788-7A6A-6A6E-3FE5-76CB3DF40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3E390-5AA1-231E-CA74-12B861000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8469"/>
            <a:ext cx="11816785" cy="4920807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This notion of delayed compaction post deletion is pretty common.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Databases like Postgres, </a:t>
            </a:r>
            <a:r>
              <a:rPr lang="en-US" sz="2400" dirty="0" err="1">
                <a:latin typeface="Palatino Linotype" panose="02040502050505030304" pitchFamily="18" charset="0"/>
              </a:rPr>
              <a:t>Sqlite</a:t>
            </a:r>
            <a:r>
              <a:rPr lang="en-US" sz="2400" dirty="0">
                <a:latin typeface="Palatino Linotype" panose="02040502050505030304" pitchFamily="18" charset="0"/>
              </a:rPr>
              <a:t>, and Oracle do not compact unless required or an explicit call to compaction.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However, what do you think happens in other databases, for example: </a:t>
            </a:r>
            <a:r>
              <a:rPr lang="en-US" sz="2400" dirty="0" err="1">
                <a:latin typeface="Palatino Linotype" panose="02040502050505030304" pitchFamily="18" charset="0"/>
              </a:rPr>
              <a:t>SQLServer</a:t>
            </a:r>
            <a:r>
              <a:rPr lang="en-US" sz="2400" dirty="0">
                <a:latin typeface="Palatino Linotype" panose="02040502050505030304" pitchFamily="18" charset="0"/>
              </a:rPr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E2894-A6B6-7594-A851-33B8F039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FE5BC24-8681-7C42-C90A-3CB04A2E2265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Slotted Pages: Delayed Compaction</a:t>
            </a:r>
          </a:p>
        </p:txBody>
      </p:sp>
    </p:spTree>
    <p:extLst>
      <p:ext uri="{BB962C8B-B14F-4D97-AF65-F5344CB8AC3E}">
        <p14:creationId xmlns:p14="http://schemas.microsoft.com/office/powerpoint/2010/main" val="322276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E5899-6096-3C4A-D3DF-9AAACD5F6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0580-A007-44AC-A95A-7D8E82A19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8469"/>
            <a:ext cx="11816785" cy="4920807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Lets try to delete Record 3 in </a:t>
            </a:r>
            <a:r>
              <a:rPr lang="en-US" sz="2400" dirty="0" err="1">
                <a:latin typeface="Palatino Linotype" panose="02040502050505030304" pitchFamily="18" charset="0"/>
              </a:rPr>
              <a:t>SQLServer</a:t>
            </a:r>
            <a:r>
              <a:rPr lang="en-US" sz="2400" dirty="0">
                <a:latin typeface="Palatino Linotype" panose="02040502050505030304" pitchFamily="18" charset="0"/>
              </a:rPr>
              <a:t>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51CCB-968D-D016-C8AA-64459A9B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78BD7B-51C9-558E-1081-2076FC160AA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Slotted Pages: Record Deletion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36AAE216-7DB3-6CC0-4796-6328D98A4681}"/>
              </a:ext>
            </a:extLst>
          </p:cNvPr>
          <p:cNvGraphicFramePr>
            <a:graphicFrameLocks/>
          </p:cNvGraphicFramePr>
          <p:nvPr/>
        </p:nvGraphicFramePr>
        <p:xfrm>
          <a:off x="1727935" y="4680867"/>
          <a:ext cx="911134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446314">
                  <a:extLst>
                    <a:ext uri="{9D8B030D-6E8A-4147-A177-3AD203B41FA5}">
                      <a16:colId xmlns:a16="http://schemas.microsoft.com/office/drawing/2014/main" val="186530916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1289909768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20338919"/>
                    </a:ext>
                  </a:extLst>
                </a:gridCol>
                <a:gridCol w="1820246">
                  <a:extLst>
                    <a:ext uri="{9D8B030D-6E8A-4147-A177-3AD203B41FA5}">
                      <a16:colId xmlns:a16="http://schemas.microsoft.com/office/drawing/2014/main" val="3412760522"/>
                    </a:ext>
                  </a:extLst>
                </a:gridCol>
                <a:gridCol w="1002047">
                  <a:extLst>
                    <a:ext uri="{9D8B030D-6E8A-4147-A177-3AD203B41FA5}">
                      <a16:colId xmlns:a16="http://schemas.microsoft.com/office/drawing/2014/main" val="1932776042"/>
                    </a:ext>
                  </a:extLst>
                </a:gridCol>
                <a:gridCol w="979715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300307652"/>
                    </a:ext>
                  </a:extLst>
                </a:gridCol>
                <a:gridCol w="1227190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#Entries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26507"/>
                  </a:ext>
                </a:extLst>
              </a:tr>
            </a:tbl>
          </a:graphicData>
        </a:graphic>
      </p:graphicFrame>
      <p:sp>
        <p:nvSpPr>
          <p:cNvPr id="10" name="Freeform 9">
            <a:extLst>
              <a:ext uri="{FF2B5EF4-FFF2-40B4-BE49-F238E27FC236}">
                <a16:creationId xmlns:a16="http://schemas.microsoft.com/office/drawing/2014/main" id="{5C043760-E086-A43D-CCDD-671FA5AAE7DF}"/>
              </a:ext>
            </a:extLst>
          </p:cNvPr>
          <p:cNvSpPr/>
          <p:nvPr/>
        </p:nvSpPr>
        <p:spPr>
          <a:xfrm>
            <a:off x="2427514" y="5464629"/>
            <a:ext cx="4049486" cy="838227"/>
          </a:xfrm>
          <a:custGeom>
            <a:avLst/>
            <a:gdLst>
              <a:gd name="connsiteX0" fmla="*/ 0 w 4049486"/>
              <a:gd name="connsiteY0" fmla="*/ 0 h 838227"/>
              <a:gd name="connsiteX1" fmla="*/ 1926772 w 4049486"/>
              <a:gd name="connsiteY1" fmla="*/ 838200 h 838227"/>
              <a:gd name="connsiteX2" fmla="*/ 4049486 w 4049486"/>
              <a:gd name="connsiteY2" fmla="*/ 32657 h 838227"/>
              <a:gd name="connsiteX3" fmla="*/ 4049486 w 4049486"/>
              <a:gd name="connsiteY3" fmla="*/ 32657 h 83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486" h="838227">
                <a:moveTo>
                  <a:pt x="0" y="0"/>
                </a:moveTo>
                <a:cubicBezTo>
                  <a:pt x="625929" y="416378"/>
                  <a:pt x="1251858" y="832757"/>
                  <a:pt x="1926772" y="838200"/>
                </a:cubicBezTo>
                <a:cubicBezTo>
                  <a:pt x="2601686" y="843643"/>
                  <a:pt x="4049486" y="32657"/>
                  <a:pt x="4049486" y="32657"/>
                </a:cubicBezTo>
                <a:lnTo>
                  <a:pt x="4049486" y="32657"/>
                </a:ln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37FFD254-ADA9-C717-7370-93F6F522157D}"/>
              </a:ext>
            </a:extLst>
          </p:cNvPr>
          <p:cNvSpPr/>
          <p:nvPr/>
        </p:nvSpPr>
        <p:spPr>
          <a:xfrm>
            <a:off x="3276600" y="5508171"/>
            <a:ext cx="7315200" cy="1088572"/>
          </a:xfrm>
          <a:custGeom>
            <a:avLst/>
            <a:gdLst>
              <a:gd name="connsiteX0" fmla="*/ 0 w 7315200"/>
              <a:gd name="connsiteY0" fmla="*/ 0 h 1088572"/>
              <a:gd name="connsiteX1" fmla="*/ 4027714 w 7315200"/>
              <a:gd name="connsiteY1" fmla="*/ 1088572 h 1088572"/>
              <a:gd name="connsiteX2" fmla="*/ 7315200 w 7315200"/>
              <a:gd name="connsiteY2" fmla="*/ 0 h 1088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0" h="1088572">
                <a:moveTo>
                  <a:pt x="0" y="0"/>
                </a:moveTo>
                <a:cubicBezTo>
                  <a:pt x="1404257" y="544286"/>
                  <a:pt x="2808514" y="1088572"/>
                  <a:pt x="4027714" y="1088572"/>
                </a:cubicBezTo>
                <a:cubicBezTo>
                  <a:pt x="5246914" y="1088572"/>
                  <a:pt x="6281057" y="544286"/>
                  <a:pt x="7315200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15EE54B1-B8AD-4C61-ECBC-1CEB3E293E68}"/>
              </a:ext>
            </a:extLst>
          </p:cNvPr>
          <p:cNvSpPr/>
          <p:nvPr/>
        </p:nvSpPr>
        <p:spPr>
          <a:xfrm>
            <a:off x="4185902" y="5508170"/>
            <a:ext cx="4049486" cy="685825"/>
          </a:xfrm>
          <a:custGeom>
            <a:avLst/>
            <a:gdLst>
              <a:gd name="connsiteX0" fmla="*/ 0 w 4702629"/>
              <a:gd name="connsiteY0" fmla="*/ 0 h 762026"/>
              <a:gd name="connsiteX1" fmla="*/ 2307771 w 4702629"/>
              <a:gd name="connsiteY1" fmla="*/ 762000 h 762026"/>
              <a:gd name="connsiteX2" fmla="*/ 4702629 w 4702629"/>
              <a:gd name="connsiteY2" fmla="*/ 21772 h 76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2629" h="762026">
                <a:moveTo>
                  <a:pt x="0" y="0"/>
                </a:moveTo>
                <a:cubicBezTo>
                  <a:pt x="762000" y="379185"/>
                  <a:pt x="1524000" y="758371"/>
                  <a:pt x="2307771" y="762000"/>
                </a:cubicBezTo>
                <a:cubicBezTo>
                  <a:pt x="3091542" y="765629"/>
                  <a:pt x="3897085" y="393700"/>
                  <a:pt x="4702629" y="21772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DEB164BA-E7F7-5892-1636-B001F16CEED9}"/>
              </a:ext>
            </a:extLst>
          </p:cNvPr>
          <p:cNvSpPr/>
          <p:nvPr/>
        </p:nvSpPr>
        <p:spPr>
          <a:xfrm>
            <a:off x="3780235" y="5508171"/>
            <a:ext cx="5505279" cy="849086"/>
          </a:xfrm>
          <a:custGeom>
            <a:avLst/>
            <a:gdLst>
              <a:gd name="connsiteX0" fmla="*/ 0 w 5083628"/>
              <a:gd name="connsiteY0" fmla="*/ 0 h 849086"/>
              <a:gd name="connsiteX1" fmla="*/ 2394857 w 5083628"/>
              <a:gd name="connsiteY1" fmla="*/ 849086 h 849086"/>
              <a:gd name="connsiteX2" fmla="*/ 5083628 w 5083628"/>
              <a:gd name="connsiteY2" fmla="*/ 0 h 84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3628" h="849086">
                <a:moveTo>
                  <a:pt x="0" y="0"/>
                </a:moveTo>
                <a:cubicBezTo>
                  <a:pt x="773793" y="424543"/>
                  <a:pt x="1547586" y="849086"/>
                  <a:pt x="2394857" y="849086"/>
                </a:cubicBezTo>
                <a:cubicBezTo>
                  <a:pt x="3242128" y="849086"/>
                  <a:pt x="4162878" y="424543"/>
                  <a:pt x="5083628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9913D0BE-92BA-5AE4-37D5-701AC54D4665}"/>
              </a:ext>
            </a:extLst>
          </p:cNvPr>
          <p:cNvSpPr/>
          <p:nvPr/>
        </p:nvSpPr>
        <p:spPr>
          <a:xfrm>
            <a:off x="4626429" y="5508171"/>
            <a:ext cx="2645228" cy="544295"/>
          </a:xfrm>
          <a:custGeom>
            <a:avLst/>
            <a:gdLst>
              <a:gd name="connsiteX0" fmla="*/ 0 w 2645228"/>
              <a:gd name="connsiteY0" fmla="*/ 10886 h 544295"/>
              <a:gd name="connsiteX1" fmla="*/ 1219200 w 2645228"/>
              <a:gd name="connsiteY1" fmla="*/ 544286 h 544295"/>
              <a:gd name="connsiteX2" fmla="*/ 2645228 w 2645228"/>
              <a:gd name="connsiteY2" fmla="*/ 0 h 544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5228" h="544295">
                <a:moveTo>
                  <a:pt x="0" y="10886"/>
                </a:moveTo>
                <a:cubicBezTo>
                  <a:pt x="389164" y="278493"/>
                  <a:pt x="778329" y="546100"/>
                  <a:pt x="1219200" y="544286"/>
                </a:cubicBezTo>
                <a:cubicBezTo>
                  <a:pt x="1660071" y="542472"/>
                  <a:pt x="2152649" y="271236"/>
                  <a:pt x="2645228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65F213-C959-4DDA-26E7-0EDC307028E3}"/>
              </a:ext>
            </a:extLst>
          </p:cNvPr>
          <p:cNvSpPr txBox="1"/>
          <p:nvPr/>
        </p:nvSpPr>
        <p:spPr>
          <a:xfrm>
            <a:off x="7864178" y="3925763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Records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D45736-BDB8-F262-6AD8-84959DBD8870}"/>
              </a:ext>
            </a:extLst>
          </p:cNvPr>
          <p:cNvSpPr txBox="1"/>
          <p:nvPr/>
        </p:nvSpPr>
        <p:spPr>
          <a:xfrm>
            <a:off x="838200" y="469176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Size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BA5C66-02BA-F261-8B40-55748653CC6A}"/>
              </a:ext>
            </a:extLst>
          </p:cNvPr>
          <p:cNvSpPr txBox="1"/>
          <p:nvPr/>
        </p:nvSpPr>
        <p:spPr>
          <a:xfrm>
            <a:off x="3046702" y="3925764"/>
            <a:ext cx="157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Slot Array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2BAE44-BD5D-552F-2AE1-162B10F378EE}"/>
              </a:ext>
            </a:extLst>
          </p:cNvPr>
          <p:cNvSpPr txBox="1"/>
          <p:nvPr/>
        </p:nvSpPr>
        <p:spPr>
          <a:xfrm>
            <a:off x="358649" y="5131378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Location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07099A8B-D00E-EEFD-7BDA-B7688CC75F76}"/>
              </a:ext>
            </a:extLst>
          </p:cNvPr>
          <p:cNvSpPr/>
          <p:nvPr/>
        </p:nvSpPr>
        <p:spPr>
          <a:xfrm rot="16200000">
            <a:off x="3648382" y="3883557"/>
            <a:ext cx="284034" cy="1245267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C0CD90FC-072B-6869-AF90-523553933F9E}"/>
              </a:ext>
            </a:extLst>
          </p:cNvPr>
          <p:cNvSpPr/>
          <p:nvPr/>
        </p:nvSpPr>
        <p:spPr>
          <a:xfrm>
            <a:off x="4880224" y="4795153"/>
            <a:ext cx="328773" cy="255819"/>
          </a:xfrm>
          <a:prstGeom prst="rightArrow">
            <a:avLst/>
          </a:prstGeom>
          <a:solidFill>
            <a:srgbClr val="00B0F0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A07A04AF-6A71-0336-655C-AA68748B0986}"/>
              </a:ext>
            </a:extLst>
          </p:cNvPr>
          <p:cNvSpPr/>
          <p:nvPr/>
        </p:nvSpPr>
        <p:spPr>
          <a:xfrm rot="10800000">
            <a:off x="6189322" y="5135663"/>
            <a:ext cx="328773" cy="255819"/>
          </a:xfrm>
          <a:prstGeom prst="rightArrow">
            <a:avLst/>
          </a:prstGeom>
          <a:solidFill>
            <a:srgbClr val="00B0F0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11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DE191-14F7-6523-4E94-3E85732E6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7B6F-4282-296F-1A17-FBCF5E97E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8469"/>
            <a:ext cx="11816785" cy="4920807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Lets try to delete Record 3 in </a:t>
            </a:r>
            <a:r>
              <a:rPr lang="en-US" sz="2400" dirty="0" err="1">
                <a:latin typeface="Palatino Linotype" panose="02040502050505030304" pitchFamily="18" charset="0"/>
              </a:rPr>
              <a:t>SQLServer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Post deletion, it actively performs compaction.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23225-6D92-E179-8FD9-F986FE62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83329A3-FED8-5B3A-5759-7193AD2E82C5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Slotted Pages: Record Deletion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2FF95BCA-C443-9C7F-1409-E3C019C6C3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7263018"/>
              </p:ext>
            </p:extLst>
          </p:nvPr>
        </p:nvGraphicFramePr>
        <p:xfrm>
          <a:off x="1727935" y="4680867"/>
          <a:ext cx="769563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446314">
                  <a:extLst>
                    <a:ext uri="{9D8B030D-6E8A-4147-A177-3AD203B41FA5}">
                      <a16:colId xmlns:a16="http://schemas.microsoft.com/office/drawing/2014/main" val="186530916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1289909768"/>
                    </a:ext>
                  </a:extLst>
                </a:gridCol>
                <a:gridCol w="1820246">
                  <a:extLst>
                    <a:ext uri="{9D8B030D-6E8A-4147-A177-3AD203B41FA5}">
                      <a16:colId xmlns:a16="http://schemas.microsoft.com/office/drawing/2014/main" val="3412760522"/>
                    </a:ext>
                  </a:extLst>
                </a:gridCol>
                <a:gridCol w="979715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300307652"/>
                    </a:ext>
                  </a:extLst>
                </a:gridCol>
                <a:gridCol w="1227190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#Entries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26507"/>
                  </a:ext>
                </a:extLst>
              </a:tr>
            </a:tbl>
          </a:graphicData>
        </a:graphic>
      </p:graphicFrame>
      <p:sp>
        <p:nvSpPr>
          <p:cNvPr id="10" name="Freeform 9">
            <a:extLst>
              <a:ext uri="{FF2B5EF4-FFF2-40B4-BE49-F238E27FC236}">
                <a16:creationId xmlns:a16="http://schemas.microsoft.com/office/drawing/2014/main" id="{60BD4F1E-9972-6603-7933-3184E8B2CAEE}"/>
              </a:ext>
            </a:extLst>
          </p:cNvPr>
          <p:cNvSpPr/>
          <p:nvPr/>
        </p:nvSpPr>
        <p:spPr>
          <a:xfrm>
            <a:off x="2427514" y="5464629"/>
            <a:ext cx="4049486" cy="838227"/>
          </a:xfrm>
          <a:custGeom>
            <a:avLst/>
            <a:gdLst>
              <a:gd name="connsiteX0" fmla="*/ 0 w 4049486"/>
              <a:gd name="connsiteY0" fmla="*/ 0 h 838227"/>
              <a:gd name="connsiteX1" fmla="*/ 1926772 w 4049486"/>
              <a:gd name="connsiteY1" fmla="*/ 838200 h 838227"/>
              <a:gd name="connsiteX2" fmla="*/ 4049486 w 4049486"/>
              <a:gd name="connsiteY2" fmla="*/ 32657 h 838227"/>
              <a:gd name="connsiteX3" fmla="*/ 4049486 w 4049486"/>
              <a:gd name="connsiteY3" fmla="*/ 32657 h 83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486" h="838227">
                <a:moveTo>
                  <a:pt x="0" y="0"/>
                </a:moveTo>
                <a:cubicBezTo>
                  <a:pt x="625929" y="416378"/>
                  <a:pt x="1251858" y="832757"/>
                  <a:pt x="1926772" y="838200"/>
                </a:cubicBezTo>
                <a:cubicBezTo>
                  <a:pt x="2601686" y="843643"/>
                  <a:pt x="4049486" y="32657"/>
                  <a:pt x="4049486" y="32657"/>
                </a:cubicBezTo>
                <a:lnTo>
                  <a:pt x="4049486" y="32657"/>
                </a:ln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DE495D4-FB1B-4238-0C1E-F7136D521966}"/>
              </a:ext>
            </a:extLst>
          </p:cNvPr>
          <p:cNvSpPr/>
          <p:nvPr/>
        </p:nvSpPr>
        <p:spPr>
          <a:xfrm>
            <a:off x="3276600" y="5508171"/>
            <a:ext cx="5600272" cy="1088572"/>
          </a:xfrm>
          <a:custGeom>
            <a:avLst/>
            <a:gdLst>
              <a:gd name="connsiteX0" fmla="*/ 0 w 7315200"/>
              <a:gd name="connsiteY0" fmla="*/ 0 h 1088572"/>
              <a:gd name="connsiteX1" fmla="*/ 4027714 w 7315200"/>
              <a:gd name="connsiteY1" fmla="*/ 1088572 h 1088572"/>
              <a:gd name="connsiteX2" fmla="*/ 7315200 w 7315200"/>
              <a:gd name="connsiteY2" fmla="*/ 0 h 1088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0" h="1088572">
                <a:moveTo>
                  <a:pt x="0" y="0"/>
                </a:moveTo>
                <a:cubicBezTo>
                  <a:pt x="1404257" y="544286"/>
                  <a:pt x="2808514" y="1088572"/>
                  <a:pt x="4027714" y="1088572"/>
                </a:cubicBezTo>
                <a:cubicBezTo>
                  <a:pt x="5246914" y="1088572"/>
                  <a:pt x="6281057" y="544286"/>
                  <a:pt x="7315200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2BE202DC-F9E9-DE0E-F23C-40CAA3FD7CF1}"/>
              </a:ext>
            </a:extLst>
          </p:cNvPr>
          <p:cNvSpPr/>
          <p:nvPr/>
        </p:nvSpPr>
        <p:spPr>
          <a:xfrm>
            <a:off x="4185902" y="5508170"/>
            <a:ext cx="2543671" cy="685825"/>
          </a:xfrm>
          <a:custGeom>
            <a:avLst/>
            <a:gdLst>
              <a:gd name="connsiteX0" fmla="*/ 0 w 4702629"/>
              <a:gd name="connsiteY0" fmla="*/ 0 h 762026"/>
              <a:gd name="connsiteX1" fmla="*/ 2307771 w 4702629"/>
              <a:gd name="connsiteY1" fmla="*/ 762000 h 762026"/>
              <a:gd name="connsiteX2" fmla="*/ 4702629 w 4702629"/>
              <a:gd name="connsiteY2" fmla="*/ 21772 h 76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2629" h="762026">
                <a:moveTo>
                  <a:pt x="0" y="0"/>
                </a:moveTo>
                <a:cubicBezTo>
                  <a:pt x="762000" y="379185"/>
                  <a:pt x="1524000" y="758371"/>
                  <a:pt x="2307771" y="762000"/>
                </a:cubicBezTo>
                <a:cubicBezTo>
                  <a:pt x="3091542" y="765629"/>
                  <a:pt x="3897085" y="393700"/>
                  <a:pt x="4702629" y="21772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1C0DD0BC-E4FE-1781-CAAA-C11F03085B64}"/>
              </a:ext>
            </a:extLst>
          </p:cNvPr>
          <p:cNvSpPr/>
          <p:nvPr/>
        </p:nvSpPr>
        <p:spPr>
          <a:xfrm>
            <a:off x="3780236" y="5508171"/>
            <a:ext cx="3926856" cy="849086"/>
          </a:xfrm>
          <a:custGeom>
            <a:avLst/>
            <a:gdLst>
              <a:gd name="connsiteX0" fmla="*/ 0 w 5083628"/>
              <a:gd name="connsiteY0" fmla="*/ 0 h 849086"/>
              <a:gd name="connsiteX1" fmla="*/ 2394857 w 5083628"/>
              <a:gd name="connsiteY1" fmla="*/ 849086 h 849086"/>
              <a:gd name="connsiteX2" fmla="*/ 5083628 w 5083628"/>
              <a:gd name="connsiteY2" fmla="*/ 0 h 84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3628" h="849086">
                <a:moveTo>
                  <a:pt x="0" y="0"/>
                </a:moveTo>
                <a:cubicBezTo>
                  <a:pt x="773793" y="424543"/>
                  <a:pt x="1547586" y="849086"/>
                  <a:pt x="2394857" y="849086"/>
                </a:cubicBezTo>
                <a:cubicBezTo>
                  <a:pt x="3242128" y="849086"/>
                  <a:pt x="4162878" y="424543"/>
                  <a:pt x="5083628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43AB25-88A7-6F4C-7836-9CA97A11DFDD}"/>
              </a:ext>
            </a:extLst>
          </p:cNvPr>
          <p:cNvSpPr txBox="1"/>
          <p:nvPr/>
        </p:nvSpPr>
        <p:spPr>
          <a:xfrm>
            <a:off x="7864178" y="3925763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Records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29B134-7017-2893-FEC5-646DC856ABB6}"/>
              </a:ext>
            </a:extLst>
          </p:cNvPr>
          <p:cNvSpPr txBox="1"/>
          <p:nvPr/>
        </p:nvSpPr>
        <p:spPr>
          <a:xfrm>
            <a:off x="838200" y="469176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Size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32663A-482E-7BB8-38CB-C59032E94DB4}"/>
              </a:ext>
            </a:extLst>
          </p:cNvPr>
          <p:cNvSpPr txBox="1"/>
          <p:nvPr/>
        </p:nvSpPr>
        <p:spPr>
          <a:xfrm>
            <a:off x="3046702" y="3925764"/>
            <a:ext cx="157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Slot Array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8886DE-CD34-E764-4F1F-58933FB75E98}"/>
              </a:ext>
            </a:extLst>
          </p:cNvPr>
          <p:cNvSpPr txBox="1"/>
          <p:nvPr/>
        </p:nvSpPr>
        <p:spPr>
          <a:xfrm>
            <a:off x="358649" y="5131378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Location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D78053D4-11B5-4711-2079-EAACCAE72932}"/>
              </a:ext>
            </a:extLst>
          </p:cNvPr>
          <p:cNvSpPr/>
          <p:nvPr/>
        </p:nvSpPr>
        <p:spPr>
          <a:xfrm rot="16200000">
            <a:off x="3648382" y="3883557"/>
            <a:ext cx="284034" cy="1245267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198638E6-DEAA-4039-A6A8-325E1D157295}"/>
              </a:ext>
            </a:extLst>
          </p:cNvPr>
          <p:cNvSpPr/>
          <p:nvPr/>
        </p:nvSpPr>
        <p:spPr>
          <a:xfrm>
            <a:off x="4452257" y="4795152"/>
            <a:ext cx="328773" cy="255819"/>
          </a:xfrm>
          <a:prstGeom prst="rightArrow">
            <a:avLst/>
          </a:prstGeom>
          <a:solidFill>
            <a:srgbClr val="00B0F0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D3212823-0E10-4D65-7F14-B5C73608E09D}"/>
              </a:ext>
            </a:extLst>
          </p:cNvPr>
          <p:cNvSpPr/>
          <p:nvPr/>
        </p:nvSpPr>
        <p:spPr>
          <a:xfrm rot="10800000">
            <a:off x="5784656" y="5166550"/>
            <a:ext cx="328773" cy="255819"/>
          </a:xfrm>
          <a:prstGeom prst="rightArrow">
            <a:avLst/>
          </a:prstGeom>
          <a:solidFill>
            <a:srgbClr val="00B0F0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0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09D51-D3DC-74E5-CE42-729B4090D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E5AD6-517E-1E02-009B-F85AB3417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8469"/>
            <a:ext cx="11816785" cy="4920807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Slotted pages layout tells us how the records are stored in a page, but how do we insert or delete records in a page.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In Lecture 3, we discussed sequential file organization, where we said that all the records are stored sequentially in a table.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We discussed how records are inserted and deleted in this sequential file organization. 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Lets go one step deeper!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E2923-F417-6528-85E5-84BCA6A2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1AA258-2B31-B310-53B0-D03DFD1B5327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Record-Oriented Storage</a:t>
            </a:r>
          </a:p>
        </p:txBody>
      </p:sp>
    </p:spTree>
    <p:extLst>
      <p:ext uri="{BB962C8B-B14F-4D97-AF65-F5344CB8AC3E}">
        <p14:creationId xmlns:p14="http://schemas.microsoft.com/office/powerpoint/2010/main" val="4140956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010EF-B5E3-D3CF-6B30-52C8F3366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76997-61AC-63BA-8EFC-93E7DFE3F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8469"/>
            <a:ext cx="11816785" cy="4920807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Steps to insert a new record in the page?</a:t>
            </a:r>
          </a:p>
          <a:p>
            <a:pPr algn="just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32575-EBDD-8395-5043-88B4C817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C69A91-A762-8216-0390-A1C0BA3261D2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Record-Oriented Storage</a:t>
            </a:r>
          </a:p>
        </p:txBody>
      </p:sp>
    </p:spTree>
    <p:extLst>
      <p:ext uri="{BB962C8B-B14F-4D97-AF65-F5344CB8AC3E}">
        <p14:creationId xmlns:p14="http://schemas.microsoft.com/office/powerpoint/2010/main" val="567110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3FACD-859E-B7E9-7F89-FB1D1BB01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24314-F488-6B40-DC57-72521FC9D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8469"/>
            <a:ext cx="11816785" cy="492080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Steps to insert </a:t>
            </a:r>
            <a:r>
              <a:rPr lang="en-US" sz="2400" dirty="0">
                <a:latin typeface="Palatino Linotype" panose="02040502050505030304" pitchFamily="18" charset="0"/>
              </a:rPr>
              <a:t>a new record in the page?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Palatino Linotype" panose="02040502050505030304" pitchFamily="18" charset="0"/>
              </a:rPr>
              <a:t>Search page directory to find a page with a free slot.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Palatino Linotype" panose="02040502050505030304" pitchFamily="18" charset="0"/>
              </a:rPr>
              <a:t>If the page not in memory, fetch it from the disk. 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Palatino Linotype" panose="02040502050505030304" pitchFamily="18" charset="0"/>
              </a:rPr>
              <a:t>Check slot array to find empty space in page that will fit.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7CDA9-AD35-4C87-44F6-E3A253FC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9012B54-B527-BCB9-0A90-7BA42D95107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Record-Oriented Storage</a:t>
            </a:r>
          </a:p>
        </p:txBody>
      </p:sp>
    </p:spTree>
    <p:extLst>
      <p:ext uri="{BB962C8B-B14F-4D97-AF65-F5344CB8AC3E}">
        <p14:creationId xmlns:p14="http://schemas.microsoft.com/office/powerpoint/2010/main" val="141578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FCC-27CF-F2D7-2EE5-A4EB10F7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1014153"/>
            <a:ext cx="10515600" cy="483800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Assignment 1 is Out!</a:t>
            </a:r>
            <a:b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Deadline: </a:t>
            </a:r>
            <a:r>
              <a:rPr lang="en-US" sz="3600" b="1" dirty="0">
                <a:latin typeface="Palatino Linotype" panose="02040502050505030304" pitchFamily="18" charset="0"/>
              </a:rPr>
              <a:t>Oct 29, 2024 at 11:59pm</a:t>
            </a:r>
            <a:b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</a:br>
            <a:b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</a:br>
            <a:b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</a:br>
            <a:r>
              <a:rPr lang="en-US" sz="3600" b="1" dirty="0">
                <a:latin typeface="Palatino Linotype" panose="02040502050505030304" pitchFamily="18" charset="0"/>
              </a:rPr>
              <a:t>Start collaborating with your groups!</a:t>
            </a:r>
            <a:br>
              <a:rPr lang="en-US" sz="3600" b="1" dirty="0">
                <a:latin typeface="Palatino Linotype" panose="02040502050505030304" pitchFamily="18" charset="0"/>
              </a:rPr>
            </a:br>
            <a:br>
              <a:rPr lang="en-US" sz="3600" b="1" dirty="0">
                <a:latin typeface="Palatino Linotype" panose="02040502050505030304" pitchFamily="18" charset="0"/>
              </a:rPr>
            </a:br>
            <a:br>
              <a:rPr lang="en-US" sz="3600" b="1" dirty="0">
                <a:latin typeface="Palatino Linotype" panose="02040502050505030304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Midterm: </a:t>
            </a:r>
            <a:r>
              <a:rPr lang="en-US" sz="3600" b="1" dirty="0">
                <a:latin typeface="Palatino Linotype" panose="02040502050505030304" pitchFamily="18" charset="0"/>
              </a:rPr>
              <a:t>Oct 31, 2024 (in class)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8778C-3E2C-8860-054C-C171C703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086" y="6356350"/>
            <a:ext cx="4114800" cy="365125"/>
          </a:xfrm>
        </p:spPr>
        <p:txBody>
          <a:bodyPr/>
          <a:lstStyle/>
          <a:p>
            <a:pPr algn="l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85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AD898-C9BD-6C06-C325-A156434AF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5F14C-9C7D-E91B-D1BC-6BD26EAE3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8469"/>
            <a:ext cx="11816785" cy="492080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Steps to update </a:t>
            </a:r>
            <a:r>
              <a:rPr lang="en-US" sz="2400" dirty="0">
                <a:latin typeface="Palatino Linotype" panose="02040502050505030304" pitchFamily="18" charset="0"/>
              </a:rPr>
              <a:t>an existing record using its record id?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Palatino Linotype" panose="02040502050505030304" pitchFamily="18" charset="0"/>
              </a:rPr>
              <a:t>Search page directory to find the location of page (pointer to the page).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Palatino Linotype" panose="02040502050505030304" pitchFamily="18" charset="0"/>
              </a:rPr>
              <a:t>If the page not in memory, fetch it from the disk. 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Palatino Linotype" panose="02040502050505030304" pitchFamily="18" charset="0"/>
              </a:rPr>
              <a:t>Find offset to the record using slot array in the page.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Palatino Linotype" panose="02040502050505030304" pitchFamily="18" charset="0"/>
              </a:rPr>
              <a:t>If new data fits, overwrite existing data. 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Palatino Linotype" panose="02040502050505030304" pitchFamily="18" charset="0"/>
              </a:rPr>
              <a:t>Otherwise, mark existing tuple as deleted and insert new version in a different page.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6F483-9714-1D8A-D6CA-2B096068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687FE99-AD81-E49F-EF93-AE35B9090050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Record-Oriented Storage</a:t>
            </a:r>
          </a:p>
        </p:txBody>
      </p:sp>
    </p:spTree>
    <p:extLst>
      <p:ext uri="{BB962C8B-B14F-4D97-AF65-F5344CB8AC3E}">
        <p14:creationId xmlns:p14="http://schemas.microsoft.com/office/powerpoint/2010/main" val="121386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7563F-A3E9-D062-7521-C41E8D189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5A7D0-BCD7-C681-AA39-06825C5E9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8469"/>
            <a:ext cx="11816785" cy="5719531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latin typeface="Palatino Linotype" panose="02040502050505030304" pitchFamily="18" charset="0"/>
              </a:rPr>
              <a:t>Fragmentation: 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Not all pages are fully utilized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</a:t>
            </a:r>
            <a:r>
              <a:rPr lang="en-US" dirty="0">
                <a:latin typeface="Palatino Linotype" panose="02040502050505030304" pitchFamily="18" charset="0"/>
              </a:rPr>
              <a:t> unusable space and empty slots. </a:t>
            </a:r>
          </a:p>
          <a:p>
            <a:pPr marL="457200" lvl="1" indent="0" algn="just">
              <a:buNone/>
            </a:pPr>
            <a:endParaRPr lang="en-US" sz="16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b="1" dirty="0">
                <a:latin typeface="Palatino Linotype" panose="02040502050505030304" pitchFamily="18" charset="0"/>
              </a:rPr>
              <a:t>Expensive Disk Fetching: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To update one record, entire page needs to be fetched from the disk. </a:t>
            </a:r>
          </a:p>
          <a:p>
            <a:pPr marL="457200" lvl="1" indent="0" algn="just">
              <a:buNone/>
            </a:pPr>
            <a:endParaRPr lang="en-US" sz="16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b="1" dirty="0">
                <a:latin typeface="Palatino Linotype" panose="02040502050505030304" pitchFamily="18" charset="0"/>
              </a:rPr>
              <a:t>Random Disk Fetches: 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Say you want to update multiple unrelated tuples. 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You would end up fetching multiple pages from disk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dirty="0">
                <a:latin typeface="Palatino Linotype" panose="02040502050505030304" pitchFamily="18" charset="0"/>
              </a:rPr>
              <a:t>Too expensive!</a:t>
            </a:r>
          </a:p>
          <a:p>
            <a:pPr marL="457200" lvl="1" indent="0" algn="just">
              <a:buNone/>
            </a:pPr>
            <a:endParaRPr lang="en-US" sz="16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b="1" dirty="0">
                <a:latin typeface="Palatino Linotype" panose="02040502050505030304" pitchFamily="18" charset="0"/>
              </a:rPr>
              <a:t>How about no possibility of in-place updates?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In-place updates essentially means that you can overwrite a record.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But a lot of systems prohibit in-place updates, e.g. </a:t>
            </a:r>
            <a:r>
              <a:rPr lang="en-US" dirty="0">
                <a:latin typeface="Palatino Linotype" panose="02040502050505030304" pitchFamily="18" charset="0"/>
                <a:hlinkClick r:id="rId2"/>
              </a:rPr>
              <a:t>HDFS</a:t>
            </a:r>
            <a:r>
              <a:rPr lang="en-US" dirty="0">
                <a:latin typeface="Palatino Linotype" panose="02040502050505030304" pitchFamily="18" charset="0"/>
              </a:rPr>
              <a:t>, </a:t>
            </a:r>
            <a:r>
              <a:rPr lang="en-US" dirty="0">
                <a:latin typeface="Palatino Linotype" panose="02040502050505030304" pitchFamily="18" charset="0"/>
                <a:hlinkClick r:id="rId3"/>
              </a:rPr>
              <a:t>Google Colossus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These systems support append-only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you can only insert a new copy of the record.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1368B-E6B4-DB17-06F3-0406EF402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DFC042E-C880-1BFC-1DAE-F6EA3B5C28AC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Challenges for Record-Oriented Storage</a:t>
            </a:r>
          </a:p>
        </p:txBody>
      </p:sp>
    </p:spTree>
    <p:extLst>
      <p:ext uri="{BB962C8B-B14F-4D97-AF65-F5344CB8AC3E}">
        <p14:creationId xmlns:p14="http://schemas.microsoft.com/office/powerpoint/2010/main" val="239733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5EEE2-5B45-00F2-B4F9-83DE65A17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B922B-A48B-7736-052A-C4E86B9F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CB349B-6200-5480-E81C-D67250D56350}"/>
              </a:ext>
            </a:extLst>
          </p:cNvPr>
          <p:cNvSpPr txBox="1">
            <a:spLocks/>
          </p:cNvSpPr>
          <p:nvPr/>
        </p:nvSpPr>
        <p:spPr>
          <a:xfrm>
            <a:off x="838200" y="2774026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Merge Trees</a:t>
            </a:r>
          </a:p>
        </p:txBody>
      </p:sp>
    </p:spTree>
    <p:extLst>
      <p:ext uri="{BB962C8B-B14F-4D97-AF65-F5344CB8AC3E}">
        <p14:creationId xmlns:p14="http://schemas.microsoft.com/office/powerpoint/2010/main" val="3938068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26578-F5C1-0445-2BEC-E7874E9A8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CF5FA-68F1-AA11-0E1F-738F6937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8469"/>
            <a:ext cx="11816785" cy="5719531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Originally proposed </a:t>
            </a:r>
            <a:r>
              <a:rPr lang="en-US" sz="2400" dirty="0">
                <a:latin typeface="Palatino Linotype" panose="02040502050505030304" pitchFamily="18" charset="0"/>
                <a:hlinkClick r:id="rId2"/>
              </a:rPr>
              <a:t>as log-structure merge trees </a:t>
            </a:r>
            <a:r>
              <a:rPr lang="en-US" sz="2400" dirty="0">
                <a:latin typeface="Palatino Linotype" panose="02040502050505030304" pitchFamily="18" charset="0"/>
              </a:rPr>
              <a:t>(LSM Trees) in 1996.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Designed to support efficient write (update) operations.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Essentially, records are stored in a log-style data structure.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Each record is represented as a </a:t>
            </a:r>
            <a:r>
              <a:rPr lang="en-US" sz="2400" b="1" dirty="0">
                <a:latin typeface="Palatino Linotype" panose="02040502050505030304" pitchFamily="18" charset="0"/>
              </a:rPr>
              <a:t>(key, value) </a:t>
            </a:r>
            <a:r>
              <a:rPr lang="en-US" sz="2400" dirty="0">
                <a:latin typeface="Palatino Linotype" panose="02040502050505030304" pitchFamily="18" charset="0"/>
              </a:rPr>
              <a:t>pair.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Key is the record ID.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Value could be one single value, or a tuple corresponding to all the records.</a:t>
            </a:r>
          </a:p>
          <a:p>
            <a:pPr lvl="1" algn="just"/>
            <a:endParaRPr lang="en-US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Unlike record-oriented architecture where we were updating in-place, we now </a:t>
            </a:r>
            <a:r>
              <a:rPr lang="en-US" sz="2400" b="1" dirty="0">
                <a:latin typeface="Palatino Linotype" panose="02040502050505030304" pitchFamily="18" charset="0"/>
              </a:rPr>
              <a:t>append a new entry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In future, we will asynchronously </a:t>
            </a:r>
            <a:r>
              <a:rPr lang="en-US" b="1" dirty="0">
                <a:latin typeface="Palatino Linotype" panose="02040502050505030304" pitchFamily="18" charset="0"/>
              </a:rPr>
              <a:t>merge values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A1606-1934-1F23-A93A-7B276D76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3735B5B-B06C-1473-E276-4CC3984D2EAE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</a:t>
            </a:r>
          </a:p>
        </p:txBody>
      </p:sp>
    </p:spTree>
    <p:extLst>
      <p:ext uri="{BB962C8B-B14F-4D97-AF65-F5344CB8AC3E}">
        <p14:creationId xmlns:p14="http://schemas.microsoft.com/office/powerpoint/2010/main" val="388719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DF61E-2DAF-B0E2-948E-146560521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67DF9-8A23-29A9-EF16-23BAAA9B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A76F5-95D9-3CB9-D347-AE97D5943DED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C484AA-0A01-B079-8B8C-DD9DA9B2296A}"/>
              </a:ext>
            </a:extLst>
          </p:cNvPr>
          <p:cNvCxnSpPr/>
          <p:nvPr/>
        </p:nvCxnSpPr>
        <p:spPr>
          <a:xfrm>
            <a:off x="6287785" y="1208997"/>
            <a:ext cx="0" cy="5147353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E02227-0E3E-4C98-78BD-F9DAFCEAF25A}"/>
              </a:ext>
            </a:extLst>
          </p:cNvPr>
          <p:cNvSpPr txBox="1"/>
          <p:nvPr/>
        </p:nvSpPr>
        <p:spPr>
          <a:xfrm>
            <a:off x="2604913" y="106371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379F24-3A36-BAB4-AFC5-1EC972C69ECC}"/>
              </a:ext>
            </a:extLst>
          </p:cNvPr>
          <p:cNvSpPr txBox="1"/>
          <p:nvPr/>
        </p:nvSpPr>
        <p:spPr>
          <a:xfrm>
            <a:off x="8956810" y="1063709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Disk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71FE459-6FC6-0B8A-FDC2-E14D5AFF4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839074"/>
            <a:ext cx="5563235" cy="422020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All operations start at memory: search, insert, update, delete.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All operations occur in an-memory table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b="1" dirty="0" err="1">
                <a:latin typeface="Palatino Linotype" panose="02040502050505030304" pitchFamily="18" charset="0"/>
                <a:sym typeface="Wingdings" pitchFamily="2" charset="2"/>
              </a:rPr>
              <a:t>MemTable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When </a:t>
            </a:r>
            <a:r>
              <a:rPr lang="en-US" sz="2400" dirty="0" err="1">
                <a:latin typeface="Palatino Linotype" panose="02040502050505030304" pitchFamily="18" charset="0"/>
              </a:rPr>
              <a:t>MemTable</a:t>
            </a:r>
            <a:r>
              <a:rPr lang="en-US" sz="2400" dirty="0">
                <a:latin typeface="Palatino Linotype" panose="02040502050505030304" pitchFamily="18" charset="0"/>
              </a:rPr>
              <a:t> becomes </a:t>
            </a:r>
            <a:r>
              <a:rPr lang="en-US" sz="2400" b="1" dirty="0">
                <a:latin typeface="Palatino Linotype" panose="02040502050505030304" pitchFamily="18" charset="0"/>
              </a:rPr>
              <a:t>full or you can’t find something</a:t>
            </a:r>
            <a:r>
              <a:rPr lang="en-US" sz="2400" dirty="0">
                <a:latin typeface="Palatino Linotype" panose="02040502050505030304" pitchFamily="18" charset="0"/>
              </a:rPr>
              <a:t> in </a:t>
            </a:r>
            <a:r>
              <a:rPr lang="en-US" sz="2400" dirty="0" err="1">
                <a:latin typeface="Palatino Linotype" panose="02040502050505030304" pitchFamily="18" charset="0"/>
              </a:rPr>
              <a:t>MemTable</a:t>
            </a:r>
            <a:r>
              <a:rPr lang="en-US" sz="2400" dirty="0">
                <a:latin typeface="Palatino Linotype" panose="02040502050505030304" pitchFamily="18" charset="0"/>
              </a:rPr>
              <a:t>, then move to disk.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0C166C9-99F5-07A0-5EC9-762115567413}"/>
              </a:ext>
            </a:extLst>
          </p:cNvPr>
          <p:cNvSpPr txBox="1">
            <a:spLocks/>
          </p:cNvSpPr>
          <p:nvPr/>
        </p:nvSpPr>
        <p:spPr>
          <a:xfrm>
            <a:off x="6487255" y="1839073"/>
            <a:ext cx="5563235" cy="4736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When something not exists in memory, then move to disk.</a:t>
            </a: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If memory is full, then create an on-disk table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b="1" dirty="0" err="1">
                <a:latin typeface="Palatino Linotype" panose="02040502050505030304" pitchFamily="18" charset="0"/>
                <a:sym typeface="Wingdings" pitchFamily="2" charset="2"/>
              </a:rPr>
              <a:t>SSTable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</a:p>
          <a:p>
            <a:pPr marL="0" indent="0" algn="just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Disk is divided into multiple levels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Hierarchical structure.</a:t>
            </a:r>
          </a:p>
          <a:p>
            <a:pPr algn="just">
              <a:lnSpc>
                <a:spcPct val="100000"/>
              </a:lnSpc>
            </a:pPr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When a level gets full, merge occurs.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06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3A23A-77F7-DB34-8FE3-8AB5364A5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EEF76-82F3-82B4-5CC0-7FF7CEE1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4C8E0-87C1-D5E6-B4D3-8041EF3E526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C85BE04-33B1-7D31-9E5E-2FA2341FF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839074"/>
            <a:ext cx="11357874" cy="422020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err="1">
                <a:latin typeface="Palatino Linotype" panose="02040502050505030304" pitchFamily="18" charset="0"/>
              </a:rPr>
              <a:t>MemTable</a:t>
            </a:r>
            <a:r>
              <a:rPr lang="en-US" sz="2400" dirty="0">
                <a:latin typeface="Palatino Linotype" panose="02040502050505030304" pitchFamily="18" charset="0"/>
              </a:rPr>
              <a:t> can be any data structure:</a:t>
            </a:r>
          </a:p>
          <a:p>
            <a:pPr lvl="1" algn="just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</a:rPr>
              <a:t>A sorted list or B</a:t>
            </a:r>
            <a:r>
              <a:rPr lang="en-US" baseline="30000" dirty="0">
                <a:latin typeface="Palatino Linotype" panose="02040502050505030304" pitchFamily="18" charset="0"/>
              </a:rPr>
              <a:t>+</a:t>
            </a:r>
            <a:r>
              <a:rPr lang="en-US" dirty="0">
                <a:latin typeface="Palatino Linotype" panose="02040502050505030304" pitchFamily="18" charset="0"/>
              </a:rPr>
              <a:t>-tree.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600" dirty="0">
              <a:latin typeface="Palatino Linotype" panose="0204050205050503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Supports in-place updates.</a:t>
            </a:r>
          </a:p>
          <a:p>
            <a:pPr algn="just">
              <a:lnSpc>
                <a:spcPct val="100000"/>
              </a:lnSpc>
            </a:pPr>
            <a:endParaRPr lang="en-US" sz="16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If something found in </a:t>
            </a:r>
            <a:r>
              <a:rPr lang="en-US" sz="2400" dirty="0" err="1">
                <a:latin typeface="Palatino Linotype" panose="02040502050505030304" pitchFamily="18" charset="0"/>
                <a:sym typeface="Wingdings" pitchFamily="2" charset="2"/>
              </a:rPr>
              <a:t>MemTable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, then we have quick access.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6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As </a:t>
            </a:r>
            <a:r>
              <a:rPr lang="en-US" sz="2400" dirty="0" err="1">
                <a:latin typeface="Palatino Linotype" panose="02040502050505030304" pitchFamily="18" charset="0"/>
              </a:rPr>
              <a:t>MemTable</a:t>
            </a:r>
            <a:r>
              <a:rPr lang="en-US" sz="2400" dirty="0">
                <a:latin typeface="Palatino Linotype" panose="02040502050505030304" pitchFamily="18" charset="0"/>
              </a:rPr>
              <a:t> has limited size, so once full, it needs to be sent to the disk and a new </a:t>
            </a:r>
            <a:r>
              <a:rPr lang="en-US" sz="2400" dirty="0" err="1">
                <a:latin typeface="Palatino Linotype" panose="02040502050505030304" pitchFamily="18" charset="0"/>
              </a:rPr>
              <a:t>Memtable</a:t>
            </a:r>
            <a:r>
              <a:rPr lang="en-US" sz="2400" dirty="0">
                <a:latin typeface="Palatino Linotype" panose="02040502050505030304" pitchFamily="18" charset="0"/>
              </a:rPr>
              <a:t> is created.</a:t>
            </a:r>
          </a:p>
        </p:txBody>
      </p:sp>
    </p:spTree>
    <p:extLst>
      <p:ext uri="{BB962C8B-B14F-4D97-AF65-F5344CB8AC3E}">
        <p14:creationId xmlns:p14="http://schemas.microsoft.com/office/powerpoint/2010/main" val="350599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01425-4766-6C6A-FDA3-6B508DA95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E5C61-B074-E0AF-4928-EA80030A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16251-086A-9176-9953-696007A8549F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4C1488-59AD-A52B-DBF4-A1392DE2E936}"/>
              </a:ext>
            </a:extLst>
          </p:cNvPr>
          <p:cNvCxnSpPr/>
          <p:nvPr/>
        </p:nvCxnSpPr>
        <p:spPr>
          <a:xfrm>
            <a:off x="4417895" y="1208997"/>
            <a:ext cx="0" cy="5147353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5E2131-0E20-34CD-DF33-A744D15E3250}"/>
              </a:ext>
            </a:extLst>
          </p:cNvPr>
          <p:cNvSpPr txBox="1"/>
          <p:nvPr/>
        </p:nvSpPr>
        <p:spPr>
          <a:xfrm>
            <a:off x="1002147" y="106371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A090C1-941E-38E8-74D6-3C5F70784E9D}"/>
              </a:ext>
            </a:extLst>
          </p:cNvPr>
          <p:cNvSpPr txBox="1"/>
          <p:nvPr/>
        </p:nvSpPr>
        <p:spPr>
          <a:xfrm>
            <a:off x="8956810" y="1063709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Disk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A5C3EFE-8E5B-8FFA-DC06-55689F5868F8}"/>
              </a:ext>
            </a:extLst>
          </p:cNvPr>
          <p:cNvGraphicFramePr>
            <a:graphicFrameLocks/>
          </p:cNvGraphicFramePr>
          <p:nvPr/>
        </p:nvGraphicFramePr>
        <p:xfrm>
          <a:off x="838200" y="3810927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7378C85-88C5-F67B-EDE1-3AE2D468BDB1}"/>
              </a:ext>
            </a:extLst>
          </p:cNvPr>
          <p:cNvSpPr txBox="1">
            <a:spLocks/>
          </p:cNvSpPr>
          <p:nvPr/>
        </p:nvSpPr>
        <p:spPr>
          <a:xfrm>
            <a:off x="266997" y="1978889"/>
            <a:ext cx="3863214" cy="1226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Initially, our system looks like this. We have an empty </a:t>
            </a:r>
            <a:r>
              <a:rPr lang="en-US" sz="2400" dirty="0" err="1">
                <a:latin typeface="Palatino Linotype" panose="02040502050505030304" pitchFamily="18" charset="0"/>
              </a:rPr>
              <a:t>MemTable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9027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74A7E-DBD1-888E-025D-7389D4708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B5268-E7D9-310F-A7C5-DC09FC06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9AB44-00BD-E650-E636-BCE6AA9CE4B3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97893C-88B8-BC67-0461-5EF8C120AB83}"/>
              </a:ext>
            </a:extLst>
          </p:cNvPr>
          <p:cNvCxnSpPr/>
          <p:nvPr/>
        </p:nvCxnSpPr>
        <p:spPr>
          <a:xfrm>
            <a:off x="4417895" y="1208997"/>
            <a:ext cx="0" cy="5147353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440FAE-60E4-E718-1A23-CCCF553EB3BB}"/>
              </a:ext>
            </a:extLst>
          </p:cNvPr>
          <p:cNvSpPr txBox="1"/>
          <p:nvPr/>
        </p:nvSpPr>
        <p:spPr>
          <a:xfrm>
            <a:off x="1002147" y="106371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947DC-1372-7927-0AC2-0B4F49DEABD8}"/>
              </a:ext>
            </a:extLst>
          </p:cNvPr>
          <p:cNvSpPr txBox="1"/>
          <p:nvPr/>
        </p:nvSpPr>
        <p:spPr>
          <a:xfrm>
            <a:off x="8956810" y="1063709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Disk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7D54AFF-1E35-E543-335B-3FAEBA2FCC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7701559"/>
              </p:ext>
            </p:extLst>
          </p:nvPr>
        </p:nvGraphicFramePr>
        <p:xfrm>
          <a:off x="838200" y="3810927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63B02DF-13F1-CDB1-388A-B558D467CA9A}"/>
              </a:ext>
            </a:extLst>
          </p:cNvPr>
          <p:cNvSpPr txBox="1">
            <a:spLocks/>
          </p:cNvSpPr>
          <p:nvPr/>
        </p:nvSpPr>
        <p:spPr>
          <a:xfrm>
            <a:off x="266996" y="1978889"/>
            <a:ext cx="3945383" cy="1226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Say, we insert </a:t>
            </a:r>
            <a:r>
              <a:rPr lang="en-US" sz="2400" b="1" dirty="0">
                <a:latin typeface="Palatino Linotype" panose="02040502050505030304" pitchFamily="18" charset="0"/>
              </a:rPr>
              <a:t>record (1,v1).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FD4D3B-01E6-510C-5415-F41DB4EE5279}"/>
              </a:ext>
            </a:extLst>
          </p:cNvPr>
          <p:cNvSpPr/>
          <p:nvPr/>
        </p:nvSpPr>
        <p:spPr>
          <a:xfrm>
            <a:off x="976878" y="3810927"/>
            <a:ext cx="451572" cy="379498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479034-504C-6C6E-5D41-97AC8A148F70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838200" y="4190425"/>
            <a:ext cx="364464" cy="14089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3C5CA96-CD30-F9AC-EAEB-F37D44655949}"/>
              </a:ext>
            </a:extLst>
          </p:cNvPr>
          <p:cNvSpPr txBox="1"/>
          <p:nvPr/>
        </p:nvSpPr>
        <p:spPr>
          <a:xfrm>
            <a:off x="472148" y="5599416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Key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F1AF57-8799-AD9B-DBEA-0141CC32E6A5}"/>
              </a:ext>
            </a:extLst>
          </p:cNvPr>
          <p:cNvSpPr/>
          <p:nvPr/>
        </p:nvSpPr>
        <p:spPr>
          <a:xfrm>
            <a:off x="2075545" y="3810927"/>
            <a:ext cx="451572" cy="379498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CB6B68-64F0-54F5-57CA-A00BB098F11A}"/>
              </a:ext>
            </a:extLst>
          </p:cNvPr>
          <p:cNvCxnSpPr>
            <a:cxnSpLocks/>
          </p:cNvCxnSpPr>
          <p:nvPr/>
        </p:nvCxnSpPr>
        <p:spPr>
          <a:xfrm>
            <a:off x="2286525" y="4190425"/>
            <a:ext cx="348738" cy="14089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D414A60-9376-0147-7917-47DC7243BBB7}"/>
              </a:ext>
            </a:extLst>
          </p:cNvPr>
          <p:cNvSpPr txBox="1"/>
          <p:nvPr/>
        </p:nvSpPr>
        <p:spPr>
          <a:xfrm>
            <a:off x="2124566" y="5599416"/>
            <a:ext cx="95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319969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6763C-6A1C-3E6C-D3BE-283642B73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7DA0F-495B-2A38-A22C-4FAF92BF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975B5-634A-F0A6-D1B0-A06786F3023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E942A7-E70B-20D8-C951-9F376F2E6EEA}"/>
              </a:ext>
            </a:extLst>
          </p:cNvPr>
          <p:cNvCxnSpPr/>
          <p:nvPr/>
        </p:nvCxnSpPr>
        <p:spPr>
          <a:xfrm>
            <a:off x="4417895" y="1208997"/>
            <a:ext cx="0" cy="5147353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D08347-3256-970D-6E3E-F8BE3FDAC41D}"/>
              </a:ext>
            </a:extLst>
          </p:cNvPr>
          <p:cNvSpPr txBox="1"/>
          <p:nvPr/>
        </p:nvSpPr>
        <p:spPr>
          <a:xfrm>
            <a:off x="1002147" y="106371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3A6158-EE96-A4D6-82F6-414675AFB617}"/>
              </a:ext>
            </a:extLst>
          </p:cNvPr>
          <p:cNvSpPr txBox="1"/>
          <p:nvPr/>
        </p:nvSpPr>
        <p:spPr>
          <a:xfrm>
            <a:off x="8956810" y="1063709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Disk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81D3520-B635-D9FD-E336-ADA71D0D95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753377"/>
              </p:ext>
            </p:extLst>
          </p:nvPr>
        </p:nvGraphicFramePr>
        <p:xfrm>
          <a:off x="838200" y="3810927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553993-E3F0-25ED-C3DE-54EE0E76ABC7}"/>
              </a:ext>
            </a:extLst>
          </p:cNvPr>
          <p:cNvSpPr txBox="1">
            <a:spLocks/>
          </p:cNvSpPr>
          <p:nvPr/>
        </p:nvSpPr>
        <p:spPr>
          <a:xfrm>
            <a:off x="266996" y="1978889"/>
            <a:ext cx="3945383" cy="1226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Next, insert </a:t>
            </a:r>
            <a:r>
              <a:rPr lang="en-US" sz="2400" b="1" dirty="0">
                <a:latin typeface="Palatino Linotype" panose="02040502050505030304" pitchFamily="18" charset="0"/>
              </a:rPr>
              <a:t>record (5,a1).</a:t>
            </a:r>
          </a:p>
        </p:txBody>
      </p:sp>
    </p:spTree>
    <p:extLst>
      <p:ext uri="{BB962C8B-B14F-4D97-AF65-F5344CB8AC3E}">
        <p14:creationId xmlns:p14="http://schemas.microsoft.com/office/powerpoint/2010/main" val="272371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468BB-336D-0CB7-5F1B-73FEA277C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9C4F7-462D-6BB4-AE93-22D06F0D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5B7B2-568A-D52D-8A25-BAA82A17290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634334-5B7C-0FD7-27FA-A0199BB65296}"/>
              </a:ext>
            </a:extLst>
          </p:cNvPr>
          <p:cNvCxnSpPr/>
          <p:nvPr/>
        </p:nvCxnSpPr>
        <p:spPr>
          <a:xfrm>
            <a:off x="4417895" y="1208997"/>
            <a:ext cx="0" cy="5147353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6195B14-4346-0BB2-D981-C167BC8C006D}"/>
              </a:ext>
            </a:extLst>
          </p:cNvPr>
          <p:cNvSpPr txBox="1"/>
          <p:nvPr/>
        </p:nvSpPr>
        <p:spPr>
          <a:xfrm>
            <a:off x="1002147" y="106371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5011A-5BFA-7B00-19A2-ADABEE8B4851}"/>
              </a:ext>
            </a:extLst>
          </p:cNvPr>
          <p:cNvSpPr txBox="1"/>
          <p:nvPr/>
        </p:nvSpPr>
        <p:spPr>
          <a:xfrm>
            <a:off x="8956810" y="1063709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Disk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3347A5C-9BAD-8BAC-437F-39C29CA294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0982859"/>
              </p:ext>
            </p:extLst>
          </p:nvPr>
        </p:nvGraphicFramePr>
        <p:xfrm>
          <a:off x="838200" y="3810927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5B9460-59D6-073E-A405-74623AC74135}"/>
              </a:ext>
            </a:extLst>
          </p:cNvPr>
          <p:cNvSpPr txBox="1">
            <a:spLocks/>
          </p:cNvSpPr>
          <p:nvPr/>
        </p:nvSpPr>
        <p:spPr>
          <a:xfrm>
            <a:off x="266996" y="1978889"/>
            <a:ext cx="3945383" cy="1226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Next, insert </a:t>
            </a:r>
            <a:r>
              <a:rPr lang="en-US" sz="2400" b="1" dirty="0">
                <a:latin typeface="Palatino Linotype" panose="02040502050505030304" pitchFamily="18" charset="0"/>
              </a:rPr>
              <a:t>record (8,b1).</a:t>
            </a:r>
          </a:p>
        </p:txBody>
      </p:sp>
    </p:spTree>
    <p:extLst>
      <p:ext uri="{BB962C8B-B14F-4D97-AF65-F5344CB8AC3E}">
        <p14:creationId xmlns:p14="http://schemas.microsoft.com/office/powerpoint/2010/main" val="268781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66564-B2C4-4C99-4619-F91ADBE2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9481-1959-7BDD-6D89-FF5D2DBF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Some Lectures Ago…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48135-8F93-B031-6C56-7922811D3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We learnt how data is stored in disks.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We learnt how records are mapped across pages.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F57F3-79C6-BB8C-1DB7-5AE44680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159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E584E-810B-3AA0-EEE4-EBD5B9EC4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ED384-63AC-3459-042F-BFD25E9D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D55124-F00A-A18C-61EC-9814B14075D2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343E15-7F13-56D7-89E2-F243BE18C189}"/>
              </a:ext>
            </a:extLst>
          </p:cNvPr>
          <p:cNvCxnSpPr/>
          <p:nvPr/>
        </p:nvCxnSpPr>
        <p:spPr>
          <a:xfrm>
            <a:off x="4417895" y="1208997"/>
            <a:ext cx="0" cy="5147353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4ECCE7-412A-285D-F7D8-408534449F4D}"/>
              </a:ext>
            </a:extLst>
          </p:cNvPr>
          <p:cNvSpPr txBox="1"/>
          <p:nvPr/>
        </p:nvSpPr>
        <p:spPr>
          <a:xfrm>
            <a:off x="1002147" y="106371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E2AD07-5B2D-7FEB-1DB0-F069C9251A0C}"/>
              </a:ext>
            </a:extLst>
          </p:cNvPr>
          <p:cNvSpPr txBox="1"/>
          <p:nvPr/>
        </p:nvSpPr>
        <p:spPr>
          <a:xfrm>
            <a:off x="8956810" y="1063709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Disk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A89DAF2-C06C-A9D4-27D8-6A70C52A46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3508698"/>
              </p:ext>
            </p:extLst>
          </p:nvPr>
        </p:nvGraphicFramePr>
        <p:xfrm>
          <a:off x="838200" y="3810927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3C5EFF-859E-3D5B-7115-3FF0BA981435}"/>
              </a:ext>
            </a:extLst>
          </p:cNvPr>
          <p:cNvSpPr txBox="1">
            <a:spLocks/>
          </p:cNvSpPr>
          <p:nvPr/>
        </p:nvSpPr>
        <p:spPr>
          <a:xfrm>
            <a:off x="266996" y="1978889"/>
            <a:ext cx="3945383" cy="1226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Next, </a:t>
            </a:r>
            <a:r>
              <a:rPr lang="en-US" sz="2400" b="1" dirty="0">
                <a:latin typeface="Palatino Linotype" panose="02040502050505030304" pitchFamily="18" charset="0"/>
              </a:rPr>
              <a:t>update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latin typeface="Palatino Linotype" panose="02040502050505030304" pitchFamily="18" charset="0"/>
              </a:rPr>
              <a:t>record (1,v2).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We can do in-place update!</a:t>
            </a:r>
          </a:p>
        </p:txBody>
      </p:sp>
    </p:spTree>
    <p:extLst>
      <p:ext uri="{BB962C8B-B14F-4D97-AF65-F5344CB8AC3E}">
        <p14:creationId xmlns:p14="http://schemas.microsoft.com/office/powerpoint/2010/main" val="2346580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84250-795E-1DDE-C0A6-B421495F0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CF516-E8F3-8F5D-43D4-CF57E9E5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C7410-0AE8-C68A-1CEF-4D0F8EDF0E47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1A4672-4BEE-B35B-B157-52B606419F13}"/>
              </a:ext>
            </a:extLst>
          </p:cNvPr>
          <p:cNvCxnSpPr/>
          <p:nvPr/>
        </p:nvCxnSpPr>
        <p:spPr>
          <a:xfrm>
            <a:off x="4417895" y="1208997"/>
            <a:ext cx="0" cy="5147353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A2E5A1-2F61-58A8-7533-00561F1B37F8}"/>
              </a:ext>
            </a:extLst>
          </p:cNvPr>
          <p:cNvSpPr txBox="1"/>
          <p:nvPr/>
        </p:nvSpPr>
        <p:spPr>
          <a:xfrm>
            <a:off x="1002147" y="106371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370929-9FF7-339E-36E6-96EBD6A23A52}"/>
              </a:ext>
            </a:extLst>
          </p:cNvPr>
          <p:cNvSpPr txBox="1"/>
          <p:nvPr/>
        </p:nvSpPr>
        <p:spPr>
          <a:xfrm>
            <a:off x="8956810" y="1063709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Disk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0AEAEED-347C-6CC4-0281-E0359495B5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2567987"/>
              </p:ext>
            </p:extLst>
          </p:nvPr>
        </p:nvGraphicFramePr>
        <p:xfrm>
          <a:off x="838200" y="3810927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FECDD9-CEB7-7749-D854-CE648BBC6045}"/>
              </a:ext>
            </a:extLst>
          </p:cNvPr>
          <p:cNvSpPr txBox="1">
            <a:spLocks/>
          </p:cNvSpPr>
          <p:nvPr/>
        </p:nvSpPr>
        <p:spPr>
          <a:xfrm>
            <a:off x="266996" y="1978889"/>
            <a:ext cx="3945383" cy="1226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Next, insert </a:t>
            </a:r>
            <a:r>
              <a:rPr lang="en-US" sz="2400" b="1" dirty="0">
                <a:latin typeface="Palatino Linotype" panose="02040502050505030304" pitchFamily="18" charset="0"/>
              </a:rPr>
              <a:t>record (2,v1). </a:t>
            </a:r>
            <a:r>
              <a:rPr lang="en-US" sz="2400" dirty="0">
                <a:latin typeface="Palatino Linotype" panose="02040502050505030304" pitchFamily="18" charset="0"/>
              </a:rPr>
              <a:t>What should we do?</a:t>
            </a:r>
          </a:p>
        </p:txBody>
      </p:sp>
    </p:spTree>
    <p:extLst>
      <p:ext uri="{BB962C8B-B14F-4D97-AF65-F5344CB8AC3E}">
        <p14:creationId xmlns:p14="http://schemas.microsoft.com/office/powerpoint/2010/main" val="854618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16284-D4A3-EB1F-5427-465828FEE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788082-CC2F-BFAA-EFE8-A3146B49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0A33F9-4982-7CE6-3E4B-E5BC7F9F1E67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1391E5-56F9-7DF5-C9DF-A489E379D435}"/>
              </a:ext>
            </a:extLst>
          </p:cNvPr>
          <p:cNvCxnSpPr/>
          <p:nvPr/>
        </p:nvCxnSpPr>
        <p:spPr>
          <a:xfrm>
            <a:off x="4417895" y="1208997"/>
            <a:ext cx="0" cy="5147353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5A140B9-6F37-5ACE-C2BF-92D881A7ECC6}"/>
              </a:ext>
            </a:extLst>
          </p:cNvPr>
          <p:cNvSpPr txBox="1"/>
          <p:nvPr/>
        </p:nvSpPr>
        <p:spPr>
          <a:xfrm>
            <a:off x="1002147" y="106371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FD5EA7-33FE-8F85-4E22-0ED1A10A7600}"/>
              </a:ext>
            </a:extLst>
          </p:cNvPr>
          <p:cNvSpPr txBox="1"/>
          <p:nvPr/>
        </p:nvSpPr>
        <p:spPr>
          <a:xfrm>
            <a:off x="8956810" y="1063709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Disk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70F2460-745E-E244-7A02-A69FA1C1A3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6853889"/>
              </p:ext>
            </p:extLst>
          </p:nvPr>
        </p:nvGraphicFramePr>
        <p:xfrm>
          <a:off x="838200" y="3810927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008C837-5E45-9F3C-C324-715E6CCCED70}"/>
              </a:ext>
            </a:extLst>
          </p:cNvPr>
          <p:cNvSpPr txBox="1">
            <a:spLocks/>
          </p:cNvSpPr>
          <p:nvPr/>
        </p:nvSpPr>
        <p:spPr>
          <a:xfrm>
            <a:off x="266996" y="1978889"/>
            <a:ext cx="3945383" cy="1226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Create a new </a:t>
            </a:r>
            <a:r>
              <a:rPr lang="en-US" sz="2400" dirty="0" err="1">
                <a:latin typeface="Palatino Linotype" panose="02040502050505030304" pitchFamily="18" charset="0"/>
              </a:rPr>
              <a:t>MemTable</a:t>
            </a:r>
            <a:r>
              <a:rPr lang="en-US" sz="2400" dirty="0">
                <a:latin typeface="Palatino Linotype" panose="02040502050505030304" pitchFamily="18" charset="0"/>
              </a:rPr>
              <a:t> and add </a:t>
            </a:r>
            <a:r>
              <a:rPr lang="en-US" sz="2400" b="1" dirty="0">
                <a:latin typeface="Palatino Linotype" panose="02040502050505030304" pitchFamily="18" charset="0"/>
              </a:rPr>
              <a:t>(2,v1)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AEA770F-9B4F-5DE6-6CBD-32DD0D8E28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4637151"/>
              </p:ext>
            </p:extLst>
          </p:nvPr>
        </p:nvGraphicFramePr>
        <p:xfrm>
          <a:off x="838200" y="5243830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0652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7E2DF-A7B7-91EF-D144-F1ECBADFC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E07E7-7BD0-4DB8-F9FC-A1E48E9A7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7D61A-37CC-79A7-D13A-B9D91A492A47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ED0A44-ABA6-D3AD-4F4D-533029CA751C}"/>
              </a:ext>
            </a:extLst>
          </p:cNvPr>
          <p:cNvCxnSpPr/>
          <p:nvPr/>
        </p:nvCxnSpPr>
        <p:spPr>
          <a:xfrm>
            <a:off x="4417895" y="1208997"/>
            <a:ext cx="0" cy="5147353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B49F9A-A1F0-876E-729B-E9EEBD7CC4D8}"/>
              </a:ext>
            </a:extLst>
          </p:cNvPr>
          <p:cNvSpPr txBox="1"/>
          <p:nvPr/>
        </p:nvSpPr>
        <p:spPr>
          <a:xfrm>
            <a:off x="1002147" y="106371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A81AA2-A20E-AF10-4E24-59A6F7111B22}"/>
              </a:ext>
            </a:extLst>
          </p:cNvPr>
          <p:cNvSpPr txBox="1"/>
          <p:nvPr/>
        </p:nvSpPr>
        <p:spPr>
          <a:xfrm>
            <a:off x="8956810" y="1063709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Disk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3AB8D3B-411D-9A76-B31C-F955373CC1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5145458"/>
              </p:ext>
            </p:extLst>
          </p:nvPr>
        </p:nvGraphicFramePr>
        <p:xfrm>
          <a:off x="838200" y="3810927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6A7182-024E-65BC-5D8F-25F47FDDA559}"/>
              </a:ext>
            </a:extLst>
          </p:cNvPr>
          <p:cNvSpPr txBox="1">
            <a:spLocks/>
          </p:cNvSpPr>
          <p:nvPr/>
        </p:nvSpPr>
        <p:spPr>
          <a:xfrm>
            <a:off x="266996" y="1978889"/>
            <a:ext cx="4078970" cy="1226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Convert the old </a:t>
            </a:r>
            <a:r>
              <a:rPr lang="en-US" sz="2400" dirty="0" err="1">
                <a:latin typeface="Palatino Linotype" panose="02040502050505030304" pitchFamily="18" charset="0"/>
              </a:rPr>
              <a:t>MemTable</a:t>
            </a:r>
            <a:r>
              <a:rPr lang="en-US" sz="2400" dirty="0">
                <a:latin typeface="Palatino Linotype" panose="02040502050505030304" pitchFamily="18" charset="0"/>
              </a:rPr>
              <a:t> to </a:t>
            </a:r>
            <a:r>
              <a:rPr lang="en-US" sz="2400" dirty="0" err="1">
                <a:latin typeface="Palatino Linotype" panose="02040502050505030304" pitchFamily="18" charset="0"/>
              </a:rPr>
              <a:t>SSTable</a:t>
            </a:r>
            <a:r>
              <a:rPr lang="en-US" sz="2400" dirty="0">
                <a:latin typeface="Palatino Linotype" panose="02040502050505030304" pitchFamily="18" charset="0"/>
              </a:rPr>
              <a:t> and push to disk. Records need to be sorted.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AF094F5-8993-1823-83F0-1956EF198D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969392"/>
              </p:ext>
            </p:extLst>
          </p:nvPr>
        </p:nvGraphicFramePr>
        <p:xfrm>
          <a:off x="838200" y="5243830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7D01EAC9-C0C7-54B0-B1B9-35830C2EC5E6}"/>
              </a:ext>
            </a:extLst>
          </p:cNvPr>
          <p:cNvGrpSpPr/>
          <p:nvPr/>
        </p:nvGrpSpPr>
        <p:grpSpPr>
          <a:xfrm>
            <a:off x="3193580" y="2366381"/>
            <a:ext cx="3143160" cy="3386520"/>
            <a:chOff x="3193580" y="2366381"/>
            <a:chExt cx="3143160" cy="338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D3F5C28-A241-3E8A-226C-7BEEE0227EA9}"/>
                    </a:ext>
                  </a:extLst>
                </p14:cNvPr>
                <p14:cNvContentPartPr/>
                <p14:nvPr/>
              </p14:nvContentPartPr>
              <p14:xfrm>
                <a:off x="3193580" y="2463581"/>
                <a:ext cx="3143160" cy="3289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D3F5C28-A241-3E8A-226C-7BEEE0227EA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87460" y="2457461"/>
                  <a:ext cx="3155400" cy="33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35EF087-2DC3-0EFD-0EAA-8BC3E7EC6BCA}"/>
                    </a:ext>
                  </a:extLst>
                </p14:cNvPr>
                <p14:cNvContentPartPr/>
                <p14:nvPr/>
              </p14:nvContentPartPr>
              <p14:xfrm>
                <a:off x="6175100" y="2366381"/>
                <a:ext cx="148680" cy="24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35EF087-2DC3-0EFD-0EAA-8BC3E7EC6BC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68980" y="2360261"/>
                  <a:ext cx="160920" cy="25560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A20B775-285C-F3CB-99F7-7BC4E1C294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7063541"/>
              </p:ext>
            </p:extLst>
          </p:nvPr>
        </p:nvGraphicFramePr>
        <p:xfrm>
          <a:off x="8719148" y="1810121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30C368-9689-837B-62D5-2DFD48B69804}"/>
              </a:ext>
            </a:extLst>
          </p:cNvPr>
          <p:cNvCxnSpPr>
            <a:cxnSpLocks/>
          </p:cNvCxnSpPr>
          <p:nvPr/>
        </p:nvCxnSpPr>
        <p:spPr>
          <a:xfrm flipH="1">
            <a:off x="5256408" y="3169648"/>
            <a:ext cx="6690181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77D8D76-EF55-038D-BDDD-F3A8DAFE493F}"/>
              </a:ext>
            </a:extLst>
          </p:cNvPr>
          <p:cNvSpPr txBox="1"/>
          <p:nvPr/>
        </p:nvSpPr>
        <p:spPr>
          <a:xfrm>
            <a:off x="11033865" y="2192102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0</a:t>
            </a:r>
          </a:p>
        </p:txBody>
      </p:sp>
    </p:spTree>
    <p:extLst>
      <p:ext uri="{BB962C8B-B14F-4D97-AF65-F5344CB8AC3E}">
        <p14:creationId xmlns:p14="http://schemas.microsoft.com/office/powerpoint/2010/main" val="181156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22DEC-3C17-87FC-9CF2-810C78105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92A48-8ED0-A3AA-B3A6-E893F79B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EAA23-2073-9474-8496-3C93B4916AC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E3428A-7791-FB65-57A1-1805A602504B}"/>
              </a:ext>
            </a:extLst>
          </p:cNvPr>
          <p:cNvCxnSpPr/>
          <p:nvPr/>
        </p:nvCxnSpPr>
        <p:spPr>
          <a:xfrm>
            <a:off x="4417895" y="1208997"/>
            <a:ext cx="0" cy="5147353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CD7674-A177-352A-2B29-D1B380A00D4F}"/>
              </a:ext>
            </a:extLst>
          </p:cNvPr>
          <p:cNvSpPr txBox="1"/>
          <p:nvPr/>
        </p:nvSpPr>
        <p:spPr>
          <a:xfrm>
            <a:off x="1002147" y="106371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513248-67CF-4106-7691-47D8A97A9763}"/>
              </a:ext>
            </a:extLst>
          </p:cNvPr>
          <p:cNvSpPr txBox="1"/>
          <p:nvPr/>
        </p:nvSpPr>
        <p:spPr>
          <a:xfrm>
            <a:off x="8956810" y="1063709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Disk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5E5585E-7BFA-96C4-90DE-5F9C9879DB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1199158"/>
              </p:ext>
            </p:extLst>
          </p:nvPr>
        </p:nvGraphicFramePr>
        <p:xfrm>
          <a:off x="838200" y="3810927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A8ECF417-0006-11D2-25A1-3C91D97B9ABF}"/>
              </a:ext>
            </a:extLst>
          </p:cNvPr>
          <p:cNvGraphicFramePr>
            <a:graphicFrameLocks/>
          </p:cNvGraphicFramePr>
          <p:nvPr/>
        </p:nvGraphicFramePr>
        <p:xfrm>
          <a:off x="8719148" y="1810121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8B83C5-81E1-3FD4-4297-C6382154640A}"/>
              </a:ext>
            </a:extLst>
          </p:cNvPr>
          <p:cNvCxnSpPr>
            <a:cxnSpLocks/>
          </p:cNvCxnSpPr>
          <p:nvPr/>
        </p:nvCxnSpPr>
        <p:spPr>
          <a:xfrm flipH="1">
            <a:off x="5256408" y="3169648"/>
            <a:ext cx="6690181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DC9BB45-C658-3C2B-5C28-A252C1A5C3A8}"/>
              </a:ext>
            </a:extLst>
          </p:cNvPr>
          <p:cNvSpPr txBox="1"/>
          <p:nvPr/>
        </p:nvSpPr>
        <p:spPr>
          <a:xfrm>
            <a:off x="11033865" y="2192102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0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F3C9906-7892-2746-EF1A-30E6B8C83421}"/>
              </a:ext>
            </a:extLst>
          </p:cNvPr>
          <p:cNvSpPr txBox="1">
            <a:spLocks/>
          </p:cNvSpPr>
          <p:nvPr/>
        </p:nvSpPr>
        <p:spPr>
          <a:xfrm>
            <a:off x="266996" y="1978889"/>
            <a:ext cx="3945383" cy="1226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Next, insert </a:t>
            </a:r>
            <a:r>
              <a:rPr lang="en-US" sz="2400" b="1" dirty="0">
                <a:latin typeface="Palatino Linotype" panose="02040502050505030304" pitchFamily="18" charset="0"/>
              </a:rPr>
              <a:t>record (8,b2).</a:t>
            </a:r>
          </a:p>
        </p:txBody>
      </p:sp>
    </p:spTree>
    <p:extLst>
      <p:ext uri="{BB962C8B-B14F-4D97-AF65-F5344CB8AC3E}">
        <p14:creationId xmlns:p14="http://schemas.microsoft.com/office/powerpoint/2010/main" val="1566053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97266-EC20-96DD-9BED-18924D462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18A80-3470-8DB6-F1A0-D4514025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628ED-9AFC-D644-F72F-2E00A083DF1D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396790-1FF3-2CF3-2052-60C9F295BBB7}"/>
              </a:ext>
            </a:extLst>
          </p:cNvPr>
          <p:cNvCxnSpPr/>
          <p:nvPr/>
        </p:nvCxnSpPr>
        <p:spPr>
          <a:xfrm>
            <a:off x="4417895" y="1208997"/>
            <a:ext cx="0" cy="5147353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6898207-C896-FBDF-E154-9D9F504C6D8D}"/>
              </a:ext>
            </a:extLst>
          </p:cNvPr>
          <p:cNvSpPr txBox="1"/>
          <p:nvPr/>
        </p:nvSpPr>
        <p:spPr>
          <a:xfrm>
            <a:off x="1002147" y="106371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3CC963-B72A-BC92-C525-26E7E8C729D6}"/>
              </a:ext>
            </a:extLst>
          </p:cNvPr>
          <p:cNvSpPr txBox="1"/>
          <p:nvPr/>
        </p:nvSpPr>
        <p:spPr>
          <a:xfrm>
            <a:off x="8956810" y="1063709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Disk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DE1F158-8AF0-F276-2415-78C6CDBF53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6069943"/>
              </p:ext>
            </p:extLst>
          </p:nvPr>
        </p:nvGraphicFramePr>
        <p:xfrm>
          <a:off x="838200" y="3810927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25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</a:tbl>
          </a:graphicData>
        </a:graphic>
      </p:graphicFrame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E51543C-45C1-6AAE-EC36-55F2AAC283EB}"/>
              </a:ext>
            </a:extLst>
          </p:cNvPr>
          <p:cNvGraphicFramePr>
            <a:graphicFrameLocks/>
          </p:cNvGraphicFramePr>
          <p:nvPr/>
        </p:nvGraphicFramePr>
        <p:xfrm>
          <a:off x="8719148" y="1810121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952BCF-709E-B458-6F0F-68DA1D03472E}"/>
              </a:ext>
            </a:extLst>
          </p:cNvPr>
          <p:cNvCxnSpPr>
            <a:cxnSpLocks/>
          </p:cNvCxnSpPr>
          <p:nvPr/>
        </p:nvCxnSpPr>
        <p:spPr>
          <a:xfrm flipH="1">
            <a:off x="5256408" y="3169648"/>
            <a:ext cx="6690181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FD20001-57D8-CA93-A7B2-E0D97AAAFA7F}"/>
              </a:ext>
            </a:extLst>
          </p:cNvPr>
          <p:cNvSpPr txBox="1"/>
          <p:nvPr/>
        </p:nvSpPr>
        <p:spPr>
          <a:xfrm>
            <a:off x="11033865" y="2192102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0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50FF5A-3AD0-F6A9-3A7F-CC6BE0892EE0}"/>
              </a:ext>
            </a:extLst>
          </p:cNvPr>
          <p:cNvSpPr txBox="1">
            <a:spLocks/>
          </p:cNvSpPr>
          <p:nvPr/>
        </p:nvSpPr>
        <p:spPr>
          <a:xfrm>
            <a:off x="266996" y="1978889"/>
            <a:ext cx="3945383" cy="1226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Next, insert </a:t>
            </a:r>
            <a:r>
              <a:rPr lang="en-US" sz="2400" b="1" dirty="0">
                <a:latin typeface="Palatino Linotype" panose="02040502050505030304" pitchFamily="18" charset="0"/>
              </a:rPr>
              <a:t>record (4,b1).</a:t>
            </a:r>
          </a:p>
        </p:txBody>
      </p:sp>
    </p:spTree>
    <p:extLst>
      <p:ext uri="{BB962C8B-B14F-4D97-AF65-F5344CB8AC3E}">
        <p14:creationId xmlns:p14="http://schemas.microsoft.com/office/powerpoint/2010/main" val="611299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04344-2288-75C5-8156-3A13C25A6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10621-943F-6755-7CFC-FC1CE0E7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4789D-B296-0406-F3C5-D36182AAB9A2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B7B31F-EE9A-171A-677D-EFBD986304D0}"/>
              </a:ext>
            </a:extLst>
          </p:cNvPr>
          <p:cNvCxnSpPr/>
          <p:nvPr/>
        </p:nvCxnSpPr>
        <p:spPr>
          <a:xfrm>
            <a:off x="4417895" y="1208997"/>
            <a:ext cx="0" cy="5147353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359F94-4528-EAA2-C8F4-ACB11A9A06A8}"/>
              </a:ext>
            </a:extLst>
          </p:cNvPr>
          <p:cNvSpPr txBox="1"/>
          <p:nvPr/>
        </p:nvSpPr>
        <p:spPr>
          <a:xfrm>
            <a:off x="1002147" y="106371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F6C9B-38F4-79DD-C890-897F92302727}"/>
              </a:ext>
            </a:extLst>
          </p:cNvPr>
          <p:cNvSpPr txBox="1"/>
          <p:nvPr/>
        </p:nvSpPr>
        <p:spPr>
          <a:xfrm>
            <a:off x="8956810" y="1063709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Disk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1EF5662-4A2B-2020-6DB8-FEE0B7B141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115253"/>
              </p:ext>
            </p:extLst>
          </p:nvPr>
        </p:nvGraphicFramePr>
        <p:xfrm>
          <a:off x="838200" y="3810927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FF000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FF000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F89DDBB-BA0A-94AB-EBCC-B3B6BFF30A0C}"/>
              </a:ext>
            </a:extLst>
          </p:cNvPr>
          <p:cNvGraphicFramePr>
            <a:graphicFrameLocks/>
          </p:cNvGraphicFramePr>
          <p:nvPr/>
        </p:nvGraphicFramePr>
        <p:xfrm>
          <a:off x="8719148" y="1810121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4F4A9E2-99E7-3B0F-6F1C-FCD5549245D0}"/>
              </a:ext>
            </a:extLst>
          </p:cNvPr>
          <p:cNvCxnSpPr>
            <a:cxnSpLocks/>
          </p:cNvCxnSpPr>
          <p:nvPr/>
        </p:nvCxnSpPr>
        <p:spPr>
          <a:xfrm flipH="1">
            <a:off x="5256408" y="3169648"/>
            <a:ext cx="6690181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E3E5CE1-C75C-1324-9B8E-0D1C0A019113}"/>
              </a:ext>
            </a:extLst>
          </p:cNvPr>
          <p:cNvSpPr txBox="1"/>
          <p:nvPr/>
        </p:nvSpPr>
        <p:spPr>
          <a:xfrm>
            <a:off x="11033865" y="2192102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0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E9000D7-6C11-1B1E-BFB0-D9B9DCC316AB}"/>
              </a:ext>
            </a:extLst>
          </p:cNvPr>
          <p:cNvSpPr txBox="1">
            <a:spLocks/>
          </p:cNvSpPr>
          <p:nvPr/>
        </p:nvSpPr>
        <p:spPr>
          <a:xfrm>
            <a:off x="266996" y="1978889"/>
            <a:ext cx="3945383" cy="1226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Next, insert </a:t>
            </a:r>
            <a:r>
              <a:rPr lang="en-US" sz="2400" b="1" dirty="0">
                <a:latin typeface="Palatino Linotype" panose="02040502050505030304" pitchFamily="18" charset="0"/>
              </a:rPr>
              <a:t>record (3,c1).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16E536D-866D-F11E-10D5-5D35FD033C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0770914"/>
              </p:ext>
            </p:extLst>
          </p:nvPr>
        </p:nvGraphicFramePr>
        <p:xfrm>
          <a:off x="6054914" y="1810121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40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137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2B7B9-2F57-C20D-4FFE-8867D2F98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2F3AF-2ED1-905B-9802-5EEEED8A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FE303-0613-9072-DFF6-801C5B2C7520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DC07B1-7C41-0112-AC8E-8A99774E4D2D}"/>
              </a:ext>
            </a:extLst>
          </p:cNvPr>
          <p:cNvCxnSpPr/>
          <p:nvPr/>
        </p:nvCxnSpPr>
        <p:spPr>
          <a:xfrm>
            <a:off x="4417895" y="1208997"/>
            <a:ext cx="0" cy="5147353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A983FC-BD46-078C-AAE0-ED63D3645DD0}"/>
              </a:ext>
            </a:extLst>
          </p:cNvPr>
          <p:cNvSpPr txBox="1"/>
          <p:nvPr/>
        </p:nvSpPr>
        <p:spPr>
          <a:xfrm>
            <a:off x="1002147" y="106371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FD563-6DFF-B6FE-2FDE-58DC1879F72F}"/>
              </a:ext>
            </a:extLst>
          </p:cNvPr>
          <p:cNvSpPr txBox="1"/>
          <p:nvPr/>
        </p:nvSpPr>
        <p:spPr>
          <a:xfrm>
            <a:off x="8956810" y="1063709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Disk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31EF59F-F46D-7436-2127-09F6608572F5}"/>
              </a:ext>
            </a:extLst>
          </p:cNvPr>
          <p:cNvGraphicFramePr>
            <a:graphicFrameLocks/>
          </p:cNvGraphicFramePr>
          <p:nvPr/>
        </p:nvGraphicFramePr>
        <p:xfrm>
          <a:off x="838200" y="3810927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33BAB43-5A9C-FAD3-484B-0F52C1D7F353}"/>
              </a:ext>
            </a:extLst>
          </p:cNvPr>
          <p:cNvGraphicFramePr>
            <a:graphicFrameLocks/>
          </p:cNvGraphicFramePr>
          <p:nvPr/>
        </p:nvGraphicFramePr>
        <p:xfrm>
          <a:off x="8719148" y="1810121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DE7FA9-D960-CBFD-60C6-F0AF9787301A}"/>
              </a:ext>
            </a:extLst>
          </p:cNvPr>
          <p:cNvCxnSpPr>
            <a:cxnSpLocks/>
          </p:cNvCxnSpPr>
          <p:nvPr/>
        </p:nvCxnSpPr>
        <p:spPr>
          <a:xfrm flipH="1">
            <a:off x="5256408" y="3169648"/>
            <a:ext cx="6690181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C7AA3-DB45-E665-97F6-5E8AFE256152}"/>
              </a:ext>
            </a:extLst>
          </p:cNvPr>
          <p:cNvSpPr txBox="1"/>
          <p:nvPr/>
        </p:nvSpPr>
        <p:spPr>
          <a:xfrm>
            <a:off x="11033865" y="2192102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0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F2BA7D3-1DE4-5DCD-EF39-580D8B2D9363}"/>
              </a:ext>
            </a:extLst>
          </p:cNvPr>
          <p:cNvSpPr txBox="1">
            <a:spLocks/>
          </p:cNvSpPr>
          <p:nvPr/>
        </p:nvSpPr>
        <p:spPr>
          <a:xfrm>
            <a:off x="266996" y="1978889"/>
            <a:ext cx="3945383" cy="1226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Let's assume at some point of time our this </a:t>
            </a:r>
            <a:r>
              <a:rPr lang="en-US" sz="2400" dirty="0" err="1">
                <a:latin typeface="Palatino Linotype" panose="02040502050505030304" pitchFamily="18" charset="0"/>
              </a:rPr>
              <a:t>MemTable</a:t>
            </a:r>
            <a:r>
              <a:rPr lang="en-US" sz="2400" dirty="0">
                <a:latin typeface="Palatino Linotype" panose="02040502050505030304" pitchFamily="18" charset="0"/>
              </a:rPr>
              <a:t> is </a:t>
            </a:r>
            <a:r>
              <a:rPr lang="en-US" sz="2400" b="1" dirty="0">
                <a:latin typeface="Palatino Linotype" panose="02040502050505030304" pitchFamily="18" charset="0"/>
              </a:rPr>
              <a:t>also full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  <a:endParaRPr lang="en-US" sz="2400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582E35EB-C3D4-C143-1D11-135FF08256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7285543"/>
              </p:ext>
            </p:extLst>
          </p:nvPr>
        </p:nvGraphicFramePr>
        <p:xfrm>
          <a:off x="6054914" y="1810121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40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203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A33AB-D2DC-2D19-87BE-94476FDC4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A52E2-7251-2814-3DA6-23437928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43926-07C6-582D-C918-E38220E58A9D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C7B24D-DB52-384E-32BB-3BCF4CA6A000}"/>
              </a:ext>
            </a:extLst>
          </p:cNvPr>
          <p:cNvCxnSpPr/>
          <p:nvPr/>
        </p:nvCxnSpPr>
        <p:spPr>
          <a:xfrm>
            <a:off x="4417895" y="1208997"/>
            <a:ext cx="0" cy="5147353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7A98CD-813C-AA3A-9E41-3DD810EA9AD8}"/>
              </a:ext>
            </a:extLst>
          </p:cNvPr>
          <p:cNvSpPr txBox="1"/>
          <p:nvPr/>
        </p:nvSpPr>
        <p:spPr>
          <a:xfrm>
            <a:off x="1002147" y="106371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213506-2434-D79D-852E-DEC738DD0EB2}"/>
              </a:ext>
            </a:extLst>
          </p:cNvPr>
          <p:cNvSpPr txBox="1"/>
          <p:nvPr/>
        </p:nvSpPr>
        <p:spPr>
          <a:xfrm>
            <a:off x="8956810" y="1063709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Disk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0C5CC62-5A39-BECF-E39F-C46105BCDA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281576"/>
              </p:ext>
            </p:extLst>
          </p:nvPr>
        </p:nvGraphicFramePr>
        <p:xfrm>
          <a:off x="838200" y="3810927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A74C852-9045-2CB2-2808-74C052DC98AA}"/>
              </a:ext>
            </a:extLst>
          </p:cNvPr>
          <p:cNvGraphicFramePr>
            <a:graphicFrameLocks/>
          </p:cNvGraphicFramePr>
          <p:nvPr/>
        </p:nvGraphicFramePr>
        <p:xfrm>
          <a:off x="8719148" y="1810121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06385D7-D99C-E2E3-0E97-BE7FE547D01B}"/>
              </a:ext>
            </a:extLst>
          </p:cNvPr>
          <p:cNvCxnSpPr>
            <a:cxnSpLocks/>
          </p:cNvCxnSpPr>
          <p:nvPr/>
        </p:nvCxnSpPr>
        <p:spPr>
          <a:xfrm flipH="1">
            <a:off x="5256408" y="3169648"/>
            <a:ext cx="6690181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4D9575E-E41F-BA3E-DF31-727830AD6096}"/>
              </a:ext>
            </a:extLst>
          </p:cNvPr>
          <p:cNvSpPr txBox="1"/>
          <p:nvPr/>
        </p:nvSpPr>
        <p:spPr>
          <a:xfrm>
            <a:off x="11033865" y="2192102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0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7E303F6-D8D5-E225-6203-14C11C3AE55C}"/>
              </a:ext>
            </a:extLst>
          </p:cNvPr>
          <p:cNvSpPr txBox="1">
            <a:spLocks/>
          </p:cNvSpPr>
          <p:nvPr/>
        </p:nvSpPr>
        <p:spPr>
          <a:xfrm>
            <a:off x="266996" y="1978889"/>
            <a:ext cx="3945383" cy="1226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So we will push this </a:t>
            </a:r>
            <a:r>
              <a:rPr lang="en-US" sz="2400" dirty="0" err="1">
                <a:latin typeface="Palatino Linotype" panose="02040502050505030304" pitchFamily="18" charset="0"/>
              </a:rPr>
              <a:t>MemTable</a:t>
            </a:r>
            <a:r>
              <a:rPr lang="en-US" sz="2400" dirty="0">
                <a:latin typeface="Palatino Linotype" panose="02040502050505030304" pitchFamily="18" charset="0"/>
              </a:rPr>
              <a:t> also to Disk.</a:t>
            </a:r>
            <a:endParaRPr lang="en-US" sz="2400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C2A07D0D-14EA-9E38-4B90-3D3702BBD7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7285543"/>
              </p:ext>
            </p:extLst>
          </p:nvPr>
        </p:nvGraphicFramePr>
        <p:xfrm>
          <a:off x="6054914" y="1810121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40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830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F16F3-5EAA-AAE4-90F2-66EAA7AC8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E3A66-8A16-6234-54CA-6729E196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2B036-50DF-8552-CFCA-75A21060C173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B2F986-32F8-B9E9-30B6-E5EF11AAFC79}"/>
              </a:ext>
            </a:extLst>
          </p:cNvPr>
          <p:cNvCxnSpPr/>
          <p:nvPr/>
        </p:nvCxnSpPr>
        <p:spPr>
          <a:xfrm>
            <a:off x="4417895" y="1208997"/>
            <a:ext cx="0" cy="5147353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6620885-5794-B5BF-F8AE-03520168005F}"/>
              </a:ext>
            </a:extLst>
          </p:cNvPr>
          <p:cNvSpPr txBox="1"/>
          <p:nvPr/>
        </p:nvSpPr>
        <p:spPr>
          <a:xfrm>
            <a:off x="1002147" y="106371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60C2B4-AD0D-49B2-C1CC-72382346B0E2}"/>
              </a:ext>
            </a:extLst>
          </p:cNvPr>
          <p:cNvSpPr txBox="1"/>
          <p:nvPr/>
        </p:nvSpPr>
        <p:spPr>
          <a:xfrm>
            <a:off x="8956810" y="1063709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Disk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8AE0661-C4F9-2B00-CD01-FCA6892206F5}"/>
              </a:ext>
            </a:extLst>
          </p:cNvPr>
          <p:cNvGraphicFramePr>
            <a:graphicFrameLocks/>
          </p:cNvGraphicFramePr>
          <p:nvPr/>
        </p:nvGraphicFramePr>
        <p:xfrm>
          <a:off x="838200" y="3810927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681A9594-59D4-FFF9-D619-6DDF26D9C930}"/>
              </a:ext>
            </a:extLst>
          </p:cNvPr>
          <p:cNvGraphicFramePr>
            <a:graphicFrameLocks/>
          </p:cNvGraphicFramePr>
          <p:nvPr/>
        </p:nvGraphicFramePr>
        <p:xfrm>
          <a:off x="8719148" y="1810121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B5AAB2-53BB-58BF-0EC9-833F095A1B7C}"/>
              </a:ext>
            </a:extLst>
          </p:cNvPr>
          <p:cNvCxnSpPr>
            <a:cxnSpLocks/>
          </p:cNvCxnSpPr>
          <p:nvPr/>
        </p:nvCxnSpPr>
        <p:spPr>
          <a:xfrm flipH="1">
            <a:off x="5256408" y="3169648"/>
            <a:ext cx="6690181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29FA487-DD8A-9034-FDA6-DDC0242006C2}"/>
              </a:ext>
            </a:extLst>
          </p:cNvPr>
          <p:cNvSpPr txBox="1"/>
          <p:nvPr/>
        </p:nvSpPr>
        <p:spPr>
          <a:xfrm>
            <a:off x="11033865" y="2192102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0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61B038E-BC97-902E-F15A-47F036C9D71A}"/>
              </a:ext>
            </a:extLst>
          </p:cNvPr>
          <p:cNvSpPr txBox="1">
            <a:spLocks/>
          </p:cNvSpPr>
          <p:nvPr/>
        </p:nvSpPr>
        <p:spPr>
          <a:xfrm>
            <a:off x="266996" y="1978889"/>
            <a:ext cx="3945383" cy="1226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But, say my Level 0 on disk can hold only 2 </a:t>
            </a:r>
            <a:r>
              <a:rPr lang="en-US" sz="2400" dirty="0" err="1">
                <a:latin typeface="Palatino Linotype" panose="02040502050505030304" pitchFamily="18" charset="0"/>
              </a:rPr>
              <a:t>SSTables</a:t>
            </a:r>
            <a:r>
              <a:rPr lang="en-US" sz="2400" dirty="0">
                <a:latin typeface="Palatino Linotype" panose="02040502050505030304" pitchFamily="18" charset="0"/>
              </a:rPr>
              <a:t>. </a:t>
            </a:r>
            <a:r>
              <a:rPr lang="en-US" sz="2400" b="1" dirty="0">
                <a:latin typeface="Palatino Linotype" panose="02040502050505030304" pitchFamily="18" charset="0"/>
              </a:rPr>
              <a:t>So what should we do?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623D9B64-498E-67FA-12EC-8394A9A9C8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7285543"/>
              </p:ext>
            </p:extLst>
          </p:nvPr>
        </p:nvGraphicFramePr>
        <p:xfrm>
          <a:off x="6054914" y="1810121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40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78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8469"/>
            <a:ext cx="11816785" cy="4920807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We saw the following structure for storing records in a page.</a:t>
            </a:r>
            <a:endParaRPr lang="en-US" dirty="0">
              <a:latin typeface="Palatino Linotype" panose="02040502050505030304" pitchFamily="18" charset="0"/>
            </a:endParaRP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Block header kept track of </a:t>
            </a:r>
            <a:r>
              <a:rPr lang="en-US" sz="2400" b="1" dirty="0">
                <a:latin typeface="Palatino Linotype" panose="02040502050505030304" pitchFamily="18" charset="0"/>
              </a:rPr>
              <a:t>records</a:t>
            </a:r>
            <a:r>
              <a:rPr lang="en-US" sz="2400" dirty="0">
                <a:latin typeface="Palatino Linotype" panose="02040502050505030304" pitchFamily="18" charset="0"/>
              </a:rPr>
              <a:t> and the </a:t>
            </a:r>
            <a:r>
              <a:rPr lang="en-US" sz="2400" b="1" dirty="0">
                <a:latin typeface="Palatino Linotype" panose="02040502050505030304" pitchFamily="18" charset="0"/>
              </a:rPr>
              <a:t>free space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  <a:endParaRPr lang="en-US" sz="2400" b="1" dirty="0">
              <a:latin typeface="Palatino Linotype" panose="02040502050505030304" pitchFamily="18" charset="0"/>
            </a:endParaRP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7BE7247-554D-21E7-6B55-0A0C6381EE7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Mapping Records to Disk Blocks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8C3073C7-6069-5F95-3D22-98711F5C952B}"/>
              </a:ext>
            </a:extLst>
          </p:cNvPr>
          <p:cNvGraphicFramePr>
            <a:graphicFrameLocks/>
          </p:cNvGraphicFramePr>
          <p:nvPr/>
        </p:nvGraphicFramePr>
        <p:xfrm>
          <a:off x="1727935" y="4680867"/>
          <a:ext cx="911134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446314">
                  <a:extLst>
                    <a:ext uri="{9D8B030D-6E8A-4147-A177-3AD203B41FA5}">
                      <a16:colId xmlns:a16="http://schemas.microsoft.com/office/drawing/2014/main" val="186530916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1289909768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20338919"/>
                    </a:ext>
                  </a:extLst>
                </a:gridCol>
                <a:gridCol w="1820246">
                  <a:extLst>
                    <a:ext uri="{9D8B030D-6E8A-4147-A177-3AD203B41FA5}">
                      <a16:colId xmlns:a16="http://schemas.microsoft.com/office/drawing/2014/main" val="3412760522"/>
                    </a:ext>
                  </a:extLst>
                </a:gridCol>
                <a:gridCol w="1002047">
                  <a:extLst>
                    <a:ext uri="{9D8B030D-6E8A-4147-A177-3AD203B41FA5}">
                      <a16:colId xmlns:a16="http://schemas.microsoft.com/office/drawing/2014/main" val="1932776042"/>
                    </a:ext>
                  </a:extLst>
                </a:gridCol>
                <a:gridCol w="979715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300307652"/>
                    </a:ext>
                  </a:extLst>
                </a:gridCol>
                <a:gridCol w="1227190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#Entries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Free</a:t>
                      </a:r>
                    </a:p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26507"/>
                  </a:ext>
                </a:extLst>
              </a:tr>
            </a:tbl>
          </a:graphicData>
        </a:graphic>
      </p:graphicFrame>
      <p:sp>
        <p:nvSpPr>
          <p:cNvPr id="11" name="Freeform 10">
            <a:extLst>
              <a:ext uri="{FF2B5EF4-FFF2-40B4-BE49-F238E27FC236}">
                <a16:creationId xmlns:a16="http://schemas.microsoft.com/office/drawing/2014/main" id="{7CAE9BAB-17A2-7D2B-BEAF-6FD26AC8DBC5}"/>
              </a:ext>
            </a:extLst>
          </p:cNvPr>
          <p:cNvSpPr/>
          <p:nvPr/>
        </p:nvSpPr>
        <p:spPr>
          <a:xfrm>
            <a:off x="2427514" y="5464629"/>
            <a:ext cx="4049486" cy="838227"/>
          </a:xfrm>
          <a:custGeom>
            <a:avLst/>
            <a:gdLst>
              <a:gd name="connsiteX0" fmla="*/ 0 w 4049486"/>
              <a:gd name="connsiteY0" fmla="*/ 0 h 838227"/>
              <a:gd name="connsiteX1" fmla="*/ 1926772 w 4049486"/>
              <a:gd name="connsiteY1" fmla="*/ 838200 h 838227"/>
              <a:gd name="connsiteX2" fmla="*/ 4049486 w 4049486"/>
              <a:gd name="connsiteY2" fmla="*/ 32657 h 838227"/>
              <a:gd name="connsiteX3" fmla="*/ 4049486 w 4049486"/>
              <a:gd name="connsiteY3" fmla="*/ 32657 h 83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486" h="838227">
                <a:moveTo>
                  <a:pt x="0" y="0"/>
                </a:moveTo>
                <a:cubicBezTo>
                  <a:pt x="625929" y="416378"/>
                  <a:pt x="1251858" y="832757"/>
                  <a:pt x="1926772" y="838200"/>
                </a:cubicBezTo>
                <a:cubicBezTo>
                  <a:pt x="2601686" y="843643"/>
                  <a:pt x="4049486" y="32657"/>
                  <a:pt x="4049486" y="32657"/>
                </a:cubicBezTo>
                <a:lnTo>
                  <a:pt x="4049486" y="32657"/>
                </a:ln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7122BE4A-50FB-CFB1-5FE3-DB9252BE6BDC}"/>
              </a:ext>
            </a:extLst>
          </p:cNvPr>
          <p:cNvSpPr/>
          <p:nvPr/>
        </p:nvSpPr>
        <p:spPr>
          <a:xfrm>
            <a:off x="3276600" y="5508171"/>
            <a:ext cx="7315200" cy="1088572"/>
          </a:xfrm>
          <a:custGeom>
            <a:avLst/>
            <a:gdLst>
              <a:gd name="connsiteX0" fmla="*/ 0 w 7315200"/>
              <a:gd name="connsiteY0" fmla="*/ 0 h 1088572"/>
              <a:gd name="connsiteX1" fmla="*/ 4027714 w 7315200"/>
              <a:gd name="connsiteY1" fmla="*/ 1088572 h 1088572"/>
              <a:gd name="connsiteX2" fmla="*/ 7315200 w 7315200"/>
              <a:gd name="connsiteY2" fmla="*/ 0 h 1088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0" h="1088572">
                <a:moveTo>
                  <a:pt x="0" y="0"/>
                </a:moveTo>
                <a:cubicBezTo>
                  <a:pt x="1404257" y="544286"/>
                  <a:pt x="2808514" y="1088572"/>
                  <a:pt x="4027714" y="1088572"/>
                </a:cubicBezTo>
                <a:cubicBezTo>
                  <a:pt x="5246914" y="1088572"/>
                  <a:pt x="6281057" y="544286"/>
                  <a:pt x="7315200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A54E28C2-6942-870A-A3FF-4B30199E311D}"/>
              </a:ext>
            </a:extLst>
          </p:cNvPr>
          <p:cNvSpPr/>
          <p:nvPr/>
        </p:nvSpPr>
        <p:spPr>
          <a:xfrm>
            <a:off x="3733800" y="5508171"/>
            <a:ext cx="4702629" cy="762026"/>
          </a:xfrm>
          <a:custGeom>
            <a:avLst/>
            <a:gdLst>
              <a:gd name="connsiteX0" fmla="*/ 0 w 4702629"/>
              <a:gd name="connsiteY0" fmla="*/ 0 h 762026"/>
              <a:gd name="connsiteX1" fmla="*/ 2307771 w 4702629"/>
              <a:gd name="connsiteY1" fmla="*/ 762000 h 762026"/>
              <a:gd name="connsiteX2" fmla="*/ 4702629 w 4702629"/>
              <a:gd name="connsiteY2" fmla="*/ 21772 h 76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2629" h="762026">
                <a:moveTo>
                  <a:pt x="0" y="0"/>
                </a:moveTo>
                <a:cubicBezTo>
                  <a:pt x="762000" y="379185"/>
                  <a:pt x="1524000" y="758371"/>
                  <a:pt x="2307771" y="762000"/>
                </a:cubicBezTo>
                <a:cubicBezTo>
                  <a:pt x="3091542" y="765629"/>
                  <a:pt x="3897085" y="393700"/>
                  <a:pt x="4702629" y="21772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B87C63F-F164-7695-24FF-9D8C4681E70A}"/>
              </a:ext>
            </a:extLst>
          </p:cNvPr>
          <p:cNvSpPr/>
          <p:nvPr/>
        </p:nvSpPr>
        <p:spPr>
          <a:xfrm>
            <a:off x="4201886" y="5508171"/>
            <a:ext cx="5083628" cy="849086"/>
          </a:xfrm>
          <a:custGeom>
            <a:avLst/>
            <a:gdLst>
              <a:gd name="connsiteX0" fmla="*/ 0 w 5083628"/>
              <a:gd name="connsiteY0" fmla="*/ 0 h 849086"/>
              <a:gd name="connsiteX1" fmla="*/ 2394857 w 5083628"/>
              <a:gd name="connsiteY1" fmla="*/ 849086 h 849086"/>
              <a:gd name="connsiteX2" fmla="*/ 5083628 w 5083628"/>
              <a:gd name="connsiteY2" fmla="*/ 0 h 84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3628" h="849086">
                <a:moveTo>
                  <a:pt x="0" y="0"/>
                </a:moveTo>
                <a:cubicBezTo>
                  <a:pt x="773793" y="424543"/>
                  <a:pt x="1547586" y="849086"/>
                  <a:pt x="2394857" y="849086"/>
                </a:cubicBezTo>
                <a:cubicBezTo>
                  <a:pt x="3242128" y="849086"/>
                  <a:pt x="4162878" y="424543"/>
                  <a:pt x="5083628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3FE01B8-D350-A024-B0C8-7B9807AE4847}"/>
              </a:ext>
            </a:extLst>
          </p:cNvPr>
          <p:cNvSpPr/>
          <p:nvPr/>
        </p:nvSpPr>
        <p:spPr>
          <a:xfrm>
            <a:off x="4626429" y="5508171"/>
            <a:ext cx="2645228" cy="544295"/>
          </a:xfrm>
          <a:custGeom>
            <a:avLst/>
            <a:gdLst>
              <a:gd name="connsiteX0" fmla="*/ 0 w 2645228"/>
              <a:gd name="connsiteY0" fmla="*/ 10886 h 544295"/>
              <a:gd name="connsiteX1" fmla="*/ 1219200 w 2645228"/>
              <a:gd name="connsiteY1" fmla="*/ 544286 h 544295"/>
              <a:gd name="connsiteX2" fmla="*/ 2645228 w 2645228"/>
              <a:gd name="connsiteY2" fmla="*/ 0 h 544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5228" h="544295">
                <a:moveTo>
                  <a:pt x="0" y="10886"/>
                </a:moveTo>
                <a:cubicBezTo>
                  <a:pt x="389164" y="278493"/>
                  <a:pt x="778329" y="546100"/>
                  <a:pt x="1219200" y="544286"/>
                </a:cubicBezTo>
                <a:cubicBezTo>
                  <a:pt x="1660071" y="542472"/>
                  <a:pt x="2152649" y="271236"/>
                  <a:pt x="2645228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8B380A-1296-A201-AD29-6C1DEF7E6FB7}"/>
              </a:ext>
            </a:extLst>
          </p:cNvPr>
          <p:cNvSpPr txBox="1"/>
          <p:nvPr/>
        </p:nvSpPr>
        <p:spPr>
          <a:xfrm>
            <a:off x="7864178" y="4197431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Records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F4B177-DAFA-DC26-D259-DEB8D2D6A64D}"/>
              </a:ext>
            </a:extLst>
          </p:cNvPr>
          <p:cNvSpPr txBox="1"/>
          <p:nvPr/>
        </p:nvSpPr>
        <p:spPr>
          <a:xfrm>
            <a:off x="838200" y="469176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Size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9B5DFA-41C3-B19C-5154-0215D4EFCEB2}"/>
              </a:ext>
            </a:extLst>
          </p:cNvPr>
          <p:cNvSpPr txBox="1"/>
          <p:nvPr/>
        </p:nvSpPr>
        <p:spPr>
          <a:xfrm>
            <a:off x="2383309" y="4197430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Block Header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30F5B3-F906-9FAC-ECDB-74BF90BCAED0}"/>
              </a:ext>
            </a:extLst>
          </p:cNvPr>
          <p:cNvSpPr txBox="1"/>
          <p:nvPr/>
        </p:nvSpPr>
        <p:spPr>
          <a:xfrm>
            <a:off x="358649" y="5131378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2984349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A7C1A-F5B1-9E0C-AA3F-0E6D9ECED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32B32-BE46-80EC-D4A3-CAFC3C1A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84A57-53E3-E10C-C543-DF97889AA4A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846FB0-BEF9-C05B-E42B-290628228ADB}"/>
              </a:ext>
            </a:extLst>
          </p:cNvPr>
          <p:cNvCxnSpPr/>
          <p:nvPr/>
        </p:nvCxnSpPr>
        <p:spPr>
          <a:xfrm>
            <a:off x="4417895" y="1208997"/>
            <a:ext cx="0" cy="5147353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059EF3D-0C42-C00A-9077-04DF82FC44C7}"/>
              </a:ext>
            </a:extLst>
          </p:cNvPr>
          <p:cNvSpPr txBox="1"/>
          <p:nvPr/>
        </p:nvSpPr>
        <p:spPr>
          <a:xfrm>
            <a:off x="1002147" y="106371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414A72-2D7A-64A0-26DE-7B244508C1A8}"/>
              </a:ext>
            </a:extLst>
          </p:cNvPr>
          <p:cNvSpPr txBox="1"/>
          <p:nvPr/>
        </p:nvSpPr>
        <p:spPr>
          <a:xfrm>
            <a:off x="8956810" y="1063709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Disk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AAE766E-151E-8A51-BAA8-82CA1F558B54}"/>
              </a:ext>
            </a:extLst>
          </p:cNvPr>
          <p:cNvGraphicFramePr>
            <a:graphicFrameLocks/>
          </p:cNvGraphicFramePr>
          <p:nvPr/>
        </p:nvGraphicFramePr>
        <p:xfrm>
          <a:off x="838200" y="3810927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131B5E2B-C6B0-7B8C-311B-456FABD8BF5C}"/>
              </a:ext>
            </a:extLst>
          </p:cNvPr>
          <p:cNvGraphicFramePr>
            <a:graphicFrameLocks/>
          </p:cNvGraphicFramePr>
          <p:nvPr/>
        </p:nvGraphicFramePr>
        <p:xfrm>
          <a:off x="8719148" y="1810121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2D6AE3-9BFB-F0F4-742B-E9B61F9B10C9}"/>
              </a:ext>
            </a:extLst>
          </p:cNvPr>
          <p:cNvCxnSpPr>
            <a:cxnSpLocks/>
          </p:cNvCxnSpPr>
          <p:nvPr/>
        </p:nvCxnSpPr>
        <p:spPr>
          <a:xfrm flipH="1">
            <a:off x="5256408" y="3169648"/>
            <a:ext cx="6690181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832D18-FFFC-7E89-FFC4-55B5614E5E49}"/>
              </a:ext>
            </a:extLst>
          </p:cNvPr>
          <p:cNvSpPr txBox="1"/>
          <p:nvPr/>
        </p:nvSpPr>
        <p:spPr>
          <a:xfrm>
            <a:off x="11033865" y="2192102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0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74A51FC-169E-E6DA-76DB-8D53143521CE}"/>
              </a:ext>
            </a:extLst>
          </p:cNvPr>
          <p:cNvSpPr txBox="1">
            <a:spLocks/>
          </p:cNvSpPr>
          <p:nvPr/>
        </p:nvSpPr>
        <p:spPr>
          <a:xfrm>
            <a:off x="266996" y="1978889"/>
            <a:ext cx="3945383" cy="1226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Merge tables at Level 0, and push merged table to Level 1.</a:t>
            </a:r>
            <a:endParaRPr lang="en-US" sz="2400" b="1" dirty="0">
              <a:latin typeface="Palatino Linotype" panose="02040502050505030304" pitchFamily="18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3A3EB4B-1742-9CFF-19EC-CB0824EFF2D5}"/>
              </a:ext>
            </a:extLst>
          </p:cNvPr>
          <p:cNvSpPr/>
          <p:nvPr/>
        </p:nvSpPr>
        <p:spPr>
          <a:xfrm rot="5400000">
            <a:off x="8294836" y="1780164"/>
            <a:ext cx="613323" cy="2898277"/>
          </a:xfrm>
          <a:prstGeom prst="rightBrace">
            <a:avLst>
              <a:gd name="adj1" fmla="val 8333"/>
              <a:gd name="adj2" fmla="val 50709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E35E351-45D2-27F3-A67F-2ABF130C8A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0899816"/>
              </p:ext>
            </p:extLst>
          </p:nvPr>
        </p:nvGraphicFramePr>
        <p:xfrm>
          <a:off x="7496290" y="3599555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8C1898E-9A97-42AF-1418-851BFFFA6A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7285543"/>
              </p:ext>
            </p:extLst>
          </p:nvPr>
        </p:nvGraphicFramePr>
        <p:xfrm>
          <a:off x="6054914" y="1810121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40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2C32648-2978-25BD-2192-9E4E92CE84F5}"/>
              </a:ext>
            </a:extLst>
          </p:cNvPr>
          <p:cNvSpPr txBox="1"/>
          <p:nvPr/>
        </p:nvSpPr>
        <p:spPr>
          <a:xfrm>
            <a:off x="11033864" y="4265789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1</a:t>
            </a:r>
          </a:p>
        </p:txBody>
      </p:sp>
    </p:spTree>
    <p:extLst>
      <p:ext uri="{BB962C8B-B14F-4D97-AF65-F5344CB8AC3E}">
        <p14:creationId xmlns:p14="http://schemas.microsoft.com/office/powerpoint/2010/main" val="21984068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68AC2-7080-E45D-F3ED-1C194947C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CD796-7A00-E5B0-2225-A02EACBF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2582BC-349D-A3E1-3DFC-768BBF8049A3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43DFE5-134E-3A1D-D91C-B9EAABAB8615}"/>
              </a:ext>
            </a:extLst>
          </p:cNvPr>
          <p:cNvCxnSpPr/>
          <p:nvPr/>
        </p:nvCxnSpPr>
        <p:spPr>
          <a:xfrm>
            <a:off x="4417895" y="1208997"/>
            <a:ext cx="0" cy="5147353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6D0661-0012-30DE-7726-587108569042}"/>
              </a:ext>
            </a:extLst>
          </p:cNvPr>
          <p:cNvSpPr txBox="1"/>
          <p:nvPr/>
        </p:nvSpPr>
        <p:spPr>
          <a:xfrm>
            <a:off x="1002147" y="106371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129FF1-028B-163D-C354-A2F559C86C0B}"/>
              </a:ext>
            </a:extLst>
          </p:cNvPr>
          <p:cNvSpPr txBox="1"/>
          <p:nvPr/>
        </p:nvSpPr>
        <p:spPr>
          <a:xfrm>
            <a:off x="8956810" y="1063709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Disk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B65036F-2E6B-6BC3-D05E-5F9D4AA8D7F5}"/>
              </a:ext>
            </a:extLst>
          </p:cNvPr>
          <p:cNvGraphicFramePr>
            <a:graphicFrameLocks/>
          </p:cNvGraphicFramePr>
          <p:nvPr/>
        </p:nvGraphicFramePr>
        <p:xfrm>
          <a:off x="838200" y="3810927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B275013-B9F6-FC9A-F94E-C49D81A9F6F2}"/>
              </a:ext>
            </a:extLst>
          </p:cNvPr>
          <p:cNvGraphicFramePr>
            <a:graphicFrameLocks/>
          </p:cNvGraphicFramePr>
          <p:nvPr/>
        </p:nvGraphicFramePr>
        <p:xfrm>
          <a:off x="8719148" y="1810121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FBBD46-E343-7896-623F-4BC2F6BBB3E3}"/>
              </a:ext>
            </a:extLst>
          </p:cNvPr>
          <p:cNvCxnSpPr>
            <a:cxnSpLocks/>
          </p:cNvCxnSpPr>
          <p:nvPr/>
        </p:nvCxnSpPr>
        <p:spPr>
          <a:xfrm flipH="1">
            <a:off x="5256408" y="3169648"/>
            <a:ext cx="6690181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18EFD7B-A893-B193-AF81-1DD96C4955E3}"/>
              </a:ext>
            </a:extLst>
          </p:cNvPr>
          <p:cNvSpPr txBox="1"/>
          <p:nvPr/>
        </p:nvSpPr>
        <p:spPr>
          <a:xfrm>
            <a:off x="11033865" y="2192102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0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ADBB115-86E9-392F-6942-5668D96C739E}"/>
              </a:ext>
            </a:extLst>
          </p:cNvPr>
          <p:cNvSpPr txBox="1">
            <a:spLocks/>
          </p:cNvSpPr>
          <p:nvPr/>
        </p:nvSpPr>
        <p:spPr>
          <a:xfrm>
            <a:off x="266996" y="1978889"/>
            <a:ext cx="3945383" cy="1226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Merge tables at Level 0, and push merged table to Level 1.</a:t>
            </a:r>
            <a:endParaRPr lang="en-US" sz="2400" b="1" dirty="0">
              <a:latin typeface="Palatino Linotype" panose="02040502050505030304" pitchFamily="18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508FC842-D9F6-042F-BE87-9A3FE2086B63}"/>
              </a:ext>
            </a:extLst>
          </p:cNvPr>
          <p:cNvSpPr/>
          <p:nvPr/>
        </p:nvSpPr>
        <p:spPr>
          <a:xfrm rot="5400000">
            <a:off x="8294836" y="1780164"/>
            <a:ext cx="613323" cy="2898277"/>
          </a:xfrm>
          <a:prstGeom prst="rightBrace">
            <a:avLst>
              <a:gd name="adj1" fmla="val 8333"/>
              <a:gd name="adj2" fmla="val 50709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8F0765D-FF54-4DA7-3AA6-DA470A6FAE83}"/>
              </a:ext>
            </a:extLst>
          </p:cNvPr>
          <p:cNvGraphicFramePr>
            <a:graphicFrameLocks/>
          </p:cNvGraphicFramePr>
          <p:nvPr/>
        </p:nvGraphicFramePr>
        <p:xfrm>
          <a:off x="7496290" y="3599555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908DDA1-C0C4-AE3E-EC67-18F81C11D1D2}"/>
              </a:ext>
            </a:extLst>
          </p:cNvPr>
          <p:cNvGraphicFramePr>
            <a:graphicFrameLocks/>
          </p:cNvGraphicFramePr>
          <p:nvPr/>
        </p:nvGraphicFramePr>
        <p:xfrm>
          <a:off x="6054914" y="1810121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40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99D0818-6874-887C-EA3D-71BF39B5A77F}"/>
              </a:ext>
            </a:extLst>
          </p:cNvPr>
          <p:cNvSpPr txBox="1"/>
          <p:nvPr/>
        </p:nvSpPr>
        <p:spPr>
          <a:xfrm>
            <a:off x="11033864" y="4265789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C5169-C43A-F7CF-A1C3-1922BD4D8556}"/>
              </a:ext>
            </a:extLst>
          </p:cNvPr>
          <p:cNvSpPr txBox="1">
            <a:spLocks/>
          </p:cNvSpPr>
          <p:nvPr/>
        </p:nvSpPr>
        <p:spPr>
          <a:xfrm>
            <a:off x="4889901" y="5564179"/>
            <a:ext cx="4716432" cy="1226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Essentially, the idea is that Level 1 can hold far greater number of records than Level 0.</a:t>
            </a:r>
            <a:endParaRPr lang="en-US" sz="24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0908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2B579-9EE0-CBCE-B4ED-0B9339683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4654-5796-1301-F10F-CC81C80FF02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281A27-EF02-BB55-8205-0384F2C4B756}"/>
              </a:ext>
            </a:extLst>
          </p:cNvPr>
          <p:cNvCxnSpPr/>
          <p:nvPr/>
        </p:nvCxnSpPr>
        <p:spPr>
          <a:xfrm>
            <a:off x="4417895" y="1208997"/>
            <a:ext cx="0" cy="5147353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28389E-DFCF-F0EF-60F8-8F5E19C82167}"/>
              </a:ext>
            </a:extLst>
          </p:cNvPr>
          <p:cNvSpPr txBox="1"/>
          <p:nvPr/>
        </p:nvSpPr>
        <p:spPr>
          <a:xfrm>
            <a:off x="1002147" y="106371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7BD490-8A3F-2944-F795-6B550B32C34B}"/>
              </a:ext>
            </a:extLst>
          </p:cNvPr>
          <p:cNvSpPr txBox="1"/>
          <p:nvPr/>
        </p:nvSpPr>
        <p:spPr>
          <a:xfrm>
            <a:off x="8956810" y="1063709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Disk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462B32B-C97E-D65E-4F73-50135B6BD1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2408639"/>
              </p:ext>
            </p:extLst>
          </p:nvPr>
        </p:nvGraphicFramePr>
        <p:xfrm>
          <a:off x="838200" y="3810927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5A42E7-21A8-EA3F-E1FC-C678471D3ECA}"/>
              </a:ext>
            </a:extLst>
          </p:cNvPr>
          <p:cNvCxnSpPr>
            <a:cxnSpLocks/>
          </p:cNvCxnSpPr>
          <p:nvPr/>
        </p:nvCxnSpPr>
        <p:spPr>
          <a:xfrm flipH="1">
            <a:off x="5256408" y="3169648"/>
            <a:ext cx="6690181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3C6086E-E1C3-7DED-6427-5362E374A622}"/>
              </a:ext>
            </a:extLst>
          </p:cNvPr>
          <p:cNvSpPr txBox="1"/>
          <p:nvPr/>
        </p:nvSpPr>
        <p:spPr>
          <a:xfrm>
            <a:off x="11033865" y="2192102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0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E7D40B9-3D13-215B-6823-0143A2B30FB3}"/>
              </a:ext>
            </a:extLst>
          </p:cNvPr>
          <p:cNvSpPr txBox="1">
            <a:spLocks/>
          </p:cNvSpPr>
          <p:nvPr/>
        </p:nvSpPr>
        <p:spPr>
          <a:xfrm>
            <a:off x="266996" y="1978889"/>
            <a:ext cx="3945383" cy="1226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Similarly, when Level 1 is full, we merge Level 1 </a:t>
            </a:r>
            <a:r>
              <a:rPr lang="en-US" sz="2400" dirty="0" err="1">
                <a:latin typeface="Palatino Linotype" panose="02040502050505030304" pitchFamily="18" charset="0"/>
              </a:rPr>
              <a:t>SSTables</a:t>
            </a:r>
            <a:r>
              <a:rPr lang="en-US" sz="2400" dirty="0">
                <a:latin typeface="Palatino Linotype" panose="02040502050505030304" pitchFamily="18" charset="0"/>
              </a:rPr>
              <a:t> to Level 2.</a:t>
            </a:r>
            <a:endParaRPr lang="en-US" sz="2400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932667D-B8C6-F29C-E1C1-EFA5850EE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5526546"/>
              </p:ext>
            </p:extLst>
          </p:nvPr>
        </p:nvGraphicFramePr>
        <p:xfrm>
          <a:off x="8719148" y="3588891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FA882F2-57CC-841B-2DF9-FE7922F96830}"/>
              </a:ext>
            </a:extLst>
          </p:cNvPr>
          <p:cNvSpPr txBox="1"/>
          <p:nvPr/>
        </p:nvSpPr>
        <p:spPr>
          <a:xfrm>
            <a:off x="11033864" y="4265789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1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2875AE3F-1B54-B0F8-CAC5-180105B530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5240825"/>
              </p:ext>
            </p:extLst>
          </p:nvPr>
        </p:nvGraphicFramePr>
        <p:xfrm>
          <a:off x="5905379" y="3588891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sp>
        <p:nvSpPr>
          <p:cNvPr id="17" name="Right Brace 16">
            <a:extLst>
              <a:ext uri="{FF2B5EF4-FFF2-40B4-BE49-F238E27FC236}">
                <a16:creationId xmlns:a16="http://schemas.microsoft.com/office/drawing/2014/main" id="{1694A9F3-2D27-4876-84ED-7D9596F55BCF}"/>
              </a:ext>
            </a:extLst>
          </p:cNvPr>
          <p:cNvSpPr/>
          <p:nvPr/>
        </p:nvSpPr>
        <p:spPr>
          <a:xfrm rot="5400000">
            <a:off x="8153063" y="4345152"/>
            <a:ext cx="613323" cy="2898277"/>
          </a:xfrm>
          <a:prstGeom prst="rightBrace">
            <a:avLst>
              <a:gd name="adj1" fmla="val 8333"/>
              <a:gd name="adj2" fmla="val 50709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0A4E251-C5F8-BB25-34E0-D98023380AF6}"/>
              </a:ext>
            </a:extLst>
          </p:cNvPr>
          <p:cNvCxnSpPr>
            <a:cxnSpLocks/>
          </p:cNvCxnSpPr>
          <p:nvPr/>
        </p:nvCxnSpPr>
        <p:spPr>
          <a:xfrm flipH="1">
            <a:off x="5256407" y="5952233"/>
            <a:ext cx="6690181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BE93A7C-089F-7F8E-69DF-12A8CA32B565}"/>
              </a:ext>
            </a:extLst>
          </p:cNvPr>
          <p:cNvSpPr txBox="1"/>
          <p:nvPr/>
        </p:nvSpPr>
        <p:spPr>
          <a:xfrm>
            <a:off x="11033864" y="6139421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2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26BB94C5-7FF5-1ABC-9536-B9C89F0875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8780875"/>
              </p:ext>
            </p:extLst>
          </p:nvPr>
        </p:nvGraphicFramePr>
        <p:xfrm>
          <a:off x="7496290" y="1873641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8072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408FC-01B1-0307-93F7-A9CAC117B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0E51E-A3E9-4E6D-C33B-7B6F51594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8469"/>
            <a:ext cx="11816785" cy="5719531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The number of levels depend on the database.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Generally, at most 7 levels.</a:t>
            </a: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Size of each level up to the administrator.</a:t>
            </a:r>
          </a:p>
          <a:p>
            <a:pPr marL="0" indent="0" algn="just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Merges happen asynchronously.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C9080-1304-07F7-6A30-C760C9D3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6108C3C-B2E6-147F-58F4-F318C7E34140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</a:t>
            </a:r>
          </a:p>
        </p:txBody>
      </p:sp>
    </p:spTree>
    <p:extLst>
      <p:ext uri="{BB962C8B-B14F-4D97-AF65-F5344CB8AC3E}">
        <p14:creationId xmlns:p14="http://schemas.microsoft.com/office/powerpoint/2010/main" val="775288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55D53-2D1C-350A-0C88-0ADEB1662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E5882-6D52-F824-8647-1C9F74B837D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Storage: Search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5D544E-589D-0E1E-F644-03E75E23715C}"/>
              </a:ext>
            </a:extLst>
          </p:cNvPr>
          <p:cNvCxnSpPr/>
          <p:nvPr/>
        </p:nvCxnSpPr>
        <p:spPr>
          <a:xfrm>
            <a:off x="4417895" y="1208997"/>
            <a:ext cx="0" cy="5147353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90BF06-38AB-6812-230B-A0A36336E5DF}"/>
              </a:ext>
            </a:extLst>
          </p:cNvPr>
          <p:cNvSpPr txBox="1"/>
          <p:nvPr/>
        </p:nvSpPr>
        <p:spPr>
          <a:xfrm>
            <a:off x="1002147" y="106371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B144C4-0EE0-7C6B-2BC9-F0836F494E75}"/>
              </a:ext>
            </a:extLst>
          </p:cNvPr>
          <p:cNvSpPr txBox="1"/>
          <p:nvPr/>
        </p:nvSpPr>
        <p:spPr>
          <a:xfrm>
            <a:off x="8956810" y="1063709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Disk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4EB8AA2-C850-DE03-E74E-4FFE04DC47B2}"/>
              </a:ext>
            </a:extLst>
          </p:cNvPr>
          <p:cNvGraphicFramePr>
            <a:graphicFrameLocks/>
          </p:cNvGraphicFramePr>
          <p:nvPr/>
        </p:nvGraphicFramePr>
        <p:xfrm>
          <a:off x="838200" y="3810927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55314F-6174-E0CC-E844-8DB3FAA00146}"/>
              </a:ext>
            </a:extLst>
          </p:cNvPr>
          <p:cNvCxnSpPr>
            <a:cxnSpLocks/>
          </p:cNvCxnSpPr>
          <p:nvPr/>
        </p:nvCxnSpPr>
        <p:spPr>
          <a:xfrm flipH="1">
            <a:off x="5256408" y="3169648"/>
            <a:ext cx="6690181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F4E93F1-179C-B192-F29A-D9E5707E84F9}"/>
              </a:ext>
            </a:extLst>
          </p:cNvPr>
          <p:cNvSpPr txBox="1"/>
          <p:nvPr/>
        </p:nvSpPr>
        <p:spPr>
          <a:xfrm>
            <a:off x="11033865" y="2192102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0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FF4EBD4-874F-BA66-12F9-FE89761F1492}"/>
              </a:ext>
            </a:extLst>
          </p:cNvPr>
          <p:cNvSpPr txBox="1">
            <a:spLocks/>
          </p:cNvSpPr>
          <p:nvPr/>
        </p:nvSpPr>
        <p:spPr>
          <a:xfrm>
            <a:off x="266997" y="1978889"/>
            <a:ext cx="3312386" cy="1226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Say, we want to search a </a:t>
            </a:r>
            <a:r>
              <a:rPr lang="en-US" sz="2400" b="1" dirty="0">
                <a:latin typeface="Palatino Linotype" panose="02040502050505030304" pitchFamily="18" charset="0"/>
              </a:rPr>
              <a:t>record 5</a:t>
            </a:r>
            <a:r>
              <a:rPr lang="en-US" sz="2400" dirty="0">
                <a:latin typeface="Palatino Linotype" panose="02040502050505030304" pitchFamily="18" charset="0"/>
              </a:rPr>
              <a:t> (get value corresponding to 5).</a:t>
            </a:r>
            <a:endParaRPr lang="en-US" sz="2400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3D3FC53-70E1-B68C-1C06-D6C6D010E235}"/>
              </a:ext>
            </a:extLst>
          </p:cNvPr>
          <p:cNvGraphicFramePr>
            <a:graphicFrameLocks/>
          </p:cNvGraphicFramePr>
          <p:nvPr/>
        </p:nvGraphicFramePr>
        <p:xfrm>
          <a:off x="8719148" y="3588891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5978BE1-C515-EC43-C9DB-CF0B51FE4913}"/>
              </a:ext>
            </a:extLst>
          </p:cNvPr>
          <p:cNvSpPr txBox="1"/>
          <p:nvPr/>
        </p:nvSpPr>
        <p:spPr>
          <a:xfrm>
            <a:off x="11033864" y="4265789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1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50C4533-F461-C3B2-DD2D-38725F2C1636}"/>
              </a:ext>
            </a:extLst>
          </p:cNvPr>
          <p:cNvGraphicFramePr>
            <a:graphicFrameLocks/>
          </p:cNvGraphicFramePr>
          <p:nvPr/>
        </p:nvGraphicFramePr>
        <p:xfrm>
          <a:off x="5905379" y="3588891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4B2301-12B6-F7E2-A8F7-B34A423BDD33}"/>
              </a:ext>
            </a:extLst>
          </p:cNvPr>
          <p:cNvCxnSpPr>
            <a:cxnSpLocks/>
          </p:cNvCxnSpPr>
          <p:nvPr/>
        </p:nvCxnSpPr>
        <p:spPr>
          <a:xfrm flipH="1">
            <a:off x="5256407" y="5952233"/>
            <a:ext cx="6690181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F37E75F-7428-091D-19B0-A9CFE1C49C64}"/>
              </a:ext>
            </a:extLst>
          </p:cNvPr>
          <p:cNvSpPr txBox="1"/>
          <p:nvPr/>
        </p:nvSpPr>
        <p:spPr>
          <a:xfrm>
            <a:off x="11033864" y="6139421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2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D3E44D2-D608-90EB-A969-D6E41DD497A9}"/>
              </a:ext>
            </a:extLst>
          </p:cNvPr>
          <p:cNvGraphicFramePr>
            <a:graphicFrameLocks/>
          </p:cNvGraphicFramePr>
          <p:nvPr/>
        </p:nvGraphicFramePr>
        <p:xfrm>
          <a:off x="7496290" y="1873641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0618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DD2E0-A7D0-285F-5A5E-9E1BE904B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20B5-E3DA-4B22-E682-4F2D09E769C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Storage: Search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DC1F41-0FDC-17B1-7E59-ADCD87C71C14}"/>
              </a:ext>
            </a:extLst>
          </p:cNvPr>
          <p:cNvCxnSpPr/>
          <p:nvPr/>
        </p:nvCxnSpPr>
        <p:spPr>
          <a:xfrm>
            <a:off x="4417895" y="1208997"/>
            <a:ext cx="0" cy="5147353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3CC8209-79C4-B070-D3A5-43FAA71B2DB9}"/>
              </a:ext>
            </a:extLst>
          </p:cNvPr>
          <p:cNvSpPr txBox="1"/>
          <p:nvPr/>
        </p:nvSpPr>
        <p:spPr>
          <a:xfrm>
            <a:off x="1002147" y="106371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06E0F7-8013-FB66-96DC-1B2103BC78A0}"/>
              </a:ext>
            </a:extLst>
          </p:cNvPr>
          <p:cNvSpPr txBox="1"/>
          <p:nvPr/>
        </p:nvSpPr>
        <p:spPr>
          <a:xfrm>
            <a:off x="8956810" y="1063709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Disk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12481E0-A5DE-97E1-94FC-EAD7BEC71C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0960840"/>
              </p:ext>
            </p:extLst>
          </p:nvPr>
        </p:nvGraphicFramePr>
        <p:xfrm>
          <a:off x="838200" y="3810927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Palatino Linotype" panose="02040502050505030304" pitchFamily="18" charset="0"/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D3F4E9-1230-5E1B-4E49-DCB068B2E71C}"/>
              </a:ext>
            </a:extLst>
          </p:cNvPr>
          <p:cNvCxnSpPr>
            <a:cxnSpLocks/>
          </p:cNvCxnSpPr>
          <p:nvPr/>
        </p:nvCxnSpPr>
        <p:spPr>
          <a:xfrm flipH="1">
            <a:off x="5256408" y="3169648"/>
            <a:ext cx="6690181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E6CD17-5038-E141-0CE6-B41616F7CA3F}"/>
              </a:ext>
            </a:extLst>
          </p:cNvPr>
          <p:cNvSpPr txBox="1"/>
          <p:nvPr/>
        </p:nvSpPr>
        <p:spPr>
          <a:xfrm>
            <a:off x="11033865" y="2192102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0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81A9258-5F78-E1F9-6192-DF2690E79454}"/>
              </a:ext>
            </a:extLst>
          </p:cNvPr>
          <p:cNvSpPr txBox="1">
            <a:spLocks/>
          </p:cNvSpPr>
          <p:nvPr/>
        </p:nvSpPr>
        <p:spPr>
          <a:xfrm>
            <a:off x="266997" y="1978889"/>
            <a:ext cx="3312386" cy="1226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First, go to the </a:t>
            </a:r>
            <a:r>
              <a:rPr lang="en-US" sz="2400" dirty="0" err="1">
                <a:latin typeface="Palatino Linotype" panose="02040502050505030304" pitchFamily="18" charset="0"/>
              </a:rPr>
              <a:t>MemTable</a:t>
            </a:r>
            <a:r>
              <a:rPr lang="en-US" sz="2400" dirty="0">
                <a:latin typeface="Palatino Linotype" panose="02040502050505030304" pitchFamily="18" charset="0"/>
              </a:rPr>
              <a:t> and see if it exists!</a:t>
            </a:r>
            <a:endParaRPr lang="en-US" sz="2400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192904E-E728-DE2F-C00F-CA979805FAD7}"/>
              </a:ext>
            </a:extLst>
          </p:cNvPr>
          <p:cNvGraphicFramePr>
            <a:graphicFrameLocks/>
          </p:cNvGraphicFramePr>
          <p:nvPr/>
        </p:nvGraphicFramePr>
        <p:xfrm>
          <a:off x="8719148" y="3588891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EBDAC6E-416C-E3CB-0615-78768E81F647}"/>
              </a:ext>
            </a:extLst>
          </p:cNvPr>
          <p:cNvSpPr txBox="1"/>
          <p:nvPr/>
        </p:nvSpPr>
        <p:spPr>
          <a:xfrm>
            <a:off x="11033864" y="4265789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1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871603D-0515-A264-14A0-A182E3BE4332}"/>
              </a:ext>
            </a:extLst>
          </p:cNvPr>
          <p:cNvGraphicFramePr>
            <a:graphicFrameLocks/>
          </p:cNvGraphicFramePr>
          <p:nvPr/>
        </p:nvGraphicFramePr>
        <p:xfrm>
          <a:off x="5905379" y="3588891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BD4F93-A735-0689-DFC0-C979702AB275}"/>
              </a:ext>
            </a:extLst>
          </p:cNvPr>
          <p:cNvCxnSpPr>
            <a:cxnSpLocks/>
          </p:cNvCxnSpPr>
          <p:nvPr/>
        </p:nvCxnSpPr>
        <p:spPr>
          <a:xfrm flipH="1">
            <a:off x="5256407" y="5952233"/>
            <a:ext cx="6690181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0ACDF6E-914E-2865-0D85-AB30FF43DBFF}"/>
              </a:ext>
            </a:extLst>
          </p:cNvPr>
          <p:cNvSpPr txBox="1"/>
          <p:nvPr/>
        </p:nvSpPr>
        <p:spPr>
          <a:xfrm>
            <a:off x="11033864" y="6139421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2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4855B10-5E8F-ED67-96AD-9EFF4EF1753F}"/>
              </a:ext>
            </a:extLst>
          </p:cNvPr>
          <p:cNvGraphicFramePr>
            <a:graphicFrameLocks/>
          </p:cNvGraphicFramePr>
          <p:nvPr/>
        </p:nvGraphicFramePr>
        <p:xfrm>
          <a:off x="7496290" y="1873641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sp>
        <p:nvSpPr>
          <p:cNvPr id="3" name="Down Arrow 2">
            <a:extLst>
              <a:ext uri="{FF2B5EF4-FFF2-40B4-BE49-F238E27FC236}">
                <a16:creationId xmlns:a16="http://schemas.microsoft.com/office/drawing/2014/main" id="{BB94BC5F-DE0D-0566-47FB-16BF2B7DC1AF}"/>
              </a:ext>
            </a:extLst>
          </p:cNvPr>
          <p:cNvSpPr/>
          <p:nvPr/>
        </p:nvSpPr>
        <p:spPr>
          <a:xfrm>
            <a:off x="266997" y="3810927"/>
            <a:ext cx="113147" cy="111252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647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1380A-8273-E174-8398-D98B72B7D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011E-E711-0380-DD82-3E4E441A7C36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Storage: Search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702A0B-021A-E4BF-67E3-625ABCD4F055}"/>
              </a:ext>
            </a:extLst>
          </p:cNvPr>
          <p:cNvCxnSpPr/>
          <p:nvPr/>
        </p:nvCxnSpPr>
        <p:spPr>
          <a:xfrm>
            <a:off x="4417895" y="1208997"/>
            <a:ext cx="0" cy="5147353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5CBDB53-7A77-9628-00AF-1C31DE11E31A}"/>
              </a:ext>
            </a:extLst>
          </p:cNvPr>
          <p:cNvSpPr txBox="1"/>
          <p:nvPr/>
        </p:nvSpPr>
        <p:spPr>
          <a:xfrm>
            <a:off x="1002147" y="106371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C7F70-7BE0-A381-3F6C-4E7CCF69296C}"/>
              </a:ext>
            </a:extLst>
          </p:cNvPr>
          <p:cNvSpPr txBox="1"/>
          <p:nvPr/>
        </p:nvSpPr>
        <p:spPr>
          <a:xfrm>
            <a:off x="8956810" y="1063709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Disk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C72F535-C282-E366-0EF2-8C27478DB558}"/>
              </a:ext>
            </a:extLst>
          </p:cNvPr>
          <p:cNvGraphicFramePr>
            <a:graphicFrameLocks/>
          </p:cNvGraphicFramePr>
          <p:nvPr/>
        </p:nvGraphicFramePr>
        <p:xfrm>
          <a:off x="838200" y="3810927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02AAFB-8022-A3EE-E445-9A2E64E3BD94}"/>
              </a:ext>
            </a:extLst>
          </p:cNvPr>
          <p:cNvCxnSpPr>
            <a:cxnSpLocks/>
          </p:cNvCxnSpPr>
          <p:nvPr/>
        </p:nvCxnSpPr>
        <p:spPr>
          <a:xfrm flipH="1">
            <a:off x="5256408" y="3169648"/>
            <a:ext cx="6690181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973B407-5B00-6840-86E9-AD4C74DD482F}"/>
              </a:ext>
            </a:extLst>
          </p:cNvPr>
          <p:cNvSpPr txBox="1"/>
          <p:nvPr/>
        </p:nvSpPr>
        <p:spPr>
          <a:xfrm>
            <a:off x="11033865" y="2192102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0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CE681B9-86E4-9984-1BAB-56B8C908B29F}"/>
              </a:ext>
            </a:extLst>
          </p:cNvPr>
          <p:cNvSpPr txBox="1">
            <a:spLocks/>
          </p:cNvSpPr>
          <p:nvPr/>
        </p:nvSpPr>
        <p:spPr>
          <a:xfrm>
            <a:off x="266997" y="1978889"/>
            <a:ext cx="3312386" cy="1226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Say, we want to search a </a:t>
            </a:r>
            <a:r>
              <a:rPr lang="en-US" sz="2400" b="1" dirty="0">
                <a:latin typeface="Palatino Linotype" panose="02040502050505030304" pitchFamily="18" charset="0"/>
              </a:rPr>
              <a:t>record 4.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3E04D2B-B940-B20D-C851-3A61E70BE35C}"/>
              </a:ext>
            </a:extLst>
          </p:cNvPr>
          <p:cNvGraphicFramePr>
            <a:graphicFrameLocks/>
          </p:cNvGraphicFramePr>
          <p:nvPr/>
        </p:nvGraphicFramePr>
        <p:xfrm>
          <a:off x="8719148" y="3588891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4FFE9FF-4C88-4177-95DA-4EAD6862217F}"/>
              </a:ext>
            </a:extLst>
          </p:cNvPr>
          <p:cNvSpPr txBox="1"/>
          <p:nvPr/>
        </p:nvSpPr>
        <p:spPr>
          <a:xfrm>
            <a:off x="11033864" y="4265789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1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4B34CFA2-EBF4-F8C6-087A-1B6771F3EF15}"/>
              </a:ext>
            </a:extLst>
          </p:cNvPr>
          <p:cNvGraphicFramePr>
            <a:graphicFrameLocks/>
          </p:cNvGraphicFramePr>
          <p:nvPr/>
        </p:nvGraphicFramePr>
        <p:xfrm>
          <a:off x="5905379" y="3588891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83F0E0-BB27-0A36-FB17-571CB1CCC25F}"/>
              </a:ext>
            </a:extLst>
          </p:cNvPr>
          <p:cNvCxnSpPr>
            <a:cxnSpLocks/>
          </p:cNvCxnSpPr>
          <p:nvPr/>
        </p:nvCxnSpPr>
        <p:spPr>
          <a:xfrm flipH="1">
            <a:off x="5256407" y="5952233"/>
            <a:ext cx="6690181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5A851DC-210B-FED4-A068-5980F0FE44D9}"/>
              </a:ext>
            </a:extLst>
          </p:cNvPr>
          <p:cNvSpPr txBox="1"/>
          <p:nvPr/>
        </p:nvSpPr>
        <p:spPr>
          <a:xfrm>
            <a:off x="11033864" y="6139421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2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AF531602-7718-2881-3136-9A233E184CDE}"/>
              </a:ext>
            </a:extLst>
          </p:cNvPr>
          <p:cNvGraphicFramePr>
            <a:graphicFrameLocks/>
          </p:cNvGraphicFramePr>
          <p:nvPr/>
        </p:nvGraphicFramePr>
        <p:xfrm>
          <a:off x="7496290" y="1873641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8508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44ED9-B30A-38EB-84A4-4989673CD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3263-38D2-15B9-2390-138E9178CF5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Storage: Search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F9379B-D25A-D55C-D7A4-E4E4945F5B94}"/>
              </a:ext>
            </a:extLst>
          </p:cNvPr>
          <p:cNvCxnSpPr/>
          <p:nvPr/>
        </p:nvCxnSpPr>
        <p:spPr>
          <a:xfrm>
            <a:off x="4417895" y="1208997"/>
            <a:ext cx="0" cy="5147353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95B9B3-AC27-E5C5-ED8E-A247481B3586}"/>
              </a:ext>
            </a:extLst>
          </p:cNvPr>
          <p:cNvSpPr txBox="1"/>
          <p:nvPr/>
        </p:nvSpPr>
        <p:spPr>
          <a:xfrm>
            <a:off x="1002147" y="106371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9C2C9B-6852-C80D-94CD-49AFA164D1B0}"/>
              </a:ext>
            </a:extLst>
          </p:cNvPr>
          <p:cNvSpPr txBox="1"/>
          <p:nvPr/>
        </p:nvSpPr>
        <p:spPr>
          <a:xfrm>
            <a:off x="8956810" y="1063709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Disk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B6F7E0B-0396-1CDA-F9D2-82FD360F58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4542126"/>
              </p:ext>
            </p:extLst>
          </p:nvPr>
        </p:nvGraphicFramePr>
        <p:xfrm>
          <a:off x="838200" y="3810927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22F5F4-9564-D844-377A-7EDFB0AE1329}"/>
              </a:ext>
            </a:extLst>
          </p:cNvPr>
          <p:cNvCxnSpPr>
            <a:cxnSpLocks/>
          </p:cNvCxnSpPr>
          <p:nvPr/>
        </p:nvCxnSpPr>
        <p:spPr>
          <a:xfrm flipH="1">
            <a:off x="5256408" y="3169648"/>
            <a:ext cx="6690181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BF87DC7-8F91-A946-50F5-6F369F74729F}"/>
              </a:ext>
            </a:extLst>
          </p:cNvPr>
          <p:cNvSpPr txBox="1"/>
          <p:nvPr/>
        </p:nvSpPr>
        <p:spPr>
          <a:xfrm>
            <a:off x="11033865" y="2192102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0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CF654DE-516E-75D8-8F9B-E2B42F4E3241}"/>
              </a:ext>
            </a:extLst>
          </p:cNvPr>
          <p:cNvSpPr txBox="1">
            <a:spLocks/>
          </p:cNvSpPr>
          <p:nvPr/>
        </p:nvSpPr>
        <p:spPr>
          <a:xfrm>
            <a:off x="266997" y="1978889"/>
            <a:ext cx="3312386" cy="1226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First, go to the </a:t>
            </a:r>
            <a:r>
              <a:rPr lang="en-US" sz="2400" dirty="0" err="1">
                <a:latin typeface="Palatino Linotype" panose="02040502050505030304" pitchFamily="18" charset="0"/>
              </a:rPr>
              <a:t>MemTable</a:t>
            </a:r>
            <a:r>
              <a:rPr lang="en-US" sz="2400" dirty="0">
                <a:latin typeface="Palatino Linotype" panose="02040502050505030304" pitchFamily="18" charset="0"/>
              </a:rPr>
              <a:t> and see if it exists!</a:t>
            </a:r>
            <a:endParaRPr lang="en-US" sz="2400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028222A-0B10-FF40-D70F-BDCACADF5528}"/>
              </a:ext>
            </a:extLst>
          </p:cNvPr>
          <p:cNvGraphicFramePr>
            <a:graphicFrameLocks/>
          </p:cNvGraphicFramePr>
          <p:nvPr/>
        </p:nvGraphicFramePr>
        <p:xfrm>
          <a:off x="8719148" y="3588891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8E1FF24-4FAF-C066-6080-BB9CD5AD2117}"/>
              </a:ext>
            </a:extLst>
          </p:cNvPr>
          <p:cNvSpPr txBox="1"/>
          <p:nvPr/>
        </p:nvSpPr>
        <p:spPr>
          <a:xfrm>
            <a:off x="11033864" y="4265789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1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70BA872B-EC96-29C5-ECE9-414BCD9B6D9B}"/>
              </a:ext>
            </a:extLst>
          </p:cNvPr>
          <p:cNvGraphicFramePr>
            <a:graphicFrameLocks/>
          </p:cNvGraphicFramePr>
          <p:nvPr/>
        </p:nvGraphicFramePr>
        <p:xfrm>
          <a:off x="5905379" y="3588891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9A04B4-1103-AD8A-C594-2F77B5BE2B81}"/>
              </a:ext>
            </a:extLst>
          </p:cNvPr>
          <p:cNvCxnSpPr>
            <a:cxnSpLocks/>
          </p:cNvCxnSpPr>
          <p:nvPr/>
        </p:nvCxnSpPr>
        <p:spPr>
          <a:xfrm flipH="1">
            <a:off x="5256407" y="5952233"/>
            <a:ext cx="6690181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EB5FC9D-3C4D-C9F1-6A0A-6B50B98F0BD8}"/>
              </a:ext>
            </a:extLst>
          </p:cNvPr>
          <p:cNvSpPr txBox="1"/>
          <p:nvPr/>
        </p:nvSpPr>
        <p:spPr>
          <a:xfrm>
            <a:off x="11033864" y="6139421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2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220585C4-C92B-354F-8E93-8962CE1DB3EF}"/>
              </a:ext>
            </a:extLst>
          </p:cNvPr>
          <p:cNvGraphicFramePr>
            <a:graphicFrameLocks/>
          </p:cNvGraphicFramePr>
          <p:nvPr/>
        </p:nvGraphicFramePr>
        <p:xfrm>
          <a:off x="7496290" y="1873641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sp>
        <p:nvSpPr>
          <p:cNvPr id="3" name="Down Arrow 2">
            <a:extLst>
              <a:ext uri="{FF2B5EF4-FFF2-40B4-BE49-F238E27FC236}">
                <a16:creationId xmlns:a16="http://schemas.microsoft.com/office/drawing/2014/main" id="{14605E5B-032C-7B57-1CEC-EF14B8F67BDC}"/>
              </a:ext>
            </a:extLst>
          </p:cNvPr>
          <p:cNvSpPr/>
          <p:nvPr/>
        </p:nvSpPr>
        <p:spPr>
          <a:xfrm>
            <a:off x="266997" y="3810927"/>
            <a:ext cx="113147" cy="111252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817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6D131-C681-EB05-A951-F2201DBC2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01026-7C03-5816-F04A-664E9623983F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Storage: Search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E1A5A4-C70C-0E16-8B3E-9FDE460AE15C}"/>
              </a:ext>
            </a:extLst>
          </p:cNvPr>
          <p:cNvCxnSpPr/>
          <p:nvPr/>
        </p:nvCxnSpPr>
        <p:spPr>
          <a:xfrm>
            <a:off x="4417895" y="1208997"/>
            <a:ext cx="0" cy="5147353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FA06F6C-3D36-E069-A837-38A72863BE31}"/>
              </a:ext>
            </a:extLst>
          </p:cNvPr>
          <p:cNvSpPr txBox="1"/>
          <p:nvPr/>
        </p:nvSpPr>
        <p:spPr>
          <a:xfrm>
            <a:off x="1002147" y="106371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E2F1F6-F63F-50B5-4B3B-07A6359DF4FB}"/>
              </a:ext>
            </a:extLst>
          </p:cNvPr>
          <p:cNvSpPr txBox="1"/>
          <p:nvPr/>
        </p:nvSpPr>
        <p:spPr>
          <a:xfrm>
            <a:off x="8956810" y="1063709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Disk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04EACAB-8B04-7403-1745-ED8AD583CC1B}"/>
              </a:ext>
            </a:extLst>
          </p:cNvPr>
          <p:cNvGraphicFramePr>
            <a:graphicFrameLocks/>
          </p:cNvGraphicFramePr>
          <p:nvPr/>
        </p:nvGraphicFramePr>
        <p:xfrm>
          <a:off x="838200" y="3810927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DA4CDA-8DAA-FB8F-61FC-83EDFB588D17}"/>
              </a:ext>
            </a:extLst>
          </p:cNvPr>
          <p:cNvCxnSpPr>
            <a:cxnSpLocks/>
          </p:cNvCxnSpPr>
          <p:nvPr/>
        </p:nvCxnSpPr>
        <p:spPr>
          <a:xfrm flipH="1">
            <a:off x="5256408" y="3169648"/>
            <a:ext cx="6690181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9A6EFF-F931-1F35-277F-0FD706292EAE}"/>
              </a:ext>
            </a:extLst>
          </p:cNvPr>
          <p:cNvSpPr txBox="1"/>
          <p:nvPr/>
        </p:nvSpPr>
        <p:spPr>
          <a:xfrm>
            <a:off x="11033865" y="2192102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0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4A26C8E-DD07-D66B-D577-CEC825395692}"/>
              </a:ext>
            </a:extLst>
          </p:cNvPr>
          <p:cNvSpPr txBox="1">
            <a:spLocks/>
          </p:cNvSpPr>
          <p:nvPr/>
        </p:nvSpPr>
        <p:spPr>
          <a:xfrm>
            <a:off x="266997" y="1978889"/>
            <a:ext cx="3312386" cy="1226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Unfortunately, it does not. So, we go to disk Level 0.</a:t>
            </a:r>
            <a:endParaRPr lang="en-US" sz="2400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4C6A4E7-70DD-F680-B41F-0AC1B99D8B67}"/>
              </a:ext>
            </a:extLst>
          </p:cNvPr>
          <p:cNvGraphicFramePr>
            <a:graphicFrameLocks/>
          </p:cNvGraphicFramePr>
          <p:nvPr/>
        </p:nvGraphicFramePr>
        <p:xfrm>
          <a:off x="8719148" y="3588891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1091F9C-DC83-CDD4-40DA-CDC823BC9795}"/>
              </a:ext>
            </a:extLst>
          </p:cNvPr>
          <p:cNvSpPr txBox="1"/>
          <p:nvPr/>
        </p:nvSpPr>
        <p:spPr>
          <a:xfrm>
            <a:off x="11033864" y="4265789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1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75EC9ED-C5E2-5FC2-D492-16C71244F38D}"/>
              </a:ext>
            </a:extLst>
          </p:cNvPr>
          <p:cNvGraphicFramePr>
            <a:graphicFrameLocks/>
          </p:cNvGraphicFramePr>
          <p:nvPr/>
        </p:nvGraphicFramePr>
        <p:xfrm>
          <a:off x="5905379" y="3588891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1D50A7-F230-922E-363B-D1B75C144336}"/>
              </a:ext>
            </a:extLst>
          </p:cNvPr>
          <p:cNvCxnSpPr>
            <a:cxnSpLocks/>
          </p:cNvCxnSpPr>
          <p:nvPr/>
        </p:nvCxnSpPr>
        <p:spPr>
          <a:xfrm flipH="1">
            <a:off x="5256407" y="5952233"/>
            <a:ext cx="6690181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0289458-32BB-DC8C-D6A2-02A27A167978}"/>
              </a:ext>
            </a:extLst>
          </p:cNvPr>
          <p:cNvSpPr txBox="1"/>
          <p:nvPr/>
        </p:nvSpPr>
        <p:spPr>
          <a:xfrm>
            <a:off x="11033864" y="6139421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2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D7ABFCE4-1814-9A3F-F691-61525DD585ED}"/>
              </a:ext>
            </a:extLst>
          </p:cNvPr>
          <p:cNvGraphicFramePr>
            <a:graphicFrameLocks/>
          </p:cNvGraphicFramePr>
          <p:nvPr/>
        </p:nvGraphicFramePr>
        <p:xfrm>
          <a:off x="7496290" y="1873641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sp>
        <p:nvSpPr>
          <p:cNvPr id="3" name="Down Arrow 2">
            <a:extLst>
              <a:ext uri="{FF2B5EF4-FFF2-40B4-BE49-F238E27FC236}">
                <a16:creationId xmlns:a16="http://schemas.microsoft.com/office/drawing/2014/main" id="{9329E937-19F3-2FA7-1BAA-A993F5D80795}"/>
              </a:ext>
            </a:extLst>
          </p:cNvPr>
          <p:cNvSpPr/>
          <p:nvPr/>
        </p:nvSpPr>
        <p:spPr>
          <a:xfrm>
            <a:off x="266997" y="3810927"/>
            <a:ext cx="113147" cy="111252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DC3D158C-E3E7-5250-FEA3-E72D5D85DB11}"/>
              </a:ext>
            </a:extLst>
          </p:cNvPr>
          <p:cNvSpPr/>
          <p:nvPr/>
        </p:nvSpPr>
        <p:spPr>
          <a:xfrm rot="14623788">
            <a:off x="4674637" y="1422760"/>
            <a:ext cx="102542" cy="364327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339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F6504-8DF8-EE49-9A9D-4E0CE9F41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85335-B2D1-02FA-300E-1B6100B88B8D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Storage: Search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9A6687-D036-FF8A-173C-6C34D759A19F}"/>
              </a:ext>
            </a:extLst>
          </p:cNvPr>
          <p:cNvCxnSpPr/>
          <p:nvPr/>
        </p:nvCxnSpPr>
        <p:spPr>
          <a:xfrm>
            <a:off x="4417895" y="1208997"/>
            <a:ext cx="0" cy="5147353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87F753-7947-79B4-B4FF-D3D8C5B84EB6}"/>
              </a:ext>
            </a:extLst>
          </p:cNvPr>
          <p:cNvSpPr txBox="1"/>
          <p:nvPr/>
        </p:nvSpPr>
        <p:spPr>
          <a:xfrm>
            <a:off x="1002147" y="106371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C65183-90F6-78A8-716C-B645A8B2DC79}"/>
              </a:ext>
            </a:extLst>
          </p:cNvPr>
          <p:cNvSpPr txBox="1"/>
          <p:nvPr/>
        </p:nvSpPr>
        <p:spPr>
          <a:xfrm>
            <a:off x="8956810" y="1063709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Disk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9C171E8-CD50-6F4C-73FE-9E11D4B8E4FC}"/>
              </a:ext>
            </a:extLst>
          </p:cNvPr>
          <p:cNvGraphicFramePr>
            <a:graphicFrameLocks/>
          </p:cNvGraphicFramePr>
          <p:nvPr/>
        </p:nvGraphicFramePr>
        <p:xfrm>
          <a:off x="838200" y="3810927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11F077-E38D-C752-4DE6-70EF4FCA848C}"/>
              </a:ext>
            </a:extLst>
          </p:cNvPr>
          <p:cNvCxnSpPr>
            <a:cxnSpLocks/>
          </p:cNvCxnSpPr>
          <p:nvPr/>
        </p:nvCxnSpPr>
        <p:spPr>
          <a:xfrm flipH="1">
            <a:off x="5256408" y="3169648"/>
            <a:ext cx="6690181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61F977-24E7-CF9D-7CA7-D71FA0816BAB}"/>
              </a:ext>
            </a:extLst>
          </p:cNvPr>
          <p:cNvSpPr txBox="1"/>
          <p:nvPr/>
        </p:nvSpPr>
        <p:spPr>
          <a:xfrm>
            <a:off x="11033865" y="2192102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0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F058C6E-3211-263F-1626-87062EB24D36}"/>
              </a:ext>
            </a:extLst>
          </p:cNvPr>
          <p:cNvSpPr txBox="1">
            <a:spLocks/>
          </p:cNvSpPr>
          <p:nvPr/>
        </p:nvSpPr>
        <p:spPr>
          <a:xfrm>
            <a:off x="266997" y="1978889"/>
            <a:ext cx="3312386" cy="1226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Found 4.</a:t>
            </a:r>
            <a:endParaRPr lang="en-US" sz="2400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76B9785-DDE4-73D5-B692-B6850BAAB361}"/>
              </a:ext>
            </a:extLst>
          </p:cNvPr>
          <p:cNvGraphicFramePr>
            <a:graphicFrameLocks/>
          </p:cNvGraphicFramePr>
          <p:nvPr/>
        </p:nvGraphicFramePr>
        <p:xfrm>
          <a:off x="8719148" y="3588891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40BAB3D-7081-A215-3669-7C7E2F23959B}"/>
              </a:ext>
            </a:extLst>
          </p:cNvPr>
          <p:cNvSpPr txBox="1"/>
          <p:nvPr/>
        </p:nvSpPr>
        <p:spPr>
          <a:xfrm>
            <a:off x="11033864" y="4265789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1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C23C6A41-E276-F0C9-B7CD-93602B6AE60B}"/>
              </a:ext>
            </a:extLst>
          </p:cNvPr>
          <p:cNvGraphicFramePr>
            <a:graphicFrameLocks/>
          </p:cNvGraphicFramePr>
          <p:nvPr/>
        </p:nvGraphicFramePr>
        <p:xfrm>
          <a:off x="5905379" y="3588891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D897DC-D974-00F8-CC8C-E13C7B778C8D}"/>
              </a:ext>
            </a:extLst>
          </p:cNvPr>
          <p:cNvCxnSpPr>
            <a:cxnSpLocks/>
          </p:cNvCxnSpPr>
          <p:nvPr/>
        </p:nvCxnSpPr>
        <p:spPr>
          <a:xfrm flipH="1">
            <a:off x="5256407" y="5952233"/>
            <a:ext cx="6690181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E5E943D-8134-1DB3-DFB9-049FC0EC62CC}"/>
              </a:ext>
            </a:extLst>
          </p:cNvPr>
          <p:cNvSpPr txBox="1"/>
          <p:nvPr/>
        </p:nvSpPr>
        <p:spPr>
          <a:xfrm>
            <a:off x="11033864" y="6139421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2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3654605-F6B1-57E9-A8FB-3E9E344D0C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0785460"/>
              </p:ext>
            </p:extLst>
          </p:nvPr>
        </p:nvGraphicFramePr>
        <p:xfrm>
          <a:off x="7496290" y="1873641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Palatino Linotype" panose="02040502050505030304" pitchFamily="18" charset="0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sp>
        <p:nvSpPr>
          <p:cNvPr id="3" name="Down Arrow 2">
            <a:extLst>
              <a:ext uri="{FF2B5EF4-FFF2-40B4-BE49-F238E27FC236}">
                <a16:creationId xmlns:a16="http://schemas.microsoft.com/office/drawing/2014/main" id="{777D3ECC-3006-903C-83E5-E6F9CF116C8B}"/>
              </a:ext>
            </a:extLst>
          </p:cNvPr>
          <p:cNvSpPr/>
          <p:nvPr/>
        </p:nvSpPr>
        <p:spPr>
          <a:xfrm>
            <a:off x="266997" y="3810927"/>
            <a:ext cx="113147" cy="111252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7D149B69-60F1-80AA-BE3E-5EE14BCB6727}"/>
              </a:ext>
            </a:extLst>
          </p:cNvPr>
          <p:cNvSpPr/>
          <p:nvPr/>
        </p:nvSpPr>
        <p:spPr>
          <a:xfrm rot="14623788">
            <a:off x="4674637" y="1422760"/>
            <a:ext cx="102542" cy="364327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DC4410A4-6599-54B9-6102-4893A172B0A4}"/>
              </a:ext>
            </a:extLst>
          </p:cNvPr>
          <p:cNvSpPr/>
          <p:nvPr/>
        </p:nvSpPr>
        <p:spPr>
          <a:xfrm>
            <a:off x="7107461" y="1873641"/>
            <a:ext cx="113147" cy="111252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517CE-8B6B-181A-127B-2BB699048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D146-8246-B7BD-7C26-C6AB785D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8469"/>
            <a:ext cx="11816785" cy="4920807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This layout scheme is also called as </a:t>
            </a:r>
            <a:r>
              <a:rPr lang="en-US" sz="2400" b="1" dirty="0">
                <a:latin typeface="Palatino Linotype" panose="02040502050505030304" pitchFamily="18" charset="0"/>
              </a:rPr>
              <a:t>slotted pages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It is one of the most common record storage and tracking scheme.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These pointer arrows are relative </a:t>
            </a:r>
            <a:r>
              <a:rPr lang="en-US" sz="2400" b="1" dirty="0">
                <a:latin typeface="Palatino Linotype" panose="02040502050505030304" pitchFamily="18" charset="0"/>
              </a:rPr>
              <a:t>offsets </a:t>
            </a:r>
            <a:r>
              <a:rPr lang="en-US" sz="2400" dirty="0">
                <a:latin typeface="Palatino Linotype" panose="02040502050505030304" pitchFamily="18" charset="0"/>
              </a:rPr>
              <a:t>to the specific location.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66914-2D12-6083-28BC-E16FA4F9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5A6EEB-AF7B-3C6C-5202-4D4C52F721B5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Slotted Pages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A5D743F5-026B-2D4C-3A4E-A6786B6471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9499040"/>
              </p:ext>
            </p:extLst>
          </p:nvPr>
        </p:nvGraphicFramePr>
        <p:xfrm>
          <a:off x="1727935" y="4680867"/>
          <a:ext cx="911134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446314">
                  <a:extLst>
                    <a:ext uri="{9D8B030D-6E8A-4147-A177-3AD203B41FA5}">
                      <a16:colId xmlns:a16="http://schemas.microsoft.com/office/drawing/2014/main" val="186530916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1289909768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20338919"/>
                    </a:ext>
                  </a:extLst>
                </a:gridCol>
                <a:gridCol w="1820246">
                  <a:extLst>
                    <a:ext uri="{9D8B030D-6E8A-4147-A177-3AD203B41FA5}">
                      <a16:colId xmlns:a16="http://schemas.microsoft.com/office/drawing/2014/main" val="3412760522"/>
                    </a:ext>
                  </a:extLst>
                </a:gridCol>
                <a:gridCol w="1002047">
                  <a:extLst>
                    <a:ext uri="{9D8B030D-6E8A-4147-A177-3AD203B41FA5}">
                      <a16:colId xmlns:a16="http://schemas.microsoft.com/office/drawing/2014/main" val="1932776042"/>
                    </a:ext>
                  </a:extLst>
                </a:gridCol>
                <a:gridCol w="979715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300307652"/>
                    </a:ext>
                  </a:extLst>
                </a:gridCol>
                <a:gridCol w="1227190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#Entries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Free</a:t>
                      </a:r>
                    </a:p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26507"/>
                  </a:ext>
                </a:extLst>
              </a:tr>
            </a:tbl>
          </a:graphicData>
        </a:graphic>
      </p:graphicFrame>
      <p:sp>
        <p:nvSpPr>
          <p:cNvPr id="11" name="Freeform 10">
            <a:extLst>
              <a:ext uri="{FF2B5EF4-FFF2-40B4-BE49-F238E27FC236}">
                <a16:creationId xmlns:a16="http://schemas.microsoft.com/office/drawing/2014/main" id="{0193B7A3-97FF-2AAD-D553-9530AE8D67A4}"/>
              </a:ext>
            </a:extLst>
          </p:cNvPr>
          <p:cNvSpPr/>
          <p:nvPr/>
        </p:nvSpPr>
        <p:spPr>
          <a:xfrm>
            <a:off x="2427514" y="5464629"/>
            <a:ext cx="4049486" cy="838227"/>
          </a:xfrm>
          <a:custGeom>
            <a:avLst/>
            <a:gdLst>
              <a:gd name="connsiteX0" fmla="*/ 0 w 4049486"/>
              <a:gd name="connsiteY0" fmla="*/ 0 h 838227"/>
              <a:gd name="connsiteX1" fmla="*/ 1926772 w 4049486"/>
              <a:gd name="connsiteY1" fmla="*/ 838200 h 838227"/>
              <a:gd name="connsiteX2" fmla="*/ 4049486 w 4049486"/>
              <a:gd name="connsiteY2" fmla="*/ 32657 h 838227"/>
              <a:gd name="connsiteX3" fmla="*/ 4049486 w 4049486"/>
              <a:gd name="connsiteY3" fmla="*/ 32657 h 83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486" h="838227">
                <a:moveTo>
                  <a:pt x="0" y="0"/>
                </a:moveTo>
                <a:cubicBezTo>
                  <a:pt x="625929" y="416378"/>
                  <a:pt x="1251858" y="832757"/>
                  <a:pt x="1926772" y="838200"/>
                </a:cubicBezTo>
                <a:cubicBezTo>
                  <a:pt x="2601686" y="843643"/>
                  <a:pt x="4049486" y="32657"/>
                  <a:pt x="4049486" y="32657"/>
                </a:cubicBezTo>
                <a:lnTo>
                  <a:pt x="4049486" y="32657"/>
                </a:ln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7ED4621A-78AE-41E7-C533-CB4DA75B0271}"/>
              </a:ext>
            </a:extLst>
          </p:cNvPr>
          <p:cNvSpPr/>
          <p:nvPr/>
        </p:nvSpPr>
        <p:spPr>
          <a:xfrm>
            <a:off x="3276600" y="5508171"/>
            <a:ext cx="7315200" cy="1088572"/>
          </a:xfrm>
          <a:custGeom>
            <a:avLst/>
            <a:gdLst>
              <a:gd name="connsiteX0" fmla="*/ 0 w 7315200"/>
              <a:gd name="connsiteY0" fmla="*/ 0 h 1088572"/>
              <a:gd name="connsiteX1" fmla="*/ 4027714 w 7315200"/>
              <a:gd name="connsiteY1" fmla="*/ 1088572 h 1088572"/>
              <a:gd name="connsiteX2" fmla="*/ 7315200 w 7315200"/>
              <a:gd name="connsiteY2" fmla="*/ 0 h 1088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0" h="1088572">
                <a:moveTo>
                  <a:pt x="0" y="0"/>
                </a:moveTo>
                <a:cubicBezTo>
                  <a:pt x="1404257" y="544286"/>
                  <a:pt x="2808514" y="1088572"/>
                  <a:pt x="4027714" y="1088572"/>
                </a:cubicBezTo>
                <a:cubicBezTo>
                  <a:pt x="5246914" y="1088572"/>
                  <a:pt x="6281057" y="544286"/>
                  <a:pt x="7315200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35821086-19B4-DAFE-90C0-8D898E07E98A}"/>
              </a:ext>
            </a:extLst>
          </p:cNvPr>
          <p:cNvSpPr/>
          <p:nvPr/>
        </p:nvSpPr>
        <p:spPr>
          <a:xfrm>
            <a:off x="3733800" y="5508171"/>
            <a:ext cx="4702629" cy="762026"/>
          </a:xfrm>
          <a:custGeom>
            <a:avLst/>
            <a:gdLst>
              <a:gd name="connsiteX0" fmla="*/ 0 w 4702629"/>
              <a:gd name="connsiteY0" fmla="*/ 0 h 762026"/>
              <a:gd name="connsiteX1" fmla="*/ 2307771 w 4702629"/>
              <a:gd name="connsiteY1" fmla="*/ 762000 h 762026"/>
              <a:gd name="connsiteX2" fmla="*/ 4702629 w 4702629"/>
              <a:gd name="connsiteY2" fmla="*/ 21772 h 76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2629" h="762026">
                <a:moveTo>
                  <a:pt x="0" y="0"/>
                </a:moveTo>
                <a:cubicBezTo>
                  <a:pt x="762000" y="379185"/>
                  <a:pt x="1524000" y="758371"/>
                  <a:pt x="2307771" y="762000"/>
                </a:cubicBezTo>
                <a:cubicBezTo>
                  <a:pt x="3091542" y="765629"/>
                  <a:pt x="3897085" y="393700"/>
                  <a:pt x="4702629" y="21772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A3DAF08-CDC3-855C-9411-15B60BBB32D7}"/>
              </a:ext>
            </a:extLst>
          </p:cNvPr>
          <p:cNvSpPr/>
          <p:nvPr/>
        </p:nvSpPr>
        <p:spPr>
          <a:xfrm>
            <a:off x="4201886" y="5508171"/>
            <a:ext cx="5083628" cy="849086"/>
          </a:xfrm>
          <a:custGeom>
            <a:avLst/>
            <a:gdLst>
              <a:gd name="connsiteX0" fmla="*/ 0 w 5083628"/>
              <a:gd name="connsiteY0" fmla="*/ 0 h 849086"/>
              <a:gd name="connsiteX1" fmla="*/ 2394857 w 5083628"/>
              <a:gd name="connsiteY1" fmla="*/ 849086 h 849086"/>
              <a:gd name="connsiteX2" fmla="*/ 5083628 w 5083628"/>
              <a:gd name="connsiteY2" fmla="*/ 0 h 84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3628" h="849086">
                <a:moveTo>
                  <a:pt x="0" y="0"/>
                </a:moveTo>
                <a:cubicBezTo>
                  <a:pt x="773793" y="424543"/>
                  <a:pt x="1547586" y="849086"/>
                  <a:pt x="2394857" y="849086"/>
                </a:cubicBezTo>
                <a:cubicBezTo>
                  <a:pt x="3242128" y="849086"/>
                  <a:pt x="4162878" y="424543"/>
                  <a:pt x="5083628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B34C165-EF2B-E507-69FF-97D28BAFD471}"/>
              </a:ext>
            </a:extLst>
          </p:cNvPr>
          <p:cNvSpPr/>
          <p:nvPr/>
        </p:nvSpPr>
        <p:spPr>
          <a:xfrm>
            <a:off x="4626429" y="5508171"/>
            <a:ext cx="2645228" cy="544295"/>
          </a:xfrm>
          <a:custGeom>
            <a:avLst/>
            <a:gdLst>
              <a:gd name="connsiteX0" fmla="*/ 0 w 2645228"/>
              <a:gd name="connsiteY0" fmla="*/ 10886 h 544295"/>
              <a:gd name="connsiteX1" fmla="*/ 1219200 w 2645228"/>
              <a:gd name="connsiteY1" fmla="*/ 544286 h 544295"/>
              <a:gd name="connsiteX2" fmla="*/ 2645228 w 2645228"/>
              <a:gd name="connsiteY2" fmla="*/ 0 h 544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5228" h="544295">
                <a:moveTo>
                  <a:pt x="0" y="10886"/>
                </a:moveTo>
                <a:cubicBezTo>
                  <a:pt x="389164" y="278493"/>
                  <a:pt x="778329" y="546100"/>
                  <a:pt x="1219200" y="544286"/>
                </a:cubicBezTo>
                <a:cubicBezTo>
                  <a:pt x="1660071" y="542472"/>
                  <a:pt x="2152649" y="271236"/>
                  <a:pt x="2645228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8340A7-2D18-EA0E-B86F-0DC637C0FB39}"/>
              </a:ext>
            </a:extLst>
          </p:cNvPr>
          <p:cNvSpPr txBox="1"/>
          <p:nvPr/>
        </p:nvSpPr>
        <p:spPr>
          <a:xfrm>
            <a:off x="7864178" y="3925763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Records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650506-F8A7-B71E-A40F-9C938D8C2714}"/>
              </a:ext>
            </a:extLst>
          </p:cNvPr>
          <p:cNvSpPr txBox="1"/>
          <p:nvPr/>
        </p:nvSpPr>
        <p:spPr>
          <a:xfrm>
            <a:off x="838200" y="469176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Size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74AB2A-2730-CF0C-ADA2-F5E449DEB903}"/>
              </a:ext>
            </a:extLst>
          </p:cNvPr>
          <p:cNvSpPr txBox="1"/>
          <p:nvPr/>
        </p:nvSpPr>
        <p:spPr>
          <a:xfrm>
            <a:off x="3046702" y="3925764"/>
            <a:ext cx="157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Slot Array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2CEF74-5934-2914-F2F7-3D03E39B0824}"/>
              </a:ext>
            </a:extLst>
          </p:cNvPr>
          <p:cNvSpPr txBox="1"/>
          <p:nvPr/>
        </p:nvSpPr>
        <p:spPr>
          <a:xfrm>
            <a:off x="358649" y="5131378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Location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F92F3C6-3A96-FFA2-B28A-70207D37F03E}"/>
              </a:ext>
            </a:extLst>
          </p:cNvPr>
          <p:cNvSpPr/>
          <p:nvPr/>
        </p:nvSpPr>
        <p:spPr>
          <a:xfrm rot="16200000">
            <a:off x="3648382" y="3883557"/>
            <a:ext cx="284034" cy="1245267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572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2BE01-A472-3483-71A8-51D01585A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569C-9D2F-4DE8-BE78-3EEF8BADF45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Storage: Search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067B6C-AC3D-81D3-4C0F-11CC1830DBF3}"/>
              </a:ext>
            </a:extLst>
          </p:cNvPr>
          <p:cNvCxnSpPr/>
          <p:nvPr/>
        </p:nvCxnSpPr>
        <p:spPr>
          <a:xfrm>
            <a:off x="4417895" y="1208997"/>
            <a:ext cx="0" cy="5147353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74BF509-FCF7-2C57-E6A6-08ED564CD5CA}"/>
              </a:ext>
            </a:extLst>
          </p:cNvPr>
          <p:cNvSpPr txBox="1"/>
          <p:nvPr/>
        </p:nvSpPr>
        <p:spPr>
          <a:xfrm>
            <a:off x="1002147" y="106371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B5152C-EB23-06BC-7382-8C4446F05396}"/>
              </a:ext>
            </a:extLst>
          </p:cNvPr>
          <p:cNvSpPr txBox="1"/>
          <p:nvPr/>
        </p:nvSpPr>
        <p:spPr>
          <a:xfrm>
            <a:off x="8956810" y="1063709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Disk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677F973-69A5-792F-BC01-7FD07BE94D28}"/>
              </a:ext>
            </a:extLst>
          </p:cNvPr>
          <p:cNvGraphicFramePr>
            <a:graphicFrameLocks/>
          </p:cNvGraphicFramePr>
          <p:nvPr/>
        </p:nvGraphicFramePr>
        <p:xfrm>
          <a:off x="838200" y="3810927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2A5FD6-E1D8-6E84-41E4-957946D5FE48}"/>
              </a:ext>
            </a:extLst>
          </p:cNvPr>
          <p:cNvCxnSpPr>
            <a:cxnSpLocks/>
          </p:cNvCxnSpPr>
          <p:nvPr/>
        </p:nvCxnSpPr>
        <p:spPr>
          <a:xfrm flipH="1">
            <a:off x="5256408" y="3169648"/>
            <a:ext cx="6690181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B54CD8D-1913-7583-C6CA-CC720E845BA7}"/>
              </a:ext>
            </a:extLst>
          </p:cNvPr>
          <p:cNvSpPr txBox="1"/>
          <p:nvPr/>
        </p:nvSpPr>
        <p:spPr>
          <a:xfrm>
            <a:off x="11033865" y="2192102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0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D359B6E-7F8B-9D8F-78F9-A9A9D5D0F198}"/>
              </a:ext>
            </a:extLst>
          </p:cNvPr>
          <p:cNvSpPr txBox="1">
            <a:spLocks/>
          </p:cNvSpPr>
          <p:nvPr/>
        </p:nvSpPr>
        <p:spPr>
          <a:xfrm>
            <a:off x="266997" y="1978889"/>
            <a:ext cx="3312386" cy="1226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Say, we want to search a </a:t>
            </a:r>
            <a:r>
              <a:rPr lang="en-US" sz="2400" b="1" dirty="0">
                <a:latin typeface="Palatino Linotype" panose="02040502050505030304" pitchFamily="18" charset="0"/>
              </a:rPr>
              <a:t>record 6.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7EAB529-ADA5-EA59-7482-F18ECD1E9675}"/>
              </a:ext>
            </a:extLst>
          </p:cNvPr>
          <p:cNvGraphicFramePr>
            <a:graphicFrameLocks/>
          </p:cNvGraphicFramePr>
          <p:nvPr/>
        </p:nvGraphicFramePr>
        <p:xfrm>
          <a:off x="8719148" y="3588891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3D3307E-19D9-D73E-4C8D-E983F5EDFC0E}"/>
              </a:ext>
            </a:extLst>
          </p:cNvPr>
          <p:cNvSpPr txBox="1"/>
          <p:nvPr/>
        </p:nvSpPr>
        <p:spPr>
          <a:xfrm>
            <a:off x="11033864" y="4265789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1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20638C5-E87C-6B43-E7D2-09C6B2148021}"/>
              </a:ext>
            </a:extLst>
          </p:cNvPr>
          <p:cNvGraphicFramePr>
            <a:graphicFrameLocks/>
          </p:cNvGraphicFramePr>
          <p:nvPr/>
        </p:nvGraphicFramePr>
        <p:xfrm>
          <a:off x="5905379" y="3588891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8B8129-8FAF-4FFC-2968-B9BCBB167BE7}"/>
              </a:ext>
            </a:extLst>
          </p:cNvPr>
          <p:cNvCxnSpPr>
            <a:cxnSpLocks/>
          </p:cNvCxnSpPr>
          <p:nvPr/>
        </p:nvCxnSpPr>
        <p:spPr>
          <a:xfrm flipH="1">
            <a:off x="5256407" y="5952233"/>
            <a:ext cx="6690181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F54C54B-9908-6561-15F0-21DA17EFBE76}"/>
              </a:ext>
            </a:extLst>
          </p:cNvPr>
          <p:cNvSpPr txBox="1"/>
          <p:nvPr/>
        </p:nvSpPr>
        <p:spPr>
          <a:xfrm>
            <a:off x="11033864" y="6139421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2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FFB178CC-37DA-F5E0-A42D-41145DFD50BE}"/>
              </a:ext>
            </a:extLst>
          </p:cNvPr>
          <p:cNvGraphicFramePr>
            <a:graphicFrameLocks/>
          </p:cNvGraphicFramePr>
          <p:nvPr/>
        </p:nvGraphicFramePr>
        <p:xfrm>
          <a:off x="7496290" y="1873641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2511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BBCA4-FA3A-463F-849B-D193FF200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08CC-2177-A830-33F5-CBE0829AD0D3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Storage: Search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A632DE-3C09-0DF9-43CF-05703D8BDF08}"/>
              </a:ext>
            </a:extLst>
          </p:cNvPr>
          <p:cNvCxnSpPr/>
          <p:nvPr/>
        </p:nvCxnSpPr>
        <p:spPr>
          <a:xfrm>
            <a:off x="4417895" y="1208997"/>
            <a:ext cx="0" cy="5147353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3C1DF9-DDD7-B348-637C-5BD9011CA406}"/>
              </a:ext>
            </a:extLst>
          </p:cNvPr>
          <p:cNvSpPr txBox="1"/>
          <p:nvPr/>
        </p:nvSpPr>
        <p:spPr>
          <a:xfrm>
            <a:off x="1002147" y="106371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275D60-D442-05B4-693A-ECF176AE6FB6}"/>
              </a:ext>
            </a:extLst>
          </p:cNvPr>
          <p:cNvSpPr txBox="1"/>
          <p:nvPr/>
        </p:nvSpPr>
        <p:spPr>
          <a:xfrm>
            <a:off x="8956810" y="1063709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Disk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4417E73-74CE-9991-4E19-1276559544ED}"/>
              </a:ext>
            </a:extLst>
          </p:cNvPr>
          <p:cNvGraphicFramePr>
            <a:graphicFrameLocks/>
          </p:cNvGraphicFramePr>
          <p:nvPr/>
        </p:nvGraphicFramePr>
        <p:xfrm>
          <a:off x="838200" y="3810927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D0324E-EE73-7C71-148A-674E2D1B79C0}"/>
              </a:ext>
            </a:extLst>
          </p:cNvPr>
          <p:cNvCxnSpPr>
            <a:cxnSpLocks/>
          </p:cNvCxnSpPr>
          <p:nvPr/>
        </p:nvCxnSpPr>
        <p:spPr>
          <a:xfrm flipH="1">
            <a:off x="5256408" y="3169648"/>
            <a:ext cx="6690181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D8F53F-A428-7EE3-C31A-8E1BFD276B21}"/>
              </a:ext>
            </a:extLst>
          </p:cNvPr>
          <p:cNvSpPr txBox="1"/>
          <p:nvPr/>
        </p:nvSpPr>
        <p:spPr>
          <a:xfrm>
            <a:off x="11033865" y="2192102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0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58F36E-1D58-2C5A-7B16-772C1E200A59}"/>
              </a:ext>
            </a:extLst>
          </p:cNvPr>
          <p:cNvSpPr txBox="1">
            <a:spLocks/>
          </p:cNvSpPr>
          <p:nvPr/>
        </p:nvSpPr>
        <p:spPr>
          <a:xfrm>
            <a:off x="266997" y="1978889"/>
            <a:ext cx="3312386" cy="1226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First, go to the </a:t>
            </a:r>
            <a:r>
              <a:rPr lang="en-US" sz="2400" dirty="0" err="1">
                <a:latin typeface="Palatino Linotype" panose="02040502050505030304" pitchFamily="18" charset="0"/>
              </a:rPr>
              <a:t>MemTable</a:t>
            </a:r>
            <a:r>
              <a:rPr lang="en-US" sz="2400" dirty="0">
                <a:latin typeface="Palatino Linotype" panose="02040502050505030304" pitchFamily="18" charset="0"/>
              </a:rPr>
              <a:t> and see if it exists!</a:t>
            </a:r>
            <a:endParaRPr lang="en-US" sz="2400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6D2CCF5-8F21-C224-7BDD-614538FDED83}"/>
              </a:ext>
            </a:extLst>
          </p:cNvPr>
          <p:cNvGraphicFramePr>
            <a:graphicFrameLocks/>
          </p:cNvGraphicFramePr>
          <p:nvPr/>
        </p:nvGraphicFramePr>
        <p:xfrm>
          <a:off x="8719148" y="3588891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30518E2-9637-FFFC-9459-5644ED6B68B0}"/>
              </a:ext>
            </a:extLst>
          </p:cNvPr>
          <p:cNvSpPr txBox="1"/>
          <p:nvPr/>
        </p:nvSpPr>
        <p:spPr>
          <a:xfrm>
            <a:off x="11033864" y="4265789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1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2C9039E4-9F47-3EFF-67D5-58F537F0B867}"/>
              </a:ext>
            </a:extLst>
          </p:cNvPr>
          <p:cNvGraphicFramePr>
            <a:graphicFrameLocks/>
          </p:cNvGraphicFramePr>
          <p:nvPr/>
        </p:nvGraphicFramePr>
        <p:xfrm>
          <a:off x="5905379" y="3588891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6DF3F1-DE99-3070-6C68-074E60290156}"/>
              </a:ext>
            </a:extLst>
          </p:cNvPr>
          <p:cNvCxnSpPr>
            <a:cxnSpLocks/>
          </p:cNvCxnSpPr>
          <p:nvPr/>
        </p:nvCxnSpPr>
        <p:spPr>
          <a:xfrm flipH="1">
            <a:off x="5256407" y="5952233"/>
            <a:ext cx="6690181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262E32D-FDDF-915C-C087-46C2E4F46EF9}"/>
              </a:ext>
            </a:extLst>
          </p:cNvPr>
          <p:cNvSpPr txBox="1"/>
          <p:nvPr/>
        </p:nvSpPr>
        <p:spPr>
          <a:xfrm>
            <a:off x="11033864" y="6139421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2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1B07342-BBA9-498B-4DA9-6CF46F4FE0D8}"/>
              </a:ext>
            </a:extLst>
          </p:cNvPr>
          <p:cNvGraphicFramePr>
            <a:graphicFrameLocks/>
          </p:cNvGraphicFramePr>
          <p:nvPr/>
        </p:nvGraphicFramePr>
        <p:xfrm>
          <a:off x="7496290" y="1873641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sp>
        <p:nvSpPr>
          <p:cNvPr id="3" name="Down Arrow 2">
            <a:extLst>
              <a:ext uri="{FF2B5EF4-FFF2-40B4-BE49-F238E27FC236}">
                <a16:creationId xmlns:a16="http://schemas.microsoft.com/office/drawing/2014/main" id="{6A4F18F8-A1B3-BBF2-33B7-E7950DD5A297}"/>
              </a:ext>
            </a:extLst>
          </p:cNvPr>
          <p:cNvSpPr/>
          <p:nvPr/>
        </p:nvSpPr>
        <p:spPr>
          <a:xfrm>
            <a:off x="266997" y="3810927"/>
            <a:ext cx="113147" cy="111252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00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73D86-CF72-0966-EC8E-5662528F8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26BE-32A2-42EC-F2E8-C5C42F690A9A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Storage: Search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0DDC3E-F4E9-9CFD-F3C4-EC9CEEE47156}"/>
              </a:ext>
            </a:extLst>
          </p:cNvPr>
          <p:cNvCxnSpPr/>
          <p:nvPr/>
        </p:nvCxnSpPr>
        <p:spPr>
          <a:xfrm>
            <a:off x="4417895" y="1208997"/>
            <a:ext cx="0" cy="5147353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232DBE-F5DF-6F46-0AB1-F7D30D53CB55}"/>
              </a:ext>
            </a:extLst>
          </p:cNvPr>
          <p:cNvSpPr txBox="1"/>
          <p:nvPr/>
        </p:nvSpPr>
        <p:spPr>
          <a:xfrm>
            <a:off x="1002147" y="106371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3623AD-BF00-C491-2F43-FA9760F0AAB2}"/>
              </a:ext>
            </a:extLst>
          </p:cNvPr>
          <p:cNvSpPr txBox="1"/>
          <p:nvPr/>
        </p:nvSpPr>
        <p:spPr>
          <a:xfrm>
            <a:off x="8956810" y="1063709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Disk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CD987D6-E13B-6EBC-39F8-1D929697CB84}"/>
              </a:ext>
            </a:extLst>
          </p:cNvPr>
          <p:cNvGraphicFramePr>
            <a:graphicFrameLocks/>
          </p:cNvGraphicFramePr>
          <p:nvPr/>
        </p:nvGraphicFramePr>
        <p:xfrm>
          <a:off x="838200" y="3810927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8A1D9D-2505-39DE-D872-11AD6DF2E563}"/>
              </a:ext>
            </a:extLst>
          </p:cNvPr>
          <p:cNvCxnSpPr>
            <a:cxnSpLocks/>
          </p:cNvCxnSpPr>
          <p:nvPr/>
        </p:nvCxnSpPr>
        <p:spPr>
          <a:xfrm flipH="1">
            <a:off x="5256408" y="3169648"/>
            <a:ext cx="6690181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980C5AE-DABD-01FB-3031-9CBE28CE34BF}"/>
              </a:ext>
            </a:extLst>
          </p:cNvPr>
          <p:cNvSpPr txBox="1"/>
          <p:nvPr/>
        </p:nvSpPr>
        <p:spPr>
          <a:xfrm>
            <a:off x="11033865" y="2192102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0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379486E-57F0-2AD2-90E1-05C54A77C2E6}"/>
              </a:ext>
            </a:extLst>
          </p:cNvPr>
          <p:cNvSpPr txBox="1">
            <a:spLocks/>
          </p:cNvSpPr>
          <p:nvPr/>
        </p:nvSpPr>
        <p:spPr>
          <a:xfrm>
            <a:off x="266997" y="1978889"/>
            <a:ext cx="3312386" cy="1226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Unfortunately, it does not. So, we go to disk Level 0.</a:t>
            </a:r>
            <a:endParaRPr lang="en-US" sz="2400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2F89317-EFAC-1632-F17E-F1DFF6DF8E56}"/>
              </a:ext>
            </a:extLst>
          </p:cNvPr>
          <p:cNvGraphicFramePr>
            <a:graphicFrameLocks/>
          </p:cNvGraphicFramePr>
          <p:nvPr/>
        </p:nvGraphicFramePr>
        <p:xfrm>
          <a:off x="8719148" y="3588891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790AADA-9B5C-C1F8-1B0F-6F325B78DBC8}"/>
              </a:ext>
            </a:extLst>
          </p:cNvPr>
          <p:cNvSpPr txBox="1"/>
          <p:nvPr/>
        </p:nvSpPr>
        <p:spPr>
          <a:xfrm>
            <a:off x="11033864" y="4265789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1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F3CF3DDA-CEC4-1D00-8179-1A8913B66DAB}"/>
              </a:ext>
            </a:extLst>
          </p:cNvPr>
          <p:cNvGraphicFramePr>
            <a:graphicFrameLocks/>
          </p:cNvGraphicFramePr>
          <p:nvPr/>
        </p:nvGraphicFramePr>
        <p:xfrm>
          <a:off x="5905379" y="3588891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60EDFB-6BE0-19F7-5BB8-2B6C99E5D872}"/>
              </a:ext>
            </a:extLst>
          </p:cNvPr>
          <p:cNvCxnSpPr>
            <a:cxnSpLocks/>
          </p:cNvCxnSpPr>
          <p:nvPr/>
        </p:nvCxnSpPr>
        <p:spPr>
          <a:xfrm flipH="1">
            <a:off x="5256407" y="5952233"/>
            <a:ext cx="6690181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6D2A094-8309-9030-D935-F953206BBBA6}"/>
              </a:ext>
            </a:extLst>
          </p:cNvPr>
          <p:cNvSpPr txBox="1"/>
          <p:nvPr/>
        </p:nvSpPr>
        <p:spPr>
          <a:xfrm>
            <a:off x="11033864" y="6139421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2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F956BC2C-4E46-2B77-20F5-DFA855156CA4}"/>
              </a:ext>
            </a:extLst>
          </p:cNvPr>
          <p:cNvGraphicFramePr>
            <a:graphicFrameLocks/>
          </p:cNvGraphicFramePr>
          <p:nvPr/>
        </p:nvGraphicFramePr>
        <p:xfrm>
          <a:off x="7496290" y="1873641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sp>
        <p:nvSpPr>
          <p:cNvPr id="3" name="Down Arrow 2">
            <a:extLst>
              <a:ext uri="{FF2B5EF4-FFF2-40B4-BE49-F238E27FC236}">
                <a16:creationId xmlns:a16="http://schemas.microsoft.com/office/drawing/2014/main" id="{B6376AB9-A660-E3EE-E3A4-FF30C65E6D97}"/>
              </a:ext>
            </a:extLst>
          </p:cNvPr>
          <p:cNvSpPr/>
          <p:nvPr/>
        </p:nvSpPr>
        <p:spPr>
          <a:xfrm>
            <a:off x="266997" y="3810927"/>
            <a:ext cx="113147" cy="111252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1F067B5F-C2E2-2B4E-7377-DB9A069AF330}"/>
              </a:ext>
            </a:extLst>
          </p:cNvPr>
          <p:cNvSpPr/>
          <p:nvPr/>
        </p:nvSpPr>
        <p:spPr>
          <a:xfrm rot="14623788">
            <a:off x="4674637" y="1422760"/>
            <a:ext cx="102542" cy="364327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93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823D5-DBCB-6A54-D3E6-829FA3EF4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84A8-10C7-7D3E-0A09-5E6FF090E3D3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Storage: Search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5A5658-2127-54C9-7FC0-7167A1DF31E5}"/>
              </a:ext>
            </a:extLst>
          </p:cNvPr>
          <p:cNvCxnSpPr/>
          <p:nvPr/>
        </p:nvCxnSpPr>
        <p:spPr>
          <a:xfrm>
            <a:off x="4417895" y="1208997"/>
            <a:ext cx="0" cy="5147353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E1C4FC-811B-2304-5F5C-F7E355C67D2B}"/>
              </a:ext>
            </a:extLst>
          </p:cNvPr>
          <p:cNvSpPr txBox="1"/>
          <p:nvPr/>
        </p:nvSpPr>
        <p:spPr>
          <a:xfrm>
            <a:off x="1002147" y="106371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9F9BE7-29B9-12F9-976C-D42092956C94}"/>
              </a:ext>
            </a:extLst>
          </p:cNvPr>
          <p:cNvSpPr txBox="1"/>
          <p:nvPr/>
        </p:nvSpPr>
        <p:spPr>
          <a:xfrm>
            <a:off x="8956810" y="1063709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Disk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B855283-32C5-DEBC-5EDD-29C8ABC071F1}"/>
              </a:ext>
            </a:extLst>
          </p:cNvPr>
          <p:cNvGraphicFramePr>
            <a:graphicFrameLocks/>
          </p:cNvGraphicFramePr>
          <p:nvPr/>
        </p:nvGraphicFramePr>
        <p:xfrm>
          <a:off x="838200" y="3810927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09ABE6-35BC-F4A3-C5F1-8B8064FE6D24}"/>
              </a:ext>
            </a:extLst>
          </p:cNvPr>
          <p:cNvCxnSpPr>
            <a:cxnSpLocks/>
          </p:cNvCxnSpPr>
          <p:nvPr/>
        </p:nvCxnSpPr>
        <p:spPr>
          <a:xfrm flipH="1">
            <a:off x="5256408" y="3169648"/>
            <a:ext cx="6690181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13E35E9-B572-DE18-31AE-40569FF9C3D1}"/>
              </a:ext>
            </a:extLst>
          </p:cNvPr>
          <p:cNvSpPr txBox="1"/>
          <p:nvPr/>
        </p:nvSpPr>
        <p:spPr>
          <a:xfrm>
            <a:off x="11033865" y="2192102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0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903483E-0809-9652-EF7C-777300751BBF}"/>
              </a:ext>
            </a:extLst>
          </p:cNvPr>
          <p:cNvGraphicFramePr>
            <a:graphicFrameLocks/>
          </p:cNvGraphicFramePr>
          <p:nvPr/>
        </p:nvGraphicFramePr>
        <p:xfrm>
          <a:off x="8719148" y="3588891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9749E2C-9FC9-5D11-486C-FC5EF0B97EF3}"/>
              </a:ext>
            </a:extLst>
          </p:cNvPr>
          <p:cNvSpPr txBox="1"/>
          <p:nvPr/>
        </p:nvSpPr>
        <p:spPr>
          <a:xfrm>
            <a:off x="11033864" y="4265789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1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498E240-311E-2582-6B55-10C345139B8D}"/>
              </a:ext>
            </a:extLst>
          </p:cNvPr>
          <p:cNvGraphicFramePr>
            <a:graphicFrameLocks/>
          </p:cNvGraphicFramePr>
          <p:nvPr/>
        </p:nvGraphicFramePr>
        <p:xfrm>
          <a:off x="5905379" y="3588891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A14E4E-1CEF-D287-0CA5-26EACA2DE86E}"/>
              </a:ext>
            </a:extLst>
          </p:cNvPr>
          <p:cNvCxnSpPr>
            <a:cxnSpLocks/>
          </p:cNvCxnSpPr>
          <p:nvPr/>
        </p:nvCxnSpPr>
        <p:spPr>
          <a:xfrm flipH="1">
            <a:off x="5256407" y="5952233"/>
            <a:ext cx="6690181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D7F4E44-5F6E-A844-3426-EA8B4DB7B392}"/>
              </a:ext>
            </a:extLst>
          </p:cNvPr>
          <p:cNvSpPr txBox="1"/>
          <p:nvPr/>
        </p:nvSpPr>
        <p:spPr>
          <a:xfrm>
            <a:off x="11033864" y="6139421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2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E48B13B0-A61F-E9D5-281E-80D28CDE0D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9822415"/>
              </p:ext>
            </p:extLst>
          </p:nvPr>
        </p:nvGraphicFramePr>
        <p:xfrm>
          <a:off x="7496290" y="1873641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sp>
        <p:nvSpPr>
          <p:cNvPr id="3" name="Down Arrow 2">
            <a:extLst>
              <a:ext uri="{FF2B5EF4-FFF2-40B4-BE49-F238E27FC236}">
                <a16:creationId xmlns:a16="http://schemas.microsoft.com/office/drawing/2014/main" id="{75F35B8B-0A6C-B0D5-3984-2A76E87E69C7}"/>
              </a:ext>
            </a:extLst>
          </p:cNvPr>
          <p:cNvSpPr/>
          <p:nvPr/>
        </p:nvSpPr>
        <p:spPr>
          <a:xfrm>
            <a:off x="266997" y="3810927"/>
            <a:ext cx="113147" cy="111252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6C010805-E6CF-4D72-84D1-918E2928A40C}"/>
              </a:ext>
            </a:extLst>
          </p:cNvPr>
          <p:cNvSpPr/>
          <p:nvPr/>
        </p:nvSpPr>
        <p:spPr>
          <a:xfrm rot="14623788">
            <a:off x="4674637" y="1422760"/>
            <a:ext cx="102542" cy="364327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C13289D7-ACFE-5079-BD91-BE62B92FCB99}"/>
              </a:ext>
            </a:extLst>
          </p:cNvPr>
          <p:cNvSpPr/>
          <p:nvPr/>
        </p:nvSpPr>
        <p:spPr>
          <a:xfrm>
            <a:off x="7107461" y="1873641"/>
            <a:ext cx="113147" cy="111252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9A9817-CC4C-689D-F27B-FB27B27B9717}"/>
              </a:ext>
            </a:extLst>
          </p:cNvPr>
          <p:cNvSpPr txBox="1">
            <a:spLocks/>
          </p:cNvSpPr>
          <p:nvPr/>
        </p:nvSpPr>
        <p:spPr>
          <a:xfrm>
            <a:off x="266997" y="1978889"/>
            <a:ext cx="3312386" cy="1226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Does not exist at even Level 0. So, we go to disk Level 1.</a:t>
            </a:r>
            <a:endParaRPr lang="en-US" sz="2400" b="1" dirty="0">
              <a:latin typeface="Palatino Linotype" panose="02040502050505030304" pitchFamily="18" charset="0"/>
            </a:endParaRP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D03D22B1-F390-5EFC-C108-D1B304AF790D}"/>
              </a:ext>
            </a:extLst>
          </p:cNvPr>
          <p:cNvSpPr/>
          <p:nvPr/>
        </p:nvSpPr>
        <p:spPr>
          <a:xfrm>
            <a:off x="8363002" y="3226413"/>
            <a:ext cx="92646" cy="52067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634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9D76B-6C44-0B43-5A75-675E8636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A729E-A7D2-5570-F608-FA1F5699E58E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Storage: Search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82EEAD-FA8D-345A-41ED-1985F0537FF5}"/>
              </a:ext>
            </a:extLst>
          </p:cNvPr>
          <p:cNvCxnSpPr/>
          <p:nvPr/>
        </p:nvCxnSpPr>
        <p:spPr>
          <a:xfrm>
            <a:off x="4417895" y="1208997"/>
            <a:ext cx="0" cy="5147353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0645869-F665-1764-C235-0986EA2EB6E6}"/>
              </a:ext>
            </a:extLst>
          </p:cNvPr>
          <p:cNvSpPr txBox="1"/>
          <p:nvPr/>
        </p:nvSpPr>
        <p:spPr>
          <a:xfrm>
            <a:off x="1002147" y="106371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2DFB79-CF59-0925-90C4-DE587D800901}"/>
              </a:ext>
            </a:extLst>
          </p:cNvPr>
          <p:cNvSpPr txBox="1"/>
          <p:nvPr/>
        </p:nvSpPr>
        <p:spPr>
          <a:xfrm>
            <a:off x="8956810" y="1063709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Disk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3F3A4A4-544F-D40C-4C3E-9B210CCD6152}"/>
              </a:ext>
            </a:extLst>
          </p:cNvPr>
          <p:cNvGraphicFramePr>
            <a:graphicFrameLocks/>
          </p:cNvGraphicFramePr>
          <p:nvPr/>
        </p:nvGraphicFramePr>
        <p:xfrm>
          <a:off x="838200" y="3810927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88B6D6-9A4A-A303-F910-FDC3C5C3E221}"/>
              </a:ext>
            </a:extLst>
          </p:cNvPr>
          <p:cNvCxnSpPr>
            <a:cxnSpLocks/>
          </p:cNvCxnSpPr>
          <p:nvPr/>
        </p:nvCxnSpPr>
        <p:spPr>
          <a:xfrm flipH="1">
            <a:off x="5256408" y="3169648"/>
            <a:ext cx="6690181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69BF46-642F-7552-33F9-5E0E5E74BBA3}"/>
              </a:ext>
            </a:extLst>
          </p:cNvPr>
          <p:cNvSpPr txBox="1"/>
          <p:nvPr/>
        </p:nvSpPr>
        <p:spPr>
          <a:xfrm>
            <a:off x="11033865" y="2192102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0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2B613F8-E719-BC79-60A8-FAEC03965748}"/>
              </a:ext>
            </a:extLst>
          </p:cNvPr>
          <p:cNvGraphicFramePr>
            <a:graphicFrameLocks/>
          </p:cNvGraphicFramePr>
          <p:nvPr/>
        </p:nvGraphicFramePr>
        <p:xfrm>
          <a:off x="8719148" y="3588891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C08BBBC-5883-D1DA-6CF0-501E56263CCF}"/>
              </a:ext>
            </a:extLst>
          </p:cNvPr>
          <p:cNvSpPr txBox="1"/>
          <p:nvPr/>
        </p:nvSpPr>
        <p:spPr>
          <a:xfrm>
            <a:off x="11033864" y="4265789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1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9DDEBB4-7EFF-447D-6E4B-19E7A9F907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9314058"/>
              </p:ext>
            </p:extLst>
          </p:nvPr>
        </p:nvGraphicFramePr>
        <p:xfrm>
          <a:off x="5905379" y="3588891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37086E-CD48-C6CB-80B6-0637370EC768}"/>
              </a:ext>
            </a:extLst>
          </p:cNvPr>
          <p:cNvCxnSpPr>
            <a:cxnSpLocks/>
          </p:cNvCxnSpPr>
          <p:nvPr/>
        </p:nvCxnSpPr>
        <p:spPr>
          <a:xfrm flipH="1">
            <a:off x="5256407" y="5952233"/>
            <a:ext cx="6690181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D2F901-E85A-12D9-294F-A5D7E3262BD0}"/>
              </a:ext>
            </a:extLst>
          </p:cNvPr>
          <p:cNvSpPr txBox="1"/>
          <p:nvPr/>
        </p:nvSpPr>
        <p:spPr>
          <a:xfrm>
            <a:off x="11033864" y="6139421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2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5F3A672F-00A0-57C7-2BC9-D16F9D661A20}"/>
              </a:ext>
            </a:extLst>
          </p:cNvPr>
          <p:cNvGraphicFramePr>
            <a:graphicFrameLocks/>
          </p:cNvGraphicFramePr>
          <p:nvPr/>
        </p:nvGraphicFramePr>
        <p:xfrm>
          <a:off x="7496290" y="1873641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sp>
        <p:nvSpPr>
          <p:cNvPr id="3" name="Down Arrow 2">
            <a:extLst>
              <a:ext uri="{FF2B5EF4-FFF2-40B4-BE49-F238E27FC236}">
                <a16:creationId xmlns:a16="http://schemas.microsoft.com/office/drawing/2014/main" id="{21FFEA7C-1F31-8A2D-E876-01F3CDDD6615}"/>
              </a:ext>
            </a:extLst>
          </p:cNvPr>
          <p:cNvSpPr/>
          <p:nvPr/>
        </p:nvSpPr>
        <p:spPr>
          <a:xfrm>
            <a:off x="266997" y="3810927"/>
            <a:ext cx="113147" cy="111252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E44AF3E9-8339-45FA-2024-CD36D2555DB3}"/>
              </a:ext>
            </a:extLst>
          </p:cNvPr>
          <p:cNvSpPr/>
          <p:nvPr/>
        </p:nvSpPr>
        <p:spPr>
          <a:xfrm rot="14623788">
            <a:off x="4674637" y="1422760"/>
            <a:ext cx="102542" cy="364327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16A9A07F-D687-4373-7B5F-78F6A5D92665}"/>
              </a:ext>
            </a:extLst>
          </p:cNvPr>
          <p:cNvSpPr/>
          <p:nvPr/>
        </p:nvSpPr>
        <p:spPr>
          <a:xfrm>
            <a:off x="7107461" y="1873641"/>
            <a:ext cx="113147" cy="111252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02B52BC-E87C-2C8A-3617-C3BAAE509089}"/>
              </a:ext>
            </a:extLst>
          </p:cNvPr>
          <p:cNvSpPr txBox="1">
            <a:spLocks/>
          </p:cNvSpPr>
          <p:nvPr/>
        </p:nvSpPr>
        <p:spPr>
          <a:xfrm>
            <a:off x="266997" y="1978889"/>
            <a:ext cx="3312386" cy="1226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Two </a:t>
            </a:r>
            <a:r>
              <a:rPr lang="en-US" sz="2400" dirty="0" err="1">
                <a:latin typeface="Palatino Linotype" panose="02040502050505030304" pitchFamily="18" charset="0"/>
              </a:rPr>
              <a:t>SSTables</a:t>
            </a:r>
            <a:r>
              <a:rPr lang="en-US" sz="2400" dirty="0">
                <a:latin typeface="Palatino Linotype" panose="02040502050505030304" pitchFamily="18" charset="0"/>
              </a:rPr>
              <a:t> at Level 1, so which to search first? Try newest!</a:t>
            </a:r>
            <a:endParaRPr lang="en-US" sz="2400" b="1" dirty="0">
              <a:latin typeface="Palatino Linotype" panose="02040502050505030304" pitchFamily="18" charset="0"/>
            </a:endParaRP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9CE993A8-7237-A28C-BCC1-3E20BA84F528}"/>
              </a:ext>
            </a:extLst>
          </p:cNvPr>
          <p:cNvSpPr/>
          <p:nvPr/>
        </p:nvSpPr>
        <p:spPr>
          <a:xfrm>
            <a:off x="8363002" y="3226413"/>
            <a:ext cx="92646" cy="52067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7D515250-5D94-A7F5-ADD8-E606A2135411}"/>
              </a:ext>
            </a:extLst>
          </p:cNvPr>
          <p:cNvSpPr/>
          <p:nvPr/>
        </p:nvSpPr>
        <p:spPr>
          <a:xfrm>
            <a:off x="5547129" y="3588890"/>
            <a:ext cx="94750" cy="179408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747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4E34E-900C-D56F-D922-45D91DAEF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EBE82-61D8-1B5F-DFB8-E4C9D18C1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8469"/>
            <a:ext cx="11816785" cy="5719531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What are the limitations of this search process?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445DC-47B4-EEF9-0CAA-1C28EA7E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C433A7-3025-E505-773E-465B5D61F16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Storage: Search</a:t>
            </a:r>
          </a:p>
        </p:txBody>
      </p:sp>
    </p:spTree>
    <p:extLst>
      <p:ext uri="{BB962C8B-B14F-4D97-AF65-F5344CB8AC3E}">
        <p14:creationId xmlns:p14="http://schemas.microsoft.com/office/powerpoint/2010/main" val="1249482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27289-9FB6-824B-BD43-D4C245F32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24368-5A1A-10E4-A8C8-516FC3B4C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8469"/>
            <a:ext cx="11816785" cy="5719531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What are the limitations of this search process?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Manually traverse over all the tables in each level.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Search all levels until you find the record.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51AED-C17E-6BB4-A93D-3F631047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BD5A9D8-0031-3F50-87BB-1B65B8B930C2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Storage: Search</a:t>
            </a:r>
          </a:p>
        </p:txBody>
      </p:sp>
    </p:spTree>
    <p:extLst>
      <p:ext uri="{BB962C8B-B14F-4D97-AF65-F5344CB8AC3E}">
        <p14:creationId xmlns:p14="http://schemas.microsoft.com/office/powerpoint/2010/main" val="2742266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4F130-2251-B41C-E94E-D5692F982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BCC4D-9BE9-BE66-034F-ACF61BB84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8469"/>
            <a:ext cx="11816785" cy="5719531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How can we do better?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67077-982E-B4C5-CDB1-B9CCF9D7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1DA0B4-73C6-7A39-1768-95617D60881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Storage: Search</a:t>
            </a:r>
          </a:p>
        </p:txBody>
      </p:sp>
    </p:spTree>
    <p:extLst>
      <p:ext uri="{BB962C8B-B14F-4D97-AF65-F5344CB8AC3E}">
        <p14:creationId xmlns:p14="http://schemas.microsoft.com/office/powerpoint/2010/main" val="31575918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C2829-22F2-AC08-7D9F-FF3F30D0B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AD39D-8E6B-EADA-924C-A9A2F1DA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8469"/>
            <a:ext cx="11816785" cy="5719531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How can we do better?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Two design optimizations: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Range Pointer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Bloom filter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14776-56D7-65AC-112F-13108DEC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CEA84E-052A-13F4-1941-3878608D239A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Storage: Search</a:t>
            </a:r>
          </a:p>
        </p:txBody>
      </p:sp>
    </p:spTree>
    <p:extLst>
      <p:ext uri="{BB962C8B-B14F-4D97-AF65-F5344CB8AC3E}">
        <p14:creationId xmlns:p14="http://schemas.microsoft.com/office/powerpoint/2010/main" val="13446313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CAC84-13F0-30B0-2FBB-42EA7DC57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C6FAC-6124-EFA7-92D2-C07BC8AB9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8469"/>
            <a:ext cx="11816785" cy="5719531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How can we do better?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Two design optimizations:</a:t>
            </a:r>
          </a:p>
          <a:p>
            <a:pPr lvl="1" algn="just"/>
            <a:r>
              <a:rPr lang="en-US" b="1" dirty="0">
                <a:latin typeface="Palatino Linotype" panose="02040502050505030304" pitchFamily="18" charset="0"/>
              </a:rPr>
              <a:t>Range Pointer</a:t>
            </a:r>
            <a:r>
              <a:rPr lang="en-US" dirty="0">
                <a:latin typeface="Palatino Linotype" panose="02040502050505030304" pitchFamily="18" charset="0"/>
              </a:rPr>
              <a:t>:</a:t>
            </a:r>
          </a:p>
          <a:p>
            <a:pPr lvl="2" algn="just"/>
            <a:r>
              <a:rPr lang="en-US" sz="2400" dirty="0">
                <a:latin typeface="Palatino Linotype" panose="02040502050505030304" pitchFamily="18" charset="0"/>
              </a:rPr>
              <a:t>Tells the minimum and maximum key identifiers in a table.</a:t>
            </a:r>
          </a:p>
          <a:p>
            <a:pPr marL="914400" lvl="2" indent="0" algn="just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lvl="1" algn="just"/>
            <a:r>
              <a:rPr lang="en-US" b="1" dirty="0">
                <a:latin typeface="Palatino Linotype" panose="02040502050505030304" pitchFamily="18" charset="0"/>
              </a:rPr>
              <a:t>Bloom filter</a:t>
            </a:r>
            <a:r>
              <a:rPr lang="en-US" dirty="0">
                <a:latin typeface="Palatino Linotype" panose="02040502050505030304" pitchFamily="18" charset="0"/>
              </a:rPr>
              <a:t>:</a:t>
            </a:r>
          </a:p>
          <a:p>
            <a:pPr lvl="2" algn="just"/>
            <a:r>
              <a:rPr lang="en-US" sz="2400" dirty="0">
                <a:latin typeface="Palatino Linotype" panose="02040502050505030304" pitchFamily="18" charset="0"/>
              </a:rPr>
              <a:t>Tells if a record exists of not.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5EAD5-6C5D-E62E-C048-E6E86E0F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F06977A-E47A-772E-5F25-C01C1A806216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Storage: Search</a:t>
            </a:r>
          </a:p>
        </p:txBody>
      </p:sp>
    </p:spTree>
    <p:extLst>
      <p:ext uri="{BB962C8B-B14F-4D97-AF65-F5344CB8AC3E}">
        <p14:creationId xmlns:p14="http://schemas.microsoft.com/office/powerpoint/2010/main" val="1852415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E58B2-C067-FB5B-9429-C75E71BB2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3088B-A665-B198-6C81-71F080D6A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8469"/>
            <a:ext cx="11816785" cy="4920807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These pointer arrows are relative </a:t>
            </a:r>
            <a:r>
              <a:rPr lang="en-US" sz="2400" b="1" dirty="0">
                <a:latin typeface="Palatino Linotype" panose="02040502050505030304" pitchFamily="18" charset="0"/>
              </a:rPr>
              <a:t>offsets </a:t>
            </a:r>
            <a:r>
              <a:rPr lang="en-US" sz="2400" dirty="0">
                <a:latin typeface="Palatino Linotype" panose="02040502050505030304" pitchFamily="18" charset="0"/>
              </a:rPr>
              <a:t>to the specific location.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Blue arrow represents the direction in which slot array and records can grow (use the free space)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6CEBE-FA42-D5D6-9808-803D30AE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43E797-376D-4D3B-F1F5-8130C8177F22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Slotted Pages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DEBC71A0-4653-5DC7-8140-21E331802B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3044339"/>
              </p:ext>
            </p:extLst>
          </p:nvPr>
        </p:nvGraphicFramePr>
        <p:xfrm>
          <a:off x="1727935" y="4680867"/>
          <a:ext cx="911134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446314">
                  <a:extLst>
                    <a:ext uri="{9D8B030D-6E8A-4147-A177-3AD203B41FA5}">
                      <a16:colId xmlns:a16="http://schemas.microsoft.com/office/drawing/2014/main" val="186530916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1289909768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20338919"/>
                    </a:ext>
                  </a:extLst>
                </a:gridCol>
                <a:gridCol w="1820246">
                  <a:extLst>
                    <a:ext uri="{9D8B030D-6E8A-4147-A177-3AD203B41FA5}">
                      <a16:colId xmlns:a16="http://schemas.microsoft.com/office/drawing/2014/main" val="3412760522"/>
                    </a:ext>
                  </a:extLst>
                </a:gridCol>
                <a:gridCol w="1002047">
                  <a:extLst>
                    <a:ext uri="{9D8B030D-6E8A-4147-A177-3AD203B41FA5}">
                      <a16:colId xmlns:a16="http://schemas.microsoft.com/office/drawing/2014/main" val="1932776042"/>
                    </a:ext>
                  </a:extLst>
                </a:gridCol>
                <a:gridCol w="979715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300307652"/>
                    </a:ext>
                  </a:extLst>
                </a:gridCol>
                <a:gridCol w="1227190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#Entries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26507"/>
                  </a:ext>
                </a:extLst>
              </a:tr>
            </a:tbl>
          </a:graphicData>
        </a:graphic>
      </p:graphicFrame>
      <p:sp>
        <p:nvSpPr>
          <p:cNvPr id="11" name="Freeform 10">
            <a:extLst>
              <a:ext uri="{FF2B5EF4-FFF2-40B4-BE49-F238E27FC236}">
                <a16:creationId xmlns:a16="http://schemas.microsoft.com/office/drawing/2014/main" id="{2D0547F2-7E30-D2EA-46FB-36CB024F1023}"/>
              </a:ext>
            </a:extLst>
          </p:cNvPr>
          <p:cNvSpPr/>
          <p:nvPr/>
        </p:nvSpPr>
        <p:spPr>
          <a:xfrm>
            <a:off x="2427514" y="5464629"/>
            <a:ext cx="4049486" cy="838227"/>
          </a:xfrm>
          <a:custGeom>
            <a:avLst/>
            <a:gdLst>
              <a:gd name="connsiteX0" fmla="*/ 0 w 4049486"/>
              <a:gd name="connsiteY0" fmla="*/ 0 h 838227"/>
              <a:gd name="connsiteX1" fmla="*/ 1926772 w 4049486"/>
              <a:gd name="connsiteY1" fmla="*/ 838200 h 838227"/>
              <a:gd name="connsiteX2" fmla="*/ 4049486 w 4049486"/>
              <a:gd name="connsiteY2" fmla="*/ 32657 h 838227"/>
              <a:gd name="connsiteX3" fmla="*/ 4049486 w 4049486"/>
              <a:gd name="connsiteY3" fmla="*/ 32657 h 83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486" h="838227">
                <a:moveTo>
                  <a:pt x="0" y="0"/>
                </a:moveTo>
                <a:cubicBezTo>
                  <a:pt x="625929" y="416378"/>
                  <a:pt x="1251858" y="832757"/>
                  <a:pt x="1926772" y="838200"/>
                </a:cubicBezTo>
                <a:cubicBezTo>
                  <a:pt x="2601686" y="843643"/>
                  <a:pt x="4049486" y="32657"/>
                  <a:pt x="4049486" y="32657"/>
                </a:cubicBezTo>
                <a:lnTo>
                  <a:pt x="4049486" y="32657"/>
                </a:ln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8C27AF9-6A32-0C07-738A-26CA85E8E682}"/>
              </a:ext>
            </a:extLst>
          </p:cNvPr>
          <p:cNvSpPr/>
          <p:nvPr/>
        </p:nvSpPr>
        <p:spPr>
          <a:xfrm>
            <a:off x="3276600" y="5508171"/>
            <a:ext cx="7315200" cy="1088572"/>
          </a:xfrm>
          <a:custGeom>
            <a:avLst/>
            <a:gdLst>
              <a:gd name="connsiteX0" fmla="*/ 0 w 7315200"/>
              <a:gd name="connsiteY0" fmla="*/ 0 h 1088572"/>
              <a:gd name="connsiteX1" fmla="*/ 4027714 w 7315200"/>
              <a:gd name="connsiteY1" fmla="*/ 1088572 h 1088572"/>
              <a:gd name="connsiteX2" fmla="*/ 7315200 w 7315200"/>
              <a:gd name="connsiteY2" fmla="*/ 0 h 1088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0" h="1088572">
                <a:moveTo>
                  <a:pt x="0" y="0"/>
                </a:moveTo>
                <a:cubicBezTo>
                  <a:pt x="1404257" y="544286"/>
                  <a:pt x="2808514" y="1088572"/>
                  <a:pt x="4027714" y="1088572"/>
                </a:cubicBezTo>
                <a:cubicBezTo>
                  <a:pt x="5246914" y="1088572"/>
                  <a:pt x="6281057" y="544286"/>
                  <a:pt x="7315200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CE4B6F0-AEF0-A53F-D457-FBC4F64538BC}"/>
              </a:ext>
            </a:extLst>
          </p:cNvPr>
          <p:cNvSpPr/>
          <p:nvPr/>
        </p:nvSpPr>
        <p:spPr>
          <a:xfrm>
            <a:off x="4185902" y="5508170"/>
            <a:ext cx="4049486" cy="685825"/>
          </a:xfrm>
          <a:custGeom>
            <a:avLst/>
            <a:gdLst>
              <a:gd name="connsiteX0" fmla="*/ 0 w 4702629"/>
              <a:gd name="connsiteY0" fmla="*/ 0 h 762026"/>
              <a:gd name="connsiteX1" fmla="*/ 2307771 w 4702629"/>
              <a:gd name="connsiteY1" fmla="*/ 762000 h 762026"/>
              <a:gd name="connsiteX2" fmla="*/ 4702629 w 4702629"/>
              <a:gd name="connsiteY2" fmla="*/ 21772 h 76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2629" h="762026">
                <a:moveTo>
                  <a:pt x="0" y="0"/>
                </a:moveTo>
                <a:cubicBezTo>
                  <a:pt x="762000" y="379185"/>
                  <a:pt x="1524000" y="758371"/>
                  <a:pt x="2307771" y="762000"/>
                </a:cubicBezTo>
                <a:cubicBezTo>
                  <a:pt x="3091542" y="765629"/>
                  <a:pt x="3897085" y="393700"/>
                  <a:pt x="4702629" y="21772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9763C86-2F3A-B1FD-ACD0-9091B7EE54C5}"/>
              </a:ext>
            </a:extLst>
          </p:cNvPr>
          <p:cNvSpPr/>
          <p:nvPr/>
        </p:nvSpPr>
        <p:spPr>
          <a:xfrm>
            <a:off x="3780235" y="5508171"/>
            <a:ext cx="5505279" cy="849086"/>
          </a:xfrm>
          <a:custGeom>
            <a:avLst/>
            <a:gdLst>
              <a:gd name="connsiteX0" fmla="*/ 0 w 5083628"/>
              <a:gd name="connsiteY0" fmla="*/ 0 h 849086"/>
              <a:gd name="connsiteX1" fmla="*/ 2394857 w 5083628"/>
              <a:gd name="connsiteY1" fmla="*/ 849086 h 849086"/>
              <a:gd name="connsiteX2" fmla="*/ 5083628 w 5083628"/>
              <a:gd name="connsiteY2" fmla="*/ 0 h 84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3628" h="849086">
                <a:moveTo>
                  <a:pt x="0" y="0"/>
                </a:moveTo>
                <a:cubicBezTo>
                  <a:pt x="773793" y="424543"/>
                  <a:pt x="1547586" y="849086"/>
                  <a:pt x="2394857" y="849086"/>
                </a:cubicBezTo>
                <a:cubicBezTo>
                  <a:pt x="3242128" y="849086"/>
                  <a:pt x="4162878" y="424543"/>
                  <a:pt x="5083628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2475F90C-EB82-1B25-4680-E7218FECDFCC}"/>
              </a:ext>
            </a:extLst>
          </p:cNvPr>
          <p:cNvSpPr/>
          <p:nvPr/>
        </p:nvSpPr>
        <p:spPr>
          <a:xfrm>
            <a:off x="4626429" y="5508171"/>
            <a:ext cx="2645228" cy="544295"/>
          </a:xfrm>
          <a:custGeom>
            <a:avLst/>
            <a:gdLst>
              <a:gd name="connsiteX0" fmla="*/ 0 w 2645228"/>
              <a:gd name="connsiteY0" fmla="*/ 10886 h 544295"/>
              <a:gd name="connsiteX1" fmla="*/ 1219200 w 2645228"/>
              <a:gd name="connsiteY1" fmla="*/ 544286 h 544295"/>
              <a:gd name="connsiteX2" fmla="*/ 2645228 w 2645228"/>
              <a:gd name="connsiteY2" fmla="*/ 0 h 544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5228" h="544295">
                <a:moveTo>
                  <a:pt x="0" y="10886"/>
                </a:moveTo>
                <a:cubicBezTo>
                  <a:pt x="389164" y="278493"/>
                  <a:pt x="778329" y="546100"/>
                  <a:pt x="1219200" y="544286"/>
                </a:cubicBezTo>
                <a:cubicBezTo>
                  <a:pt x="1660071" y="542472"/>
                  <a:pt x="2152649" y="271236"/>
                  <a:pt x="2645228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4AFE65-68AF-8BD8-78BB-0E0C148CB15F}"/>
              </a:ext>
            </a:extLst>
          </p:cNvPr>
          <p:cNvSpPr txBox="1"/>
          <p:nvPr/>
        </p:nvSpPr>
        <p:spPr>
          <a:xfrm>
            <a:off x="7864178" y="3925763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Records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C9F5E5-ECB2-C68D-B22C-A9812692AC4E}"/>
              </a:ext>
            </a:extLst>
          </p:cNvPr>
          <p:cNvSpPr txBox="1"/>
          <p:nvPr/>
        </p:nvSpPr>
        <p:spPr>
          <a:xfrm>
            <a:off x="838200" y="469176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Size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F8D6DB-9793-525E-ADB3-7BB7F5C5C653}"/>
              </a:ext>
            </a:extLst>
          </p:cNvPr>
          <p:cNvSpPr txBox="1"/>
          <p:nvPr/>
        </p:nvSpPr>
        <p:spPr>
          <a:xfrm>
            <a:off x="3046702" y="3925764"/>
            <a:ext cx="157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Slot Array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CDE370-D95F-41C1-E55D-66AF91828FC5}"/>
              </a:ext>
            </a:extLst>
          </p:cNvPr>
          <p:cNvSpPr txBox="1"/>
          <p:nvPr/>
        </p:nvSpPr>
        <p:spPr>
          <a:xfrm>
            <a:off x="358649" y="5131378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Location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20E16D56-1E73-FA70-14A1-1A3E72B6D161}"/>
              </a:ext>
            </a:extLst>
          </p:cNvPr>
          <p:cNvSpPr/>
          <p:nvPr/>
        </p:nvSpPr>
        <p:spPr>
          <a:xfrm rot="16200000">
            <a:off x="3648382" y="3883557"/>
            <a:ext cx="284034" cy="1245267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A221647-7B3A-8080-A3CA-7C43448F4DD9}"/>
              </a:ext>
            </a:extLst>
          </p:cNvPr>
          <p:cNvSpPr/>
          <p:nvPr/>
        </p:nvSpPr>
        <p:spPr>
          <a:xfrm>
            <a:off x="4880224" y="4795153"/>
            <a:ext cx="328773" cy="255819"/>
          </a:xfrm>
          <a:prstGeom prst="rightArrow">
            <a:avLst/>
          </a:prstGeom>
          <a:solidFill>
            <a:srgbClr val="00B0F0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B943BD9-8474-3292-E749-9D86E65B2960}"/>
              </a:ext>
            </a:extLst>
          </p:cNvPr>
          <p:cNvSpPr/>
          <p:nvPr/>
        </p:nvSpPr>
        <p:spPr>
          <a:xfrm rot="10800000">
            <a:off x="6189322" y="5135663"/>
            <a:ext cx="328773" cy="255819"/>
          </a:xfrm>
          <a:prstGeom prst="rightArrow">
            <a:avLst/>
          </a:prstGeom>
          <a:solidFill>
            <a:srgbClr val="00B0F0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893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7AD72-20AE-DE86-D747-74253DCD8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CAD7-5527-2E95-91A3-3CCB4216683D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Storage: 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3E2477-FE2A-887F-D17D-F0540667224F}"/>
              </a:ext>
            </a:extLst>
          </p:cNvPr>
          <p:cNvCxnSpPr/>
          <p:nvPr/>
        </p:nvCxnSpPr>
        <p:spPr>
          <a:xfrm>
            <a:off x="4417895" y="1208997"/>
            <a:ext cx="0" cy="5147353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EB7065-4554-8DBB-6958-71084587371A}"/>
              </a:ext>
            </a:extLst>
          </p:cNvPr>
          <p:cNvSpPr txBox="1"/>
          <p:nvPr/>
        </p:nvSpPr>
        <p:spPr>
          <a:xfrm>
            <a:off x="1002147" y="106371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16F8A7-36E7-E594-78D0-14319CFE27C7}"/>
              </a:ext>
            </a:extLst>
          </p:cNvPr>
          <p:cNvSpPr txBox="1"/>
          <p:nvPr/>
        </p:nvSpPr>
        <p:spPr>
          <a:xfrm>
            <a:off x="8956810" y="1063709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Disk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5BDD43F-BD3E-D387-D7CA-C921404A63ED}"/>
              </a:ext>
            </a:extLst>
          </p:cNvPr>
          <p:cNvGraphicFramePr>
            <a:graphicFrameLocks/>
          </p:cNvGraphicFramePr>
          <p:nvPr/>
        </p:nvGraphicFramePr>
        <p:xfrm>
          <a:off x="838200" y="3810927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2E3351-6921-CDA1-6C53-86A551A78886}"/>
              </a:ext>
            </a:extLst>
          </p:cNvPr>
          <p:cNvCxnSpPr>
            <a:cxnSpLocks/>
          </p:cNvCxnSpPr>
          <p:nvPr/>
        </p:nvCxnSpPr>
        <p:spPr>
          <a:xfrm flipH="1">
            <a:off x="5256408" y="3169648"/>
            <a:ext cx="6690181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38D770-DC48-85A7-9EA9-3994ABB59CF7}"/>
              </a:ext>
            </a:extLst>
          </p:cNvPr>
          <p:cNvSpPr txBox="1"/>
          <p:nvPr/>
        </p:nvSpPr>
        <p:spPr>
          <a:xfrm>
            <a:off x="11033865" y="2192102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0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BF7C6E0-99AD-2AB5-D8E6-5624F8A6D93E}"/>
              </a:ext>
            </a:extLst>
          </p:cNvPr>
          <p:cNvSpPr txBox="1">
            <a:spLocks/>
          </p:cNvSpPr>
          <p:nvPr/>
        </p:nvSpPr>
        <p:spPr>
          <a:xfrm>
            <a:off x="266997" y="1978889"/>
            <a:ext cx="3312386" cy="1226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Say, we want to delete a </a:t>
            </a:r>
            <a:r>
              <a:rPr lang="en-US" sz="2400" b="1" dirty="0">
                <a:latin typeface="Palatino Linotype" panose="02040502050505030304" pitchFamily="18" charset="0"/>
              </a:rPr>
              <a:t>record 5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  <a:endParaRPr lang="en-US" sz="2400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1542629-2803-51FB-C3C8-93BD2E057183}"/>
              </a:ext>
            </a:extLst>
          </p:cNvPr>
          <p:cNvGraphicFramePr>
            <a:graphicFrameLocks/>
          </p:cNvGraphicFramePr>
          <p:nvPr/>
        </p:nvGraphicFramePr>
        <p:xfrm>
          <a:off x="8719148" y="3588891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615776B-7CAA-937A-895D-DE6F92FEF331}"/>
              </a:ext>
            </a:extLst>
          </p:cNvPr>
          <p:cNvSpPr txBox="1"/>
          <p:nvPr/>
        </p:nvSpPr>
        <p:spPr>
          <a:xfrm>
            <a:off x="11033864" y="4265789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1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F94339E-1DA9-BAA2-8A82-7DA42FE789D1}"/>
              </a:ext>
            </a:extLst>
          </p:cNvPr>
          <p:cNvGraphicFramePr>
            <a:graphicFrameLocks/>
          </p:cNvGraphicFramePr>
          <p:nvPr/>
        </p:nvGraphicFramePr>
        <p:xfrm>
          <a:off x="5905379" y="3588891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4D682A-1E10-5AD2-812E-6522005B10C5}"/>
              </a:ext>
            </a:extLst>
          </p:cNvPr>
          <p:cNvCxnSpPr>
            <a:cxnSpLocks/>
          </p:cNvCxnSpPr>
          <p:nvPr/>
        </p:nvCxnSpPr>
        <p:spPr>
          <a:xfrm flipH="1">
            <a:off x="5256407" y="5952233"/>
            <a:ext cx="6690181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1AD1ABE-4C5D-A926-414B-1DB0D1C915D2}"/>
              </a:ext>
            </a:extLst>
          </p:cNvPr>
          <p:cNvSpPr txBox="1"/>
          <p:nvPr/>
        </p:nvSpPr>
        <p:spPr>
          <a:xfrm>
            <a:off x="11033864" y="6139421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2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C5A899F-FEA3-0384-AFEB-96398CE940EF}"/>
              </a:ext>
            </a:extLst>
          </p:cNvPr>
          <p:cNvGraphicFramePr>
            <a:graphicFrameLocks/>
          </p:cNvGraphicFramePr>
          <p:nvPr/>
        </p:nvGraphicFramePr>
        <p:xfrm>
          <a:off x="7496290" y="1873641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812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DB64C-A2CF-C687-394B-49C1CD3E2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576D-DF8C-1E55-39A7-D4F7EFF809F3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Storage: 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667B79-9BCA-5E59-4275-35ADBAE8639B}"/>
              </a:ext>
            </a:extLst>
          </p:cNvPr>
          <p:cNvCxnSpPr/>
          <p:nvPr/>
        </p:nvCxnSpPr>
        <p:spPr>
          <a:xfrm>
            <a:off x="4417895" y="1208997"/>
            <a:ext cx="0" cy="5147353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9131A9A-2D8F-9E7E-DFBA-1F31A4430B00}"/>
              </a:ext>
            </a:extLst>
          </p:cNvPr>
          <p:cNvSpPr txBox="1"/>
          <p:nvPr/>
        </p:nvSpPr>
        <p:spPr>
          <a:xfrm>
            <a:off x="1002147" y="106371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5B4F8D-5366-9B6D-7410-AD4C0A707B42}"/>
              </a:ext>
            </a:extLst>
          </p:cNvPr>
          <p:cNvSpPr txBox="1"/>
          <p:nvPr/>
        </p:nvSpPr>
        <p:spPr>
          <a:xfrm>
            <a:off x="8956810" y="1063709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Disk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9EA21A3-E187-4B53-6E00-7E4E999160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9250369"/>
              </p:ext>
            </p:extLst>
          </p:nvPr>
        </p:nvGraphicFramePr>
        <p:xfrm>
          <a:off x="838200" y="3810927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00B05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D73159-7EFE-B80F-F33B-3CC127EDCDE0}"/>
              </a:ext>
            </a:extLst>
          </p:cNvPr>
          <p:cNvCxnSpPr>
            <a:cxnSpLocks/>
          </p:cNvCxnSpPr>
          <p:nvPr/>
        </p:nvCxnSpPr>
        <p:spPr>
          <a:xfrm flipH="1">
            <a:off x="5256408" y="3169648"/>
            <a:ext cx="6690181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C63B5B6-18C7-8C51-8ADE-F7D4C6EEF101}"/>
              </a:ext>
            </a:extLst>
          </p:cNvPr>
          <p:cNvSpPr txBox="1"/>
          <p:nvPr/>
        </p:nvSpPr>
        <p:spPr>
          <a:xfrm>
            <a:off x="11033865" y="2192102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0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0D87AB-6D98-16BA-4D14-3107B950DF66}"/>
              </a:ext>
            </a:extLst>
          </p:cNvPr>
          <p:cNvSpPr txBox="1">
            <a:spLocks/>
          </p:cNvSpPr>
          <p:nvPr/>
        </p:nvSpPr>
        <p:spPr>
          <a:xfrm>
            <a:off x="266996" y="1978889"/>
            <a:ext cx="3662243" cy="16100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First, go to the </a:t>
            </a:r>
            <a:r>
              <a:rPr lang="en-US" sz="2400" dirty="0" err="1">
                <a:latin typeface="Palatino Linotype" panose="02040502050505030304" pitchFamily="18" charset="0"/>
              </a:rPr>
              <a:t>MemTable</a:t>
            </a:r>
            <a:r>
              <a:rPr lang="en-US" sz="2400" dirty="0">
                <a:latin typeface="Palatino Linotype" panose="02040502050505030304" pitchFamily="18" charset="0"/>
              </a:rPr>
              <a:t> and see if it exists!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If it does, then add a </a:t>
            </a:r>
            <a:r>
              <a:rPr lang="en-US" sz="2400" b="1" dirty="0">
                <a:latin typeface="Palatino Linotype" panose="02040502050505030304" pitchFamily="18" charset="0"/>
              </a:rPr>
              <a:t>tombstone.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52EE720-FBAE-627E-83C7-FCDEC2168FFB}"/>
              </a:ext>
            </a:extLst>
          </p:cNvPr>
          <p:cNvGraphicFramePr>
            <a:graphicFrameLocks/>
          </p:cNvGraphicFramePr>
          <p:nvPr/>
        </p:nvGraphicFramePr>
        <p:xfrm>
          <a:off x="8719148" y="3588891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6BFD78B-5B39-6C75-C3FE-186EE7C4056D}"/>
              </a:ext>
            </a:extLst>
          </p:cNvPr>
          <p:cNvSpPr txBox="1"/>
          <p:nvPr/>
        </p:nvSpPr>
        <p:spPr>
          <a:xfrm>
            <a:off x="11033864" y="4265789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1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1A6E163-6584-FD8A-9AC1-0A5A47DA7EFC}"/>
              </a:ext>
            </a:extLst>
          </p:cNvPr>
          <p:cNvGraphicFramePr>
            <a:graphicFrameLocks/>
          </p:cNvGraphicFramePr>
          <p:nvPr/>
        </p:nvGraphicFramePr>
        <p:xfrm>
          <a:off x="5905379" y="3588891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3E811D-6474-A682-DF39-FB37ED0EAD2D}"/>
              </a:ext>
            </a:extLst>
          </p:cNvPr>
          <p:cNvCxnSpPr>
            <a:cxnSpLocks/>
          </p:cNvCxnSpPr>
          <p:nvPr/>
        </p:nvCxnSpPr>
        <p:spPr>
          <a:xfrm flipH="1">
            <a:off x="5256407" y="5952233"/>
            <a:ext cx="6690181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FC7351-98E9-682E-768B-A5F0F3CDB655}"/>
              </a:ext>
            </a:extLst>
          </p:cNvPr>
          <p:cNvSpPr txBox="1"/>
          <p:nvPr/>
        </p:nvSpPr>
        <p:spPr>
          <a:xfrm>
            <a:off x="11033864" y="6139421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2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9E43C850-A0FE-BA8D-BAF1-437C488183EF}"/>
              </a:ext>
            </a:extLst>
          </p:cNvPr>
          <p:cNvGraphicFramePr>
            <a:graphicFrameLocks/>
          </p:cNvGraphicFramePr>
          <p:nvPr/>
        </p:nvGraphicFramePr>
        <p:xfrm>
          <a:off x="7496290" y="1873641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sp>
        <p:nvSpPr>
          <p:cNvPr id="3" name="Down Arrow 2">
            <a:extLst>
              <a:ext uri="{FF2B5EF4-FFF2-40B4-BE49-F238E27FC236}">
                <a16:creationId xmlns:a16="http://schemas.microsoft.com/office/drawing/2014/main" id="{C4FA7160-2A4D-D882-2EE1-D7135BC15A9E}"/>
              </a:ext>
            </a:extLst>
          </p:cNvPr>
          <p:cNvSpPr/>
          <p:nvPr/>
        </p:nvSpPr>
        <p:spPr>
          <a:xfrm>
            <a:off x="266997" y="3810927"/>
            <a:ext cx="113147" cy="111252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Gravestone with solid fill">
            <a:extLst>
              <a:ext uri="{FF2B5EF4-FFF2-40B4-BE49-F238E27FC236}">
                <a16:creationId xmlns:a16="http://schemas.microsoft.com/office/drawing/2014/main" id="{10FBCD63-DE05-8FC1-1719-AA5F81A7E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0117" y="3810927"/>
            <a:ext cx="398905" cy="39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3762B-7ADD-BDBC-80F7-228C8781E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7BFD-1B54-8A81-3FFD-D306546FB39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Storage: 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6EFE16-07A8-769F-0B3A-48AA152AFF9F}"/>
              </a:ext>
            </a:extLst>
          </p:cNvPr>
          <p:cNvCxnSpPr/>
          <p:nvPr/>
        </p:nvCxnSpPr>
        <p:spPr>
          <a:xfrm>
            <a:off x="4417895" y="1208997"/>
            <a:ext cx="0" cy="5147353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9340BF-375A-3316-C904-DC3BE219C47F}"/>
              </a:ext>
            </a:extLst>
          </p:cNvPr>
          <p:cNvSpPr txBox="1"/>
          <p:nvPr/>
        </p:nvSpPr>
        <p:spPr>
          <a:xfrm>
            <a:off x="1002147" y="106371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099438-5CC7-ABBC-566C-F836C82B5C2E}"/>
              </a:ext>
            </a:extLst>
          </p:cNvPr>
          <p:cNvSpPr txBox="1"/>
          <p:nvPr/>
        </p:nvSpPr>
        <p:spPr>
          <a:xfrm>
            <a:off x="8956810" y="1063709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Disk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DDCF642-7DA0-DBE7-433F-275A5418CC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6356319"/>
              </p:ext>
            </p:extLst>
          </p:nvPr>
        </p:nvGraphicFramePr>
        <p:xfrm>
          <a:off x="838200" y="3810927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E3CD28-9CC5-D8DF-0696-2DDC6A770D30}"/>
              </a:ext>
            </a:extLst>
          </p:cNvPr>
          <p:cNvCxnSpPr>
            <a:cxnSpLocks/>
          </p:cNvCxnSpPr>
          <p:nvPr/>
        </p:nvCxnSpPr>
        <p:spPr>
          <a:xfrm flipH="1">
            <a:off x="5256408" y="3169648"/>
            <a:ext cx="6690181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E42B5B0-BE90-0391-F5FC-B27E001234D8}"/>
              </a:ext>
            </a:extLst>
          </p:cNvPr>
          <p:cNvSpPr txBox="1"/>
          <p:nvPr/>
        </p:nvSpPr>
        <p:spPr>
          <a:xfrm>
            <a:off x="11033865" y="2192102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0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32E8E90-51ED-CB2A-5B9F-86231B130FED}"/>
              </a:ext>
            </a:extLst>
          </p:cNvPr>
          <p:cNvSpPr txBox="1">
            <a:spLocks/>
          </p:cNvSpPr>
          <p:nvPr/>
        </p:nvSpPr>
        <p:spPr>
          <a:xfrm>
            <a:off x="266997" y="1978889"/>
            <a:ext cx="3312386" cy="1226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Say, we want to delete a </a:t>
            </a:r>
            <a:r>
              <a:rPr lang="en-US" sz="2400" b="1" dirty="0">
                <a:latin typeface="Palatino Linotype" panose="02040502050505030304" pitchFamily="18" charset="0"/>
              </a:rPr>
              <a:t>record 4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  <a:endParaRPr lang="en-US" sz="2400" b="1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CCA14DC-AAFF-9FE1-570A-7840EECCFD7C}"/>
              </a:ext>
            </a:extLst>
          </p:cNvPr>
          <p:cNvGraphicFramePr>
            <a:graphicFrameLocks/>
          </p:cNvGraphicFramePr>
          <p:nvPr/>
        </p:nvGraphicFramePr>
        <p:xfrm>
          <a:off x="8719148" y="3588891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A017448-C960-14D0-7230-15EC273A5346}"/>
              </a:ext>
            </a:extLst>
          </p:cNvPr>
          <p:cNvSpPr txBox="1"/>
          <p:nvPr/>
        </p:nvSpPr>
        <p:spPr>
          <a:xfrm>
            <a:off x="11033864" y="4265789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1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A2C8B82-E768-19E3-DA72-E7FC7B6BC594}"/>
              </a:ext>
            </a:extLst>
          </p:cNvPr>
          <p:cNvGraphicFramePr>
            <a:graphicFrameLocks/>
          </p:cNvGraphicFramePr>
          <p:nvPr/>
        </p:nvGraphicFramePr>
        <p:xfrm>
          <a:off x="5905379" y="3588891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E82E05-C48C-1A8F-EBCD-EEC5AAE21385}"/>
              </a:ext>
            </a:extLst>
          </p:cNvPr>
          <p:cNvCxnSpPr>
            <a:cxnSpLocks/>
          </p:cNvCxnSpPr>
          <p:nvPr/>
        </p:nvCxnSpPr>
        <p:spPr>
          <a:xfrm flipH="1">
            <a:off x="5256407" y="5952233"/>
            <a:ext cx="6690181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C6B1C81-D5F4-5ACF-9FA8-D253C5A15BEC}"/>
              </a:ext>
            </a:extLst>
          </p:cNvPr>
          <p:cNvSpPr txBox="1"/>
          <p:nvPr/>
        </p:nvSpPr>
        <p:spPr>
          <a:xfrm>
            <a:off x="11033864" y="6139421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2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B41CCCB-9C63-1E20-3691-C26BEF4F4160}"/>
              </a:ext>
            </a:extLst>
          </p:cNvPr>
          <p:cNvGraphicFramePr>
            <a:graphicFrameLocks/>
          </p:cNvGraphicFramePr>
          <p:nvPr/>
        </p:nvGraphicFramePr>
        <p:xfrm>
          <a:off x="7496290" y="1873641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570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08E17-77A4-C720-34D6-3C71A56F3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E9466A-B48A-B5B5-5351-2170E33890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7969919"/>
              </p:ext>
            </p:extLst>
          </p:nvPr>
        </p:nvGraphicFramePr>
        <p:xfrm>
          <a:off x="838200" y="4725326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C03AA96-2ADA-4634-E9A1-0DE57898DC6E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Storage: Delete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160B14-7B85-C907-A377-61A8D7604DF3}"/>
              </a:ext>
            </a:extLst>
          </p:cNvPr>
          <p:cNvCxnSpPr/>
          <p:nvPr/>
        </p:nvCxnSpPr>
        <p:spPr>
          <a:xfrm>
            <a:off x="4417895" y="1208997"/>
            <a:ext cx="0" cy="5147353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FB1A1A-BE5D-45CB-36CC-17E59B835C94}"/>
              </a:ext>
            </a:extLst>
          </p:cNvPr>
          <p:cNvSpPr txBox="1"/>
          <p:nvPr/>
        </p:nvSpPr>
        <p:spPr>
          <a:xfrm>
            <a:off x="1002147" y="106371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160AA6-5DDD-F882-3E87-4F33E025387D}"/>
              </a:ext>
            </a:extLst>
          </p:cNvPr>
          <p:cNvSpPr txBox="1"/>
          <p:nvPr/>
        </p:nvSpPr>
        <p:spPr>
          <a:xfrm>
            <a:off x="8956810" y="1063709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Disk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0747AC-D4EA-33E6-820A-10AB6DD612E8}"/>
              </a:ext>
            </a:extLst>
          </p:cNvPr>
          <p:cNvCxnSpPr>
            <a:cxnSpLocks/>
          </p:cNvCxnSpPr>
          <p:nvPr/>
        </p:nvCxnSpPr>
        <p:spPr>
          <a:xfrm flipH="1">
            <a:off x="5256408" y="3169648"/>
            <a:ext cx="6690181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960E8AE-574C-DBD5-B870-E892CA4606F0}"/>
              </a:ext>
            </a:extLst>
          </p:cNvPr>
          <p:cNvSpPr txBox="1"/>
          <p:nvPr/>
        </p:nvSpPr>
        <p:spPr>
          <a:xfrm>
            <a:off x="11033865" y="2192102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0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99AC0F4-87A5-3173-5EDD-E441D85AFF22}"/>
              </a:ext>
            </a:extLst>
          </p:cNvPr>
          <p:cNvSpPr txBox="1">
            <a:spLocks/>
          </p:cNvSpPr>
          <p:nvPr/>
        </p:nvSpPr>
        <p:spPr>
          <a:xfrm>
            <a:off x="266996" y="1978888"/>
            <a:ext cx="3662249" cy="2126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First, go to the </a:t>
            </a:r>
            <a:r>
              <a:rPr lang="en-US" sz="2400" dirty="0" err="1">
                <a:latin typeface="Palatino Linotype" panose="02040502050505030304" pitchFamily="18" charset="0"/>
              </a:rPr>
              <a:t>MemTable</a:t>
            </a:r>
            <a:r>
              <a:rPr lang="en-US" sz="2400" dirty="0">
                <a:latin typeface="Palatino Linotype" panose="02040502050505030304" pitchFamily="18" charset="0"/>
              </a:rPr>
              <a:t> and see if it exists!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Record 4 </a:t>
            </a:r>
            <a:r>
              <a:rPr lang="en-US" sz="2400" dirty="0">
                <a:latin typeface="Palatino Linotype" panose="02040502050505030304" pitchFamily="18" charset="0"/>
              </a:rPr>
              <a:t>does not exist, so create an entry with </a:t>
            </a:r>
            <a:r>
              <a:rPr lang="en-US" sz="2400" b="1" dirty="0">
                <a:latin typeface="Palatino Linotype" panose="02040502050505030304" pitchFamily="18" charset="0"/>
              </a:rPr>
              <a:t>tombstone.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3A76CC1-ADA0-5BDC-468E-59D29243B79A}"/>
              </a:ext>
            </a:extLst>
          </p:cNvPr>
          <p:cNvGraphicFramePr>
            <a:graphicFrameLocks/>
          </p:cNvGraphicFramePr>
          <p:nvPr/>
        </p:nvGraphicFramePr>
        <p:xfrm>
          <a:off x="8719148" y="3588891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D8396E8-BB53-93BE-97B9-2C33DDFD0DEA}"/>
              </a:ext>
            </a:extLst>
          </p:cNvPr>
          <p:cNvSpPr txBox="1"/>
          <p:nvPr/>
        </p:nvSpPr>
        <p:spPr>
          <a:xfrm>
            <a:off x="11033864" y="4265789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1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2820DF76-A668-881F-0FA8-9556D14AC6D8}"/>
              </a:ext>
            </a:extLst>
          </p:cNvPr>
          <p:cNvGraphicFramePr>
            <a:graphicFrameLocks/>
          </p:cNvGraphicFramePr>
          <p:nvPr/>
        </p:nvGraphicFramePr>
        <p:xfrm>
          <a:off x="5905379" y="3588891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E3BE1E-3EE5-61EC-4B5D-B0A424DF2918}"/>
              </a:ext>
            </a:extLst>
          </p:cNvPr>
          <p:cNvCxnSpPr>
            <a:cxnSpLocks/>
          </p:cNvCxnSpPr>
          <p:nvPr/>
        </p:nvCxnSpPr>
        <p:spPr>
          <a:xfrm flipH="1">
            <a:off x="5256407" y="5952233"/>
            <a:ext cx="6690181" cy="0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9293A05-034E-92EE-E7F9-AC2AA2CFCC83}"/>
              </a:ext>
            </a:extLst>
          </p:cNvPr>
          <p:cNvSpPr txBox="1"/>
          <p:nvPr/>
        </p:nvSpPr>
        <p:spPr>
          <a:xfrm>
            <a:off x="11033864" y="6139421"/>
            <a:ext cx="1016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Level 2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C42D533-C219-DFA2-2313-3F284465AB9B}"/>
              </a:ext>
            </a:extLst>
          </p:cNvPr>
          <p:cNvGraphicFramePr>
            <a:graphicFrameLocks/>
          </p:cNvGraphicFramePr>
          <p:nvPr/>
        </p:nvGraphicFramePr>
        <p:xfrm>
          <a:off x="7496290" y="1873641"/>
          <a:ext cx="22104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</a:tbl>
          </a:graphicData>
        </a:graphic>
      </p:graphicFrame>
      <p:sp>
        <p:nvSpPr>
          <p:cNvPr id="3" name="Down Arrow 2">
            <a:extLst>
              <a:ext uri="{FF2B5EF4-FFF2-40B4-BE49-F238E27FC236}">
                <a16:creationId xmlns:a16="http://schemas.microsoft.com/office/drawing/2014/main" id="{790CB9E9-075D-6210-BED1-9805FD3024DF}"/>
              </a:ext>
            </a:extLst>
          </p:cNvPr>
          <p:cNvSpPr/>
          <p:nvPr/>
        </p:nvSpPr>
        <p:spPr>
          <a:xfrm>
            <a:off x="266997" y="4725326"/>
            <a:ext cx="113147" cy="111252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Gravestone with solid fill">
            <a:extLst>
              <a:ext uri="{FF2B5EF4-FFF2-40B4-BE49-F238E27FC236}">
                <a16:creationId xmlns:a16="http://schemas.microsoft.com/office/drawing/2014/main" id="{587D737F-C614-A809-D3D1-4D64C8EE3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1864" y="5082133"/>
            <a:ext cx="398905" cy="39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926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125C0-6A97-F999-69B4-6F1E35CBE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2D84D-500B-8E81-DCF2-8F23983F4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8469"/>
            <a:ext cx="11816785" cy="5719531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So what happens to this tombstone or the deleted record once the </a:t>
            </a:r>
            <a:r>
              <a:rPr lang="en-US" sz="2400" dirty="0" err="1">
                <a:latin typeface="Palatino Linotype" panose="02040502050505030304" pitchFamily="18" charset="0"/>
              </a:rPr>
              <a:t>MemTable</a:t>
            </a:r>
            <a:r>
              <a:rPr lang="en-US" sz="2400" dirty="0">
                <a:latin typeface="Palatino Linotype" panose="02040502050505030304" pitchFamily="18" charset="0"/>
              </a:rPr>
              <a:t> is full?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5969F-4714-1D1B-41B8-4B0A5955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FDC1346-9837-A888-BC41-F480A2786B14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Storage: Delete</a:t>
            </a:r>
          </a:p>
        </p:txBody>
      </p:sp>
    </p:spTree>
    <p:extLst>
      <p:ext uri="{BB962C8B-B14F-4D97-AF65-F5344CB8AC3E}">
        <p14:creationId xmlns:p14="http://schemas.microsoft.com/office/powerpoint/2010/main" val="35963547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D3E00-E16C-F0BE-4FF1-6B421D5EA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57A41-3892-5D75-0FF7-9B0A27059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8469"/>
            <a:ext cx="11816785" cy="5719531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So what happens to this tombstone or the deleted record once the </a:t>
            </a:r>
            <a:r>
              <a:rPr lang="en-US" sz="2400" dirty="0" err="1">
                <a:latin typeface="Palatino Linotype" panose="02040502050505030304" pitchFamily="18" charset="0"/>
              </a:rPr>
              <a:t>MemTable</a:t>
            </a:r>
            <a:r>
              <a:rPr lang="en-US" sz="2400" dirty="0">
                <a:latin typeface="Palatino Linotype" panose="02040502050505030304" pitchFamily="18" charset="0"/>
              </a:rPr>
              <a:t> is full?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This tombstone will trickle down to </a:t>
            </a:r>
            <a:r>
              <a:rPr lang="en-US" sz="2400" dirty="0" err="1">
                <a:latin typeface="Palatino Linotype" panose="02040502050505030304" pitchFamily="18" charset="0"/>
              </a:rPr>
              <a:t>SSTables</a:t>
            </a:r>
            <a:r>
              <a:rPr lang="en-US" sz="2400" dirty="0">
                <a:latin typeface="Palatino Linotype" panose="02040502050505030304" pitchFamily="18" charset="0"/>
              </a:rPr>
              <a:t>. 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The most recent entry for record 4 will indicate a tombstone, which means the record is deleted.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A7381-02F9-2F4A-27E8-4999F8497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E0BCF8-BF10-2E6F-4552-074D6934E076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Storage: Delete</a:t>
            </a:r>
          </a:p>
        </p:txBody>
      </p:sp>
    </p:spTree>
    <p:extLst>
      <p:ext uri="{BB962C8B-B14F-4D97-AF65-F5344CB8AC3E}">
        <p14:creationId xmlns:p14="http://schemas.microsoft.com/office/powerpoint/2010/main" val="12931940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8DB1D-0542-C37E-BAFD-B4FE46708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BC295-3E5A-122D-F6DB-158CDECC7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8469"/>
            <a:ext cx="11816785" cy="5719531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If you have a lot of insert operations, LSM-tree is good for you.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But, if you have read-then-write type updates, then it is expensive as you will have to fetch the record, check the value, and then update.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For example, a query that states, find all employees with salary &gt; 100.</a:t>
            </a: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Deletes again are cheap.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C270B-085C-6F85-B342-E4DB5FF3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1C6B81-0B83-ED9B-A555-F0E3E0B9D751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Storage: Complexity</a:t>
            </a:r>
          </a:p>
        </p:txBody>
      </p:sp>
    </p:spTree>
    <p:extLst>
      <p:ext uri="{BB962C8B-B14F-4D97-AF65-F5344CB8AC3E}">
        <p14:creationId xmlns:p14="http://schemas.microsoft.com/office/powerpoint/2010/main" val="35500294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CAA2E-FA28-BC93-8339-73DA031E0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49340-6CAC-AC60-D731-3C4159407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8469"/>
            <a:ext cx="11816785" cy="5719531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Merge operation helps in compaction and reduce size.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Too many redundant entries make it hard to search or update.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When to merge?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Definitely when the level is full.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You can also merge whenever there are more than one table at a level.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5A85F-148C-FA36-C2BC-2FA68773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0115378-9A98-F2F7-CCFC-773FB961AF0D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Storage: Merge</a:t>
            </a:r>
          </a:p>
        </p:txBody>
      </p:sp>
    </p:spTree>
    <p:extLst>
      <p:ext uri="{BB962C8B-B14F-4D97-AF65-F5344CB8AC3E}">
        <p14:creationId xmlns:p14="http://schemas.microsoft.com/office/powerpoint/2010/main" val="4745212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88BDC-E24C-B84F-0213-08023DCD1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5528-D730-B926-F66D-3D23274BA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8469"/>
            <a:ext cx="11816785" cy="5719531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How to merge two </a:t>
            </a:r>
            <a:r>
              <a:rPr lang="en-US" sz="2400" dirty="0" err="1">
                <a:latin typeface="Palatino Linotype" panose="02040502050505030304" pitchFamily="18" charset="0"/>
              </a:rPr>
              <a:t>SSTables</a:t>
            </a:r>
            <a:r>
              <a:rPr lang="en-US" sz="2400" dirty="0">
                <a:latin typeface="Palatino Linotype" panose="02040502050505030304" pitchFamily="18" charset="0"/>
              </a:rPr>
              <a:t>?</a:t>
            </a:r>
            <a:endParaRPr lang="en-US" dirty="0">
              <a:latin typeface="Palatino Linotype" panose="02040502050505030304" pitchFamily="18" charset="0"/>
            </a:endParaRP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60786-216E-D910-8257-F0E4CDE91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B89E74-93D1-299A-61F9-6600BFECDCB8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Storage: Merge Algorithm</a:t>
            </a:r>
          </a:p>
        </p:txBody>
      </p:sp>
    </p:spTree>
    <p:extLst>
      <p:ext uri="{BB962C8B-B14F-4D97-AF65-F5344CB8AC3E}">
        <p14:creationId xmlns:p14="http://schemas.microsoft.com/office/powerpoint/2010/main" val="37978826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A0CEB-E6B5-C6AA-BA1B-228FA9636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546D9-28A7-8127-1C78-3E02830B7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8469"/>
            <a:ext cx="11816785" cy="5719531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How to merge two </a:t>
            </a:r>
            <a:r>
              <a:rPr lang="en-US" sz="2400" dirty="0" err="1">
                <a:latin typeface="Palatino Linotype" panose="02040502050505030304" pitchFamily="18" charset="0"/>
              </a:rPr>
              <a:t>SSTables</a:t>
            </a:r>
            <a:r>
              <a:rPr lang="en-US" sz="2400" dirty="0">
                <a:latin typeface="Palatino Linotype" panose="02040502050505030304" pitchFamily="18" charset="0"/>
              </a:rPr>
              <a:t>?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Have two iterators, and sequentially scan.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As entries in both the tables are sorted, so each to merge.</a:t>
            </a:r>
            <a:endParaRPr lang="en-US" dirty="0">
              <a:latin typeface="Palatino Linotype" panose="02040502050505030304" pitchFamily="18" charset="0"/>
            </a:endParaRP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F7516-CFF5-FAC5-7223-D1A50BFF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2859CB1-2F19-6863-BDE0-193EDA836542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Storage: Merge Algorithm</a:t>
            </a:r>
          </a:p>
        </p:txBody>
      </p:sp>
    </p:spTree>
    <p:extLst>
      <p:ext uri="{BB962C8B-B14F-4D97-AF65-F5344CB8AC3E}">
        <p14:creationId xmlns:p14="http://schemas.microsoft.com/office/powerpoint/2010/main" val="35125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0CEC3-82DD-2122-5845-34384867F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756A-7AD8-5C1A-8A48-ADEEECEE8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8469"/>
            <a:ext cx="11816785" cy="4920807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How to delete a record in this record layout scheme.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Say, we want to delete record 3. What do you think will happen? 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36840-B4D7-A3B0-A63A-5F39CA4B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C0B09C-B05D-1ED8-3841-266F5158BA08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Slotted Pages: Record Deletion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6AA72559-68BF-9461-815D-68E3AE882C78}"/>
              </a:ext>
            </a:extLst>
          </p:cNvPr>
          <p:cNvGraphicFramePr>
            <a:graphicFrameLocks/>
          </p:cNvGraphicFramePr>
          <p:nvPr/>
        </p:nvGraphicFramePr>
        <p:xfrm>
          <a:off x="1727935" y="4680867"/>
          <a:ext cx="911134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446314">
                  <a:extLst>
                    <a:ext uri="{9D8B030D-6E8A-4147-A177-3AD203B41FA5}">
                      <a16:colId xmlns:a16="http://schemas.microsoft.com/office/drawing/2014/main" val="186530916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1289909768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20338919"/>
                    </a:ext>
                  </a:extLst>
                </a:gridCol>
                <a:gridCol w="1820246">
                  <a:extLst>
                    <a:ext uri="{9D8B030D-6E8A-4147-A177-3AD203B41FA5}">
                      <a16:colId xmlns:a16="http://schemas.microsoft.com/office/drawing/2014/main" val="3412760522"/>
                    </a:ext>
                  </a:extLst>
                </a:gridCol>
                <a:gridCol w="1002047">
                  <a:extLst>
                    <a:ext uri="{9D8B030D-6E8A-4147-A177-3AD203B41FA5}">
                      <a16:colId xmlns:a16="http://schemas.microsoft.com/office/drawing/2014/main" val="1932776042"/>
                    </a:ext>
                  </a:extLst>
                </a:gridCol>
                <a:gridCol w="979715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300307652"/>
                    </a:ext>
                  </a:extLst>
                </a:gridCol>
                <a:gridCol w="1227190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#Entries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26507"/>
                  </a:ext>
                </a:extLst>
              </a:tr>
            </a:tbl>
          </a:graphicData>
        </a:graphic>
      </p:graphicFrame>
      <p:sp>
        <p:nvSpPr>
          <p:cNvPr id="11" name="Freeform 10">
            <a:extLst>
              <a:ext uri="{FF2B5EF4-FFF2-40B4-BE49-F238E27FC236}">
                <a16:creationId xmlns:a16="http://schemas.microsoft.com/office/drawing/2014/main" id="{19AAF414-CB99-B6DD-D060-DD5F10643BD2}"/>
              </a:ext>
            </a:extLst>
          </p:cNvPr>
          <p:cNvSpPr/>
          <p:nvPr/>
        </p:nvSpPr>
        <p:spPr>
          <a:xfrm>
            <a:off x="2427514" y="5464629"/>
            <a:ext cx="4049486" cy="838227"/>
          </a:xfrm>
          <a:custGeom>
            <a:avLst/>
            <a:gdLst>
              <a:gd name="connsiteX0" fmla="*/ 0 w 4049486"/>
              <a:gd name="connsiteY0" fmla="*/ 0 h 838227"/>
              <a:gd name="connsiteX1" fmla="*/ 1926772 w 4049486"/>
              <a:gd name="connsiteY1" fmla="*/ 838200 h 838227"/>
              <a:gd name="connsiteX2" fmla="*/ 4049486 w 4049486"/>
              <a:gd name="connsiteY2" fmla="*/ 32657 h 838227"/>
              <a:gd name="connsiteX3" fmla="*/ 4049486 w 4049486"/>
              <a:gd name="connsiteY3" fmla="*/ 32657 h 83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486" h="838227">
                <a:moveTo>
                  <a:pt x="0" y="0"/>
                </a:moveTo>
                <a:cubicBezTo>
                  <a:pt x="625929" y="416378"/>
                  <a:pt x="1251858" y="832757"/>
                  <a:pt x="1926772" y="838200"/>
                </a:cubicBezTo>
                <a:cubicBezTo>
                  <a:pt x="2601686" y="843643"/>
                  <a:pt x="4049486" y="32657"/>
                  <a:pt x="4049486" y="32657"/>
                </a:cubicBezTo>
                <a:lnTo>
                  <a:pt x="4049486" y="32657"/>
                </a:ln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613FAC5-6543-9137-0264-2F0912C02F9F}"/>
              </a:ext>
            </a:extLst>
          </p:cNvPr>
          <p:cNvSpPr/>
          <p:nvPr/>
        </p:nvSpPr>
        <p:spPr>
          <a:xfrm>
            <a:off x="3276600" y="5508171"/>
            <a:ext cx="7315200" cy="1088572"/>
          </a:xfrm>
          <a:custGeom>
            <a:avLst/>
            <a:gdLst>
              <a:gd name="connsiteX0" fmla="*/ 0 w 7315200"/>
              <a:gd name="connsiteY0" fmla="*/ 0 h 1088572"/>
              <a:gd name="connsiteX1" fmla="*/ 4027714 w 7315200"/>
              <a:gd name="connsiteY1" fmla="*/ 1088572 h 1088572"/>
              <a:gd name="connsiteX2" fmla="*/ 7315200 w 7315200"/>
              <a:gd name="connsiteY2" fmla="*/ 0 h 1088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0" h="1088572">
                <a:moveTo>
                  <a:pt x="0" y="0"/>
                </a:moveTo>
                <a:cubicBezTo>
                  <a:pt x="1404257" y="544286"/>
                  <a:pt x="2808514" y="1088572"/>
                  <a:pt x="4027714" y="1088572"/>
                </a:cubicBezTo>
                <a:cubicBezTo>
                  <a:pt x="5246914" y="1088572"/>
                  <a:pt x="6281057" y="544286"/>
                  <a:pt x="7315200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518F38B8-6205-0CEF-DBF7-E331889FCDB8}"/>
              </a:ext>
            </a:extLst>
          </p:cNvPr>
          <p:cNvSpPr/>
          <p:nvPr/>
        </p:nvSpPr>
        <p:spPr>
          <a:xfrm>
            <a:off x="4185902" y="5508170"/>
            <a:ext cx="4049486" cy="685825"/>
          </a:xfrm>
          <a:custGeom>
            <a:avLst/>
            <a:gdLst>
              <a:gd name="connsiteX0" fmla="*/ 0 w 4702629"/>
              <a:gd name="connsiteY0" fmla="*/ 0 h 762026"/>
              <a:gd name="connsiteX1" fmla="*/ 2307771 w 4702629"/>
              <a:gd name="connsiteY1" fmla="*/ 762000 h 762026"/>
              <a:gd name="connsiteX2" fmla="*/ 4702629 w 4702629"/>
              <a:gd name="connsiteY2" fmla="*/ 21772 h 76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2629" h="762026">
                <a:moveTo>
                  <a:pt x="0" y="0"/>
                </a:moveTo>
                <a:cubicBezTo>
                  <a:pt x="762000" y="379185"/>
                  <a:pt x="1524000" y="758371"/>
                  <a:pt x="2307771" y="762000"/>
                </a:cubicBezTo>
                <a:cubicBezTo>
                  <a:pt x="3091542" y="765629"/>
                  <a:pt x="3897085" y="393700"/>
                  <a:pt x="4702629" y="21772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D336C3BE-B286-2DD3-135A-41EF9DA0EDAD}"/>
              </a:ext>
            </a:extLst>
          </p:cNvPr>
          <p:cNvSpPr/>
          <p:nvPr/>
        </p:nvSpPr>
        <p:spPr>
          <a:xfrm>
            <a:off x="3780235" y="5508171"/>
            <a:ext cx="5505279" cy="849086"/>
          </a:xfrm>
          <a:custGeom>
            <a:avLst/>
            <a:gdLst>
              <a:gd name="connsiteX0" fmla="*/ 0 w 5083628"/>
              <a:gd name="connsiteY0" fmla="*/ 0 h 849086"/>
              <a:gd name="connsiteX1" fmla="*/ 2394857 w 5083628"/>
              <a:gd name="connsiteY1" fmla="*/ 849086 h 849086"/>
              <a:gd name="connsiteX2" fmla="*/ 5083628 w 5083628"/>
              <a:gd name="connsiteY2" fmla="*/ 0 h 84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3628" h="849086">
                <a:moveTo>
                  <a:pt x="0" y="0"/>
                </a:moveTo>
                <a:cubicBezTo>
                  <a:pt x="773793" y="424543"/>
                  <a:pt x="1547586" y="849086"/>
                  <a:pt x="2394857" y="849086"/>
                </a:cubicBezTo>
                <a:cubicBezTo>
                  <a:pt x="3242128" y="849086"/>
                  <a:pt x="4162878" y="424543"/>
                  <a:pt x="5083628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E98078D-9B17-A5E5-EBA8-3B5242FB57FD}"/>
              </a:ext>
            </a:extLst>
          </p:cNvPr>
          <p:cNvSpPr/>
          <p:nvPr/>
        </p:nvSpPr>
        <p:spPr>
          <a:xfrm>
            <a:off x="4626429" y="5508171"/>
            <a:ext cx="2645228" cy="544295"/>
          </a:xfrm>
          <a:custGeom>
            <a:avLst/>
            <a:gdLst>
              <a:gd name="connsiteX0" fmla="*/ 0 w 2645228"/>
              <a:gd name="connsiteY0" fmla="*/ 10886 h 544295"/>
              <a:gd name="connsiteX1" fmla="*/ 1219200 w 2645228"/>
              <a:gd name="connsiteY1" fmla="*/ 544286 h 544295"/>
              <a:gd name="connsiteX2" fmla="*/ 2645228 w 2645228"/>
              <a:gd name="connsiteY2" fmla="*/ 0 h 544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5228" h="544295">
                <a:moveTo>
                  <a:pt x="0" y="10886"/>
                </a:moveTo>
                <a:cubicBezTo>
                  <a:pt x="389164" y="278493"/>
                  <a:pt x="778329" y="546100"/>
                  <a:pt x="1219200" y="544286"/>
                </a:cubicBezTo>
                <a:cubicBezTo>
                  <a:pt x="1660071" y="542472"/>
                  <a:pt x="2152649" y="271236"/>
                  <a:pt x="2645228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59E929-8B7F-207A-D116-F0AE165653C1}"/>
              </a:ext>
            </a:extLst>
          </p:cNvPr>
          <p:cNvSpPr txBox="1"/>
          <p:nvPr/>
        </p:nvSpPr>
        <p:spPr>
          <a:xfrm>
            <a:off x="7864178" y="3925763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Records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4F91A6-0094-1A89-A91A-AEADA7A655C6}"/>
              </a:ext>
            </a:extLst>
          </p:cNvPr>
          <p:cNvSpPr txBox="1"/>
          <p:nvPr/>
        </p:nvSpPr>
        <p:spPr>
          <a:xfrm>
            <a:off x="838200" y="469176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Size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24E3EB-6469-F836-1C90-3778AB8AEFE4}"/>
              </a:ext>
            </a:extLst>
          </p:cNvPr>
          <p:cNvSpPr txBox="1"/>
          <p:nvPr/>
        </p:nvSpPr>
        <p:spPr>
          <a:xfrm>
            <a:off x="3046702" y="3925764"/>
            <a:ext cx="157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Slot Array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AA45DB-911D-F00F-2FE1-5F0D26985BFF}"/>
              </a:ext>
            </a:extLst>
          </p:cNvPr>
          <p:cNvSpPr txBox="1"/>
          <p:nvPr/>
        </p:nvSpPr>
        <p:spPr>
          <a:xfrm>
            <a:off x="358649" y="5131378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Location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E438BDD-C10A-B317-3ED8-93038F8BF498}"/>
              </a:ext>
            </a:extLst>
          </p:cNvPr>
          <p:cNvSpPr/>
          <p:nvPr/>
        </p:nvSpPr>
        <p:spPr>
          <a:xfrm rot="16200000">
            <a:off x="3648382" y="3883557"/>
            <a:ext cx="284034" cy="1245267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4FF2761-1CB9-0236-9CA9-B5A5499E4874}"/>
              </a:ext>
            </a:extLst>
          </p:cNvPr>
          <p:cNvSpPr/>
          <p:nvPr/>
        </p:nvSpPr>
        <p:spPr>
          <a:xfrm>
            <a:off x="4880224" y="4795153"/>
            <a:ext cx="328773" cy="255819"/>
          </a:xfrm>
          <a:prstGeom prst="rightArrow">
            <a:avLst/>
          </a:prstGeom>
          <a:solidFill>
            <a:srgbClr val="00B0F0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F850D12-266E-5124-6100-D087575C5409}"/>
              </a:ext>
            </a:extLst>
          </p:cNvPr>
          <p:cNvSpPr/>
          <p:nvPr/>
        </p:nvSpPr>
        <p:spPr>
          <a:xfrm rot="10800000">
            <a:off x="6189322" y="5135663"/>
            <a:ext cx="328773" cy="255819"/>
          </a:xfrm>
          <a:prstGeom prst="rightArrow">
            <a:avLst/>
          </a:prstGeom>
          <a:solidFill>
            <a:srgbClr val="00B0F0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440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FA4E6-F408-90F7-8B57-50F390821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B4DAA-9523-F76B-AF11-9038D8B5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5B6EDBF-9FE1-9FE0-7639-851C67129C15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Storage: Merge Algorithm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806F264-A7E6-2CBF-5617-2F5B034CF5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192492"/>
              </p:ext>
            </p:extLst>
          </p:nvPr>
        </p:nvGraphicFramePr>
        <p:xfrm>
          <a:off x="3818373" y="2592298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D963BDB-4E6F-4000-96CD-BE71BB6812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5540745"/>
              </p:ext>
            </p:extLst>
          </p:nvPr>
        </p:nvGraphicFramePr>
        <p:xfrm>
          <a:off x="686107" y="2592298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pic>
        <p:nvPicPr>
          <p:cNvPr id="9" name="Graphic 8" descr="Gravestone with solid fill">
            <a:extLst>
              <a:ext uri="{FF2B5EF4-FFF2-40B4-BE49-F238E27FC236}">
                <a16:creationId xmlns:a16="http://schemas.microsoft.com/office/drawing/2014/main" id="{4F5F7E08-9032-2865-13BD-0B5D0A9FE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6381" y="3695121"/>
            <a:ext cx="398905" cy="398905"/>
          </a:xfrm>
          <a:prstGeom prst="rect">
            <a:avLst/>
          </a:prstGeom>
        </p:spPr>
      </p:pic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67AD0BB8-0026-D720-E8D3-A5175606B8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1176202"/>
              </p:ext>
            </p:extLst>
          </p:nvPr>
        </p:nvGraphicFramePr>
        <p:xfrm>
          <a:off x="8202083" y="2592298"/>
          <a:ext cx="221041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05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006805"/>
                  </a:ext>
                </a:extLst>
              </a:tr>
            </a:tbl>
          </a:graphicData>
        </a:graphic>
      </p:graphicFrame>
      <p:sp>
        <p:nvSpPr>
          <p:cNvPr id="11" name="Plus 10">
            <a:extLst>
              <a:ext uri="{FF2B5EF4-FFF2-40B4-BE49-F238E27FC236}">
                <a16:creationId xmlns:a16="http://schemas.microsoft.com/office/drawing/2014/main" id="{91BE94AD-756B-547F-C051-81B49CCCBE4A}"/>
              </a:ext>
            </a:extLst>
          </p:cNvPr>
          <p:cNvSpPr/>
          <p:nvPr/>
        </p:nvSpPr>
        <p:spPr>
          <a:xfrm>
            <a:off x="3028475" y="3226583"/>
            <a:ext cx="626724" cy="585627"/>
          </a:xfrm>
          <a:prstGeom prst="mathPlus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qual 11">
            <a:extLst>
              <a:ext uri="{FF2B5EF4-FFF2-40B4-BE49-F238E27FC236}">
                <a16:creationId xmlns:a16="http://schemas.microsoft.com/office/drawing/2014/main" id="{9DD782CD-F580-AAA0-FD1D-4736AB7522D4}"/>
              </a:ext>
            </a:extLst>
          </p:cNvPr>
          <p:cNvSpPr/>
          <p:nvPr/>
        </p:nvSpPr>
        <p:spPr>
          <a:xfrm>
            <a:off x="6567710" y="3288229"/>
            <a:ext cx="681300" cy="462337"/>
          </a:xfrm>
          <a:prstGeom prst="mathEqual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0022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827EE-3629-BA79-2AE9-13E30583B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2CEBC-2171-EAFA-694D-4AA75BC0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1AE027F-9D1E-53B2-D609-28EEB50671F5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Storage: Merge Algorithm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6A1AD2F-2B8B-DF75-7308-EFDF77B794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8205464"/>
              </p:ext>
            </p:extLst>
          </p:nvPr>
        </p:nvGraphicFramePr>
        <p:xfrm>
          <a:off x="3818373" y="2592298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23AFB71-1613-5C55-C593-026D4823AB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981537"/>
              </p:ext>
            </p:extLst>
          </p:nvPr>
        </p:nvGraphicFramePr>
        <p:xfrm>
          <a:off x="686107" y="2592298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pic>
        <p:nvPicPr>
          <p:cNvPr id="9" name="Graphic 8" descr="Gravestone with solid fill">
            <a:extLst>
              <a:ext uri="{FF2B5EF4-FFF2-40B4-BE49-F238E27FC236}">
                <a16:creationId xmlns:a16="http://schemas.microsoft.com/office/drawing/2014/main" id="{E42F7CDD-220A-9A6F-C9C7-6006F9A98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6381" y="3695121"/>
            <a:ext cx="398905" cy="398905"/>
          </a:xfrm>
          <a:prstGeom prst="rect">
            <a:avLst/>
          </a:prstGeom>
        </p:spPr>
      </p:pic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05B14C7B-F825-E31B-B494-F832756D93ED}"/>
              </a:ext>
            </a:extLst>
          </p:cNvPr>
          <p:cNvGraphicFramePr>
            <a:graphicFrameLocks/>
          </p:cNvGraphicFramePr>
          <p:nvPr/>
        </p:nvGraphicFramePr>
        <p:xfrm>
          <a:off x="8202083" y="2592298"/>
          <a:ext cx="221041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05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006805"/>
                  </a:ext>
                </a:extLst>
              </a:tr>
            </a:tbl>
          </a:graphicData>
        </a:graphic>
      </p:graphicFrame>
      <p:sp>
        <p:nvSpPr>
          <p:cNvPr id="11" name="Plus 10">
            <a:extLst>
              <a:ext uri="{FF2B5EF4-FFF2-40B4-BE49-F238E27FC236}">
                <a16:creationId xmlns:a16="http://schemas.microsoft.com/office/drawing/2014/main" id="{85E6462D-65DA-5D42-F08A-BCE5A9407414}"/>
              </a:ext>
            </a:extLst>
          </p:cNvPr>
          <p:cNvSpPr/>
          <p:nvPr/>
        </p:nvSpPr>
        <p:spPr>
          <a:xfrm>
            <a:off x="3028475" y="3226583"/>
            <a:ext cx="626724" cy="585627"/>
          </a:xfrm>
          <a:prstGeom prst="mathPlus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qual 11">
            <a:extLst>
              <a:ext uri="{FF2B5EF4-FFF2-40B4-BE49-F238E27FC236}">
                <a16:creationId xmlns:a16="http://schemas.microsoft.com/office/drawing/2014/main" id="{4E78A816-8C6A-DFD8-44E2-BC081EB9486A}"/>
              </a:ext>
            </a:extLst>
          </p:cNvPr>
          <p:cNvSpPr/>
          <p:nvPr/>
        </p:nvSpPr>
        <p:spPr>
          <a:xfrm>
            <a:off x="6567710" y="3288229"/>
            <a:ext cx="681300" cy="462337"/>
          </a:xfrm>
          <a:prstGeom prst="mathEqual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E32C76D-C0F9-DBF9-6529-A4661EFEB86D}"/>
              </a:ext>
            </a:extLst>
          </p:cNvPr>
          <p:cNvCxnSpPr>
            <a:cxnSpLocks/>
          </p:cNvCxnSpPr>
          <p:nvPr/>
        </p:nvCxnSpPr>
        <p:spPr>
          <a:xfrm flipH="1">
            <a:off x="1659554" y="4446498"/>
            <a:ext cx="1" cy="515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FB969BE-EF8A-7729-5458-02A8A9335C1B}"/>
              </a:ext>
            </a:extLst>
          </p:cNvPr>
          <p:cNvSpPr txBox="1"/>
          <p:nvPr/>
        </p:nvSpPr>
        <p:spPr>
          <a:xfrm>
            <a:off x="659017" y="4920780"/>
            <a:ext cx="2190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Take one entry of this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5BE6E4-2253-ED69-F149-EC8711D3202D}"/>
              </a:ext>
            </a:extLst>
          </p:cNvPr>
          <p:cNvSpPr txBox="1"/>
          <p:nvPr/>
        </p:nvSpPr>
        <p:spPr>
          <a:xfrm>
            <a:off x="3551980" y="4920780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Go over all entries of this table.</a:t>
            </a:r>
          </a:p>
          <a:p>
            <a:pPr algn="ctr"/>
            <a:endParaRPr lang="en-US" sz="2400" dirty="0">
              <a:latin typeface="Palatino Linotype" panose="02040502050505030304" pitchFamily="18" charset="0"/>
            </a:endParaRPr>
          </a:p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Stop the search if the key is greater.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637E59-50DF-F102-3191-F3973BAB8B48}"/>
              </a:ext>
            </a:extLst>
          </p:cNvPr>
          <p:cNvCxnSpPr>
            <a:cxnSpLocks/>
          </p:cNvCxnSpPr>
          <p:nvPr/>
        </p:nvCxnSpPr>
        <p:spPr>
          <a:xfrm flipH="1">
            <a:off x="4923579" y="4455689"/>
            <a:ext cx="1" cy="515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5018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FCFD7-19B7-84D6-7568-70E2187C4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88180-8FE5-CB54-0C33-CB8AAD79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F655E9E-29AF-709B-C701-CB075219B512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Storage: Merge Algorithm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B75AD4D-0BE4-3653-8B37-35D7F2DA261F}"/>
              </a:ext>
            </a:extLst>
          </p:cNvPr>
          <p:cNvGraphicFramePr>
            <a:graphicFrameLocks/>
          </p:cNvGraphicFramePr>
          <p:nvPr/>
        </p:nvGraphicFramePr>
        <p:xfrm>
          <a:off x="3818373" y="2592298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C498372-F5F5-E251-93A3-E721441B38D1}"/>
              </a:ext>
            </a:extLst>
          </p:cNvPr>
          <p:cNvGraphicFramePr>
            <a:graphicFrameLocks/>
          </p:cNvGraphicFramePr>
          <p:nvPr/>
        </p:nvGraphicFramePr>
        <p:xfrm>
          <a:off x="686107" y="2592298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pic>
        <p:nvPicPr>
          <p:cNvPr id="9" name="Graphic 8" descr="Gravestone with solid fill">
            <a:extLst>
              <a:ext uri="{FF2B5EF4-FFF2-40B4-BE49-F238E27FC236}">
                <a16:creationId xmlns:a16="http://schemas.microsoft.com/office/drawing/2014/main" id="{70CBE700-998E-2F75-2ED4-D19F8F5DB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6381" y="3695121"/>
            <a:ext cx="398905" cy="398905"/>
          </a:xfrm>
          <a:prstGeom prst="rect">
            <a:avLst/>
          </a:prstGeom>
        </p:spPr>
      </p:pic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9F9728A-0538-9988-141C-6EC7D71FDC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3529554"/>
              </p:ext>
            </p:extLst>
          </p:nvPr>
        </p:nvGraphicFramePr>
        <p:xfrm>
          <a:off x="8202083" y="2592298"/>
          <a:ext cx="221041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05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006805"/>
                  </a:ext>
                </a:extLst>
              </a:tr>
            </a:tbl>
          </a:graphicData>
        </a:graphic>
      </p:graphicFrame>
      <p:sp>
        <p:nvSpPr>
          <p:cNvPr id="11" name="Plus 10">
            <a:extLst>
              <a:ext uri="{FF2B5EF4-FFF2-40B4-BE49-F238E27FC236}">
                <a16:creationId xmlns:a16="http://schemas.microsoft.com/office/drawing/2014/main" id="{F95D3BF0-10EC-6B7A-FF1C-8E2FF9B4807D}"/>
              </a:ext>
            </a:extLst>
          </p:cNvPr>
          <p:cNvSpPr/>
          <p:nvPr/>
        </p:nvSpPr>
        <p:spPr>
          <a:xfrm>
            <a:off x="3028475" y="3226583"/>
            <a:ext cx="626724" cy="585627"/>
          </a:xfrm>
          <a:prstGeom prst="mathPlus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qual 11">
            <a:extLst>
              <a:ext uri="{FF2B5EF4-FFF2-40B4-BE49-F238E27FC236}">
                <a16:creationId xmlns:a16="http://schemas.microsoft.com/office/drawing/2014/main" id="{7062FFF3-8886-DB62-B295-42939AEF0A94}"/>
              </a:ext>
            </a:extLst>
          </p:cNvPr>
          <p:cNvSpPr/>
          <p:nvPr/>
        </p:nvSpPr>
        <p:spPr>
          <a:xfrm>
            <a:off x="6567710" y="3288229"/>
            <a:ext cx="681300" cy="462337"/>
          </a:xfrm>
          <a:prstGeom prst="mathEqual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BD75BD9-9187-364A-9F49-6578E80B5154}"/>
              </a:ext>
            </a:extLst>
          </p:cNvPr>
          <p:cNvCxnSpPr>
            <a:cxnSpLocks/>
          </p:cNvCxnSpPr>
          <p:nvPr/>
        </p:nvCxnSpPr>
        <p:spPr>
          <a:xfrm flipH="1">
            <a:off x="1659554" y="4446498"/>
            <a:ext cx="1" cy="515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77167B6-32F6-F7D5-15B7-8BBEFC27B220}"/>
              </a:ext>
            </a:extLst>
          </p:cNvPr>
          <p:cNvSpPr txBox="1"/>
          <p:nvPr/>
        </p:nvSpPr>
        <p:spPr>
          <a:xfrm>
            <a:off x="659017" y="4920780"/>
            <a:ext cx="2190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Take one entry of this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2EEF9B-CEAB-8D8E-EBA0-F85AE8ECE9C0}"/>
              </a:ext>
            </a:extLst>
          </p:cNvPr>
          <p:cNvSpPr txBox="1"/>
          <p:nvPr/>
        </p:nvSpPr>
        <p:spPr>
          <a:xfrm>
            <a:off x="3551980" y="4920780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Go over all entries of this table.</a:t>
            </a:r>
          </a:p>
          <a:p>
            <a:pPr algn="ctr"/>
            <a:endParaRPr lang="en-US" sz="2400" dirty="0">
              <a:latin typeface="Palatino Linotype" panose="02040502050505030304" pitchFamily="18" charset="0"/>
            </a:endParaRPr>
          </a:p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Stop the search if the key is greater.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E555CA-1618-0CAC-AA36-7D58D113AD1A}"/>
              </a:ext>
            </a:extLst>
          </p:cNvPr>
          <p:cNvCxnSpPr>
            <a:cxnSpLocks/>
          </p:cNvCxnSpPr>
          <p:nvPr/>
        </p:nvCxnSpPr>
        <p:spPr>
          <a:xfrm flipH="1">
            <a:off x="4923579" y="4455689"/>
            <a:ext cx="1" cy="515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5384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EB4E6-E2DE-68BB-CBB3-0F3AD3E07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1353A-94AA-E2CB-2BEA-9A545233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2CE8003-2632-14FF-8254-E829A7253BDE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Storage: Merge Algorithm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E4F4B69-9BF3-7131-04D7-7B72D7FCB834}"/>
              </a:ext>
            </a:extLst>
          </p:cNvPr>
          <p:cNvGraphicFramePr>
            <a:graphicFrameLocks/>
          </p:cNvGraphicFramePr>
          <p:nvPr/>
        </p:nvGraphicFramePr>
        <p:xfrm>
          <a:off x="3818373" y="2592298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BA3E193-C052-3AE2-D90E-0EAC89482B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6813729"/>
              </p:ext>
            </p:extLst>
          </p:nvPr>
        </p:nvGraphicFramePr>
        <p:xfrm>
          <a:off x="686107" y="2592298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pic>
        <p:nvPicPr>
          <p:cNvPr id="9" name="Graphic 8" descr="Gravestone with solid fill">
            <a:extLst>
              <a:ext uri="{FF2B5EF4-FFF2-40B4-BE49-F238E27FC236}">
                <a16:creationId xmlns:a16="http://schemas.microsoft.com/office/drawing/2014/main" id="{FF783968-0350-9971-F7F8-856B666CD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6381" y="3695121"/>
            <a:ext cx="398905" cy="398905"/>
          </a:xfrm>
          <a:prstGeom prst="rect">
            <a:avLst/>
          </a:prstGeom>
        </p:spPr>
      </p:pic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34F18C40-FDB3-FB93-035D-41AC4BC6B8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9274656"/>
              </p:ext>
            </p:extLst>
          </p:nvPr>
        </p:nvGraphicFramePr>
        <p:xfrm>
          <a:off x="8202083" y="2592298"/>
          <a:ext cx="221041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05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006805"/>
                  </a:ext>
                </a:extLst>
              </a:tr>
            </a:tbl>
          </a:graphicData>
        </a:graphic>
      </p:graphicFrame>
      <p:sp>
        <p:nvSpPr>
          <p:cNvPr id="11" name="Plus 10">
            <a:extLst>
              <a:ext uri="{FF2B5EF4-FFF2-40B4-BE49-F238E27FC236}">
                <a16:creationId xmlns:a16="http://schemas.microsoft.com/office/drawing/2014/main" id="{9FA30FB2-06E3-79FC-5241-28586DA2346E}"/>
              </a:ext>
            </a:extLst>
          </p:cNvPr>
          <p:cNvSpPr/>
          <p:nvPr/>
        </p:nvSpPr>
        <p:spPr>
          <a:xfrm>
            <a:off x="3028475" y="3226583"/>
            <a:ext cx="626724" cy="585627"/>
          </a:xfrm>
          <a:prstGeom prst="mathPlus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qual 11">
            <a:extLst>
              <a:ext uri="{FF2B5EF4-FFF2-40B4-BE49-F238E27FC236}">
                <a16:creationId xmlns:a16="http://schemas.microsoft.com/office/drawing/2014/main" id="{97671D8D-0052-770A-4DC5-D10F6EFE5029}"/>
              </a:ext>
            </a:extLst>
          </p:cNvPr>
          <p:cNvSpPr/>
          <p:nvPr/>
        </p:nvSpPr>
        <p:spPr>
          <a:xfrm>
            <a:off x="6567710" y="3288229"/>
            <a:ext cx="681300" cy="462337"/>
          </a:xfrm>
          <a:prstGeom prst="mathEqual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C338AD4-1924-472B-2A58-5AA4BB182DA7}"/>
              </a:ext>
            </a:extLst>
          </p:cNvPr>
          <p:cNvCxnSpPr>
            <a:cxnSpLocks/>
          </p:cNvCxnSpPr>
          <p:nvPr/>
        </p:nvCxnSpPr>
        <p:spPr>
          <a:xfrm flipH="1">
            <a:off x="1659554" y="4446498"/>
            <a:ext cx="1" cy="515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ECCF997-AF75-90FF-1955-46427FCBF244}"/>
              </a:ext>
            </a:extLst>
          </p:cNvPr>
          <p:cNvSpPr txBox="1"/>
          <p:nvPr/>
        </p:nvSpPr>
        <p:spPr>
          <a:xfrm>
            <a:off x="659017" y="4920780"/>
            <a:ext cx="2190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Take one entry of this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D64AD1-E76C-19E2-53A6-868CEA014E1E}"/>
              </a:ext>
            </a:extLst>
          </p:cNvPr>
          <p:cNvSpPr txBox="1"/>
          <p:nvPr/>
        </p:nvSpPr>
        <p:spPr>
          <a:xfrm>
            <a:off x="3551980" y="4920780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Go over all entries of this table.</a:t>
            </a:r>
          </a:p>
          <a:p>
            <a:pPr algn="ctr"/>
            <a:endParaRPr lang="en-US" sz="2400" dirty="0">
              <a:latin typeface="Palatino Linotype" panose="02040502050505030304" pitchFamily="18" charset="0"/>
            </a:endParaRPr>
          </a:p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Stop the search if the key is greater.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07326C-5FCE-8155-5570-8CF73F69B5E3}"/>
              </a:ext>
            </a:extLst>
          </p:cNvPr>
          <p:cNvCxnSpPr>
            <a:cxnSpLocks/>
          </p:cNvCxnSpPr>
          <p:nvPr/>
        </p:nvCxnSpPr>
        <p:spPr>
          <a:xfrm flipH="1">
            <a:off x="4923579" y="4455689"/>
            <a:ext cx="1" cy="515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22305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39AE5-7D33-20CD-80B1-0C06AEC6B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0670C-6A2E-F1A2-F99C-8DFD3D1F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2765F0-A4F2-F107-0F28-3712BB9A3EAD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Storage: Merge Algorithm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2C25E26-70C5-F455-18E1-66B9DD60F1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1346488"/>
              </p:ext>
            </p:extLst>
          </p:nvPr>
        </p:nvGraphicFramePr>
        <p:xfrm>
          <a:off x="3818373" y="2592298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145B976-7E30-BAFF-02EE-9118BD1F2D09}"/>
              </a:ext>
            </a:extLst>
          </p:cNvPr>
          <p:cNvGraphicFramePr>
            <a:graphicFrameLocks/>
          </p:cNvGraphicFramePr>
          <p:nvPr/>
        </p:nvGraphicFramePr>
        <p:xfrm>
          <a:off x="686107" y="2592298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pic>
        <p:nvPicPr>
          <p:cNvPr id="9" name="Graphic 8" descr="Gravestone with solid fill">
            <a:extLst>
              <a:ext uri="{FF2B5EF4-FFF2-40B4-BE49-F238E27FC236}">
                <a16:creationId xmlns:a16="http://schemas.microsoft.com/office/drawing/2014/main" id="{49988F7C-76D9-2F1C-E847-B7362E971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6381" y="3695121"/>
            <a:ext cx="398905" cy="398905"/>
          </a:xfrm>
          <a:prstGeom prst="rect">
            <a:avLst/>
          </a:prstGeom>
        </p:spPr>
      </p:pic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0A25E077-4B94-3DB6-A185-4BB2FE838A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193374"/>
              </p:ext>
            </p:extLst>
          </p:nvPr>
        </p:nvGraphicFramePr>
        <p:xfrm>
          <a:off x="8202083" y="2592298"/>
          <a:ext cx="221041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05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006805"/>
                  </a:ext>
                </a:extLst>
              </a:tr>
            </a:tbl>
          </a:graphicData>
        </a:graphic>
      </p:graphicFrame>
      <p:sp>
        <p:nvSpPr>
          <p:cNvPr id="11" name="Plus 10">
            <a:extLst>
              <a:ext uri="{FF2B5EF4-FFF2-40B4-BE49-F238E27FC236}">
                <a16:creationId xmlns:a16="http://schemas.microsoft.com/office/drawing/2014/main" id="{A2B2758A-2D46-A82D-4EAC-61D25CDE9B96}"/>
              </a:ext>
            </a:extLst>
          </p:cNvPr>
          <p:cNvSpPr/>
          <p:nvPr/>
        </p:nvSpPr>
        <p:spPr>
          <a:xfrm>
            <a:off x="3028475" y="3226583"/>
            <a:ext cx="626724" cy="585627"/>
          </a:xfrm>
          <a:prstGeom prst="mathPlus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qual 11">
            <a:extLst>
              <a:ext uri="{FF2B5EF4-FFF2-40B4-BE49-F238E27FC236}">
                <a16:creationId xmlns:a16="http://schemas.microsoft.com/office/drawing/2014/main" id="{E3A0AB7A-A1F8-DFDE-C112-20610A9EA532}"/>
              </a:ext>
            </a:extLst>
          </p:cNvPr>
          <p:cNvSpPr/>
          <p:nvPr/>
        </p:nvSpPr>
        <p:spPr>
          <a:xfrm>
            <a:off x="6567710" y="3288229"/>
            <a:ext cx="681300" cy="462337"/>
          </a:xfrm>
          <a:prstGeom prst="mathEqual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59DBA76-E3FE-663B-899E-22786D012774}"/>
              </a:ext>
            </a:extLst>
          </p:cNvPr>
          <p:cNvCxnSpPr>
            <a:cxnSpLocks/>
          </p:cNvCxnSpPr>
          <p:nvPr/>
        </p:nvCxnSpPr>
        <p:spPr>
          <a:xfrm flipH="1">
            <a:off x="1659554" y="4446498"/>
            <a:ext cx="1" cy="515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49827E5-4807-8D8C-BD2A-0848C59A46FC}"/>
              </a:ext>
            </a:extLst>
          </p:cNvPr>
          <p:cNvSpPr txBox="1"/>
          <p:nvPr/>
        </p:nvSpPr>
        <p:spPr>
          <a:xfrm>
            <a:off x="659017" y="4920780"/>
            <a:ext cx="2190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Take one entry of this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216A87-1F4E-0EF1-1849-D9B804835270}"/>
              </a:ext>
            </a:extLst>
          </p:cNvPr>
          <p:cNvSpPr txBox="1"/>
          <p:nvPr/>
        </p:nvSpPr>
        <p:spPr>
          <a:xfrm>
            <a:off x="3551980" y="4920780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Go over all entries of this table.</a:t>
            </a:r>
          </a:p>
          <a:p>
            <a:pPr algn="ctr"/>
            <a:endParaRPr lang="en-US" sz="2400" dirty="0">
              <a:latin typeface="Palatino Linotype" panose="02040502050505030304" pitchFamily="18" charset="0"/>
            </a:endParaRPr>
          </a:p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Stop the search if the key is greater.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93D205-D835-4FC2-FA09-2DC7EBCD28B2}"/>
              </a:ext>
            </a:extLst>
          </p:cNvPr>
          <p:cNvCxnSpPr>
            <a:cxnSpLocks/>
          </p:cNvCxnSpPr>
          <p:nvPr/>
        </p:nvCxnSpPr>
        <p:spPr>
          <a:xfrm flipH="1">
            <a:off x="4923579" y="4455689"/>
            <a:ext cx="1" cy="515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9446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3BDEF-F597-70B7-256E-F78D328BD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486E1-297D-D0FC-D7F2-9614D265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828E749-84A6-79D4-2ADE-2C4159BAE35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Storage: Merge Algorithm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CD52DD9-2F9E-C4F7-4F0E-D14F0B284A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1984065"/>
              </p:ext>
            </p:extLst>
          </p:nvPr>
        </p:nvGraphicFramePr>
        <p:xfrm>
          <a:off x="3818373" y="2592298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61CBDCC-2F46-ACD1-314E-03F24F4538E1}"/>
              </a:ext>
            </a:extLst>
          </p:cNvPr>
          <p:cNvGraphicFramePr>
            <a:graphicFrameLocks/>
          </p:cNvGraphicFramePr>
          <p:nvPr/>
        </p:nvGraphicFramePr>
        <p:xfrm>
          <a:off x="686107" y="2592298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pic>
        <p:nvPicPr>
          <p:cNvPr id="9" name="Graphic 8" descr="Gravestone with solid fill">
            <a:extLst>
              <a:ext uri="{FF2B5EF4-FFF2-40B4-BE49-F238E27FC236}">
                <a16:creationId xmlns:a16="http://schemas.microsoft.com/office/drawing/2014/main" id="{767CEEC1-B551-97F6-7EAA-F31EDFC0C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6381" y="3695121"/>
            <a:ext cx="398905" cy="398905"/>
          </a:xfrm>
          <a:prstGeom prst="rect">
            <a:avLst/>
          </a:prstGeom>
        </p:spPr>
      </p:pic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55113CF5-B7CB-C29D-2091-DDD21482C0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6389365"/>
              </p:ext>
            </p:extLst>
          </p:nvPr>
        </p:nvGraphicFramePr>
        <p:xfrm>
          <a:off x="8202083" y="2592298"/>
          <a:ext cx="221041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05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006805"/>
                  </a:ext>
                </a:extLst>
              </a:tr>
            </a:tbl>
          </a:graphicData>
        </a:graphic>
      </p:graphicFrame>
      <p:sp>
        <p:nvSpPr>
          <p:cNvPr id="11" name="Plus 10">
            <a:extLst>
              <a:ext uri="{FF2B5EF4-FFF2-40B4-BE49-F238E27FC236}">
                <a16:creationId xmlns:a16="http://schemas.microsoft.com/office/drawing/2014/main" id="{5AA3686F-F5DF-0139-32B2-A1D189C8F21B}"/>
              </a:ext>
            </a:extLst>
          </p:cNvPr>
          <p:cNvSpPr/>
          <p:nvPr/>
        </p:nvSpPr>
        <p:spPr>
          <a:xfrm>
            <a:off x="3028475" y="3226583"/>
            <a:ext cx="626724" cy="585627"/>
          </a:xfrm>
          <a:prstGeom prst="mathPlus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qual 11">
            <a:extLst>
              <a:ext uri="{FF2B5EF4-FFF2-40B4-BE49-F238E27FC236}">
                <a16:creationId xmlns:a16="http://schemas.microsoft.com/office/drawing/2014/main" id="{06A0BC2A-4BE5-4A04-5717-3048811D23B3}"/>
              </a:ext>
            </a:extLst>
          </p:cNvPr>
          <p:cNvSpPr/>
          <p:nvPr/>
        </p:nvSpPr>
        <p:spPr>
          <a:xfrm>
            <a:off x="6567710" y="3288229"/>
            <a:ext cx="681300" cy="462337"/>
          </a:xfrm>
          <a:prstGeom prst="mathEqual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27E37CD-2F94-EE3D-20BB-E65550631BE3}"/>
              </a:ext>
            </a:extLst>
          </p:cNvPr>
          <p:cNvCxnSpPr>
            <a:cxnSpLocks/>
          </p:cNvCxnSpPr>
          <p:nvPr/>
        </p:nvCxnSpPr>
        <p:spPr>
          <a:xfrm flipH="1">
            <a:off x="1659554" y="4446498"/>
            <a:ext cx="1" cy="515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94B0303-0D78-5D70-5FB2-C43581A44B8B}"/>
              </a:ext>
            </a:extLst>
          </p:cNvPr>
          <p:cNvSpPr txBox="1"/>
          <p:nvPr/>
        </p:nvSpPr>
        <p:spPr>
          <a:xfrm>
            <a:off x="659017" y="4920780"/>
            <a:ext cx="2190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Take one entry of this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2AD5AD-30CC-84BB-C0C8-D0FAA25DA1D0}"/>
              </a:ext>
            </a:extLst>
          </p:cNvPr>
          <p:cNvSpPr txBox="1"/>
          <p:nvPr/>
        </p:nvSpPr>
        <p:spPr>
          <a:xfrm>
            <a:off x="3551980" y="4920780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Go over all entries of this table.</a:t>
            </a:r>
          </a:p>
          <a:p>
            <a:pPr algn="ctr"/>
            <a:endParaRPr lang="en-US" sz="2400" dirty="0">
              <a:latin typeface="Palatino Linotype" panose="02040502050505030304" pitchFamily="18" charset="0"/>
            </a:endParaRPr>
          </a:p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Stop the search if the key is greater.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19B937-4A41-A69E-C474-3243A82AE2A3}"/>
              </a:ext>
            </a:extLst>
          </p:cNvPr>
          <p:cNvCxnSpPr>
            <a:cxnSpLocks/>
          </p:cNvCxnSpPr>
          <p:nvPr/>
        </p:nvCxnSpPr>
        <p:spPr>
          <a:xfrm flipH="1">
            <a:off x="4923579" y="4455689"/>
            <a:ext cx="1" cy="515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5051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0D1FA-5EDC-32B7-F097-B22528292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3EADA-1E09-8BCC-3CA2-3D4F3BC5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4E50DE0-AD8C-C6BC-9B0D-59EAC4FD3EBE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Storage: Merge Algorithm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63AFF37-430B-C1C0-51C6-4E545988BE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6730857"/>
              </p:ext>
            </p:extLst>
          </p:nvPr>
        </p:nvGraphicFramePr>
        <p:xfrm>
          <a:off x="3818373" y="2592298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CFF80C3-04D6-2BE0-92EF-E1811173AC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4561710"/>
              </p:ext>
            </p:extLst>
          </p:nvPr>
        </p:nvGraphicFramePr>
        <p:xfrm>
          <a:off x="686107" y="2592298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pic>
        <p:nvPicPr>
          <p:cNvPr id="9" name="Graphic 8" descr="Gravestone with solid fill">
            <a:extLst>
              <a:ext uri="{FF2B5EF4-FFF2-40B4-BE49-F238E27FC236}">
                <a16:creationId xmlns:a16="http://schemas.microsoft.com/office/drawing/2014/main" id="{4BE3E40C-CF72-43A9-60F2-AAFFE12C0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6381" y="3695121"/>
            <a:ext cx="398905" cy="398905"/>
          </a:xfrm>
          <a:prstGeom prst="rect">
            <a:avLst/>
          </a:prstGeom>
        </p:spPr>
      </p:pic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BB0CB0D4-D409-4E0B-02E2-F23A2C083F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5646939"/>
              </p:ext>
            </p:extLst>
          </p:nvPr>
        </p:nvGraphicFramePr>
        <p:xfrm>
          <a:off x="8202083" y="2592298"/>
          <a:ext cx="221041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05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006805"/>
                  </a:ext>
                </a:extLst>
              </a:tr>
            </a:tbl>
          </a:graphicData>
        </a:graphic>
      </p:graphicFrame>
      <p:sp>
        <p:nvSpPr>
          <p:cNvPr id="11" name="Plus 10">
            <a:extLst>
              <a:ext uri="{FF2B5EF4-FFF2-40B4-BE49-F238E27FC236}">
                <a16:creationId xmlns:a16="http://schemas.microsoft.com/office/drawing/2014/main" id="{C8BD8AA6-46C7-9585-3C68-5D18AA22F67D}"/>
              </a:ext>
            </a:extLst>
          </p:cNvPr>
          <p:cNvSpPr/>
          <p:nvPr/>
        </p:nvSpPr>
        <p:spPr>
          <a:xfrm>
            <a:off x="3028475" y="3226583"/>
            <a:ext cx="626724" cy="585627"/>
          </a:xfrm>
          <a:prstGeom prst="mathPlus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qual 11">
            <a:extLst>
              <a:ext uri="{FF2B5EF4-FFF2-40B4-BE49-F238E27FC236}">
                <a16:creationId xmlns:a16="http://schemas.microsoft.com/office/drawing/2014/main" id="{86F8F998-6331-3B29-8662-3705FD08F823}"/>
              </a:ext>
            </a:extLst>
          </p:cNvPr>
          <p:cNvSpPr/>
          <p:nvPr/>
        </p:nvSpPr>
        <p:spPr>
          <a:xfrm>
            <a:off x="6567710" y="3288229"/>
            <a:ext cx="681300" cy="462337"/>
          </a:xfrm>
          <a:prstGeom prst="mathEqual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2B0BDF2-F70F-F79D-C411-CAD12529F7A5}"/>
              </a:ext>
            </a:extLst>
          </p:cNvPr>
          <p:cNvCxnSpPr>
            <a:cxnSpLocks/>
          </p:cNvCxnSpPr>
          <p:nvPr/>
        </p:nvCxnSpPr>
        <p:spPr>
          <a:xfrm flipH="1">
            <a:off x="1659554" y="4446498"/>
            <a:ext cx="1" cy="515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3C3C50B-F8FF-2A0E-085C-2C0878A794E7}"/>
              </a:ext>
            </a:extLst>
          </p:cNvPr>
          <p:cNvSpPr txBox="1"/>
          <p:nvPr/>
        </p:nvSpPr>
        <p:spPr>
          <a:xfrm>
            <a:off x="659017" y="4920780"/>
            <a:ext cx="2190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Take one entry of this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6576F2-9841-8CDD-F420-CC1ADC826160}"/>
              </a:ext>
            </a:extLst>
          </p:cNvPr>
          <p:cNvSpPr txBox="1"/>
          <p:nvPr/>
        </p:nvSpPr>
        <p:spPr>
          <a:xfrm>
            <a:off x="3551980" y="4920780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Go over all entries of this table.</a:t>
            </a:r>
          </a:p>
          <a:p>
            <a:pPr algn="ctr"/>
            <a:endParaRPr lang="en-US" sz="2400" dirty="0">
              <a:latin typeface="Palatino Linotype" panose="02040502050505030304" pitchFamily="18" charset="0"/>
            </a:endParaRPr>
          </a:p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Stop the search if the key is greater.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736E07-3DC8-27AE-4E87-0E55071F356E}"/>
              </a:ext>
            </a:extLst>
          </p:cNvPr>
          <p:cNvCxnSpPr>
            <a:cxnSpLocks/>
          </p:cNvCxnSpPr>
          <p:nvPr/>
        </p:nvCxnSpPr>
        <p:spPr>
          <a:xfrm flipH="1">
            <a:off x="4923579" y="4455689"/>
            <a:ext cx="1" cy="515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2080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5773A-FCFE-B1EB-31CA-8F0A0D69D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E1563-CD26-0E89-4896-BF925401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E9AB930-1AE9-539D-3503-657854476FD1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Log-Structured Storage: Merge Algorithm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0308CB0-F661-CAA5-F56F-790A198596AF}"/>
              </a:ext>
            </a:extLst>
          </p:cNvPr>
          <p:cNvGraphicFramePr>
            <a:graphicFrameLocks/>
          </p:cNvGraphicFramePr>
          <p:nvPr/>
        </p:nvGraphicFramePr>
        <p:xfrm>
          <a:off x="3818373" y="2592298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B050"/>
                          </a:solidFill>
                          <a:latin typeface="Palatino Linotype" panose="02040502050505030304" pitchFamily="18" charset="0"/>
                        </a:rPr>
                        <a:t>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FC854B8-7816-6F9B-BE3A-E6C0A7A05585}"/>
              </a:ext>
            </a:extLst>
          </p:cNvPr>
          <p:cNvGraphicFramePr>
            <a:graphicFrameLocks/>
          </p:cNvGraphicFramePr>
          <p:nvPr/>
        </p:nvGraphicFramePr>
        <p:xfrm>
          <a:off x="686107" y="2592298"/>
          <a:ext cx="2210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</a:tbl>
          </a:graphicData>
        </a:graphic>
      </p:graphicFrame>
      <p:pic>
        <p:nvPicPr>
          <p:cNvPr id="9" name="Graphic 8" descr="Gravestone with solid fill">
            <a:extLst>
              <a:ext uri="{FF2B5EF4-FFF2-40B4-BE49-F238E27FC236}">
                <a16:creationId xmlns:a16="http://schemas.microsoft.com/office/drawing/2014/main" id="{76615CF3-AD52-E7A5-D5C3-09FA93565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6381" y="3695121"/>
            <a:ext cx="398905" cy="398905"/>
          </a:xfrm>
          <a:prstGeom prst="rect">
            <a:avLst/>
          </a:prstGeom>
        </p:spPr>
      </p:pic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0B277224-029F-3DEA-2157-E872B152F3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0628877"/>
              </p:ext>
            </p:extLst>
          </p:nvPr>
        </p:nvGraphicFramePr>
        <p:xfrm>
          <a:off x="8202083" y="2592298"/>
          <a:ext cx="221041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7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51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05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006805"/>
                  </a:ext>
                </a:extLst>
              </a:tr>
            </a:tbl>
          </a:graphicData>
        </a:graphic>
      </p:graphicFrame>
      <p:sp>
        <p:nvSpPr>
          <p:cNvPr id="11" name="Plus 10">
            <a:extLst>
              <a:ext uri="{FF2B5EF4-FFF2-40B4-BE49-F238E27FC236}">
                <a16:creationId xmlns:a16="http://schemas.microsoft.com/office/drawing/2014/main" id="{D0B68054-EF5D-0D14-C261-BB30979114B6}"/>
              </a:ext>
            </a:extLst>
          </p:cNvPr>
          <p:cNvSpPr/>
          <p:nvPr/>
        </p:nvSpPr>
        <p:spPr>
          <a:xfrm>
            <a:off x="3028475" y="3226583"/>
            <a:ext cx="626724" cy="585627"/>
          </a:xfrm>
          <a:prstGeom prst="mathPlus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qual 11">
            <a:extLst>
              <a:ext uri="{FF2B5EF4-FFF2-40B4-BE49-F238E27FC236}">
                <a16:creationId xmlns:a16="http://schemas.microsoft.com/office/drawing/2014/main" id="{4F00375C-53C9-3154-E2C5-C48ADB2AB787}"/>
              </a:ext>
            </a:extLst>
          </p:cNvPr>
          <p:cNvSpPr/>
          <p:nvPr/>
        </p:nvSpPr>
        <p:spPr>
          <a:xfrm>
            <a:off x="6567710" y="3288229"/>
            <a:ext cx="681300" cy="462337"/>
          </a:xfrm>
          <a:prstGeom prst="mathEqual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55A5C43-5E14-5FA9-3774-536765F0741C}"/>
              </a:ext>
            </a:extLst>
          </p:cNvPr>
          <p:cNvCxnSpPr>
            <a:cxnSpLocks/>
          </p:cNvCxnSpPr>
          <p:nvPr/>
        </p:nvCxnSpPr>
        <p:spPr>
          <a:xfrm flipH="1">
            <a:off x="1659554" y="4446498"/>
            <a:ext cx="1" cy="515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A8FA753-7459-DB23-2B92-CCD5A7D42B76}"/>
              </a:ext>
            </a:extLst>
          </p:cNvPr>
          <p:cNvSpPr txBox="1"/>
          <p:nvPr/>
        </p:nvSpPr>
        <p:spPr>
          <a:xfrm>
            <a:off x="659017" y="4920780"/>
            <a:ext cx="2190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Take one entry of this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CF3AE9-8B77-CA29-9FA9-D722EC121C57}"/>
              </a:ext>
            </a:extLst>
          </p:cNvPr>
          <p:cNvSpPr txBox="1"/>
          <p:nvPr/>
        </p:nvSpPr>
        <p:spPr>
          <a:xfrm>
            <a:off x="3551980" y="4920780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Go over all entries of this table.</a:t>
            </a:r>
          </a:p>
          <a:p>
            <a:pPr algn="ctr"/>
            <a:endParaRPr lang="en-US" sz="2400" dirty="0">
              <a:latin typeface="Palatino Linotype" panose="02040502050505030304" pitchFamily="18" charset="0"/>
            </a:endParaRPr>
          </a:p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Stop the search if the key is greater.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B5EA4C-9D67-124C-2F09-04936B36748E}"/>
              </a:ext>
            </a:extLst>
          </p:cNvPr>
          <p:cNvCxnSpPr>
            <a:cxnSpLocks/>
          </p:cNvCxnSpPr>
          <p:nvPr/>
        </p:nvCxnSpPr>
        <p:spPr>
          <a:xfrm flipH="1">
            <a:off x="4923579" y="4455689"/>
            <a:ext cx="1" cy="515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Gravestone with solid fill">
            <a:extLst>
              <a:ext uri="{FF2B5EF4-FFF2-40B4-BE49-F238E27FC236}">
                <a16:creationId xmlns:a16="http://schemas.microsoft.com/office/drawing/2014/main" id="{76F6AA3F-C319-0339-64D0-F2C0D6E15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9049" y="4083752"/>
            <a:ext cx="398905" cy="39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2378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2F623-DFA0-3D86-C240-CB3DD1DCE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1CB51-2479-330C-3A35-BDC7AA55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1B53A4-FAC0-1E29-0F3B-E1014C9A6754}"/>
              </a:ext>
            </a:extLst>
          </p:cNvPr>
          <p:cNvSpPr txBox="1">
            <a:spLocks/>
          </p:cNvSpPr>
          <p:nvPr/>
        </p:nvSpPr>
        <p:spPr>
          <a:xfrm>
            <a:off x="401230" y="2976454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NoSQL Databases</a:t>
            </a:r>
          </a:p>
        </p:txBody>
      </p:sp>
    </p:spTree>
    <p:extLst>
      <p:ext uri="{BB962C8B-B14F-4D97-AF65-F5344CB8AC3E}">
        <p14:creationId xmlns:p14="http://schemas.microsoft.com/office/powerpoint/2010/main" val="8060291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F364E-3E81-199B-A53F-9C8149F48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3E7FB-5EFD-98A8-58E0-8C90A79CD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8469"/>
            <a:ext cx="11816785" cy="5719531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As the name suggests, by default do not support SQL.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The idea became popular from Facebook.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Today, an extensive number of popular databases are NoSQL.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These databases have only two operations: </a:t>
            </a:r>
            <a:r>
              <a:rPr lang="en-US" sz="2400" b="1" dirty="0">
                <a:latin typeface="Palatino Linotype" panose="02040502050505030304" pitchFamily="18" charset="0"/>
              </a:rPr>
              <a:t>get() </a:t>
            </a:r>
            <a:r>
              <a:rPr lang="en-US" sz="2400" dirty="0">
                <a:latin typeface="Palatino Linotype" panose="02040502050505030304" pitchFamily="18" charset="0"/>
              </a:rPr>
              <a:t>and </a:t>
            </a:r>
            <a:r>
              <a:rPr lang="en-US" sz="2400" b="1" dirty="0">
                <a:latin typeface="Palatino Linotype" panose="02040502050505030304" pitchFamily="18" charset="0"/>
              </a:rPr>
              <a:t>put()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 lvl="1" algn="just"/>
            <a:r>
              <a:rPr lang="en-US" b="1" dirty="0">
                <a:latin typeface="Palatino Linotype" panose="02040502050505030304" pitchFamily="18" charset="0"/>
              </a:rPr>
              <a:t>Get() </a:t>
            </a:r>
            <a:r>
              <a:rPr lang="en-US" dirty="0">
                <a:latin typeface="Palatino Linotype" panose="02040502050505030304" pitchFamily="18" charset="0"/>
              </a:rPr>
              <a:t>– Searching or looking up a record in the database.</a:t>
            </a:r>
          </a:p>
          <a:p>
            <a:pPr lvl="1" algn="just"/>
            <a:r>
              <a:rPr lang="en-US" b="1" dirty="0">
                <a:latin typeface="Palatino Linotype" panose="02040502050505030304" pitchFamily="18" charset="0"/>
              </a:rPr>
              <a:t>Put() </a:t>
            </a:r>
            <a:r>
              <a:rPr lang="en-US" dirty="0">
                <a:latin typeface="Palatino Linotype" panose="02040502050505030304" pitchFamily="18" charset="0"/>
              </a:rPr>
              <a:t>– Writing or updating a record in the database.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714EF-4301-2C3B-5203-3F0BA182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827AFAE-FC0B-3A1A-DB27-EC4B3AEF4389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NoSQL Databases</a:t>
            </a:r>
          </a:p>
        </p:txBody>
      </p:sp>
    </p:spTree>
    <p:extLst>
      <p:ext uri="{BB962C8B-B14F-4D97-AF65-F5344CB8AC3E}">
        <p14:creationId xmlns:p14="http://schemas.microsoft.com/office/powerpoint/2010/main" val="138743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A083A-7A55-E9A2-145E-25CCD3CB2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07E2C-195B-D707-F653-00DFFBE11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8469"/>
            <a:ext cx="11816785" cy="4920807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Generally, following are the steps, which databases take: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Delete the record and remove the pointer to the record from the slot array.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Reorganize or garbage collect if necessary.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“If necessary”? Depends on the database.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20FF69-F548-898E-78D9-7EE358CB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22C3C47-6047-AB76-1590-9AD42AC7A8D5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Slotted Pages: Record Deletion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9FB3D6C7-3AB1-BC72-A0C2-3170CE71CA06}"/>
              </a:ext>
            </a:extLst>
          </p:cNvPr>
          <p:cNvGraphicFramePr>
            <a:graphicFrameLocks/>
          </p:cNvGraphicFramePr>
          <p:nvPr/>
        </p:nvGraphicFramePr>
        <p:xfrm>
          <a:off x="1727935" y="4680867"/>
          <a:ext cx="911134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446314">
                  <a:extLst>
                    <a:ext uri="{9D8B030D-6E8A-4147-A177-3AD203B41FA5}">
                      <a16:colId xmlns:a16="http://schemas.microsoft.com/office/drawing/2014/main" val="186530916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1289909768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20338919"/>
                    </a:ext>
                  </a:extLst>
                </a:gridCol>
                <a:gridCol w="1820246">
                  <a:extLst>
                    <a:ext uri="{9D8B030D-6E8A-4147-A177-3AD203B41FA5}">
                      <a16:colId xmlns:a16="http://schemas.microsoft.com/office/drawing/2014/main" val="3412760522"/>
                    </a:ext>
                  </a:extLst>
                </a:gridCol>
                <a:gridCol w="1002047">
                  <a:extLst>
                    <a:ext uri="{9D8B030D-6E8A-4147-A177-3AD203B41FA5}">
                      <a16:colId xmlns:a16="http://schemas.microsoft.com/office/drawing/2014/main" val="1932776042"/>
                    </a:ext>
                  </a:extLst>
                </a:gridCol>
                <a:gridCol w="979715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300307652"/>
                    </a:ext>
                  </a:extLst>
                </a:gridCol>
                <a:gridCol w="1227190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#Entries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26507"/>
                  </a:ext>
                </a:extLst>
              </a:tr>
            </a:tbl>
          </a:graphicData>
        </a:graphic>
      </p:graphicFrame>
      <p:sp>
        <p:nvSpPr>
          <p:cNvPr id="10" name="Freeform 9">
            <a:extLst>
              <a:ext uri="{FF2B5EF4-FFF2-40B4-BE49-F238E27FC236}">
                <a16:creationId xmlns:a16="http://schemas.microsoft.com/office/drawing/2014/main" id="{C50B8FD0-C2B9-A367-1E4D-27F2C27933BF}"/>
              </a:ext>
            </a:extLst>
          </p:cNvPr>
          <p:cNvSpPr/>
          <p:nvPr/>
        </p:nvSpPr>
        <p:spPr>
          <a:xfrm>
            <a:off x="2427514" y="5464629"/>
            <a:ext cx="4049486" cy="838227"/>
          </a:xfrm>
          <a:custGeom>
            <a:avLst/>
            <a:gdLst>
              <a:gd name="connsiteX0" fmla="*/ 0 w 4049486"/>
              <a:gd name="connsiteY0" fmla="*/ 0 h 838227"/>
              <a:gd name="connsiteX1" fmla="*/ 1926772 w 4049486"/>
              <a:gd name="connsiteY1" fmla="*/ 838200 h 838227"/>
              <a:gd name="connsiteX2" fmla="*/ 4049486 w 4049486"/>
              <a:gd name="connsiteY2" fmla="*/ 32657 h 838227"/>
              <a:gd name="connsiteX3" fmla="*/ 4049486 w 4049486"/>
              <a:gd name="connsiteY3" fmla="*/ 32657 h 83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486" h="838227">
                <a:moveTo>
                  <a:pt x="0" y="0"/>
                </a:moveTo>
                <a:cubicBezTo>
                  <a:pt x="625929" y="416378"/>
                  <a:pt x="1251858" y="832757"/>
                  <a:pt x="1926772" y="838200"/>
                </a:cubicBezTo>
                <a:cubicBezTo>
                  <a:pt x="2601686" y="843643"/>
                  <a:pt x="4049486" y="32657"/>
                  <a:pt x="4049486" y="32657"/>
                </a:cubicBezTo>
                <a:lnTo>
                  <a:pt x="4049486" y="32657"/>
                </a:ln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8E22387A-9424-7B4C-FAA3-C3CBF3F203F5}"/>
              </a:ext>
            </a:extLst>
          </p:cNvPr>
          <p:cNvSpPr/>
          <p:nvPr/>
        </p:nvSpPr>
        <p:spPr>
          <a:xfrm>
            <a:off x="3276600" y="5508171"/>
            <a:ext cx="7315200" cy="1088572"/>
          </a:xfrm>
          <a:custGeom>
            <a:avLst/>
            <a:gdLst>
              <a:gd name="connsiteX0" fmla="*/ 0 w 7315200"/>
              <a:gd name="connsiteY0" fmla="*/ 0 h 1088572"/>
              <a:gd name="connsiteX1" fmla="*/ 4027714 w 7315200"/>
              <a:gd name="connsiteY1" fmla="*/ 1088572 h 1088572"/>
              <a:gd name="connsiteX2" fmla="*/ 7315200 w 7315200"/>
              <a:gd name="connsiteY2" fmla="*/ 0 h 1088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0" h="1088572">
                <a:moveTo>
                  <a:pt x="0" y="0"/>
                </a:moveTo>
                <a:cubicBezTo>
                  <a:pt x="1404257" y="544286"/>
                  <a:pt x="2808514" y="1088572"/>
                  <a:pt x="4027714" y="1088572"/>
                </a:cubicBezTo>
                <a:cubicBezTo>
                  <a:pt x="5246914" y="1088572"/>
                  <a:pt x="6281057" y="544286"/>
                  <a:pt x="7315200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D34B1C1-B57B-2917-16CE-BF17B995BED1}"/>
              </a:ext>
            </a:extLst>
          </p:cNvPr>
          <p:cNvSpPr/>
          <p:nvPr/>
        </p:nvSpPr>
        <p:spPr>
          <a:xfrm>
            <a:off x="4185902" y="5508170"/>
            <a:ext cx="4049486" cy="685825"/>
          </a:xfrm>
          <a:custGeom>
            <a:avLst/>
            <a:gdLst>
              <a:gd name="connsiteX0" fmla="*/ 0 w 4702629"/>
              <a:gd name="connsiteY0" fmla="*/ 0 h 762026"/>
              <a:gd name="connsiteX1" fmla="*/ 2307771 w 4702629"/>
              <a:gd name="connsiteY1" fmla="*/ 762000 h 762026"/>
              <a:gd name="connsiteX2" fmla="*/ 4702629 w 4702629"/>
              <a:gd name="connsiteY2" fmla="*/ 21772 h 76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2629" h="762026">
                <a:moveTo>
                  <a:pt x="0" y="0"/>
                </a:moveTo>
                <a:cubicBezTo>
                  <a:pt x="762000" y="379185"/>
                  <a:pt x="1524000" y="758371"/>
                  <a:pt x="2307771" y="762000"/>
                </a:cubicBezTo>
                <a:cubicBezTo>
                  <a:pt x="3091542" y="765629"/>
                  <a:pt x="3897085" y="393700"/>
                  <a:pt x="4702629" y="21772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DA3A7F31-2B1F-B73F-49BB-FE5ECCA12F31}"/>
              </a:ext>
            </a:extLst>
          </p:cNvPr>
          <p:cNvSpPr/>
          <p:nvPr/>
        </p:nvSpPr>
        <p:spPr>
          <a:xfrm>
            <a:off x="3780235" y="5508171"/>
            <a:ext cx="5505279" cy="849086"/>
          </a:xfrm>
          <a:custGeom>
            <a:avLst/>
            <a:gdLst>
              <a:gd name="connsiteX0" fmla="*/ 0 w 5083628"/>
              <a:gd name="connsiteY0" fmla="*/ 0 h 849086"/>
              <a:gd name="connsiteX1" fmla="*/ 2394857 w 5083628"/>
              <a:gd name="connsiteY1" fmla="*/ 849086 h 849086"/>
              <a:gd name="connsiteX2" fmla="*/ 5083628 w 5083628"/>
              <a:gd name="connsiteY2" fmla="*/ 0 h 84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3628" h="849086">
                <a:moveTo>
                  <a:pt x="0" y="0"/>
                </a:moveTo>
                <a:cubicBezTo>
                  <a:pt x="773793" y="424543"/>
                  <a:pt x="1547586" y="849086"/>
                  <a:pt x="2394857" y="849086"/>
                </a:cubicBezTo>
                <a:cubicBezTo>
                  <a:pt x="3242128" y="849086"/>
                  <a:pt x="4162878" y="424543"/>
                  <a:pt x="5083628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4A4FFB9D-AFAA-76AC-84F1-BAD87596D64E}"/>
              </a:ext>
            </a:extLst>
          </p:cNvPr>
          <p:cNvSpPr/>
          <p:nvPr/>
        </p:nvSpPr>
        <p:spPr>
          <a:xfrm>
            <a:off x="4626429" y="5508171"/>
            <a:ext cx="2645228" cy="544295"/>
          </a:xfrm>
          <a:custGeom>
            <a:avLst/>
            <a:gdLst>
              <a:gd name="connsiteX0" fmla="*/ 0 w 2645228"/>
              <a:gd name="connsiteY0" fmla="*/ 10886 h 544295"/>
              <a:gd name="connsiteX1" fmla="*/ 1219200 w 2645228"/>
              <a:gd name="connsiteY1" fmla="*/ 544286 h 544295"/>
              <a:gd name="connsiteX2" fmla="*/ 2645228 w 2645228"/>
              <a:gd name="connsiteY2" fmla="*/ 0 h 544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5228" h="544295">
                <a:moveTo>
                  <a:pt x="0" y="10886"/>
                </a:moveTo>
                <a:cubicBezTo>
                  <a:pt x="389164" y="278493"/>
                  <a:pt x="778329" y="546100"/>
                  <a:pt x="1219200" y="544286"/>
                </a:cubicBezTo>
                <a:cubicBezTo>
                  <a:pt x="1660071" y="542472"/>
                  <a:pt x="2152649" y="271236"/>
                  <a:pt x="2645228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972547-4998-F757-84CA-8C9FB61F9819}"/>
              </a:ext>
            </a:extLst>
          </p:cNvPr>
          <p:cNvSpPr txBox="1"/>
          <p:nvPr/>
        </p:nvSpPr>
        <p:spPr>
          <a:xfrm>
            <a:off x="7864178" y="3925763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Records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F67570-9515-F7FF-4ADB-6436B1C7FB49}"/>
              </a:ext>
            </a:extLst>
          </p:cNvPr>
          <p:cNvSpPr txBox="1"/>
          <p:nvPr/>
        </p:nvSpPr>
        <p:spPr>
          <a:xfrm>
            <a:off x="838200" y="469176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Size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5E00E4-BFB8-5D92-A5C6-F5E1BA78BD0E}"/>
              </a:ext>
            </a:extLst>
          </p:cNvPr>
          <p:cNvSpPr txBox="1"/>
          <p:nvPr/>
        </p:nvSpPr>
        <p:spPr>
          <a:xfrm>
            <a:off x="3046702" y="3925764"/>
            <a:ext cx="157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Slot Array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3B40DC-D3AF-DE8E-1420-99A3E7642B85}"/>
              </a:ext>
            </a:extLst>
          </p:cNvPr>
          <p:cNvSpPr txBox="1"/>
          <p:nvPr/>
        </p:nvSpPr>
        <p:spPr>
          <a:xfrm>
            <a:off x="358649" y="5131378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Location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237AE2D0-9C61-F248-B4D5-C50FE2926F4B}"/>
              </a:ext>
            </a:extLst>
          </p:cNvPr>
          <p:cNvSpPr/>
          <p:nvPr/>
        </p:nvSpPr>
        <p:spPr>
          <a:xfrm rot="16200000">
            <a:off x="3648382" y="3883557"/>
            <a:ext cx="284034" cy="1245267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18BA4990-CFAC-2497-38C0-7566C6EEC418}"/>
              </a:ext>
            </a:extLst>
          </p:cNvPr>
          <p:cNvSpPr/>
          <p:nvPr/>
        </p:nvSpPr>
        <p:spPr>
          <a:xfrm>
            <a:off x="4880224" y="4795153"/>
            <a:ext cx="328773" cy="255819"/>
          </a:xfrm>
          <a:prstGeom prst="rightArrow">
            <a:avLst/>
          </a:prstGeom>
          <a:solidFill>
            <a:srgbClr val="00B0F0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781D8B87-BAC6-6A65-E36A-4AD20A4EBCF4}"/>
              </a:ext>
            </a:extLst>
          </p:cNvPr>
          <p:cNvSpPr/>
          <p:nvPr/>
        </p:nvSpPr>
        <p:spPr>
          <a:xfrm rot="10800000">
            <a:off x="6189322" y="5135663"/>
            <a:ext cx="328773" cy="255819"/>
          </a:xfrm>
          <a:prstGeom prst="rightArrow">
            <a:avLst/>
          </a:prstGeom>
          <a:solidFill>
            <a:srgbClr val="00B0F0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903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CEB32-8672-E614-55DE-91377943C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D148A-C955-A0AC-7330-A4B8496C7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8469"/>
            <a:ext cx="11816785" cy="5719531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The design of LSM-trees became popular through NoSQL databases like </a:t>
            </a:r>
            <a:r>
              <a:rPr lang="en-US" sz="2400" dirty="0" err="1">
                <a:latin typeface="Palatino Linotype" panose="02040502050505030304" pitchFamily="18" charset="0"/>
              </a:rPr>
              <a:t>RocksDB</a:t>
            </a:r>
            <a:r>
              <a:rPr lang="en-US" sz="2400" dirty="0">
                <a:latin typeface="Palatino Linotype" panose="02040502050505030304" pitchFamily="18" charset="0"/>
              </a:rPr>
              <a:t>, </a:t>
            </a:r>
            <a:r>
              <a:rPr lang="en-US" sz="2400" dirty="0" err="1">
                <a:latin typeface="Palatino Linotype" panose="02040502050505030304" pitchFamily="18" charset="0"/>
              </a:rPr>
              <a:t>LevelDB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NoSQL database consists of just a pair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(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key, value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)</a:t>
            </a:r>
          </a:p>
          <a:p>
            <a:pPr lvl="1" algn="just"/>
            <a:r>
              <a:rPr lang="en-US" sz="2000" dirty="0">
                <a:latin typeface="Palatino Linotype" panose="02040502050505030304" pitchFamily="18" charset="0"/>
                <a:sym typeface="Wingdings" pitchFamily="2" charset="2"/>
              </a:rPr>
              <a:t>Key  record identifier, possibly a number.</a:t>
            </a:r>
          </a:p>
          <a:p>
            <a:pPr lvl="1" algn="just"/>
            <a:r>
              <a:rPr lang="en-US" sz="2000" dirty="0">
                <a:latin typeface="Palatino Linotype" panose="02040502050505030304" pitchFamily="18" charset="0"/>
                <a:sym typeface="Wingdings" pitchFamily="2" charset="2"/>
              </a:rPr>
              <a:t>Value  Any information about the record.</a:t>
            </a:r>
            <a:endParaRPr lang="en-US" sz="2000" dirty="0">
              <a:latin typeface="Palatino Linotype" panose="02040502050505030304" pitchFamily="18" charset="0"/>
            </a:endParaRP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How do you implement a NoSQL database?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You can use an ordered hash-map, or an array, or a vector!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93901-8005-694B-8C47-F6AC4D8D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12A636-9390-2E44-1B29-325657AD7A58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NoSQL Databases</a:t>
            </a:r>
          </a:p>
        </p:txBody>
      </p:sp>
    </p:spTree>
    <p:extLst>
      <p:ext uri="{BB962C8B-B14F-4D97-AF65-F5344CB8AC3E}">
        <p14:creationId xmlns:p14="http://schemas.microsoft.com/office/powerpoint/2010/main" val="36537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A1D21-024E-60ED-3578-FF23FFF0E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91CCD-CD00-1B74-F824-0ACB7E6C4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8469"/>
            <a:ext cx="11816785" cy="4920807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For example, </a:t>
            </a:r>
            <a:r>
              <a:rPr lang="en-US" sz="2400" b="1" dirty="0">
                <a:latin typeface="Palatino Linotype" panose="02040502050505030304" pitchFamily="18" charset="0"/>
              </a:rPr>
              <a:t>in Postgres</a:t>
            </a:r>
            <a:r>
              <a:rPr lang="en-US" sz="2400" dirty="0">
                <a:latin typeface="Palatino Linotype" panose="02040502050505030304" pitchFamily="18" charset="0"/>
              </a:rPr>
              <a:t>, how will record 3 get deleted?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2F313-ADE1-FE0C-2D74-54F2676BA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C7DF14-66B2-EBAC-05B5-89916C416F52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Slotted Pages: Record Deletion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17036D3B-FC0B-3F95-D555-EE1AE8DDB105}"/>
              </a:ext>
            </a:extLst>
          </p:cNvPr>
          <p:cNvGraphicFramePr>
            <a:graphicFrameLocks/>
          </p:cNvGraphicFramePr>
          <p:nvPr/>
        </p:nvGraphicFramePr>
        <p:xfrm>
          <a:off x="1727935" y="4680867"/>
          <a:ext cx="911134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446314">
                  <a:extLst>
                    <a:ext uri="{9D8B030D-6E8A-4147-A177-3AD203B41FA5}">
                      <a16:colId xmlns:a16="http://schemas.microsoft.com/office/drawing/2014/main" val="186530916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1289909768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20338919"/>
                    </a:ext>
                  </a:extLst>
                </a:gridCol>
                <a:gridCol w="1820246">
                  <a:extLst>
                    <a:ext uri="{9D8B030D-6E8A-4147-A177-3AD203B41FA5}">
                      <a16:colId xmlns:a16="http://schemas.microsoft.com/office/drawing/2014/main" val="3412760522"/>
                    </a:ext>
                  </a:extLst>
                </a:gridCol>
                <a:gridCol w="1002047">
                  <a:extLst>
                    <a:ext uri="{9D8B030D-6E8A-4147-A177-3AD203B41FA5}">
                      <a16:colId xmlns:a16="http://schemas.microsoft.com/office/drawing/2014/main" val="1932776042"/>
                    </a:ext>
                  </a:extLst>
                </a:gridCol>
                <a:gridCol w="979715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300307652"/>
                    </a:ext>
                  </a:extLst>
                </a:gridCol>
                <a:gridCol w="1227190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#Entries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26507"/>
                  </a:ext>
                </a:extLst>
              </a:tr>
            </a:tbl>
          </a:graphicData>
        </a:graphic>
      </p:graphicFrame>
      <p:sp>
        <p:nvSpPr>
          <p:cNvPr id="10" name="Freeform 9">
            <a:extLst>
              <a:ext uri="{FF2B5EF4-FFF2-40B4-BE49-F238E27FC236}">
                <a16:creationId xmlns:a16="http://schemas.microsoft.com/office/drawing/2014/main" id="{58CBEC79-576C-4C14-D851-23C53D0B3670}"/>
              </a:ext>
            </a:extLst>
          </p:cNvPr>
          <p:cNvSpPr/>
          <p:nvPr/>
        </p:nvSpPr>
        <p:spPr>
          <a:xfrm>
            <a:off x="2427514" y="5464629"/>
            <a:ext cx="4049486" cy="838227"/>
          </a:xfrm>
          <a:custGeom>
            <a:avLst/>
            <a:gdLst>
              <a:gd name="connsiteX0" fmla="*/ 0 w 4049486"/>
              <a:gd name="connsiteY0" fmla="*/ 0 h 838227"/>
              <a:gd name="connsiteX1" fmla="*/ 1926772 w 4049486"/>
              <a:gd name="connsiteY1" fmla="*/ 838200 h 838227"/>
              <a:gd name="connsiteX2" fmla="*/ 4049486 w 4049486"/>
              <a:gd name="connsiteY2" fmla="*/ 32657 h 838227"/>
              <a:gd name="connsiteX3" fmla="*/ 4049486 w 4049486"/>
              <a:gd name="connsiteY3" fmla="*/ 32657 h 83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486" h="838227">
                <a:moveTo>
                  <a:pt x="0" y="0"/>
                </a:moveTo>
                <a:cubicBezTo>
                  <a:pt x="625929" y="416378"/>
                  <a:pt x="1251858" y="832757"/>
                  <a:pt x="1926772" y="838200"/>
                </a:cubicBezTo>
                <a:cubicBezTo>
                  <a:pt x="2601686" y="843643"/>
                  <a:pt x="4049486" y="32657"/>
                  <a:pt x="4049486" y="32657"/>
                </a:cubicBezTo>
                <a:lnTo>
                  <a:pt x="4049486" y="32657"/>
                </a:ln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B8216B2-158B-6FA8-F2F0-5A8DC32EB85C}"/>
              </a:ext>
            </a:extLst>
          </p:cNvPr>
          <p:cNvSpPr/>
          <p:nvPr/>
        </p:nvSpPr>
        <p:spPr>
          <a:xfrm>
            <a:off x="3276600" y="5508171"/>
            <a:ext cx="7315200" cy="1088572"/>
          </a:xfrm>
          <a:custGeom>
            <a:avLst/>
            <a:gdLst>
              <a:gd name="connsiteX0" fmla="*/ 0 w 7315200"/>
              <a:gd name="connsiteY0" fmla="*/ 0 h 1088572"/>
              <a:gd name="connsiteX1" fmla="*/ 4027714 w 7315200"/>
              <a:gd name="connsiteY1" fmla="*/ 1088572 h 1088572"/>
              <a:gd name="connsiteX2" fmla="*/ 7315200 w 7315200"/>
              <a:gd name="connsiteY2" fmla="*/ 0 h 1088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0" h="1088572">
                <a:moveTo>
                  <a:pt x="0" y="0"/>
                </a:moveTo>
                <a:cubicBezTo>
                  <a:pt x="1404257" y="544286"/>
                  <a:pt x="2808514" y="1088572"/>
                  <a:pt x="4027714" y="1088572"/>
                </a:cubicBezTo>
                <a:cubicBezTo>
                  <a:pt x="5246914" y="1088572"/>
                  <a:pt x="6281057" y="544286"/>
                  <a:pt x="7315200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71CCF9B-3F61-3B58-C43A-DD0886F3D88B}"/>
              </a:ext>
            </a:extLst>
          </p:cNvPr>
          <p:cNvSpPr/>
          <p:nvPr/>
        </p:nvSpPr>
        <p:spPr>
          <a:xfrm>
            <a:off x="4185902" y="5508170"/>
            <a:ext cx="4049486" cy="685825"/>
          </a:xfrm>
          <a:custGeom>
            <a:avLst/>
            <a:gdLst>
              <a:gd name="connsiteX0" fmla="*/ 0 w 4702629"/>
              <a:gd name="connsiteY0" fmla="*/ 0 h 762026"/>
              <a:gd name="connsiteX1" fmla="*/ 2307771 w 4702629"/>
              <a:gd name="connsiteY1" fmla="*/ 762000 h 762026"/>
              <a:gd name="connsiteX2" fmla="*/ 4702629 w 4702629"/>
              <a:gd name="connsiteY2" fmla="*/ 21772 h 76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2629" h="762026">
                <a:moveTo>
                  <a:pt x="0" y="0"/>
                </a:moveTo>
                <a:cubicBezTo>
                  <a:pt x="762000" y="379185"/>
                  <a:pt x="1524000" y="758371"/>
                  <a:pt x="2307771" y="762000"/>
                </a:cubicBezTo>
                <a:cubicBezTo>
                  <a:pt x="3091542" y="765629"/>
                  <a:pt x="3897085" y="393700"/>
                  <a:pt x="4702629" y="21772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06CA161A-6642-B46E-1B56-5391869D133B}"/>
              </a:ext>
            </a:extLst>
          </p:cNvPr>
          <p:cNvSpPr/>
          <p:nvPr/>
        </p:nvSpPr>
        <p:spPr>
          <a:xfrm>
            <a:off x="3780235" y="5508171"/>
            <a:ext cx="5505279" cy="849086"/>
          </a:xfrm>
          <a:custGeom>
            <a:avLst/>
            <a:gdLst>
              <a:gd name="connsiteX0" fmla="*/ 0 w 5083628"/>
              <a:gd name="connsiteY0" fmla="*/ 0 h 849086"/>
              <a:gd name="connsiteX1" fmla="*/ 2394857 w 5083628"/>
              <a:gd name="connsiteY1" fmla="*/ 849086 h 849086"/>
              <a:gd name="connsiteX2" fmla="*/ 5083628 w 5083628"/>
              <a:gd name="connsiteY2" fmla="*/ 0 h 84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3628" h="849086">
                <a:moveTo>
                  <a:pt x="0" y="0"/>
                </a:moveTo>
                <a:cubicBezTo>
                  <a:pt x="773793" y="424543"/>
                  <a:pt x="1547586" y="849086"/>
                  <a:pt x="2394857" y="849086"/>
                </a:cubicBezTo>
                <a:cubicBezTo>
                  <a:pt x="3242128" y="849086"/>
                  <a:pt x="4162878" y="424543"/>
                  <a:pt x="5083628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9A56113A-C52A-8077-88A4-E8FC89D04080}"/>
              </a:ext>
            </a:extLst>
          </p:cNvPr>
          <p:cNvSpPr/>
          <p:nvPr/>
        </p:nvSpPr>
        <p:spPr>
          <a:xfrm>
            <a:off x="4626429" y="5508171"/>
            <a:ext cx="2645228" cy="544295"/>
          </a:xfrm>
          <a:custGeom>
            <a:avLst/>
            <a:gdLst>
              <a:gd name="connsiteX0" fmla="*/ 0 w 2645228"/>
              <a:gd name="connsiteY0" fmla="*/ 10886 h 544295"/>
              <a:gd name="connsiteX1" fmla="*/ 1219200 w 2645228"/>
              <a:gd name="connsiteY1" fmla="*/ 544286 h 544295"/>
              <a:gd name="connsiteX2" fmla="*/ 2645228 w 2645228"/>
              <a:gd name="connsiteY2" fmla="*/ 0 h 544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5228" h="544295">
                <a:moveTo>
                  <a:pt x="0" y="10886"/>
                </a:moveTo>
                <a:cubicBezTo>
                  <a:pt x="389164" y="278493"/>
                  <a:pt x="778329" y="546100"/>
                  <a:pt x="1219200" y="544286"/>
                </a:cubicBezTo>
                <a:cubicBezTo>
                  <a:pt x="1660071" y="542472"/>
                  <a:pt x="2152649" y="271236"/>
                  <a:pt x="2645228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67CA73-3CE5-0CCD-60D4-1271267DB7F8}"/>
              </a:ext>
            </a:extLst>
          </p:cNvPr>
          <p:cNvSpPr txBox="1"/>
          <p:nvPr/>
        </p:nvSpPr>
        <p:spPr>
          <a:xfrm>
            <a:off x="7864178" y="3925763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Records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AECF5B-6BB3-1835-38E5-D22183C9B652}"/>
              </a:ext>
            </a:extLst>
          </p:cNvPr>
          <p:cNvSpPr txBox="1"/>
          <p:nvPr/>
        </p:nvSpPr>
        <p:spPr>
          <a:xfrm>
            <a:off x="838200" y="469176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Size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0C8A8C-0DA0-B3E8-9C80-BB59C4B72316}"/>
              </a:ext>
            </a:extLst>
          </p:cNvPr>
          <p:cNvSpPr txBox="1"/>
          <p:nvPr/>
        </p:nvSpPr>
        <p:spPr>
          <a:xfrm>
            <a:off x="3046702" y="3925764"/>
            <a:ext cx="157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Slot Array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BC4F39-9431-FBCF-C06D-0A6068922A41}"/>
              </a:ext>
            </a:extLst>
          </p:cNvPr>
          <p:cNvSpPr txBox="1"/>
          <p:nvPr/>
        </p:nvSpPr>
        <p:spPr>
          <a:xfrm>
            <a:off x="358649" y="5131378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Location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355F2ED8-64F8-3E32-3E7F-5BB78580E3E8}"/>
              </a:ext>
            </a:extLst>
          </p:cNvPr>
          <p:cNvSpPr/>
          <p:nvPr/>
        </p:nvSpPr>
        <p:spPr>
          <a:xfrm rot="16200000">
            <a:off x="3648382" y="3883557"/>
            <a:ext cx="284034" cy="1245267"/>
          </a:xfrm>
          <a:prstGeom prst="righ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0148425A-F2DB-8C13-3D28-7EEA585CB325}"/>
              </a:ext>
            </a:extLst>
          </p:cNvPr>
          <p:cNvSpPr/>
          <p:nvPr/>
        </p:nvSpPr>
        <p:spPr>
          <a:xfrm>
            <a:off x="4880224" y="4795153"/>
            <a:ext cx="328773" cy="255819"/>
          </a:xfrm>
          <a:prstGeom prst="rightArrow">
            <a:avLst/>
          </a:prstGeom>
          <a:solidFill>
            <a:srgbClr val="00B0F0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BD485942-3C18-C515-8AEA-927626B1EB14}"/>
              </a:ext>
            </a:extLst>
          </p:cNvPr>
          <p:cNvSpPr/>
          <p:nvPr/>
        </p:nvSpPr>
        <p:spPr>
          <a:xfrm rot="10800000">
            <a:off x="6189322" y="5135663"/>
            <a:ext cx="328773" cy="255819"/>
          </a:xfrm>
          <a:prstGeom prst="rightArrow">
            <a:avLst/>
          </a:prstGeom>
          <a:solidFill>
            <a:srgbClr val="00B0F0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4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58949</TotalTime>
  <Words>3612</Words>
  <Application>Microsoft Macintosh PowerPoint</Application>
  <PresentationFormat>Widescreen</PresentationFormat>
  <Paragraphs>1556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5" baseType="lpstr">
      <vt:lpstr>Arial</vt:lpstr>
      <vt:lpstr>Calibri</vt:lpstr>
      <vt:lpstr>Calibri Light</vt:lpstr>
      <vt:lpstr>Palatino Linotype</vt:lpstr>
      <vt:lpstr>Office Theme</vt:lpstr>
      <vt:lpstr>Introduction to Databases CS 451 / 551</vt:lpstr>
      <vt:lpstr>Assignment 1 is Out! Deadline: Oct 29, 2024 at 11:59pm   Start collaborating with your groups!   Midterm: Oct 31, 2024 (in class)</vt:lpstr>
      <vt:lpstr>Some Lectures Ago…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Suyash Gupta</dc:creator>
  <cp:lastModifiedBy>Suyash Gupta</cp:lastModifiedBy>
  <cp:revision>861</cp:revision>
  <dcterms:created xsi:type="dcterms:W3CDTF">2023-07-25T15:37:00Z</dcterms:created>
  <dcterms:modified xsi:type="dcterms:W3CDTF">2024-10-22T18:23:51Z</dcterms:modified>
</cp:coreProperties>
</file>