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7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85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301" r:id="rId36"/>
    <p:sldId id="302" r:id="rId37"/>
    <p:sldId id="303" r:id="rId38"/>
    <p:sldId id="304" r:id="rId39"/>
    <p:sldId id="308" r:id="rId40"/>
    <p:sldId id="305" r:id="rId41"/>
    <p:sldId id="306" r:id="rId42"/>
    <p:sldId id="307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1"/>
    <p:restoredTop sz="96327"/>
  </p:normalViewPr>
  <p:slideViewPr>
    <p:cSldViewPr snapToGrid="0">
      <p:cViewPr varScale="1">
        <p:scale>
          <a:sx n="160" d="100"/>
          <a:sy n="16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5" y="2992675"/>
            <a:ext cx="6573483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10: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Sorting and Transactions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6064-B494-0B90-EEEC-FE813573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BE29-C930-B484-6BCA-2102D457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6BB7-06F5-7330-CD89-E676DEDD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a query contains an </a:t>
            </a:r>
            <a:r>
              <a:rPr lang="en-US" sz="2400" b="1" dirty="0">
                <a:latin typeface="Palatino Linotype" panose="02040502050505030304" pitchFamily="18" charset="0"/>
              </a:rPr>
              <a:t>ORDER BY</a:t>
            </a:r>
            <a:r>
              <a:rPr lang="en-US" sz="2400" dirty="0">
                <a:latin typeface="Palatino Linotype" panose="02040502050505030304" pitchFamily="18" charset="0"/>
              </a:rPr>
              <a:t> clause with a </a:t>
            </a:r>
            <a:r>
              <a:rPr lang="en-US" sz="2400" b="1" dirty="0">
                <a:latin typeface="Palatino Linotype" panose="02040502050505030304" pitchFamily="18" charset="0"/>
              </a:rPr>
              <a:t>LIMIT.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DBMS only needs to scan the data once to find the required number of elements.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Specifically, a query asks you to output only first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elements.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A7B95-74C3-550E-DB07-266569E2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0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4780-7918-85D9-DEDF-06AD0429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5763-7E70-E872-0D02-2ECBC332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A322-BDBF-1F6D-0A04-07D21998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a query contains an </a:t>
            </a:r>
            <a:r>
              <a:rPr lang="en-US" sz="2400" b="1" dirty="0">
                <a:latin typeface="Palatino Linotype" panose="02040502050505030304" pitchFamily="18" charset="0"/>
              </a:rPr>
              <a:t>ORDER BY</a:t>
            </a:r>
            <a:r>
              <a:rPr lang="en-US" sz="2400" dirty="0">
                <a:latin typeface="Palatino Linotype" panose="02040502050505030304" pitchFamily="18" charset="0"/>
              </a:rPr>
              <a:t> clause with a </a:t>
            </a:r>
            <a:r>
              <a:rPr lang="en-US" sz="2400" b="1" dirty="0">
                <a:latin typeface="Palatino Linotype" panose="02040502050505030304" pitchFamily="18" charset="0"/>
              </a:rPr>
              <a:t>LIMIT.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DBMS only needs to scan the data once to find the required number of elements.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Specifically, a query asks you to output only first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elements.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This is also an ideal candidate for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Heap Sort</a:t>
            </a:r>
            <a:r>
              <a:rPr lang="en-US" dirty="0">
                <a:effectLst/>
                <a:latin typeface="Palatino Linotype" panose="02040502050505030304" pitchFamily="18" charset="0"/>
              </a:rPr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452D5-1E64-8571-948F-22ED2D30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7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6E0F7-559F-0B83-5213-F60EDD855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E7F2-1C24-A0B4-3388-00AE1B53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DF80-2249-2403-19D6-138536B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a query contains an </a:t>
            </a:r>
            <a:r>
              <a:rPr lang="en-US" sz="2400" b="1" dirty="0">
                <a:latin typeface="Palatino Linotype" panose="02040502050505030304" pitchFamily="18" charset="0"/>
              </a:rPr>
              <a:t>ORDER BY</a:t>
            </a:r>
            <a:r>
              <a:rPr lang="en-US" sz="2400" dirty="0">
                <a:latin typeface="Palatino Linotype" panose="02040502050505030304" pitchFamily="18" charset="0"/>
              </a:rPr>
              <a:t> clause with a </a:t>
            </a:r>
            <a:r>
              <a:rPr lang="en-US" sz="2400" b="1" dirty="0">
                <a:latin typeface="Palatino Linotype" panose="02040502050505030304" pitchFamily="18" charset="0"/>
              </a:rPr>
              <a:t>LIMIT.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DBMS only needs to scan the data once to find the required number of elements.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Specifically, a query asks you to output only first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elements.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This is also an ideal candidate for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Heap Sort</a:t>
            </a:r>
            <a:r>
              <a:rPr lang="en-US" dirty="0">
                <a:effectLst/>
                <a:latin typeface="Palatino Linotype" panose="02040502050505030304" pitchFamily="18" charset="0"/>
              </a:rPr>
              <a:t>!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We are just going to scan data once and </a:t>
            </a:r>
            <a:r>
              <a:rPr lang="en-US" dirty="0">
                <a:latin typeface="Palatino Linotype" panose="02040502050505030304" pitchFamily="18" charset="0"/>
              </a:rPr>
              <a:t>maintain an in-memory sorted </a:t>
            </a:r>
            <a:r>
              <a:rPr lang="en-US" b="1" dirty="0">
                <a:latin typeface="Palatino Linotype" panose="02040502050505030304" pitchFamily="18" charset="0"/>
              </a:rPr>
              <a:t>priority queue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  <a:endParaRPr lang="en-US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9BE95-06AA-0E7F-470C-7D1606F2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3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A44E3-D5E8-8003-894C-B19D3342C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A948-A4C3-CA77-6B74-62DF2CB4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D5A-1B9A-A74D-D8DA-8D383FF59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BD2DC-8117-C567-AA75-49AC97BC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93B978-5194-50FD-522E-FF1BB0AD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12764"/>
              </p:ext>
            </p:extLst>
          </p:nvPr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295164-79EF-77B2-C046-BB656CCE04CC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22B86-1ACD-8B1B-A9B4-D2574DC6D3EF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10F4BC-3AEF-1527-0A4E-4F741526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21023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1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99FF-389F-5FBA-7821-79C4F516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A91D-3B76-E08C-6DD2-18C6A75B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DACFB-9D57-C90A-639B-A884FC95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9812B-4E02-0DB9-7F12-C169EB30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8193C7-A91F-52B3-6CF7-CB8DC9F532D0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0BCBB2-0A5A-9133-92C0-76CF061CD5DE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026DE-7E7D-BFBF-13CB-9229C61F341B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C164C2-BC8C-25C3-E7AD-23EDD73A5056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8328244-77AA-CB39-3EE6-3B369368DC3C}"/>
              </a:ext>
            </a:extLst>
          </p:cNvPr>
          <p:cNvSpPr/>
          <p:nvPr/>
        </p:nvSpPr>
        <p:spPr>
          <a:xfrm>
            <a:off x="1310585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4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F43B7-FF1A-057D-2802-7358F8A3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A26B-8232-F241-9BCE-45E76C25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3621-2828-34A4-C968-0B4F1474D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A283A-D875-44D7-5B3D-18F3D3F7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47241B-25EB-7048-4BFF-F976A152F533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4611F5-4171-47A7-0381-55A1F3094712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94C2FD-AF59-4EB6-E781-299B38C2A283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CA94AD-B0B8-69D4-48DC-AE01000C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14360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5C880C5-7A8A-7D98-E311-CB2C2FCD0A15}"/>
              </a:ext>
            </a:extLst>
          </p:cNvPr>
          <p:cNvSpPr/>
          <p:nvPr/>
        </p:nvSpPr>
        <p:spPr>
          <a:xfrm>
            <a:off x="1310585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6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38057-2FEA-A9BA-EA14-3D2BD9AAC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9871FB-6989-65CF-BAEA-74BCACB17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23479"/>
              </p:ext>
            </p:extLst>
          </p:nvPr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466EE6-CE45-A5D7-F6F5-CA0B80E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9589-5924-82B3-81D1-82969E4B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39DA3-BF9E-F1AB-FC5E-E035A4CF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EAE04-CCD6-BD8C-B86C-AC11E4AA9CC2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83EC3-8486-0B97-F6D8-C8FDCECD7A7C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C6F230-7854-5963-1BA9-3879569B2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24823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D8457F8-93DD-747D-67EA-DC32743745BF}"/>
              </a:ext>
            </a:extLst>
          </p:cNvPr>
          <p:cNvSpPr/>
          <p:nvPr/>
        </p:nvSpPr>
        <p:spPr>
          <a:xfrm>
            <a:off x="2049890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6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BDFBB-AF97-465A-F50C-7E0E92F76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818B6-301E-8C8D-3DAD-9A3D53AF0FEC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143256B-1EB3-8DAD-966D-8FCD0CB2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59FA-ED02-C316-A718-700CFE1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948F7-05FC-01FE-8AF8-FFF3D053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B572E-B636-C974-2A31-94110C22AA35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18CE-A840-9995-7708-DE36D9448C37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0783F5-BA38-E43A-42B9-6624602A6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66961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65760E56-DD2F-39D3-11AC-967F0F268F82}"/>
              </a:ext>
            </a:extLst>
          </p:cNvPr>
          <p:cNvSpPr/>
          <p:nvPr/>
        </p:nvSpPr>
        <p:spPr>
          <a:xfrm>
            <a:off x="2828107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3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5F002-3FA0-72DD-C9B6-5B2448CF8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68791-8E0B-8325-6BDF-B2AF50ED4CA3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51DF08F-3AD0-6C98-A4E4-CDDF7A36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AD8E-891E-A1F9-52F3-05157E76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0F824-6318-0B0B-1989-BA78D5FA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0433C-2570-78EE-659C-B63FB1B4AABF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6BA5A-E263-2015-B9D0-589C7DF4E17D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3990D7-9B68-D8CF-B450-C3522F288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77310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71403DDB-9DA5-5133-6651-DD355D507230}"/>
              </a:ext>
            </a:extLst>
          </p:cNvPr>
          <p:cNvSpPr/>
          <p:nvPr/>
        </p:nvSpPr>
        <p:spPr>
          <a:xfrm>
            <a:off x="3586866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4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FF6B5-DAE5-2BC0-0F88-1A30A5214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EDC28E-6363-BFE9-A13E-FF672F5C3D63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C58510D-8D30-8220-3E46-82665115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8ED2-3921-0840-EB23-46F630FA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4F952-38E3-8EC0-24C6-9F576CC1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9D2BB-9F3D-CBBC-D323-307BBBDE3A6C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0EB1-9519-4A02-743C-CE0B9AFB9413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7D53E6-5C21-CD00-2CC6-7DC39AE6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12537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8ED4D90C-1BD5-3D6B-6353-90C89A4A9D9C}"/>
              </a:ext>
            </a:extLst>
          </p:cNvPr>
          <p:cNvSpPr/>
          <p:nvPr/>
        </p:nvSpPr>
        <p:spPr>
          <a:xfrm>
            <a:off x="4326170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4153"/>
            <a:ext cx="10515600" cy="4838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Nov 15, 2024 at 11:59pm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endParaRPr lang="en-US" sz="3600" b="1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A74A3-45C9-8234-42A3-C9FB114A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6AC6EA-03E7-4B6E-4AF7-35AFC215A6B5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29B103-B50F-3B03-A2D8-80DAFB58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5F0C-352C-DBDE-EA36-E1270849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0AFEC-FCA4-9EF6-4E0F-8B097F91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E6368-C68C-1F2D-637A-AEE262AA9DCF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F9665-1C1C-824D-ED96-21B11C79872E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F24F09-B692-E217-6C11-543C7BE2A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53841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7CEDE2DB-AED6-DAE2-0675-7F7A9CC957BE}"/>
              </a:ext>
            </a:extLst>
          </p:cNvPr>
          <p:cNvSpPr/>
          <p:nvPr/>
        </p:nvSpPr>
        <p:spPr>
          <a:xfrm>
            <a:off x="5094658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0AEDB-7297-13FB-6F84-06822810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D35DF6-7D84-9255-4233-D6F2A1699053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A6BE3B8-6AAC-A16E-2FE3-CB68CA1D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6B89-1CA5-B893-6601-ACF5D3A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B4EFA-9F06-E063-DACE-9F1BB2C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5C799-78AF-D0B0-FA11-C5BF939069EF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A25C6-2F3E-99EC-86B9-DB8FAFA6EC74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8908F8-F670-DFD8-4FE6-8DC7F4E63DC2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F4843B8-2F9A-6325-8B08-65F193196C94}"/>
              </a:ext>
            </a:extLst>
          </p:cNvPr>
          <p:cNvSpPr/>
          <p:nvPr/>
        </p:nvSpPr>
        <p:spPr>
          <a:xfrm>
            <a:off x="5853418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F109F-7809-EC56-2F90-2BA106AF2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1ABCA4-93B4-3882-A2AD-5FA01E120DEC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EC31D2-96EE-E066-1D16-D3385ABF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3AD7-82A7-E5A7-CF85-B2C678B58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EFBAF-1ADF-FBB3-A5C2-7DA3E80B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C256B-3C66-65DA-BB1F-C9582017480B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4E754-3F5F-2EF2-40A4-ACAD9ECAA476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2A0CEC-1EF5-0C2E-0F55-1B6170804DAE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5DEB465F-5E24-5EA2-528B-AF90BF4C0829}"/>
              </a:ext>
            </a:extLst>
          </p:cNvPr>
          <p:cNvSpPr/>
          <p:nvPr/>
        </p:nvSpPr>
        <p:spPr>
          <a:xfrm>
            <a:off x="6631632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1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60995-FA4B-6C52-5687-3F4DE0B4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917BC0-024E-2332-F38C-44CA7144C16C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477301C-0959-FE3A-3C0A-40BE2EBB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990B2-86E6-AFD1-9B08-3C368D42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54E5-4757-E14B-8B23-8ABF616E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97FA9-7D11-B7E6-000B-C361E3255DA7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8905D-9182-1DCB-E81A-C1CF07924637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8C72C4-C895-F2B9-01F7-541D64CE36F6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FAFAA89-D2D7-5799-6533-2E4B7E4F4744}"/>
              </a:ext>
            </a:extLst>
          </p:cNvPr>
          <p:cNvSpPr/>
          <p:nvPr/>
        </p:nvSpPr>
        <p:spPr>
          <a:xfrm>
            <a:off x="7361209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6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72A2-BA00-A226-8EAA-AD5026ACE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ED2A2E-7A06-36DF-05A6-37F974298175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C468F6-1583-14ED-0B2B-61222B76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F916-8CDB-2D12-7EB6-05EF6567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68F5F-0117-48AF-1BE9-2371049A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1A7BE-DF90-B92E-9493-7F66A4AA5C8E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94FD7-E20F-1801-D646-9BD2C9A1ACB0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D7032E-32AF-620F-58DC-A500ED44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308186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8E0332F1-7053-90B5-432E-D09A3C72ABF7}"/>
              </a:ext>
            </a:extLst>
          </p:cNvPr>
          <p:cNvSpPr/>
          <p:nvPr/>
        </p:nvSpPr>
        <p:spPr>
          <a:xfrm>
            <a:off x="8158878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5E620-7347-DEC6-7C66-F3710EC08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515312-0240-F681-40C2-E3160396867E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0E642E8-44FA-E833-E012-36745973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4C35-4CC1-0D1F-249B-A3614AE44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0F6D1-AEB2-7CCC-57DF-0F8F0609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9C2C4-F915-1475-2F11-D9AA9D149F62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F9104-21DF-9CD1-4E67-7667A15BA11A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83DA8C-3239-480B-D075-AE984E00EE31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8A93922-AFD6-C381-D8F4-4B51B883B5A1}"/>
              </a:ext>
            </a:extLst>
          </p:cNvPr>
          <p:cNvSpPr/>
          <p:nvPr/>
        </p:nvSpPr>
        <p:spPr>
          <a:xfrm>
            <a:off x="8878727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0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9ED65-ADE8-EB33-9F2E-DBB70A12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A539BC-2B6D-6E49-DB38-8F4B0CFC3650}"/>
              </a:ext>
            </a:extLst>
          </p:cNvPr>
          <p:cNvGraphicFramePr>
            <a:graphicFrameLocks noGrp="1"/>
          </p:cNvGraphicFramePr>
          <p:nvPr/>
        </p:nvGraphicFramePr>
        <p:xfrm>
          <a:off x="1217924" y="4275455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BE5093D-72A5-4BAD-0677-C4EF4EAE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Top-N 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8EE5-99AC-DBF3-9B8A-9EF1B87CA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186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Say, our query is: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	select *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from</a:t>
            </a:r>
            <a:r>
              <a:rPr lang="en-US" sz="2400" dirty="0">
                <a:latin typeface="Palatino Linotype" panose="02040502050505030304" pitchFamily="18" charset="0"/>
              </a:rPr>
              <a:t> enrolled </a:t>
            </a:r>
            <a:r>
              <a:rPr lang="en-US" sz="2400" b="1" dirty="0">
                <a:latin typeface="Palatino Linotype" panose="02040502050505030304" pitchFamily="18" charset="0"/>
              </a:rPr>
              <a:t>order by </a:t>
            </a:r>
            <a:r>
              <a:rPr lang="en-US" sz="2400" dirty="0" err="1">
                <a:latin typeface="Palatino Linotype" panose="02040502050505030304" pitchFamily="18" charset="0"/>
              </a:rPr>
              <a:t>sid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</a:t>
            </a:r>
            <a:r>
              <a:rPr lang="en-US" sz="2400" b="1" dirty="0" err="1">
                <a:latin typeface="Palatino Linotype" panose="02040502050505030304" pitchFamily="18" charset="0"/>
              </a:rPr>
              <a:t>asc</a:t>
            </a:r>
            <a:r>
              <a:rPr lang="en-US" sz="2400" b="1" dirty="0">
                <a:latin typeface="Palatino Linotype" panose="02040502050505030304" pitchFamily="18" charset="0"/>
              </a:rPr>
              <a:t> fetch first</a:t>
            </a:r>
            <a:r>
              <a:rPr lang="en-US" sz="2400" dirty="0">
                <a:latin typeface="Palatino Linotype" panose="02040502050505030304" pitchFamily="18" charset="0"/>
              </a:rPr>
              <a:t> 4 </a:t>
            </a:r>
            <a:r>
              <a:rPr lang="en-US" sz="2400" b="1" dirty="0">
                <a:latin typeface="Palatino Linotype" panose="02040502050505030304" pitchFamily="18" charset="0"/>
              </a:rPr>
              <a:t>rows with ties</a:t>
            </a:r>
            <a:endParaRPr lang="en-US" sz="2400" b="1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9F325-09D2-30D2-97CB-94935611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8F76B-AA40-B9F3-EF51-103174C0B3BF}"/>
              </a:ext>
            </a:extLst>
          </p:cNvPr>
          <p:cNvSpPr txBox="1"/>
          <p:nvPr/>
        </p:nvSpPr>
        <p:spPr>
          <a:xfrm>
            <a:off x="1310585" y="3797888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Original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24C8A-F700-7881-9A6D-EC30AB5D2191}"/>
              </a:ext>
            </a:extLst>
          </p:cNvPr>
          <p:cNvSpPr txBox="1"/>
          <p:nvPr/>
        </p:nvSpPr>
        <p:spPr>
          <a:xfrm>
            <a:off x="1310585" y="5195215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Sorted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49EFC0-A412-40D6-57AC-26AD0135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30122"/>
              </p:ext>
            </p:extLst>
          </p:nvPr>
        </p:nvGraphicFramePr>
        <p:xfrm>
          <a:off x="1217924" y="589915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16FB9D19-FF67-D3CC-9665-593C2499CD30}"/>
              </a:ext>
            </a:extLst>
          </p:cNvPr>
          <p:cNvSpPr/>
          <p:nvPr/>
        </p:nvSpPr>
        <p:spPr>
          <a:xfrm>
            <a:off x="9666670" y="4259553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F1291-11B8-F665-9AFD-2483B24AAB90}"/>
              </a:ext>
            </a:extLst>
          </p:cNvPr>
          <p:cNvSpPr txBox="1"/>
          <p:nvPr/>
        </p:nvSpPr>
        <p:spPr>
          <a:xfrm>
            <a:off x="7124482" y="5894685"/>
            <a:ext cx="366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Tracks all the duplicates!</a:t>
            </a:r>
          </a:p>
        </p:txBody>
      </p:sp>
    </p:spTree>
    <p:extLst>
      <p:ext uri="{BB962C8B-B14F-4D97-AF65-F5344CB8AC3E}">
        <p14:creationId xmlns:p14="http://schemas.microsoft.com/office/powerpoint/2010/main" val="2073945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65A40-275E-CF42-0987-AFD7DFC6E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FA66-F646-FA38-224B-71D416CF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F051-A839-6D3A-3953-0178725A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</a:t>
            </a:r>
            <a:r>
              <a:rPr lang="en-US" sz="2400" b="1" dirty="0">
                <a:latin typeface="Palatino Linotype" panose="02040502050505030304" pitchFamily="18" charset="0"/>
              </a:rPr>
              <a:t>having a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sz="2400" b="1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-tree and Top-N Heap Sort sufficient for all the sorting queries?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are we still missing?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53A5D-7C32-6A73-3144-BD808DF2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20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6B3AB-F773-BDC7-1476-A2BA0B42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AEDAD-E67D-6BFA-4BE4-15FBA284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09B4-B6AD-73DF-D730-3859A8D2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is </a:t>
            </a:r>
            <a:r>
              <a:rPr lang="en-US" sz="2400" b="1" dirty="0">
                <a:latin typeface="Palatino Linotype" panose="02040502050505030304" pitchFamily="18" charset="0"/>
              </a:rPr>
              <a:t>having just a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sz="2400" b="1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-tree sufficient to satisfy all the sorting queries?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are we still missing?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 is just an index. 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Your data needs to be physically sorted too!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Remember, the benefits of sequential data access only comes when data is stored in a sorted manner.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58BB-D41E-F607-FC5C-E2BEC1C8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211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167A-BD5E-AB7D-4039-D594CBFED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706A-5EC6-E665-7A2A-57E32F4C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33B4-C3E7-D9A7-3ECC-EDE5CF862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Imagine you have stored the data in your disk in unsorted manner but you are now trying to fetch it in sorted manner?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Pretty bad performance as too many disk accesses!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A52E7-75C0-3C41-E18B-FD2E32D2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7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6564-B2C4-4C99-4619-F91ADBE2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9481-1959-7BDD-6D89-FF5D2DB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135-8F93-B031-6C56-7922811D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Lecture we looked at Query Processing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measure the cost of a select operation?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cost of select operation helps us to decide what type of indexes to use, what operators and attributes to access.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57F3-79C6-BB8C-1DB7-5AE44680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3A40-4663-7279-2C00-60E9BF70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9C69-9684-150B-AF0E-257D58A9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A79B-D2F1-E2CB-BA97-B13266C57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depending on where your data resides (in-memory or disk, you select a sorting algorithm.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Why this difference?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00E45-576F-A85D-D52A-1300D2BF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2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61087-A3CE-4AFB-C50D-2ABE2CB4B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8410-2002-9941-B2F0-964FF87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7D50-B02B-48EA-93CA-26FF1A38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depending on where your data resides (in-memory or disk, you select a sorting algorithm.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Why this difference?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Because, an in-memory sorting algorithm does not need to worry about expensive data swapping operations!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28835-C39A-844A-48EA-4A8792BD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49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80C5B-687D-B3FC-5B1C-6A2399B1C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82B-A9EA-1E98-8D2E-E45E1FF2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009C-1568-068A-433A-D2EC7D15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depending on where your data resides (in-memory or disk, you select a sorting algorithm.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Why this difference?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Because, an in-memory sorting algorithm does not need to worry about expensive data swapping operations!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In-memory swapping algorithms?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Quick Sort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Our focus  Disk sorting algorithms.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3DCF0-F3B1-A34D-69FE-1311DD58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21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56E48-D589-E2D3-050B-6FD3BEB9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50AC-B216-77CC-34AC-300CB002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A8AC-C2E2-1869-EACB-C68EAD68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So, depending on where your data resides (in-memory or disk, you select a sorting algorithm.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Why this difference?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Because, an in-memory sorting algorithm does not need to worry about expensive data swapping operations!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In-memory swapping algorithms?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Quick Sort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Our focus  Disk sorting algorithms.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17643-E278-9D42-F20E-5682E1E6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93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C5C29-5C85-DF09-41CB-4A0048AD7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9DF6-8FEC-1546-BB1C-93DEB010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External Merge-Sort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C10A-6A17-0DC2-EA97-B7378F01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Sorting of relations that do not fit in memory is called external sorting.</a:t>
            </a: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 divide and conquer algorithm!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Split data into parts (also called as runs).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Sort each run individually.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Merge the runs!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FC253-2B4D-CF9D-8DA8-4618740F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937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0D97A-B22D-71CE-3B7B-F5801E30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BCD2-7410-47B5-A525-FC33FF28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External Merge-Sort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AD3A-D12B-7782-2813-BA2950E9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What are the challenges for External Merge-Sort?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104C7-6FDF-A1E4-C600-70898AAB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80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63C70-6673-4AAB-CFAB-D430B5C9F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114D-96E1-25E9-D64C-D5DE064A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External Merge-Sort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122D-03DC-104D-D8D5-59E5F653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What are the challenges for External Merge-Sort?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Number of runs.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Size of each run.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Size of memory.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All these factors work in conjunction to determine how fast can we perform external merge-sort.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12226-D73C-CD82-338B-123F7D8B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22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67B05-CB10-AF6C-DFDA-A851D80D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5798D-4D58-B383-2DF8-2911BDD5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N-Way External Merge-Sort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08BA-2D4D-717C-FE93-E3051833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We are going to run an external merge sort where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N</a:t>
            </a:r>
            <a:r>
              <a:rPr lang="en-US" dirty="0">
                <a:latin typeface="Palatino Linotype" panose="02040502050505030304" pitchFamily="18" charset="0"/>
              </a:rPr>
              <a:t> total number of runs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will assume each run consists of </a:t>
            </a:r>
            <a:r>
              <a:rPr lang="en-US" b="1" dirty="0">
                <a:latin typeface="Palatino Linotype" panose="02040502050505030304" pitchFamily="18" charset="0"/>
              </a:rPr>
              <a:t>M blocks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will assume the memory can store </a:t>
            </a:r>
            <a:r>
              <a:rPr lang="en-US" b="1" dirty="0">
                <a:latin typeface="Palatino Linotype" panose="02040502050505030304" pitchFamily="18" charset="0"/>
              </a:rPr>
              <a:t>N+1 blocks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will fetch </a:t>
            </a:r>
            <a:r>
              <a:rPr lang="en-US" b="1" dirty="0">
                <a:latin typeface="Palatino Linotype" panose="02040502050505030304" pitchFamily="18" charset="0"/>
              </a:rPr>
              <a:t>one block from each run</a:t>
            </a:r>
            <a:r>
              <a:rPr lang="en-US" dirty="0">
                <a:latin typeface="Palatino Linotype" panose="02040502050505030304" pitchFamily="18" charset="0"/>
              </a:rPr>
              <a:t> at a time.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Remember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Often you would decide on the right number of runs based on how many threads you have, and how many blocks you can store.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02C54-33E1-C095-6DA1-ABA556AA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17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332B-3DD5-F0A8-26D1-41416BA0F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7DD5-D4EB-B36C-C68E-77EB852C9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6F328-F478-8B3F-11C7-112630F5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79D5B-F22A-4F21-2105-9772E19C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3161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D7813-0412-03C4-A406-35C6EBF5D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56119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8332DDC-A8FD-CB77-E0D3-F1DF9248A045}"/>
              </a:ext>
            </a:extLst>
          </p:cNvPr>
          <p:cNvSpPr/>
          <p:nvPr/>
        </p:nvSpPr>
        <p:spPr>
          <a:xfrm>
            <a:off x="1555914" y="2582571"/>
            <a:ext cx="1426017" cy="5057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8D31F9-49B7-0CD1-8DBE-E0F0E23CEF8A}"/>
              </a:ext>
            </a:extLst>
          </p:cNvPr>
          <p:cNvSpPr/>
          <p:nvPr/>
        </p:nvSpPr>
        <p:spPr>
          <a:xfrm>
            <a:off x="3177191" y="2558305"/>
            <a:ext cx="1426017" cy="505732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C00AF-92B1-5A66-05CD-82ACD9137995}"/>
              </a:ext>
            </a:extLst>
          </p:cNvPr>
          <p:cNvSpPr txBox="1"/>
          <p:nvPr/>
        </p:nvSpPr>
        <p:spPr>
          <a:xfrm>
            <a:off x="1258709" y="3587397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5A569B-241A-FA53-2920-9930C665C5C6}"/>
              </a:ext>
            </a:extLst>
          </p:cNvPr>
          <p:cNvSpPr txBox="1"/>
          <p:nvPr/>
        </p:nvSpPr>
        <p:spPr>
          <a:xfrm>
            <a:off x="3890199" y="3587397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85132-3F54-04C2-E849-DAAFD2841364}"/>
              </a:ext>
            </a:extLst>
          </p:cNvPr>
          <p:cNvCxnSpPr>
            <a:stCxn id="9" idx="4"/>
          </p:cNvCxnSpPr>
          <p:nvPr/>
        </p:nvCxnSpPr>
        <p:spPr>
          <a:xfrm flipH="1">
            <a:off x="1643974" y="3088303"/>
            <a:ext cx="624949" cy="57902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10CF2F-D9E8-14F3-2CC2-832E7E244968}"/>
              </a:ext>
            </a:extLst>
          </p:cNvPr>
          <p:cNvCxnSpPr>
            <a:endCxn id="12" idx="0"/>
          </p:cNvCxnSpPr>
          <p:nvPr/>
        </p:nvCxnSpPr>
        <p:spPr>
          <a:xfrm>
            <a:off x="4007796" y="3088303"/>
            <a:ext cx="387510" cy="49909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B07D5-B767-DDDD-EC9D-3EE914B4B6DE}"/>
              </a:ext>
            </a:extLst>
          </p:cNvPr>
          <p:cNvSpPr txBox="1"/>
          <p:nvPr/>
        </p:nvSpPr>
        <p:spPr>
          <a:xfrm>
            <a:off x="1613926" y="5328048"/>
            <a:ext cx="9591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Assume that we can have only 2 runs at a time and 2 blocks per run.</a:t>
            </a:r>
          </a:p>
        </p:txBody>
      </p:sp>
    </p:spTree>
    <p:extLst>
      <p:ext uri="{BB962C8B-B14F-4D97-AF65-F5344CB8AC3E}">
        <p14:creationId xmlns:p14="http://schemas.microsoft.com/office/powerpoint/2010/main" val="677808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95271-5BDD-08F7-CEB7-18878566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0A95-809F-3CE5-7B9D-2A2EF5DA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54A07-673F-0E2E-C707-D84562EC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118167-1321-AB33-BA71-9F8F06C2A4CB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89B708-D679-9B9E-5931-5BE0DAE3DBBC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3F95C0-3814-555A-0031-F893A0D7AEB1}"/>
              </a:ext>
            </a:extLst>
          </p:cNvPr>
          <p:cNvSpPr txBox="1"/>
          <p:nvPr/>
        </p:nvSpPr>
        <p:spPr>
          <a:xfrm>
            <a:off x="6540828" y="2808938"/>
            <a:ext cx="5456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Check if each run is internally sorted.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If not, sort!</a:t>
            </a:r>
          </a:p>
        </p:txBody>
      </p:sp>
    </p:spTree>
    <p:extLst>
      <p:ext uri="{BB962C8B-B14F-4D97-AF65-F5344CB8AC3E}">
        <p14:creationId xmlns:p14="http://schemas.microsoft.com/office/powerpoint/2010/main" val="223229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FA2C-6FA8-52B7-E79D-76EDF585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2453-7CFA-7812-7ACC-0AD75EC1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E4B6-AA52-15D8-5A35-F88DC202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Lecture we looked at Query Processing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measure the cost of a select operation?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cost of select operation helps us to decide what type of indexes to use, what operators and attributes to access.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we look at Sorting.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1EDD2-6439-052A-7425-3CFC2FD8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47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1F2A4-9C77-1300-64A9-F25B397C5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A8F9-64E7-66CC-1A74-5699F47B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AE42C-1DA7-1DBF-5C3E-F92F6811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9DFAD2-19FF-68CA-81D1-A679F0499432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42A508-5946-92FE-32EF-B8F788BF4056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BEA3AFE-95F4-73B1-E50F-C2C145D05A28}"/>
              </a:ext>
            </a:extLst>
          </p:cNvPr>
          <p:cNvSpPr/>
          <p:nvPr/>
        </p:nvSpPr>
        <p:spPr>
          <a:xfrm>
            <a:off x="1670531" y="2555556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BEDB1B-EBBE-BBA4-81C2-7F9DC27F4330}"/>
              </a:ext>
            </a:extLst>
          </p:cNvPr>
          <p:cNvSpPr/>
          <p:nvPr/>
        </p:nvSpPr>
        <p:spPr>
          <a:xfrm>
            <a:off x="3145893" y="2555556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16750-8568-0A6B-713F-095923A19577}"/>
              </a:ext>
            </a:extLst>
          </p:cNvPr>
          <p:cNvSpPr txBox="1"/>
          <p:nvPr/>
        </p:nvSpPr>
        <p:spPr>
          <a:xfrm>
            <a:off x="6540828" y="2808938"/>
            <a:ext cx="5056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Select the first element of each run</a:t>
            </a:r>
          </a:p>
        </p:txBody>
      </p:sp>
    </p:spTree>
    <p:extLst>
      <p:ext uri="{BB962C8B-B14F-4D97-AF65-F5344CB8AC3E}">
        <p14:creationId xmlns:p14="http://schemas.microsoft.com/office/powerpoint/2010/main" val="2767769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0EFD6-F460-B9E8-24BE-C9F032FC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E704-9B4F-E4FB-26ED-AA56584A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C9E86-7AC4-C619-5945-AAD6188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D305FD-3285-0411-4A4A-F939183404BE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A1B497-28F9-6548-1817-847F10C45FA5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0452786-DE92-E31E-DBFF-978A99F85906}"/>
              </a:ext>
            </a:extLst>
          </p:cNvPr>
          <p:cNvSpPr/>
          <p:nvPr/>
        </p:nvSpPr>
        <p:spPr>
          <a:xfrm>
            <a:off x="1670531" y="2555556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C84687-E947-64C3-E0A9-C4902B14D287}"/>
              </a:ext>
            </a:extLst>
          </p:cNvPr>
          <p:cNvSpPr/>
          <p:nvPr/>
        </p:nvSpPr>
        <p:spPr>
          <a:xfrm>
            <a:off x="3145893" y="2555556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F4426-87BE-B380-E886-E99D16F44966}"/>
              </a:ext>
            </a:extLst>
          </p:cNvPr>
          <p:cNvSpPr txBox="1"/>
          <p:nvPr/>
        </p:nvSpPr>
        <p:spPr>
          <a:xfrm>
            <a:off x="6540828" y="2808938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 in the extra block (M+1 blocks!)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196172-D27C-2402-B2A6-0C304056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33050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5106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7121-0906-612A-7D66-9BE5A654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B116-F23A-BBAE-CD3D-92C21FE4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87278-E109-520D-F4F5-CAD3D40D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512F5F-56C3-0915-64D8-DA0BB9782975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9ADC43-8740-CBFD-7BFC-4FC45925DF2C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D2934E1-94EB-BBC3-9AC7-6910B14D31AD}"/>
              </a:ext>
            </a:extLst>
          </p:cNvPr>
          <p:cNvSpPr/>
          <p:nvPr/>
        </p:nvSpPr>
        <p:spPr>
          <a:xfrm>
            <a:off x="2370923" y="2568127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98676C-21FF-201E-01D5-0DCBAE3DC291}"/>
              </a:ext>
            </a:extLst>
          </p:cNvPr>
          <p:cNvSpPr/>
          <p:nvPr/>
        </p:nvSpPr>
        <p:spPr>
          <a:xfrm>
            <a:off x="3906174" y="2568127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58BC6-625C-66D3-6E85-980F1FED6977}"/>
              </a:ext>
            </a:extLst>
          </p:cNvPr>
          <p:cNvSpPr txBox="1"/>
          <p:nvPr/>
        </p:nvSpPr>
        <p:spPr>
          <a:xfrm>
            <a:off x="6540829" y="2808938"/>
            <a:ext cx="509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Pick the next set of elements and then sort.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72B769-2FA8-5319-A692-E291F5CB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62769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534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38E77-DB00-BAF5-8884-F82C1D04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82D0-5E22-596B-940C-0D869F39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4AE0B-3A44-942A-33CE-B5BDEDF1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3BEA2F-74D5-76F6-D69A-5F87A479F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2082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2FB494-1FCC-207B-FC6C-0ED7CA48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79323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5FAA66-1B02-EF12-FEEC-731BC77AB677}"/>
              </a:ext>
            </a:extLst>
          </p:cNvPr>
          <p:cNvSpPr txBox="1"/>
          <p:nvPr/>
        </p:nvSpPr>
        <p:spPr>
          <a:xfrm>
            <a:off x="6628378" y="4493651"/>
            <a:ext cx="509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Put these back to disk, fetch next 2 blocks for our 2 runs.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8041FB-9C5F-3FCF-0CED-DD2294BFD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13544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4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368A4-6B36-3C4C-84E6-9B918674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C53-2BDA-3379-62AA-066F5D77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1E01-A4F9-7FEC-0CDC-3D2B7EFA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DD758E-8054-37D4-5288-BD87CDC5F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1468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E70717-59E2-A0E8-ABD5-05A3B395D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971201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C2834E-E993-DC67-C064-47A3D50D9745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13A99D3-9598-CD46-13D0-D0ACBBD09647}"/>
              </a:ext>
            </a:extLst>
          </p:cNvPr>
          <p:cNvSpPr txBox="1"/>
          <p:nvPr/>
        </p:nvSpPr>
        <p:spPr>
          <a:xfrm>
            <a:off x="6628378" y="4493651"/>
            <a:ext cx="509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Internal sort!</a:t>
            </a:r>
          </a:p>
        </p:txBody>
      </p:sp>
    </p:spTree>
    <p:extLst>
      <p:ext uri="{BB962C8B-B14F-4D97-AF65-F5344CB8AC3E}">
        <p14:creationId xmlns:p14="http://schemas.microsoft.com/office/powerpoint/2010/main" val="3661982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5FA37-D54F-E2C4-98D8-89954310E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0193-3A5C-48C1-C469-021357BB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84C2D-51EC-BF1A-CB05-DFB23080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B595BA-F4CF-E825-3AB3-017588D6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26043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048E83-BC54-DBD4-565C-717CBE97A9F9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84AE2E-EA63-7C92-7546-11DA866AA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29705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ABAA6F2E-D495-2CE3-38CA-799D75007FF4}"/>
              </a:ext>
            </a:extLst>
          </p:cNvPr>
          <p:cNvSpPr/>
          <p:nvPr/>
        </p:nvSpPr>
        <p:spPr>
          <a:xfrm>
            <a:off x="4705561" y="2570025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CF44D-EEC2-D017-01F7-2D335A4E2D4E}"/>
              </a:ext>
            </a:extLst>
          </p:cNvPr>
          <p:cNvSpPr/>
          <p:nvPr/>
        </p:nvSpPr>
        <p:spPr>
          <a:xfrm>
            <a:off x="6196190" y="2555556"/>
            <a:ext cx="581825" cy="51123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0CE4E-95C0-1B8C-6708-8EE3269EF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8E3B-FCC0-8D68-C7B0-BAA995CA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2059D-9D8A-3490-CB89-B8F4E078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808567-39A7-7714-E0EE-22FAADEFC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48705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B258E5-A37E-3723-A8FB-CDCC1FB43EA6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4E418C-7233-443C-FDD5-CDECA5D8F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03870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464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10A20-51E7-01CE-CC99-64C5748E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9D3F-3C95-E748-3B32-8635E4CE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959F2-1AF5-4192-4705-8BCC5E58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7D4870-BA17-FC2E-F5C6-D0482069F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69234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933074-F5EB-BD38-F2E6-73E1C7B7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40078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26F60F-598A-6FB2-58B1-A24F4CAEE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98199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09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71A8-C70B-0EDE-B803-9D54433A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E247-BC8C-B32D-84AF-6459E212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557D4-8861-F51F-43B2-D81FCD64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77746C-A9AC-C314-D7B1-00F459A476D4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6A8A2A-77A8-2E6E-9A75-429DF4CB3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9618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7F71A1-C37C-0336-046A-F73ACD435A48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2975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FC5D1-47BD-BE91-6395-E440060E2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DD1C-E1C5-E9BB-AB59-92E817AAA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C3ACA-229F-5CC3-EA2C-F72CB5AA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5D12DF-A388-1350-C87E-E254468F168C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3CAF85-6D07-D9B8-EAB4-44C04CF2AA87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7B32841-763C-3934-5CC6-EED7CE5C6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02711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1562C-728B-9544-6FB9-1D2AAA80A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E6DC-BA73-BABA-2030-DA6A2D6B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is Sorting Interesting to Us?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E865C-84E2-C431-0BC4-F1A18644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973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904B-42EA-2452-0B63-EE024633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A230-4950-639E-5306-84EFCBC3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799CA-25C9-32E2-C6DA-29D90411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02520D-4B18-7735-FC93-0FB39B3C3FD9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6C229-5F75-415F-3155-E154B66C6BFD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76DD60-7A7E-EDBA-EC02-A0E103BC9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30877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274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7442-3027-B0B2-6204-2755D072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19B0-849F-063E-A1F0-A4F36947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9114F-2712-048A-F6DB-690E1752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8B421-8B96-4D9D-DA1B-C8512438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2762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067E90-416C-CEF9-D0F2-8593F66D6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34785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6C9E46-9C7C-004C-B299-2CEDAA094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93577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06B1AE85-D932-A60D-0A6D-08A1AD76421B}"/>
              </a:ext>
            </a:extLst>
          </p:cNvPr>
          <p:cNvSpPr/>
          <p:nvPr/>
        </p:nvSpPr>
        <p:spPr>
          <a:xfrm rot="16200000">
            <a:off x="2908619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76DF490-9B9D-FFEB-3FBB-AAA023C3DFC0}"/>
              </a:ext>
            </a:extLst>
          </p:cNvPr>
          <p:cNvSpPr/>
          <p:nvPr/>
        </p:nvSpPr>
        <p:spPr>
          <a:xfrm rot="16200000">
            <a:off x="5935543" y="1264645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489E88E-0195-37F6-4240-8F0232AB3EA2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A9A08-5A6F-6D76-9D6A-59E2374869DB}"/>
              </a:ext>
            </a:extLst>
          </p:cNvPr>
          <p:cNvSpPr txBox="1"/>
          <p:nvPr/>
        </p:nvSpPr>
        <p:spPr>
          <a:xfrm>
            <a:off x="2563969" y="2660667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9C5B0-CBA6-2E9A-47E1-64B098C73904}"/>
              </a:ext>
            </a:extLst>
          </p:cNvPr>
          <p:cNvSpPr txBox="1"/>
          <p:nvPr/>
        </p:nvSpPr>
        <p:spPr>
          <a:xfrm>
            <a:off x="5612295" y="26610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274091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2256-FF5B-ED39-D017-5524CB41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2D0B-5372-6944-147B-FC28990E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A4A5-1FCC-4CD4-C8F8-BC391678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3A46EE-2527-3F3F-6DD8-BB6BAD7E0AA6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CD5787-A016-E402-B855-32BD78BE08F4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B21648-DD1A-8097-E165-91EF5E7F7562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D438A63A-085F-3969-D5FE-9C351B921D26}"/>
              </a:ext>
            </a:extLst>
          </p:cNvPr>
          <p:cNvSpPr/>
          <p:nvPr/>
        </p:nvSpPr>
        <p:spPr>
          <a:xfrm rot="16200000">
            <a:off x="2908619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444FF43-A42E-A3B2-AC9C-10BCB46B9FAA}"/>
              </a:ext>
            </a:extLst>
          </p:cNvPr>
          <p:cNvSpPr/>
          <p:nvPr/>
        </p:nvSpPr>
        <p:spPr>
          <a:xfrm rot="16200000">
            <a:off x="5935543" y="1264645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D3C0781-474A-63D2-7F0B-F9EBBE0D76DF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0BEFE-1C5B-429E-1B83-66ED3E8EE018}"/>
              </a:ext>
            </a:extLst>
          </p:cNvPr>
          <p:cNvSpPr txBox="1"/>
          <p:nvPr/>
        </p:nvSpPr>
        <p:spPr>
          <a:xfrm>
            <a:off x="2563969" y="2660667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559A6B-E092-0748-4D77-869E66852125}"/>
              </a:ext>
            </a:extLst>
          </p:cNvPr>
          <p:cNvSpPr txBox="1"/>
          <p:nvPr/>
        </p:nvSpPr>
        <p:spPr>
          <a:xfrm>
            <a:off x="5612295" y="2661052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3E33B0-1328-21F8-C73E-EAFB7602F26F}"/>
              </a:ext>
            </a:extLst>
          </p:cNvPr>
          <p:cNvSpPr txBox="1"/>
          <p:nvPr/>
        </p:nvSpPr>
        <p:spPr>
          <a:xfrm>
            <a:off x="3550256" y="4397472"/>
            <a:ext cx="5311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But each run has more than 2 blocks, so we cannot bring a full run in the memory!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We do block-wise</a:t>
            </a:r>
          </a:p>
        </p:txBody>
      </p:sp>
    </p:spTree>
    <p:extLst>
      <p:ext uri="{BB962C8B-B14F-4D97-AF65-F5344CB8AC3E}">
        <p14:creationId xmlns:p14="http://schemas.microsoft.com/office/powerpoint/2010/main" val="3186630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94D91-D3FB-B34B-3FAD-D0A2A9006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F118-06E7-11EE-53AA-0BAEDB54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AE3A5-2A8A-A881-9E44-B63B4695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D1765D-73E6-F771-CC13-B765A252EBD4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7623CD-970F-F34D-07B9-C68B7C94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87719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357F57F-D592-D4F3-7AD8-EFBE82BF685D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394DD1CD-40ED-869D-B9B1-D4E3917C76A4}"/>
              </a:ext>
            </a:extLst>
          </p:cNvPr>
          <p:cNvSpPr/>
          <p:nvPr/>
        </p:nvSpPr>
        <p:spPr>
          <a:xfrm rot="16200000">
            <a:off x="2908619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8BE642E-6650-3880-0C74-E85D67FD1B71}"/>
              </a:ext>
            </a:extLst>
          </p:cNvPr>
          <p:cNvSpPr/>
          <p:nvPr/>
        </p:nvSpPr>
        <p:spPr>
          <a:xfrm rot="16200000">
            <a:off x="5935543" y="1264645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7B7F3C8-3F7F-EAA0-6021-C82CE0C73ADF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717F7-8460-6271-E8B9-1C16E8888972}"/>
              </a:ext>
            </a:extLst>
          </p:cNvPr>
          <p:cNvSpPr txBox="1"/>
          <p:nvPr/>
        </p:nvSpPr>
        <p:spPr>
          <a:xfrm>
            <a:off x="3550256" y="4397472"/>
            <a:ext cx="53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Get 2 blocks from each run.</a:t>
            </a:r>
          </a:p>
        </p:txBody>
      </p:sp>
    </p:spTree>
    <p:extLst>
      <p:ext uri="{BB962C8B-B14F-4D97-AF65-F5344CB8AC3E}">
        <p14:creationId xmlns:p14="http://schemas.microsoft.com/office/powerpoint/2010/main" val="1303081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681D-36FA-640E-5A42-8D7E53EE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2E0-DDB7-422B-F159-9FB2C336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9EA0A-9044-0687-93DB-67BBD1A7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48DD11-E83A-0859-915A-5B6213CD7DF6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F86884-20F3-C7E3-5470-CFB2A3AAC321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077500-B289-87D7-9EB0-2B288A088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10577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5BC51BBF-63BC-579E-F28A-529B7148A49A}"/>
              </a:ext>
            </a:extLst>
          </p:cNvPr>
          <p:cNvSpPr/>
          <p:nvPr/>
        </p:nvSpPr>
        <p:spPr>
          <a:xfrm rot="16200000">
            <a:off x="2908619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7F7411E-9C5F-8614-D006-76D94EA39083}"/>
              </a:ext>
            </a:extLst>
          </p:cNvPr>
          <p:cNvSpPr/>
          <p:nvPr/>
        </p:nvSpPr>
        <p:spPr>
          <a:xfrm rot="16200000">
            <a:off x="5935543" y="1264645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520AA6A-05E8-A7DD-535B-BB286B3C41B6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86F1A-9FDF-10C9-1A98-6BF331B3891D}"/>
              </a:ext>
            </a:extLst>
          </p:cNvPr>
          <p:cNvSpPr txBox="1"/>
          <p:nvPr/>
        </p:nvSpPr>
        <p:spPr>
          <a:xfrm>
            <a:off x="3550256" y="4397472"/>
            <a:ext cx="531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 them! </a:t>
            </a:r>
          </a:p>
        </p:txBody>
      </p:sp>
    </p:spTree>
    <p:extLst>
      <p:ext uri="{BB962C8B-B14F-4D97-AF65-F5344CB8AC3E}">
        <p14:creationId xmlns:p14="http://schemas.microsoft.com/office/powerpoint/2010/main" val="2507391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41CF0-520B-A6B5-6F99-D4F7E723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B9E2-36A6-2FA1-78BD-4A06D4FF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02888-9B65-0BBB-4066-82387099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E7457D-5233-378C-201C-9D5488852D31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C5143E-54CD-A4F5-4BDB-3FEBED25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01760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346276-C4E9-48BF-42CF-82507132E1A6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B63D6E79-849A-910F-8D06-582FD6C1C3D2}"/>
              </a:ext>
            </a:extLst>
          </p:cNvPr>
          <p:cNvSpPr/>
          <p:nvPr/>
        </p:nvSpPr>
        <p:spPr>
          <a:xfrm rot="16200000">
            <a:off x="2908619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0005309-C174-440E-48F1-B95090595569}"/>
              </a:ext>
            </a:extLst>
          </p:cNvPr>
          <p:cNvSpPr/>
          <p:nvPr/>
        </p:nvSpPr>
        <p:spPr>
          <a:xfrm rot="16200000">
            <a:off x="5935543" y="1264645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E325252-7F52-7AAC-DFC1-AC5D028CFA04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7A284-13D6-B22C-26CD-0D80139A226E}"/>
              </a:ext>
            </a:extLst>
          </p:cNvPr>
          <p:cNvSpPr txBox="1"/>
          <p:nvPr/>
        </p:nvSpPr>
        <p:spPr>
          <a:xfrm>
            <a:off x="3550256" y="4397472"/>
            <a:ext cx="531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 them! Delete them and we have space of getting 1 more block from each </a:t>
            </a:r>
          </a:p>
        </p:txBody>
      </p:sp>
    </p:spTree>
    <p:extLst>
      <p:ext uri="{BB962C8B-B14F-4D97-AF65-F5344CB8AC3E}">
        <p14:creationId xmlns:p14="http://schemas.microsoft.com/office/powerpoint/2010/main" val="3104927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0EBFA-68D5-14E8-74A9-C6CBF123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F4D3-85A4-5338-DE07-18154011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1689A-FD41-FB84-EEED-5E3C5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19D65E-39FF-A7D5-32E5-8E18C33FC3D3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451FF7-817F-3A81-28BE-FEB3F69E4569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1EA722-2B55-0831-E358-B75CBA655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34826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E7598D5D-CD6F-F170-E0AF-28C0C786CFEC}"/>
              </a:ext>
            </a:extLst>
          </p:cNvPr>
          <p:cNvSpPr/>
          <p:nvPr/>
        </p:nvSpPr>
        <p:spPr>
          <a:xfrm rot="16200000">
            <a:off x="2908619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1EFE22F-FF3E-D6A3-D36A-BEF099B1C5B7}"/>
              </a:ext>
            </a:extLst>
          </p:cNvPr>
          <p:cNvSpPr/>
          <p:nvPr/>
        </p:nvSpPr>
        <p:spPr>
          <a:xfrm rot="16200000">
            <a:off x="5935543" y="1264645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34B70EA-FD4B-7416-FE7D-C96B1F4F14FB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FDE95-0530-FF21-E58D-DD5F431AA0B8}"/>
              </a:ext>
            </a:extLst>
          </p:cNvPr>
          <p:cNvSpPr txBox="1"/>
          <p:nvPr/>
        </p:nvSpPr>
        <p:spPr>
          <a:xfrm>
            <a:off x="3550256" y="4397472"/>
            <a:ext cx="5311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Sort them! Delete them and we have space of getting 1 more block from each </a:t>
            </a:r>
          </a:p>
        </p:txBody>
      </p:sp>
    </p:spTree>
    <p:extLst>
      <p:ext uri="{BB962C8B-B14F-4D97-AF65-F5344CB8AC3E}">
        <p14:creationId xmlns:p14="http://schemas.microsoft.com/office/powerpoint/2010/main" val="16866118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A6FF2-A4DD-2237-C7F9-24E00EC76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B8ED-A4EC-F8C7-43F2-2D9147FC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85B7C-7FA6-8479-D03A-82983744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E27DFE-A000-1B31-4399-D3783457B6E1}"/>
              </a:ext>
            </a:extLst>
          </p:cNvPr>
          <p:cNvGraphicFramePr>
            <a:graphicFrameLocks noGrp="1"/>
          </p:cNvGraphicFramePr>
          <p:nvPr/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9C0CA3-803F-00A5-BB5F-68663FDB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57130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E8AAF5-41E8-8C11-A641-75B0BED0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78154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2F388160-2CC5-8C9B-DFB4-D2850A1E120B}"/>
              </a:ext>
            </a:extLst>
          </p:cNvPr>
          <p:cNvSpPr/>
          <p:nvPr/>
        </p:nvSpPr>
        <p:spPr>
          <a:xfrm rot="16200000">
            <a:off x="2908619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2C68537-7631-5F6A-4687-4298243EE751}"/>
              </a:ext>
            </a:extLst>
          </p:cNvPr>
          <p:cNvSpPr/>
          <p:nvPr/>
        </p:nvSpPr>
        <p:spPr>
          <a:xfrm rot="16200000">
            <a:off x="5935543" y="1264645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D876FC1-9176-0313-2C22-0A5CCFED0A3A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CD60F-961E-26AB-AE2C-4A5F6C0E561C}"/>
              </a:ext>
            </a:extLst>
          </p:cNvPr>
          <p:cNvSpPr txBox="1"/>
          <p:nvPr/>
        </p:nvSpPr>
        <p:spPr>
          <a:xfrm>
            <a:off x="3550256" y="4397472"/>
            <a:ext cx="531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Write the initial blocks back and get the remaining</a:t>
            </a:r>
          </a:p>
        </p:txBody>
      </p:sp>
    </p:spTree>
    <p:extLst>
      <p:ext uri="{BB962C8B-B14F-4D97-AF65-F5344CB8AC3E}">
        <p14:creationId xmlns:p14="http://schemas.microsoft.com/office/powerpoint/2010/main" val="2780593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E501-130A-43E6-D558-D0929FF04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1B3F-964C-227C-8073-EB5E6DA1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2-Way External Merge-Sort </a:t>
            </a:r>
            <a:r>
              <a:rPr lang="en-US" sz="4000" b="1" dirty="0">
                <a:latin typeface="Palatino Linotype" panose="02040502050505030304" pitchFamily="18" charset="0"/>
                <a:sym typeface="Wingdings" pitchFamily="2" charset="2"/>
              </a:rPr>
              <a:t> N=2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0B7A5-3F1C-6F23-2036-3345C0BB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93BE9C-4B28-03A2-03C5-F490AE34B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56140"/>
              </p:ext>
            </p:extLst>
          </p:nvPr>
        </p:nvGraphicFramePr>
        <p:xfrm>
          <a:off x="1555914" y="162953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5E58D2-1107-868B-19F2-9F7B5F1FF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77277"/>
              </p:ext>
            </p:extLst>
          </p:nvPr>
        </p:nvGraphicFramePr>
        <p:xfrm>
          <a:off x="1555914" y="2582571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A30F83-164C-A515-A025-1DDCD099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72393"/>
              </p:ext>
            </p:extLst>
          </p:nvPr>
        </p:nvGraphicFramePr>
        <p:xfrm>
          <a:off x="1555914" y="3496970"/>
          <a:ext cx="912297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48">
                  <a:extLst>
                    <a:ext uri="{9D8B030D-6E8A-4147-A177-3AD203B41FA5}">
                      <a16:colId xmlns:a16="http://schemas.microsoft.com/office/drawing/2014/main" val="2629216790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00249986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952197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84478971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581974818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99684802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54290303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2999106243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145658798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978219029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330696997"/>
                    </a:ext>
                  </a:extLst>
                </a:gridCol>
                <a:gridCol w="760248">
                  <a:extLst>
                    <a:ext uri="{9D8B030D-6E8A-4147-A177-3AD203B41FA5}">
                      <a16:colId xmlns:a16="http://schemas.microsoft.com/office/drawing/2014/main" val="3484849383"/>
                    </a:ext>
                  </a:extLst>
                </a:gridCol>
              </a:tblGrid>
              <a:tr h="421519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3710"/>
                  </a:ext>
                </a:extLst>
              </a:tr>
            </a:tbl>
          </a:graphicData>
        </a:graphic>
      </p:graphicFrame>
      <p:sp>
        <p:nvSpPr>
          <p:cNvPr id="3" name="Left Brace 2">
            <a:extLst>
              <a:ext uri="{FF2B5EF4-FFF2-40B4-BE49-F238E27FC236}">
                <a16:creationId xmlns:a16="http://schemas.microsoft.com/office/drawing/2014/main" id="{A190E56B-13A1-945A-BF29-F7CB80DADE59}"/>
              </a:ext>
            </a:extLst>
          </p:cNvPr>
          <p:cNvSpPr/>
          <p:nvPr/>
        </p:nvSpPr>
        <p:spPr>
          <a:xfrm rot="16200000">
            <a:off x="4499092" y="-325830"/>
            <a:ext cx="320915" cy="5330761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C980BF6-C937-7ED8-A6DF-CECF0A3280B4}"/>
              </a:ext>
            </a:extLst>
          </p:cNvPr>
          <p:cNvSpPr/>
          <p:nvPr/>
        </p:nvSpPr>
        <p:spPr>
          <a:xfrm rot="16200000">
            <a:off x="8962467" y="1264644"/>
            <a:ext cx="320915" cy="2149814"/>
          </a:xfrm>
          <a:prstGeom prst="leftBrac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540FB-2D91-1206-08BB-7FB30358DE15}"/>
              </a:ext>
            </a:extLst>
          </p:cNvPr>
          <p:cNvSpPr txBox="1"/>
          <p:nvPr/>
        </p:nvSpPr>
        <p:spPr>
          <a:xfrm>
            <a:off x="4285764" y="264342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F353F-4EDC-5DA3-1315-0B184FEAB04A}"/>
              </a:ext>
            </a:extLst>
          </p:cNvPr>
          <p:cNvSpPr txBox="1"/>
          <p:nvPr/>
        </p:nvSpPr>
        <p:spPr>
          <a:xfrm>
            <a:off x="8695964" y="258257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Run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3D0409-ABBB-F6D1-5606-69AC4F94086D}"/>
              </a:ext>
            </a:extLst>
          </p:cNvPr>
          <p:cNvSpPr txBox="1"/>
          <p:nvPr/>
        </p:nvSpPr>
        <p:spPr>
          <a:xfrm>
            <a:off x="3550256" y="4397472"/>
            <a:ext cx="531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Apply the same process as earlier to get full sorted list!</a:t>
            </a:r>
          </a:p>
        </p:txBody>
      </p:sp>
    </p:spTree>
    <p:extLst>
      <p:ext uri="{BB962C8B-B14F-4D97-AF65-F5344CB8AC3E}">
        <p14:creationId xmlns:p14="http://schemas.microsoft.com/office/powerpoint/2010/main" val="2240841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6CCD-A4A8-AE6F-636F-83264471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8709-06C3-896F-4D26-471F61E0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4153"/>
            <a:ext cx="10515600" cy="4838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Palatino Linotype" panose="02040502050505030304" pitchFamily="18" charset="0"/>
              </a:rPr>
              <a:t>Transactions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3C457-2A9F-34D3-3747-0406FF37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E42BD-4FA7-682E-0BA5-C279478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81314-2E61-9A0E-90DA-74EBE3AE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E7B-2728-0701-A913-1453FB74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is Sorting Interesting to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6050-B276-0C21-EE63-9AFF0DBE5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SQL queries can require the output be sorted.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Efficient q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uery processing: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Operations like </a:t>
            </a:r>
            <a:r>
              <a:rPr lang="en-US" dirty="0">
                <a:latin typeface="Palatino Linotype" panose="02040502050505030304" pitchFamily="18" charset="0"/>
              </a:rPr>
              <a:t>J</a:t>
            </a:r>
            <a:r>
              <a:rPr lang="en-US" dirty="0">
                <a:effectLst/>
                <a:latin typeface="Palatino Linotype" panose="02040502050505030304" pitchFamily="18" charset="0"/>
              </a:rPr>
              <a:t>oins</a:t>
            </a:r>
            <a:r>
              <a:rPr lang="en-US" dirty="0">
                <a:latin typeface="Palatino Linotype" panose="02040502050505030304" pitchFamily="18" charset="0"/>
              </a:rPr>
              <a:t> and searching</a:t>
            </a:r>
            <a:r>
              <a:rPr lang="en-US" dirty="0">
                <a:effectLst/>
                <a:latin typeface="Palatino Linotype" panose="02040502050505030304" pitchFamily="18" charset="0"/>
              </a:rPr>
              <a:t> can be implemented.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0A7B3-213F-4E47-A25F-C505EFEB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024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Transactions are ubiquitous!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Examples: Banking, Online shopping, Trading, Social media, and so 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A8DDD-1DF3-7D0F-3239-A92EAC0D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1A4-9C19-748E-77C5-A56666EC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ADD8C-9959-A56E-7A94-25963EE4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02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FE910-3549-AC76-22AC-20106263F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CB99-9665-FB45-81C5-DF4FF34A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EFAA-337C-C639-2896-0FDDF6B2D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is a collection of operations.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example: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Moving money from one </a:t>
            </a:r>
            <a:r>
              <a:rPr lang="en-US" dirty="0" err="1">
                <a:latin typeface="Palatino Linotype" panose="02040502050505030304" pitchFamily="18" charset="0"/>
              </a:rPr>
              <a:t>checkings</a:t>
            </a:r>
            <a:r>
              <a:rPr lang="en-US" dirty="0">
                <a:latin typeface="Palatino Linotype" panose="02040502050505030304" pitchFamily="18" charset="0"/>
              </a:rPr>
              <a:t> account to savings account.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Buying a product from Amazon.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613FD-7945-9747-6DD7-A6E2D441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154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E8E1-0004-CC11-CBBD-DE1852B6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5BF0-ABB4-F3C8-26E0-62C48848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A797D-02AF-BE41-83E3-FBD8D1F8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is a unit of program that reads and/or writes one or more data items.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common way to write a transaction in popular DBMS is by placing the body of the transaction between, “</a:t>
            </a:r>
            <a:r>
              <a:rPr lang="en-US" sz="2400" b="1" dirty="0">
                <a:latin typeface="Palatino Linotype" panose="02040502050505030304" pitchFamily="18" charset="0"/>
              </a:rPr>
              <a:t>begin transaction</a:t>
            </a:r>
            <a:r>
              <a:rPr lang="en-US" sz="2400" dirty="0">
                <a:latin typeface="Palatino Linotype" panose="02040502050505030304" pitchFamily="18" charset="0"/>
              </a:rPr>
              <a:t>” and “</a:t>
            </a:r>
            <a:r>
              <a:rPr lang="en-US" sz="2400" b="1" dirty="0">
                <a:latin typeface="Palatino Linotype" panose="02040502050505030304" pitchFamily="18" charset="0"/>
              </a:rPr>
              <a:t>end transaction</a:t>
            </a:r>
            <a:r>
              <a:rPr lang="en-US" sz="2400" dirty="0">
                <a:latin typeface="Palatino Linotype" panose="02040502050505030304" pitchFamily="18" charset="0"/>
              </a:rPr>
              <a:t>”.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383BD-ACBA-072A-9F37-8368DD8C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64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11BA8-111A-F870-0C75-2E327E994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B771-8C32-A827-B937-D5E77333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define a Transaction?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1C43-C114-96B3-DECB-C91FF066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 is a unit of program that reads and/or writes one or more data items.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common way to write a transaction in popular DBMS is by placing the body of the transaction between, “</a:t>
            </a:r>
            <a:r>
              <a:rPr lang="en-US" sz="2400" b="1" dirty="0">
                <a:latin typeface="Palatino Linotype" panose="02040502050505030304" pitchFamily="18" charset="0"/>
              </a:rPr>
              <a:t>begin transaction</a:t>
            </a:r>
            <a:r>
              <a:rPr lang="en-US" sz="2400" dirty="0">
                <a:latin typeface="Palatino Linotype" panose="02040502050505030304" pitchFamily="18" charset="0"/>
              </a:rPr>
              <a:t>” and “</a:t>
            </a:r>
            <a:r>
              <a:rPr lang="en-US" sz="2400" b="1" dirty="0">
                <a:latin typeface="Palatino Linotype" panose="02040502050505030304" pitchFamily="18" charset="0"/>
              </a:rPr>
              <a:t>end transaction</a:t>
            </a:r>
            <a:r>
              <a:rPr lang="en-US" sz="2400" dirty="0">
                <a:latin typeface="Palatino Linotype" panose="02040502050505030304" pitchFamily="18" charset="0"/>
              </a:rPr>
              <a:t>”.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Also, the reason why transaction is termed as an indivisible unit.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either executes in its entirety or nothing at all.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DE18A-1119-0C8D-E54E-949DB47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72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70F28-5DED-50A2-37A5-5B9D9DCE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637C-A2AF-7AB5-CA56-8D819FBB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EE56C-215A-679E-63A7-9FF18F0F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72C6A-DE1A-BAA8-99AF-CBC1ED0CFECA}"/>
              </a:ext>
            </a:extLst>
          </p:cNvPr>
          <p:cNvSpPr txBox="1"/>
          <p:nvPr/>
        </p:nvSpPr>
        <p:spPr>
          <a:xfrm>
            <a:off x="5924145" y="162451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2398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528F-451F-12F4-40FC-CAF275D3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FCE4-9F81-A9B2-0EEC-8DB3298E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D24B-0A80-E1EC-546A-87B7C501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 :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272C7-CA48-1DCE-D186-6834994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35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E9E4-12DD-02C6-16DF-F7D32D886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04E6-8F7F-F311-CEDD-0B8D2FB7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D88A-C318-BC0B-D1C4-9CC015DC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 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Atomicity: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1661F-9845-232A-C7EA-4B5C3959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34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E392-E02D-4093-9A78-E040AE1C8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B3B9-403C-9CD0-CB28-B245346D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8220-E7A6-3317-E6F5-08EB8A80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1067C-F2F1-D428-FF1A-1EC5CFF4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843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AF105-9093-BEFC-BFEE-34EA27D76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617B-1297-280A-9C0F-FBAFC127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8361-4C1C-33A1-865B-BADF65FD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5778"/>
            <a:ext cx="11816785" cy="518057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database should provide the following four properties for transactions: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Not </a:t>
            </a:r>
            <a:r>
              <a:rPr lang="en-US" dirty="0" err="1">
                <a:latin typeface="Palatino Linotype" panose="02040502050505030304" pitchFamily="18" charset="0"/>
              </a:rPr>
              <a:t>refering</a:t>
            </a:r>
            <a:r>
              <a:rPr lang="en-US" dirty="0">
                <a:latin typeface="Palatino Linotype" panose="02040502050505030304" pitchFamily="18" charset="0"/>
              </a:rPr>
              <a:t> to database consistency constraints.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lvl="1"/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 For every pair of concurrent  (executing at the same time) transactions Ti and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, either Ti finished execution before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started, or Ti started execution after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finished.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>
                <a:effectLst/>
                <a:latin typeface="Palatino Linotype" panose="02040502050505030304" pitchFamily="18" charset="0"/>
              </a:rPr>
              <a:t>ransactions are unaware of other transactions executing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38BE6-410F-DD54-38CE-A07FF5F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F7E79-5C99-DF59-1CB1-53E964A2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7EE-AE69-0FA9-1DA7-4B15317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D4CE-8417-4B47-0531-942C7F905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 it possible to sort a set of keys/records without running a sorting algorithm?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endParaRPr lang="en-US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08E2C-079F-3394-41DB-80C88C4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250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D0E0-32C4-4023-A515-C6D0D1FC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7A3-EA74-4BBD-C9CB-FCC19CAD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AB32-F66C-E361-1F48-E3910906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Not </a:t>
            </a:r>
            <a:r>
              <a:rPr lang="en-US" dirty="0" err="1">
                <a:latin typeface="Palatino Linotype" panose="02040502050505030304" pitchFamily="18" charset="0"/>
              </a:rPr>
              <a:t>refering</a:t>
            </a:r>
            <a:r>
              <a:rPr lang="en-US" dirty="0">
                <a:latin typeface="Palatino Linotype" panose="02040502050505030304" pitchFamily="18" charset="0"/>
              </a:rPr>
              <a:t> to database consistency constraints.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pPr lvl="1"/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 For every pair of concurrent  (executing at the same time) transactions Ti and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, either Ti finished execution before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started, or Ti started execution after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finished.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>
                <a:effectLst/>
                <a:latin typeface="Palatino Linotype" panose="02040502050505030304" pitchFamily="18" charset="0"/>
              </a:rPr>
              <a:t>ransactions are unaware of other transactions executing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Durability: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Once a transaction completes successfully, any changes it made to the database should persist, even if there are system failures.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B8FD9-BDEA-1BE4-BFA9-88F665F3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008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6B4A-CE99-BFBF-DD4C-68304D90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A626-FC17-DAA0-E37C-15BF97B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E027-2B92-CD23-1B34-27E8F2C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When do ACID properties come into play?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endParaRPr lang="en-US" sz="2400" b="1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77927-9548-2F9B-A47C-17ECC26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34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64D8-D87A-7A93-1350-61DCEF4E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AAFB-569C-D566-A9BF-95A90F6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383C-CF86-6811-CD13-03D993B0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When do ACID properties come into play?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Concurrency!</a:t>
            </a:r>
          </a:p>
          <a:p>
            <a:pPr marL="457200" lvl="1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concurrent system or database, two or more transactions may attempt to fetch the same data.</a:t>
            </a:r>
          </a:p>
          <a:p>
            <a:endParaRPr lang="en-US" sz="2400" b="1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why is this an issue?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B109-F467-B9EF-4A06-C1BD5233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8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7D2E-C2CB-A8AC-D61F-560A041F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AD4E-58D6-8533-B0C2-B93835CD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99BD-9D1E-3063-D6C6-486EE2BC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When do ACID properties come into play?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Concurrency!</a:t>
            </a:r>
          </a:p>
          <a:p>
            <a:pPr marL="457200" lvl="1" indent="0">
              <a:buNone/>
            </a:pPr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concurrent system or database, two or more transactions may attempt to fetch the same data.</a:t>
            </a:r>
          </a:p>
          <a:p>
            <a:endParaRPr lang="en-US" sz="2400" b="1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why is this an issue?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Concurrency if not handled well can lead to ACID violations.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For </a:t>
            </a:r>
            <a:r>
              <a:rPr lang="en-US" dirty="0">
                <a:latin typeface="Palatino Linotype" panose="02040502050505030304" pitchFamily="18" charset="0"/>
              </a:rPr>
              <a:t>instance.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  <a:sym typeface="Wingdings" pitchFamily="2" charset="2"/>
              </a:rPr>
              <a:t>Race conditions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8FD55-C72A-8C49-1A72-1E2659DD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249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D0D50-B686-1D41-AFAC-FB535914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BA21-90D2-C342-F4E1-6D26ACDA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 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28975-9FB8-4423-9982-DE02A82F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C9DC3-6900-4D4F-70F8-39FD202C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532259"/>
              </p:ext>
            </p:extLst>
          </p:nvPr>
        </p:nvGraphicFramePr>
        <p:xfrm>
          <a:off x="1963972" y="1311966"/>
          <a:ext cx="9128098" cy="388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88187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temp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0.1;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temp;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temp;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1FEE76-E95C-E4F0-48B2-7D81D4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226" y="5510252"/>
            <a:ext cx="8562052" cy="11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Notice that they are accessing the same variables A and B.</a:t>
            </a:r>
          </a:p>
        </p:txBody>
      </p:sp>
    </p:spTree>
    <p:extLst>
      <p:ext uri="{BB962C8B-B14F-4D97-AF65-F5344CB8AC3E}">
        <p14:creationId xmlns:p14="http://schemas.microsoft.com/office/powerpoint/2010/main" val="18507272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47BE2-9760-AC37-23DA-0E27681E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2CF0-C155-6C42-68A5-4B590950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4812-113B-831E-FFCE-3181E90D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5BAB7D-1E4C-FDA5-140E-0060B3DA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215" y="2337683"/>
            <a:ext cx="8213697" cy="429496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Palatino Linotype" panose="02040502050505030304" pitchFamily="18" charset="0"/>
              </a:rPr>
              <a:t>Two transactions </a:t>
            </a:r>
            <a:r>
              <a:rPr lang="en-US" dirty="0">
                <a:latin typeface="Palatino Linotype" panose="02040502050505030304" pitchFamily="18" charset="0"/>
              </a:rPr>
              <a:t>T1 and T2 if they </a:t>
            </a:r>
            <a:r>
              <a:rPr lang="en-US" b="1" dirty="0">
                <a:latin typeface="Palatino Linotype" panose="02040502050505030304" pitchFamily="18" charset="0"/>
              </a:rPr>
              <a:t>concurrently access the same variable </a:t>
            </a:r>
            <a:r>
              <a:rPr lang="en-US" dirty="0">
                <a:latin typeface="Palatino Linotype" panose="02040502050505030304" pitchFamily="18" charset="0"/>
              </a:rPr>
              <a:t>and at least one of that access is a </a:t>
            </a:r>
            <a:r>
              <a:rPr lang="en-US" b="1" dirty="0">
                <a:latin typeface="Palatino Linotype" panose="02040502050505030304" pitchFamily="18" charset="0"/>
              </a:rPr>
              <a:t>write</a:t>
            </a:r>
            <a:r>
              <a:rPr lang="en-US" dirty="0">
                <a:latin typeface="Palatino Linotype" panose="02040502050505030304" pitchFamily="18" charset="0"/>
              </a:rPr>
              <a:t> operation, then they </a:t>
            </a:r>
            <a:r>
              <a:rPr lang="en-US" b="1" dirty="0">
                <a:latin typeface="Palatino Linotype" panose="02040502050505030304" pitchFamily="18" charset="0"/>
              </a:rPr>
              <a:t>conflict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718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0A664-E949-274D-7E73-1CE85DF3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BD7A-0C78-66C9-5AF4-6B815AE7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9244-E0BA-0F65-47BD-FDF58FFC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 it possible to sort a set of keys/records without running a sorting algorithm?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Yes, what if we have access to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All the leaves in a </a:t>
            </a:r>
            <a:r>
              <a:rPr lang="en-US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dirty="0">
                <a:effectLst/>
                <a:latin typeface="Palatino Linotype" panose="02040502050505030304" pitchFamily="18" charset="0"/>
              </a:rPr>
              <a:t>-tree are sorted!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3702A-C72F-E684-F184-29BA4B97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4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1B5C-B848-74A4-D2F1-02F150F15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8BAE-3413-6A98-1D1C-8EC2C224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Ways to Sort a set of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35D5-A4DA-2345-CF90-542F361F0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 it possible to sort a set of keys/records without running a sorting algorithm?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Yes, what if we have access to a B</a:t>
            </a:r>
            <a:r>
              <a:rPr lang="en-US" sz="2400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-tree.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All the leaves in a </a:t>
            </a:r>
            <a:r>
              <a:rPr lang="en-US" dirty="0">
                <a:effectLst/>
                <a:latin typeface="Palatino Linotype" panose="02040502050505030304" pitchFamily="18" charset="0"/>
              </a:rPr>
              <a:t>B</a:t>
            </a:r>
            <a:r>
              <a:rPr lang="en-US" baseline="30000" dirty="0">
                <a:effectLst/>
                <a:latin typeface="Palatino Linotype" panose="02040502050505030304" pitchFamily="18" charset="0"/>
              </a:rPr>
              <a:t>+</a:t>
            </a:r>
            <a:r>
              <a:rPr lang="en-US" dirty="0">
                <a:effectLst/>
                <a:latin typeface="Palatino Linotype" panose="02040502050505030304" pitchFamily="18" charset="0"/>
              </a:rPr>
              <a:t>-tree are sorted!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Can we do something more?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30B8E-48C1-E8BD-4E9C-172E2880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6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61653</TotalTime>
  <Words>3134</Words>
  <Application>Microsoft Macintosh PowerPoint</Application>
  <PresentationFormat>Widescreen</PresentationFormat>
  <Paragraphs>1015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Palatino Linotype</vt:lpstr>
      <vt:lpstr>Office Theme</vt:lpstr>
      <vt:lpstr>Database Processing CS 451 / 551</vt:lpstr>
      <vt:lpstr>Assignment 2 is Out! Deadline: Nov 15, 2024 at 11:59pm  </vt:lpstr>
      <vt:lpstr>Query Processing</vt:lpstr>
      <vt:lpstr>Query Processing</vt:lpstr>
      <vt:lpstr>Why is Sorting Interesting to Us?</vt:lpstr>
      <vt:lpstr>Why is Sorting Interesting to Us?</vt:lpstr>
      <vt:lpstr>Ways to Sort a set of Keys</vt:lpstr>
      <vt:lpstr>Ways to Sort a set of Keys</vt:lpstr>
      <vt:lpstr>Ways to Sort a set of Keys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Top-N Heap Sort</vt:lpstr>
      <vt:lpstr>Ways to Sort a set of Key</vt:lpstr>
      <vt:lpstr>Ways to Sort a set of Key</vt:lpstr>
      <vt:lpstr>Ways to Sort a set of Key</vt:lpstr>
      <vt:lpstr>Ways to Sort a set of Key</vt:lpstr>
      <vt:lpstr>Ways to Sort a set of Key</vt:lpstr>
      <vt:lpstr>Ways to Sort a set of Key</vt:lpstr>
      <vt:lpstr>Ways to Sort a set of Key</vt:lpstr>
      <vt:lpstr>External Merge-Sort</vt:lpstr>
      <vt:lpstr>External Merge-Sort</vt:lpstr>
      <vt:lpstr>External Merge-Sort</vt:lpstr>
      <vt:lpstr>N-Way External Merge-Sort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2-Way External Merge-Sort  N=2</vt:lpstr>
      <vt:lpstr>Transactions</vt:lpstr>
      <vt:lpstr>Transactions</vt:lpstr>
      <vt:lpstr>How to define a Transaction?</vt:lpstr>
      <vt:lpstr>How to define a Transaction?</vt:lpstr>
      <vt:lpstr>How to define a Transaction?</vt:lpstr>
      <vt:lpstr>How to define a Transaction?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ACID Properties for a Transaction</vt:lpstr>
      <vt:lpstr>Two Concurrent Transactions</vt:lpstr>
      <vt:lpstr>Conflicting Transactions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1442</cp:revision>
  <dcterms:created xsi:type="dcterms:W3CDTF">2023-07-25T15:37:00Z</dcterms:created>
  <dcterms:modified xsi:type="dcterms:W3CDTF">2024-11-07T18:52:43Z</dcterms:modified>
</cp:coreProperties>
</file>