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5"/>
  </p:notesMasterIdLst>
  <p:sldIdLst>
    <p:sldId id="256" r:id="rId2"/>
    <p:sldId id="257" r:id="rId3"/>
    <p:sldId id="493" r:id="rId4"/>
    <p:sldId id="502" r:id="rId5"/>
    <p:sldId id="503" r:id="rId6"/>
    <p:sldId id="504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35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6" r:id="rId58"/>
    <p:sldId id="557" r:id="rId59"/>
    <p:sldId id="558" r:id="rId60"/>
    <p:sldId id="559" r:id="rId61"/>
    <p:sldId id="561" r:id="rId62"/>
    <p:sldId id="560" r:id="rId63"/>
    <p:sldId id="563" r:id="rId64"/>
    <p:sldId id="564" r:id="rId65"/>
    <p:sldId id="565" r:id="rId66"/>
    <p:sldId id="566" r:id="rId67"/>
    <p:sldId id="567" r:id="rId68"/>
    <p:sldId id="568" r:id="rId69"/>
    <p:sldId id="569" r:id="rId70"/>
    <p:sldId id="570" r:id="rId71"/>
    <p:sldId id="571" r:id="rId72"/>
    <p:sldId id="572" r:id="rId73"/>
    <p:sldId id="573" r:id="rId74"/>
    <p:sldId id="574" r:id="rId75"/>
    <p:sldId id="575" r:id="rId76"/>
    <p:sldId id="576" r:id="rId77"/>
    <p:sldId id="577" r:id="rId78"/>
    <p:sldId id="578" r:id="rId79"/>
    <p:sldId id="579" r:id="rId80"/>
    <p:sldId id="580" r:id="rId81"/>
    <p:sldId id="581" r:id="rId82"/>
    <p:sldId id="582" r:id="rId83"/>
    <p:sldId id="583" r:id="rId84"/>
    <p:sldId id="584" r:id="rId85"/>
    <p:sldId id="585" r:id="rId86"/>
    <p:sldId id="586" r:id="rId87"/>
    <p:sldId id="587" r:id="rId88"/>
    <p:sldId id="588" r:id="rId89"/>
    <p:sldId id="589" r:id="rId90"/>
    <p:sldId id="590" r:id="rId91"/>
    <p:sldId id="591" r:id="rId92"/>
    <p:sldId id="592" r:id="rId93"/>
    <p:sldId id="593" r:id="rId94"/>
    <p:sldId id="594" r:id="rId95"/>
    <p:sldId id="595" r:id="rId96"/>
    <p:sldId id="596" r:id="rId97"/>
    <p:sldId id="597" r:id="rId98"/>
    <p:sldId id="598" r:id="rId99"/>
    <p:sldId id="599" r:id="rId100"/>
    <p:sldId id="600" r:id="rId101"/>
    <p:sldId id="601" r:id="rId102"/>
    <p:sldId id="602" r:id="rId103"/>
    <p:sldId id="608" r:id="rId104"/>
    <p:sldId id="609" r:id="rId105"/>
    <p:sldId id="611" r:id="rId106"/>
    <p:sldId id="610" r:id="rId107"/>
    <p:sldId id="612" r:id="rId108"/>
    <p:sldId id="613" r:id="rId109"/>
    <p:sldId id="603" r:id="rId110"/>
    <p:sldId id="607" r:id="rId111"/>
    <p:sldId id="604" r:id="rId112"/>
    <p:sldId id="605" r:id="rId113"/>
    <p:sldId id="606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3"/>
    <p:restoredTop sz="96327"/>
  </p:normalViewPr>
  <p:slideViewPr>
    <p:cSldViewPr snapToGrid="0">
      <p:cViewPr varScale="1">
        <p:scale>
          <a:sx n="160" d="100"/>
          <a:sy n="16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0 902 24575,'6'-21'0,"21"-20"0,30-25 0,-15 24 0,5-1 0,9-4 0,3 0 0,4 1 0,3 3 0,8 2 0,3 3 0,8 2 0,2 4 0,6 1 0,1 2 0,-28 10 0,1 1 0,-3 1 0,18-7 0,-4 2 0,-15 3 0,-5 2 0,24-7 0,-23 5 0,2 3 0,2 0 0,-1 1 0,-7 4 0,0 0 0,-5 4 0,1 0 0,1 1 0,15-2 0,21-2 0,-33 6 0,1 1 0,7 1 0,2 0 0,0 1 0,0 1 0,-3 0 0,-2 2 0,-5 0 0,-1 1 0,39 7 0,-10 10 0,1 9 0,-2 9 0,-12 0 0,-9-3 0,-18-8 0,-8-2 0,-4-3 0,-7-3 0,-2-2 0,-3-1 0,-1 0 0,-1-1 0,2 1 0,3 2 0,9 8 0,7 8 0,10 11 0,8 4 0,7 2 0,4 3 0,0-4 0,-9-4 0,-9-6 0,-13-9 0,-13-9 0,-5-5 0,-7-4 0,0 0 0,1 0 0,1 1 0,0 1 0,0 2 0,3 2 0,-1-2 0,4 3 0,0 0 0,3 2 0,2 3 0,1-3 0,-3-2 0,-6-5 0,-2-3 0,-2 0 0,-2-2 0,-2-1 0,-3-3 0,-3-3 0,-2-2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24575,'0'8'0,"0"4"0,0 7 0,0-1 0,0 0 0,0-5 0,0-2 0,0-1 0,0-2 0,0 1 0,0-2 0,0 2 0,0 1 0,0-1 0,0 1 0,0 0 0,0 1 0,0-1 0,0-1 0,0-1 0,-1-3 0,-1 4 0,0-1 0,-2 4 0,0 1 0,-1 1 0,1 0 0,0-3 0,1-2 0,1-1 0,1-2 0,-1 0 0,1 0 0,-1-1 0,-1 3 0,0 2 0,-1 0 0,0 1 0,2-2 0,-1-1 0,1-1 0,-1 3 0,-3 3 0,0 4 0,0 1 0,1-3 0,6-6 0,8-5 0,11-2 0,14-2 0,11 2 0,-2 1 0,-1 2 0,-10 2 0,-2 1 0,0-1 0,-2 2 0,0 1 0,0-1 0,1 2 0,-4-2 0,-2 0 0,-6 0 0,-1-1 0,-3-2 0,-2-2 0,0-2 0,-2-1 0,0-1 0,7 4 0,-5-1 0,3 1 0,-6-2 0,-2-1 0,-3-1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4:01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1724 1687 24575,'-12'0'0,"-9"0"0,-9 0 0,-5 0 0,-3-5 0,0-5 0,-7-10 0,2-4 0,3 0 0,7 3 0,5 1 0,-2 1 0,1 1 0,-1 1 0,5 2 0,0 0 0,0 3 0,2-2 0,-1-2 0,-5-4 0,-1-4 0,-4-3 0,-3 0 0,1-1 0,-1-1 0,-4-6 0,-5-4 0,-6-9 0,-2-2 0,10 7 0,7 4 0,11 10 0,3 4 0,-1 1 0,-1-3 0,0-1 0,-1 0 0,-1-2 0,1 2 0,-2-6 0,1-1 0,0 0 0,0-4 0,-5-6 0,-5-5 0,-3-5 0,0 3 0,3 4 0,4 7 0,5 3 0,4 4 0,4 4 0,6 4 0,3 6 0,5 5 0,3 4 0,0 2 0,1-1 0,0 1 0,1 0 0,1 2 0,0 1 0,-1 0 0,-1 0 0,1 0 0,-1 0 0,1-4 0,-1-4 0,-1-7 0,-1-1 0,1 0 0,-1 5 0,1 5 0,2 6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4:03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0 355 24575,'0'-10'0,"0"1"0,0 0 0,0 0 0,0 1 0,0-3 0,0-1 0,2 1 0,2-2 0,3 0 0,4-2 0,-1 1 0,-1 2 0,-2 3 0,-1 1 0,1-6 0,6-6 0,8-10 0,1 0 0,-1 2 0,-5 7 0,-6 6 0,-1 3 0,-2 2 0,-1 3 0,0 3 0,0 4 0,-1 2 0,2 4 0,4 0 0,7 2 0,11 6 0,10 5 0,8 5 0,0 1 0,-3-2 0,-7-4 0,-6-4 0,-8-2 0,-7-3 0,-4-3 0,-6-5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1 24575,'0'9'0,"0"6"0,0 4 0,0 4 0,0-1 0,0 1 0,0 3 0,0 1 0,0 4 0,0-3 0,0 1 0,0-2 0,0 8 0,0 12 0,1 13 0,3 5 0,2-7 0,0-15 0,-1-15 0,-7-15 0,-12-13 0,-19-12 0,-28-11 0,-16-5 0,2 1 0,11 7 0,23 5 0,13 6 0,4 1 0,9 3 0,2 1 0,7 0 0,3 2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0 902 24575,'6'-21'0,"21"-20"0,30-25 0,-15 24 0,5-1 0,9-4 0,3 0 0,4 1 0,3 3 0,8 2 0,3 3 0,8 2 0,2 4 0,6 1 0,1 2 0,-28 10 0,1 1 0,-3 1 0,18-7 0,-4 2 0,-15 3 0,-5 2 0,24-7 0,-23 5 0,2 3 0,2 0 0,-1 1 0,-7 4 0,0 0 0,-5 4 0,1 0 0,1 1 0,15-2 0,21-2 0,-33 6 0,1 1 0,7 1 0,2 0 0,0 1 0,0 1 0,-3 0 0,-2 2 0,-5 0 0,-1 1 0,39 7 0,-10 10 0,1 9 0,-2 9 0,-12 0 0,-9-3 0,-18-8 0,-8-2 0,-4-3 0,-7-3 0,-2-2 0,-3-1 0,-1 0 0,-1-1 0,2 1 0,3 2 0,9 8 0,7 8 0,10 11 0,8 4 0,7 2 0,4 3 0,0-4 0,-9-4 0,-9-6 0,-13-9 0,-13-9 0,-5-5 0,-7-4 0,0 0 0,1 0 0,1 1 0,0 1 0,0 2 0,3 2 0,-1-2 0,4 3 0,0 0 0,3 2 0,2 3 0,1-3 0,-3-2 0,-6-5 0,-2-3 0,-2 0 0,-2-2 0,-2-1 0,-3-3 0,-3-3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1 24575,'0'9'0,"0"6"0,0 4 0,0 4 0,0-1 0,0 1 0,0 3 0,0 1 0,0 4 0,0-3 0,0 1 0,0-2 0,0 8 0,0 12 0,1 13 0,3 5 0,2-7 0,0-15 0,-1-15 0,-7-15 0,-12-13 0,-19-12 0,-28-11 0,-16-5 0,2 1 0,11 7 0,23 5 0,13 6 0,4 1 0,9 3 0,2 1 0,7 0 0,3 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1409 1 24575,'0'6'0,"0"1"0,0 2 0,0 0 0,0-1 0,0 2 0,0-1 0,0 0 0,0 0 0,0 0 0,0 4 0,0 2 0,-4 8 0,-6 6 0,-6 7 0,-5 6 0,-5 5 0,-1 7 0,0 3 0,-2 5 0,2-5 0,3-5 0,4-13 0,4-10 0,4-8 0,1-4 0,-1 0 0,1 0 0,-1-1 0,1 0 0,-2 0 0,-1 1 0,1 0 0,1-2 0,0 1 0,0 0 0,-4 6 0,-2 2 0,-2 2 0,3-2 0,3-1 0,-1 0 0,0 4 0,-1 1 0,-2 0 0,4-5 0,1-4 0,4-5 0,1-1 0,-1 0 0,-2-2 0,0 0 0,0 0 0,1-1 0,0 1 0,0 0 0,0-1 0,-1 0 0,2 1 0,0-1 0,-3 1 0,-3 4 0,-5 3 0,-3 5 0,-2 2 0,-2 3 0,-1-1 0,1 0 0,2-2 0,3-6 0,5-4 0,2-4 0,2-4 0,2-1 0,0 0 0,0 1 0,-1-1 0,-1 0 0,2 1 0,0-1 0,1 0 0,2 0 0,-2 2 0,1-1 0,-3 1 0,1 0 0,-3 0 0,-2 2 0,-3 0 0,-3 0 0,1-1 0,5-3 0,5-2 0,4-2 0,2-1 0,-3 0 0,-4 3 0,-8 3 0,-11 4 0,-3 2 0,4 0 0,7-5 0,14-3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24575,'0'8'0,"0"4"0,0 7 0,0-1 0,0 0 0,0-5 0,0-2 0,0-1 0,0-2 0,0 1 0,0-2 0,0 2 0,0 1 0,0-1 0,0 1 0,0 0 0,0 1 0,0-1 0,0-1 0,0-1 0,-1-3 0,-1 4 0,0-1 0,-2 4 0,0 1 0,-1 1 0,1 0 0,0-3 0,1-2 0,1-1 0,1-2 0,-1 0 0,1 0 0,-1-1 0,-1 3 0,0 2 0,-1 0 0,0 1 0,2-2 0,-1-1 0,1-1 0,-1 3 0,-3 3 0,0 4 0,0 1 0,1-3 0,6-6 0,8-5 0,11-2 0,14-2 0,11 2 0,-2 1 0,-1 2 0,-10 2 0,-2 1 0,0-1 0,-2 2 0,0 1 0,0-1 0,1 2 0,-4-2 0,-2 0 0,-6 0 0,-1-1 0,-3-2 0,-2-2 0,0-2 0,-2-1 0,0-1 0,7 4 0,-5-1 0,3 1 0,-6-2 0,-2-1 0,-3-1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0 902 24575,'6'-21'0,"21"-20"0,30-25 0,-15 24 0,5-1 0,9-4 0,3 0 0,4 1 0,3 3 0,8 2 0,3 3 0,8 2 0,2 4 0,6 1 0,1 2 0,-28 10 0,1 1 0,-3 1 0,18-7 0,-4 2 0,-15 3 0,-5 2 0,24-7 0,-23 5 0,2 3 0,2 0 0,-1 1 0,-7 4 0,0 0 0,-5 4 0,1 0 0,1 1 0,15-2 0,21-2 0,-33 6 0,1 1 0,7 1 0,2 0 0,0 1 0,0 1 0,-3 0 0,-2 2 0,-5 0 0,-1 1 0,39 7 0,-10 10 0,1 9 0,-2 9 0,-12 0 0,-9-3 0,-18-8 0,-8-2 0,-4-3 0,-7-3 0,-2-2 0,-3-1 0,-1 0 0,-1-1 0,2 1 0,3 2 0,9 8 0,7 8 0,10 11 0,8 4 0,7 2 0,4 3 0,0-4 0,-9-4 0,-9-6 0,-13-9 0,-13-9 0,-5-5 0,-7-4 0,0 0 0,1 0 0,1 1 0,0 1 0,0 2 0,3 2 0,-1-2 0,4 3 0,0 0 0,3 2 0,2 3 0,1-3 0,-3-2 0,-6-5 0,-2-3 0,-2 0 0,-2-2 0,-2-1 0,-3-3 0,-3-3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1 24575,'0'9'0,"0"6"0,0 4 0,0 4 0,0-1 0,0 1 0,0 3 0,0 1 0,0 4 0,0-3 0,0 1 0,0-2 0,0 8 0,0 12 0,1 13 0,3 5 0,2-7 0,0-15 0,-1-15 0,-7-15 0,-12-13 0,-19-12 0,-28-11 0,-16-5 0,2 1 0,11 7 0,23 5 0,13 6 0,4 1 0,9 3 0,2 1 0,7 0 0,3 2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1409 1 24575,'0'6'0,"0"1"0,0 2 0,0 0 0,0-1 0,0 2 0,0-1 0,0 0 0,0 0 0,0 0 0,0 4 0,0 2 0,-4 8 0,-6 6 0,-6 7 0,-5 6 0,-5 5 0,-1 7 0,0 3 0,-2 5 0,2-5 0,3-5 0,4-13 0,4-10 0,4-8 0,1-4 0,-1 0 0,1 0 0,-1-1 0,1 0 0,-2 0 0,-1 1 0,1 0 0,1-2 0,0 1 0,0 0 0,-4 6 0,-2 2 0,-2 2 0,3-2 0,3-1 0,-1 0 0,0 4 0,-1 1 0,-2 0 0,4-5 0,1-4 0,4-5 0,1-1 0,-1 0 0,-2-2 0,0 0 0,0 0 0,1-1 0,0 1 0,0 0 0,0-1 0,-1 0 0,2 1 0,0-1 0,-3 1 0,-3 4 0,-5 3 0,-3 5 0,-2 2 0,-2 3 0,-1-1 0,1 0 0,2-2 0,3-6 0,5-4 0,2-4 0,2-4 0,2-1 0,0 0 0,0 1 0,-1-1 0,-1 0 0,2 1 0,0-1 0,1 0 0,2 0 0,-2 2 0,1-1 0,-3 1 0,1 0 0,-3 0 0,-2 2 0,-3 0 0,-3 0 0,1-1 0,5-3 0,5-2 0,4-2 0,2-1 0,-3 0 0,-4 3 0,-8 3 0,-11 4 0,-3 2 0,4 0 0,7-5 0,14-3 0,3-3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Relationship Id="rId9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9890" y="2796687"/>
            <a:ext cx="6573483" cy="1685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13: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Two-Phase Locking and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Time-Stamp Ordering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3BD8C-A297-6CBA-3B02-A05C4E84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6E18-5601-FD55-7C62-EA5A45CE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Handling: Victim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EC761-8C26-1B53-3131-279E299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B56C-002B-705E-B7E7-FECC6C12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21419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Selecting a victim depends on several factors: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Age (lowest timestamp).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Progress (least/most queries executed)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number of items already locked.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number of transactions that need to be rollbacked along with it.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Note: if your DBMS plans to restart the rollbacked transaction, do take into account </a:t>
            </a:r>
            <a:r>
              <a:rPr lang="en-US" sz="2400" b="1" dirty="0">
                <a:latin typeface="Palatino Linotype" panose="02040502050505030304" pitchFamily="18" charset="0"/>
              </a:rPr>
              <a:t>starvation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number of times a transactions has been restarted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5073915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A105-2515-59CD-830F-7B1C9916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5F77B-CE7D-248F-8D55-EF7F0A57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55032-D7A5-602F-6F13-47613A04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7C0D8D-1A1E-D9AE-6A09-B1540BBC604B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BB9ABD2-9436-C16F-2C7F-82F7CEE9E9FB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4EB73C-1654-1A48-3CC9-6D0202B579F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7B0B2D-DAAA-197B-5266-D9DFF0AB32B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A86A67-6C0D-0C2A-C892-87679005871E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E05AA0-4062-E0EB-8443-14D50DCC29BA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E64EF4-6D42-3733-3C31-45E01E314BCE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73FD7F-03D5-5C1F-E708-9D8F641D8DDD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5BA668C-2D3C-4524-3826-8C5080ED7F99}"/>
              </a:ext>
            </a:extLst>
          </p:cNvPr>
          <p:cNvSpPr/>
          <p:nvPr/>
        </p:nvSpPr>
        <p:spPr>
          <a:xfrm>
            <a:off x="3097035" y="413669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DF28B4-5268-DFFD-7277-FF340FAC9462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C988422-1A40-7A3E-357B-35BA66800AC1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7A02-DA83-22CB-9548-171F54F4FF79}"/>
              </a:ext>
            </a:extLst>
          </p:cNvPr>
          <p:cNvSpPr txBox="1"/>
          <p:nvPr/>
        </p:nvSpPr>
        <p:spPr>
          <a:xfrm>
            <a:off x="3974041" y="5912313"/>
            <a:ext cx="3610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Safe to commit and finish T2 as T2 completes before T1.</a:t>
            </a:r>
          </a:p>
        </p:txBody>
      </p:sp>
    </p:spTree>
    <p:extLst>
      <p:ext uri="{BB962C8B-B14F-4D97-AF65-F5344CB8AC3E}">
        <p14:creationId xmlns:p14="http://schemas.microsoft.com/office/powerpoint/2010/main" val="14728613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A665-A8BF-A7D2-7048-91DABB797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676D9-A3C7-5C24-AB65-54203E2A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D709D9-2DF3-BB25-3ACB-FA7E294F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3175E-DAA1-234B-5A29-2059A2931346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B59E355-301C-0AF1-D9AD-B82A9057112A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3F594C8-0364-A63C-D528-5F09B08C3E8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894E90-D435-9225-76D9-73505428C75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347F8B-25B6-5E9B-DEC2-EAD4DBD14579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367D70-EC96-F34F-15E1-CAF2879FE2CC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F7F6C8-4C60-0C96-A407-2BC8DB12C181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0D2207-53DD-8856-5B8B-1D9D01455862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1E10B7F-D729-3F70-F3A2-AC8B1BC071C1}"/>
              </a:ext>
            </a:extLst>
          </p:cNvPr>
          <p:cNvSpPr/>
          <p:nvPr/>
        </p:nvSpPr>
        <p:spPr>
          <a:xfrm>
            <a:off x="1168844" y="444458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EFF902-F023-CA05-DBCE-56DD7AA38602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16D77E2-0F33-41D3-6A91-91D8514D5210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81058-DFB5-5617-3B07-81B36B2553D6}"/>
              </a:ext>
            </a:extLst>
          </p:cNvPr>
          <p:cNvSpPr txBox="1"/>
          <p:nvPr/>
        </p:nvSpPr>
        <p:spPr>
          <a:xfrm>
            <a:off x="3052855" y="5848518"/>
            <a:ext cx="4600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Safe to commit and finish T1 as T2 has committed and it can be observed as logically finishing before T1!</a:t>
            </a:r>
          </a:p>
        </p:txBody>
      </p:sp>
    </p:spTree>
    <p:extLst>
      <p:ext uri="{BB962C8B-B14F-4D97-AF65-F5344CB8AC3E}">
        <p14:creationId xmlns:p14="http://schemas.microsoft.com/office/powerpoint/2010/main" val="2849579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4D42-5866-806A-EF0F-3EDFED05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9089E-E5FE-8020-F206-48860AFB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182F75-3D07-A172-98CC-A4037F80B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two transactions T1 and T2, say T1 is at the validation step (T1 &lt; T2 )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Check if T1 completes its Read phase before T2 completes its Read phase.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should not modify any object read or written by T2.</a:t>
            </a:r>
          </a:p>
          <a:p>
            <a:pPr lvl="1"/>
            <a:r>
              <a:rPr lang="en-US" b="1" dirty="0" err="1">
                <a:latin typeface="Palatino Linotype" panose="02040502050505030304" pitchFamily="18" charset="0"/>
              </a:rPr>
              <a:t>WriteSet</a:t>
            </a:r>
            <a:r>
              <a:rPr lang="en-US" b="1" dirty="0">
                <a:latin typeface="Palatino Linotype" panose="02040502050505030304" pitchFamily="18" charset="0"/>
              </a:rPr>
              <a:t>(T1) </a:t>
            </a:r>
            <a:r>
              <a:rPr lang="en-US" sz="2400" b="1" dirty="0">
                <a:latin typeface="Palatino Linotype" panose="02040502050505030304" pitchFamily="18" charset="0"/>
              </a:rPr>
              <a:t>⋂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ReadSet</a:t>
            </a:r>
            <a:r>
              <a:rPr lang="en-US" b="1" dirty="0">
                <a:latin typeface="Palatino Linotype" panose="02040502050505030304" pitchFamily="18" charset="0"/>
              </a:rPr>
              <a:t>(T2) = 0</a:t>
            </a:r>
          </a:p>
          <a:p>
            <a:pPr lvl="1"/>
            <a:r>
              <a:rPr lang="en-US" b="1" dirty="0" err="1">
                <a:latin typeface="Palatino Linotype" panose="02040502050505030304" pitchFamily="18" charset="0"/>
              </a:rPr>
              <a:t>WriteSet</a:t>
            </a:r>
            <a:r>
              <a:rPr lang="en-US" b="1" dirty="0">
                <a:latin typeface="Palatino Linotype" panose="02040502050505030304" pitchFamily="18" charset="0"/>
              </a:rPr>
              <a:t>(T1) </a:t>
            </a:r>
            <a:r>
              <a:rPr lang="en-US" sz="2400" b="1" dirty="0">
                <a:latin typeface="Palatino Linotype" panose="02040502050505030304" pitchFamily="18" charset="0"/>
              </a:rPr>
              <a:t>⋂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WriteSet</a:t>
            </a:r>
            <a:r>
              <a:rPr lang="en-US" b="1" dirty="0">
                <a:latin typeface="Palatino Linotype" panose="02040502050505030304" pitchFamily="18" charset="0"/>
              </a:rPr>
              <a:t>(T2) = 0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8419CC-4484-DB6A-338C-73DD4F12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</p:spTree>
    <p:extLst>
      <p:ext uri="{BB962C8B-B14F-4D97-AF65-F5344CB8AC3E}">
        <p14:creationId xmlns:p14="http://schemas.microsoft.com/office/powerpoint/2010/main" val="1960630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2DAC-8BAC-2AA5-922D-C70A38DE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62812-DA88-4AE6-1BB3-5E51422B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174642-B4D8-0DEB-6C31-A8BCF10D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F219DC-1F9D-7B6E-9AAA-4F71D0F0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2200"/>
              </p:ext>
            </p:extLst>
          </p:nvPr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CB78BB7-B395-B3CF-F568-36971C3E710D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2D87EE-FC2D-3E8B-B251-903628DFD8A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77408B-F4AC-2493-E51C-155BA368956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EE34D7-E72B-642C-2DEE-A6E8B502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71976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9CA4B1-18B3-D320-FCEE-E7195E08ECB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274437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886D-A557-46B4-7CEF-6E06C3BEF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6BE96-4392-3710-B0CC-CD26C935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B1078F-762F-662D-D7CA-A26A4F82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55C619-772B-3982-50CF-616B129ED7D7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F9602F6-638C-A2E0-DD3A-A83DD75EF74B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D11159-4838-008B-2AC7-55D0C62887D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1DE042-8BBB-4A2E-67D6-A5ACDDF148F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10158E-72C2-B9EC-F350-C4D43A37E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11953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7ADFA1-0356-08BB-2645-3755FB57DA44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F57683-CB5F-BC56-5FCD-A9915AC28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75887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5C0ED1-5443-EB33-4E5F-7814956BA8F9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</p:spTree>
    <p:extLst>
      <p:ext uri="{BB962C8B-B14F-4D97-AF65-F5344CB8AC3E}">
        <p14:creationId xmlns:p14="http://schemas.microsoft.com/office/powerpoint/2010/main" val="7302558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DD1C-8EA3-F91E-FD16-61E1B0AD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27383-3A61-12DC-42F1-CAF9FBE1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17B518-83AA-4D86-9BD4-FC73A7ED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53E7BD-EEEC-8F15-CD03-FB3CC6B801DA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1A8C33D6-8BAD-7D73-D41F-A5BE4853F58D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2DDAC8-5E47-54D3-C34E-D7F65CB2FB5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E95D9-CD36-0CD8-735D-1B4723EA980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83BD7A-5EAB-080C-0B78-F3C87554B40A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9AAA0E-F619-14B9-83EE-0BECE36C4F4A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6B8304-9122-1E75-71A6-09BE75305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66658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F1F1E1-6321-E6C0-EA45-5E3849664C09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</p:spTree>
    <p:extLst>
      <p:ext uri="{BB962C8B-B14F-4D97-AF65-F5344CB8AC3E}">
        <p14:creationId xmlns:p14="http://schemas.microsoft.com/office/powerpoint/2010/main" val="1432046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C0E54-60AF-2CBD-BC6D-AE18C9991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E3B2D-D77A-CC7A-A186-FEDD02ED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E89C62-8379-82E6-6271-1DA60CAC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2121AA-A899-2744-9D80-46D679857ED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8643417-6AE9-1A00-BBDF-7D40C2C1BBDA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287FF04-4DAA-D6FE-D9EB-A58026EC54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EB6B72-61AD-D152-2FD5-FE94AFDBFD8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E08C2C-E67D-F598-B236-4DBAA6E46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63834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599534-466B-96AA-C947-6CBFAB3707E8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892360-789B-86C7-3599-0B3444605DE9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2C43528-FA2E-CB56-0C45-554AAD9AFA88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F1AAC8-0496-3A06-E08A-7721CAAD9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60659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4F49F14-0D50-A58F-3177-5548570BA227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34797641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FE59-0BC7-C4BF-57D9-284568D8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22563-2E0F-EC0E-1B17-E4AFCA03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B17464-A552-F32F-FA10-481BFE67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5BA15E-51F9-36AA-468C-D0E9FC9E20E6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52CFC1-DD32-D875-B249-3F943F802371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F6B668-7ABA-00A3-6AC2-0A451F24012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1A9B26-038B-A681-8C67-2B6B3192B26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D293C-11C7-25C7-2711-1BCAFD331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66490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9F2D57-9888-4946-348D-7BD0B8B7846E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7767C8-CF74-8A38-CDA1-E2A9036E7B45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723318-955F-D6E2-D090-5B28605B1C36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E8C553-6E89-F34F-DE53-F3271AF301B0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8ACAEDB-5A7D-BA6E-12D9-E0A1BF8CA1C7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351D67-EA60-35FF-E804-B884CA98F0AD}"/>
              </a:ext>
            </a:extLst>
          </p:cNvPr>
          <p:cNvCxnSpPr>
            <a:cxnSpLocks/>
          </p:cNvCxnSpPr>
          <p:nvPr/>
        </p:nvCxnSpPr>
        <p:spPr>
          <a:xfrm flipV="1">
            <a:off x="6509727" y="2369489"/>
            <a:ext cx="1385918" cy="13129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953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B944-F53A-10D4-6899-F29AAB647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27A09-1D34-E733-D343-E0F5CD85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B7AD66-F501-D297-4791-839CEAD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7EB74-C90E-EE2C-B44F-6258AF0AE34A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0FF2092-14E8-E351-F990-C3E14D08DCA9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64A24B-DEDE-9C5F-173F-DF37BC46C62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AA36EF-B0AA-D160-8EF5-BD571DF2242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2C6473-CD07-773E-5A99-27FCA4A8D4DD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4F9E8-9F4F-7271-FB40-123C5E6B8A44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2560267-8F7B-C5DE-5E0C-6E84924905BE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C860D7-D184-A8DA-06CF-DD696F4B4921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32A2ED5-D090-1B26-95EB-761F19F9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13509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39BB6D-9BC4-2646-88C7-9EA8B4745F43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1A0B3-382F-6C85-CE38-254AC44A001F}"/>
              </a:ext>
            </a:extLst>
          </p:cNvPr>
          <p:cNvCxnSpPr>
            <a:cxnSpLocks/>
          </p:cNvCxnSpPr>
          <p:nvPr/>
        </p:nvCxnSpPr>
        <p:spPr>
          <a:xfrm flipV="1">
            <a:off x="6509727" y="2369489"/>
            <a:ext cx="1385918" cy="13129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631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DD617-A497-20BE-343C-A8333983C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EB2F-A315-5CAE-5712-4898392E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9E1E0F-8C06-2EA6-29C4-19BACDCC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Backward Validation</a:t>
            </a:r>
          </a:p>
        </p:txBody>
      </p:sp>
    </p:spTree>
    <p:extLst>
      <p:ext uri="{BB962C8B-B14F-4D97-AF65-F5344CB8AC3E}">
        <p14:creationId xmlns:p14="http://schemas.microsoft.com/office/powerpoint/2010/main" val="62793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1AEE-D41C-759A-0E01-7DC53DEA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E850-B0BF-77C8-1F04-75F6B710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8134-5B41-5E6B-AEB9-2E20F392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792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F12F9-5CE2-45CD-55FB-32FD48807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5512-DB0C-0390-D0BC-D8AC9DEA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BE695D-139B-46D5-42A7-73B0A196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At the time of commit, each transaction checks if it conflicts with other </a:t>
            </a:r>
            <a:r>
              <a:rPr lang="en-US" sz="2400" b="1" dirty="0">
                <a:latin typeface="Palatino Linotype" panose="02040502050505030304" pitchFamily="18" charset="0"/>
              </a:rPr>
              <a:t>already committed transactions </a:t>
            </a:r>
            <a:r>
              <a:rPr lang="en-US" sz="2400" dirty="0">
                <a:latin typeface="Palatino Linotype" panose="02040502050505030304" pitchFamily="18" charset="0"/>
              </a:rPr>
              <a:t>(transactions which were concurrent and have committed).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going to commit transaction (at the validation step), checks the timestamps and read/write sets of other committed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are three specific cases to satisfy: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247EA0-DD0D-6EAD-63EA-3443F5F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Backward Validation</a:t>
            </a:r>
          </a:p>
        </p:txBody>
      </p:sp>
    </p:spTree>
    <p:extLst>
      <p:ext uri="{BB962C8B-B14F-4D97-AF65-F5344CB8AC3E}">
        <p14:creationId xmlns:p14="http://schemas.microsoft.com/office/powerpoint/2010/main" val="9800706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D3B7-3C84-F0E5-2542-AF80F69D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5DC41-1786-CA86-404A-A61A96B4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E211351-016A-6111-2BF6-5C17ED80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Propagate the changes in the transaction’s private workspace (write set) to the database.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idea is to make the transaction’s write-set visible to other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 Commits</a:t>
            </a:r>
            <a:r>
              <a:rPr lang="en-US" sz="2400" dirty="0">
                <a:latin typeface="Palatino Linotype" panose="02040502050505030304" pitchFamily="18" charset="0"/>
              </a:rPr>
              <a:t>: Use a global lock to limit a single transaction to be in the Validation/Write phases at a time.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8B259E-9ABB-A55B-A2C9-9DD8B42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OCC: Write Phase</a:t>
            </a:r>
          </a:p>
        </p:txBody>
      </p:sp>
    </p:spTree>
    <p:extLst>
      <p:ext uri="{BB962C8B-B14F-4D97-AF65-F5344CB8AC3E}">
        <p14:creationId xmlns:p14="http://schemas.microsoft.com/office/powerpoint/2010/main" val="13631560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284C-DFB4-2C40-1AC4-82F87044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26271-FACA-0BC5-D34C-6DCDEF30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4F68E3-1704-2E74-D803-4327C89E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8892454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92BB8-28D2-28B4-8444-4CAA17CC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4CF1C-ED01-0BAA-9EA3-1FDAFB19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EAED48-A372-4675-3D0F-40D18DB7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There is an overhead of copying data to private workspace.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More data to copy, more expensive!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Validation/Write phase creates bottlenecks due to locking.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Aborting a transaction is more expensive in OCC than in 2PL because it occurs after a transaction has already executed.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3D4F86-0F5F-0FAB-7778-BAC52BEA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17381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4C69-9E67-1E88-87C6-CF3FD6B4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F98C-7551-3E2F-548B-3C148BA7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A908-EA32-5B17-44D1-5C410AA4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48A32E-71FC-1CAD-5F37-A5DD3F5E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a transaction </a:t>
            </a:r>
            <a:r>
              <a:rPr lang="en-US" sz="2400" b="1" dirty="0">
                <a:latin typeface="Palatino Linotype" panose="02040502050505030304" pitchFamily="18" charset="0"/>
              </a:rPr>
              <a:t>tries to acquire a lock </a:t>
            </a:r>
            <a:r>
              <a:rPr lang="en-US" sz="2400" dirty="0">
                <a:latin typeface="Palatino Linotype" panose="02040502050505030304" pitchFamily="18" charset="0"/>
              </a:rPr>
              <a:t>that is held by another transaction, </a:t>
            </a:r>
            <a:r>
              <a:rPr lang="en-US" sz="2400" b="1" dirty="0">
                <a:latin typeface="Palatino Linotype" panose="02040502050505030304" pitchFamily="18" charset="0"/>
              </a:rPr>
              <a:t>kill</a:t>
            </a:r>
            <a:r>
              <a:rPr lang="en-US" sz="2400" dirty="0">
                <a:latin typeface="Palatino Linotype" panose="02040502050505030304" pitchFamily="18" charset="0"/>
              </a:rPr>
              <a:t> one of them to prevent a deadlock.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 need for a waits-for graph or detection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16136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5A41C-F6B0-C766-5B74-270B7B5C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AB62-54CE-9E0D-D5D9-2FC30E24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0FC54-F348-BE42-21E7-8159F112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00355-FEFE-3022-1501-D37AF3A0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So how to achieve deadlock prevention?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8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8E0E-CA07-CA3C-2342-2DB9957E9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7921-37B5-E72B-6D2E-69AD183B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9D35E-959E-CD05-F37B-1D1C1978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D2B9E-E88C-3BB0-B9E8-58C7A7D0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So how to achieve deadlock prevention?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Assign a </a:t>
            </a:r>
            <a:r>
              <a:rPr lang="en-US" sz="2400" b="1" dirty="0">
                <a:latin typeface="Palatino Linotype" panose="02040502050505030304" pitchFamily="18" charset="0"/>
              </a:rPr>
              <a:t>timestamp </a:t>
            </a:r>
            <a:r>
              <a:rPr lang="en-US" sz="2400" dirty="0">
                <a:latin typeface="Palatino Linotype" panose="02040502050505030304" pitchFamily="18" charset="0"/>
              </a:rPr>
              <a:t>(time of arrival in the system) to each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Prioritize</a:t>
            </a:r>
            <a:r>
              <a:rPr lang="en-US" sz="2400" dirty="0">
                <a:latin typeface="Palatino Linotype" panose="02040502050505030304" pitchFamily="18" charset="0"/>
              </a:rPr>
              <a:t> transactions based on the value of timestamps.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example: Higher timestamp, lower the priority.</a:t>
            </a:r>
          </a:p>
        </p:txBody>
      </p:sp>
    </p:spTree>
    <p:extLst>
      <p:ext uri="{BB962C8B-B14F-4D97-AF65-F5344CB8AC3E}">
        <p14:creationId xmlns:p14="http://schemas.microsoft.com/office/powerpoint/2010/main" val="392679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97A5-DE6F-BD19-A05B-4E3752F05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E699-0164-074D-525C-AF318023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34150-4865-F713-5304-1EFBA5DA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9538D3-FD58-25F0-B4A3-C488D5FB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So how to achieve deadlock prevention?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Assign a </a:t>
            </a:r>
            <a:r>
              <a:rPr lang="en-US" sz="2400" b="1" dirty="0">
                <a:latin typeface="Palatino Linotype" panose="02040502050505030304" pitchFamily="18" charset="0"/>
              </a:rPr>
              <a:t>timestamp</a:t>
            </a:r>
            <a:r>
              <a:rPr lang="en-US" sz="2400" dirty="0">
                <a:latin typeface="Palatino Linotype" panose="02040502050505030304" pitchFamily="18" charset="0"/>
              </a:rPr>
              <a:t> (time of arrival in the system) to each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Prioritize</a:t>
            </a:r>
            <a:r>
              <a:rPr lang="en-US" sz="2400" dirty="0">
                <a:latin typeface="Palatino Linotype" panose="02040502050505030304" pitchFamily="18" charset="0"/>
              </a:rPr>
              <a:t> transactions based on the value of timestamps.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example: Higher timestamp, lower the priority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Two Designs: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Wait-Die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Wound-Wait</a:t>
            </a:r>
          </a:p>
        </p:txBody>
      </p:sp>
    </p:spTree>
    <p:extLst>
      <p:ext uri="{BB962C8B-B14F-4D97-AF65-F5344CB8AC3E}">
        <p14:creationId xmlns:p14="http://schemas.microsoft.com/office/powerpoint/2010/main" val="136789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97840-4E3F-A91C-5959-A2519230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FFF2-E358-372A-825A-530E20AB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Wait-Die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58886-E598-D6EF-C69D-13AE2B3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0522AE-61FB-DDBB-C06B-06804324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Old Waits for Young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requesting transaction has higher priority than holding transaction, then requesting transaction waits for holding transaction.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Otherwise requesting transaction aborts.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7A299-7FFE-8E38-D609-D6DA3BD58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53DB-9174-317A-6374-C19001DE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Wait-Die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CFFE8-9FDD-86C7-4F9A-4E153F9C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F003F4-874D-5BBA-CA20-A0DF7D796437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CAC24E8-5BAE-86E6-DF49-74E69EFF71B5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CE25FF1-4E36-B193-A731-D35C45D47F6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2C5D05-255A-001F-9233-DAE3162C9B7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F733CF-E2F6-F1D0-1241-AD5562AA025D}"/>
              </a:ext>
            </a:extLst>
          </p:cNvPr>
          <p:cNvSpPr txBox="1"/>
          <p:nvPr/>
        </p:nvSpPr>
        <p:spPr>
          <a:xfrm>
            <a:off x="8408237" y="2665102"/>
            <a:ext cx="331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Three transactions and three data-items</a:t>
            </a:r>
          </a:p>
        </p:txBody>
      </p:sp>
    </p:spTree>
    <p:extLst>
      <p:ext uri="{BB962C8B-B14F-4D97-AF65-F5344CB8AC3E}">
        <p14:creationId xmlns:p14="http://schemas.microsoft.com/office/powerpoint/2010/main" val="247853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B313-5B11-25C5-E057-7CEAE7ADE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D58-5F69-4D07-C1B0-3AFCC42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Wait-Die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DD073-7C57-109B-5089-0778A9B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3F923-1E3F-CEFA-33AF-59EB82104E45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B0A534F-28E3-8877-984F-B3EEF944DAC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2643D22-6320-2316-AAF4-D18A179DF9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796584-A331-E172-9188-8A47CA791CF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436D5F-AC44-12D1-F55A-23EC1BE3D08A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CAC56A-EADA-D7DE-0171-FE73F1033792}"/>
              </a:ext>
            </a:extLst>
          </p:cNvPr>
          <p:cNvSpPr txBox="1"/>
          <p:nvPr/>
        </p:nvSpPr>
        <p:spPr>
          <a:xfrm>
            <a:off x="8408237" y="2665102"/>
            <a:ext cx="33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T1 waits!</a:t>
            </a:r>
          </a:p>
        </p:txBody>
      </p:sp>
    </p:spTree>
    <p:extLst>
      <p:ext uri="{BB962C8B-B14F-4D97-AF65-F5344CB8AC3E}">
        <p14:creationId xmlns:p14="http://schemas.microsoft.com/office/powerpoint/2010/main" val="24267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DDC17-9141-6335-2C99-BAA63AD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F907-78B0-0E47-1F77-84D567BC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Wait-Die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FF786-10BC-0C46-C46D-CD544689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936442-1793-4524-2FA2-E0F91F51FF6F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F4F31E4-172D-58EE-0886-D58021DEDA4B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7EAB5F-9E1E-C9D8-6AD6-30C9CEDEC4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C7D4AE-4D02-15C9-75B7-4742FC72F86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461D3-ABCF-01D7-109F-22BB61143965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FBB653-8FB4-F5D6-24E4-D291BE3CA67C}"/>
              </a:ext>
            </a:extLst>
          </p:cNvPr>
          <p:cNvCxnSpPr>
            <a:cxnSpLocks/>
          </p:cNvCxnSpPr>
          <p:nvPr/>
        </p:nvCxnSpPr>
        <p:spPr>
          <a:xfrm flipV="1">
            <a:off x="5299235" y="3343536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2BD7D2-A2B7-D59D-91D8-2D6D88C5E50B}"/>
              </a:ext>
            </a:extLst>
          </p:cNvPr>
          <p:cNvSpPr txBox="1"/>
          <p:nvPr/>
        </p:nvSpPr>
        <p:spPr>
          <a:xfrm>
            <a:off x="8408237" y="2665102"/>
            <a:ext cx="33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T2 waits!</a:t>
            </a:r>
          </a:p>
        </p:txBody>
      </p:sp>
    </p:spTree>
    <p:extLst>
      <p:ext uri="{BB962C8B-B14F-4D97-AF65-F5344CB8AC3E}">
        <p14:creationId xmlns:p14="http://schemas.microsoft.com/office/powerpoint/2010/main" val="546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57809"/>
            <a:ext cx="11049000" cy="59985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Dec 3, 2024 at 11:59pm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 Presentations for Assignment 3.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Final Exam</a:t>
            </a:r>
            <a:r>
              <a:rPr lang="en-US" sz="3600" b="1" dirty="0">
                <a:latin typeface="Palatino Linotype" panose="02040502050505030304" pitchFamily="18" charset="0"/>
              </a:rPr>
              <a:t>: Dec 13, 2024 at 8-10am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Syllabus </a:t>
            </a:r>
            <a:r>
              <a:rPr lang="en-US" sz="3600" b="1" dirty="0">
                <a:latin typeface="Palatino Linotype" panose="02040502050505030304" pitchFamily="18" charset="0"/>
                <a:sym typeface="Wingdings" pitchFamily="2" charset="2"/>
              </a:rPr>
              <a:t> Main focus on course not covered in Midterm, but questions can be on index and storage.</a:t>
            </a:r>
            <a:endParaRPr 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2AAA-4F42-1F51-78E6-DD096A572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B8BD-18C6-AAD9-B85D-FD632D77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Wait-Die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ADC9-96BB-6204-D2AD-4E8E508B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1FC262-1B5E-5F6E-BECE-A1EA47AF0AA7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64D8156-CF12-11B3-3190-E8873CFE0C4F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AD6255-EE25-2408-7722-71895102465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863D7B-4AA6-6675-BE0F-843D81F2DC1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1F4399-B517-A9A6-D9AD-35DF4B17EF7B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39F188-B4B2-4324-6306-AB039973E821}"/>
              </a:ext>
            </a:extLst>
          </p:cNvPr>
          <p:cNvCxnSpPr>
            <a:cxnSpLocks/>
          </p:cNvCxnSpPr>
          <p:nvPr/>
        </p:nvCxnSpPr>
        <p:spPr>
          <a:xfrm flipV="1">
            <a:off x="5299235" y="3343536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BA33B-25F6-0E4E-1ABD-88C8C2BFA5BB}"/>
              </a:ext>
            </a:extLst>
          </p:cNvPr>
          <p:cNvCxnSpPr>
            <a:cxnSpLocks/>
          </p:cNvCxnSpPr>
          <p:nvPr/>
        </p:nvCxnSpPr>
        <p:spPr>
          <a:xfrm flipH="1" flipV="1">
            <a:off x="3013544" y="2775005"/>
            <a:ext cx="3277263" cy="147099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04627A-BE49-E70F-2430-FDEFCA83605D}"/>
              </a:ext>
            </a:extLst>
          </p:cNvPr>
          <p:cNvSpPr txBox="1"/>
          <p:nvPr/>
        </p:nvSpPr>
        <p:spPr>
          <a:xfrm>
            <a:off x="8408237" y="2665102"/>
            <a:ext cx="331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T3 aborts, which allows T2 to finish and thus T1!</a:t>
            </a: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F0BF1FAC-8C3A-88DF-E7E3-D5E418A9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7089" y="39737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2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57F1-0420-671B-BFED-878775BB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CA9C-D0DA-6E25-A893-6978C55A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Wound-Wait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ADE8C-116C-599C-9887-6E1FE0DD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B889E6-3C41-3DCF-3442-CBF3A595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Young Waits for Old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requesting transaction has higher priority than holding transaction, then holding transaction aborts and releases lock.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Otherwise requesting transaction waits.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4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C799F-B003-F751-F7CC-736B1ED7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3F7D-B4B6-FAC6-99B6-5AFCBC8C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Wound-Wait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2786A-2F84-D84B-AA76-6E8E41E9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89E934-EA5C-064E-107E-8239007C3570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44F986-72DE-5339-C0FD-190B6D1787F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D278FF-F86A-477A-F105-97C9742B9C2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8032C1-13B4-2037-5FC4-FFAA9D19A5A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DC0E526-4A4D-792E-F87F-4ACF93FE0159}"/>
              </a:ext>
            </a:extLst>
          </p:cNvPr>
          <p:cNvSpPr txBox="1"/>
          <p:nvPr/>
        </p:nvSpPr>
        <p:spPr>
          <a:xfrm>
            <a:off x="8408237" y="2665102"/>
            <a:ext cx="331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Three transactions and three data-items</a:t>
            </a:r>
          </a:p>
        </p:txBody>
      </p:sp>
    </p:spTree>
    <p:extLst>
      <p:ext uri="{BB962C8B-B14F-4D97-AF65-F5344CB8AC3E}">
        <p14:creationId xmlns:p14="http://schemas.microsoft.com/office/powerpoint/2010/main" val="233991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AE41-AAA6-C305-1A80-7503191F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ABF6-F782-5E39-0081-B319DE58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Wound-Wait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9B093-A4FF-5687-306C-FD34D373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B65DD-5B75-2D7E-50C8-E54C7C84E3BC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32A1A9B-5918-6F0B-4172-2D1E30CB739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05D7D0-7393-2DE0-9FDF-7EB0198071A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CD56BA-175F-268E-3CDF-BA4E2D72E37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3B6BE-F7CB-86DF-6174-D61EE7789D73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FF4445-708E-332A-CC3C-589559CC8DA3}"/>
              </a:ext>
            </a:extLst>
          </p:cNvPr>
          <p:cNvSpPr txBox="1"/>
          <p:nvPr/>
        </p:nvSpPr>
        <p:spPr>
          <a:xfrm>
            <a:off x="8408237" y="2665102"/>
            <a:ext cx="3547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T1 needs a lock held by T2, so we abort T2.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This allows T1 to finish and release locks later.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34B2785A-C823-5D94-7EB1-A950D500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6381" y="3080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0A84B-3052-30C8-5A43-38F337EE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AF8F-FA35-6749-9EEA-A2DB762E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Prevention: Wound-Wait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E6FDE-5427-4865-2BE6-8ED16C79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E81440-86F3-BDF5-33B4-DC7E99943D59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EB2A35F-0C41-60D8-0669-F63E0183A50F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76E3F5-B9C6-3DFF-394E-927676FA5E9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11ECCB-25F1-0D27-3A0E-19770826E90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6AE0C2-A8FE-246D-E347-ADD60EA8BA1B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71777B-FBAF-0FAE-B1A7-BFF730432FD1}"/>
              </a:ext>
            </a:extLst>
          </p:cNvPr>
          <p:cNvSpPr txBox="1"/>
          <p:nvPr/>
        </p:nvSpPr>
        <p:spPr>
          <a:xfrm>
            <a:off x="8408237" y="2665102"/>
            <a:ext cx="3547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T3 waits for T1 as young waits for old.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87F6CEEB-CB84-790E-5710-0F1E03E05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190" y="3080600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5FD3AF-770D-207D-E8C7-1AD2B99FCB16}"/>
              </a:ext>
            </a:extLst>
          </p:cNvPr>
          <p:cNvCxnSpPr>
            <a:cxnSpLocks/>
          </p:cNvCxnSpPr>
          <p:nvPr/>
        </p:nvCxnSpPr>
        <p:spPr>
          <a:xfrm flipH="1" flipV="1">
            <a:off x="3013544" y="2775005"/>
            <a:ext cx="3277263" cy="147099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6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735F-7A67-A93B-A2DF-0CED9523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71E8-E4F8-A02C-2DE6-A0EF6EB5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E5CD9-D7F9-EA2F-2533-02F1DD4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8A7489-7561-E820-F32D-CA265332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Why do these schemes guarantee no deadlocks? </a:t>
            </a:r>
          </a:p>
        </p:txBody>
      </p:sp>
    </p:spTree>
    <p:extLst>
      <p:ext uri="{BB962C8B-B14F-4D97-AF65-F5344CB8AC3E}">
        <p14:creationId xmlns:p14="http://schemas.microsoft.com/office/powerpoint/2010/main" val="35022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D4D87-E2F9-7D41-15B1-659EF59D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E4F-E684-5854-6F39-DA95D14D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9068-1E2B-3941-EA61-C7A8C5A2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26A25C-6B75-900E-A6FC-5470FBF7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Why do these schemes guarantee no deadlocks?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Ensure that waiting for locks occur in only one.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When a transaction restarts, what is its priority? </a:t>
            </a:r>
          </a:p>
        </p:txBody>
      </p:sp>
    </p:spTree>
    <p:extLst>
      <p:ext uri="{BB962C8B-B14F-4D97-AF65-F5344CB8AC3E}">
        <p14:creationId xmlns:p14="http://schemas.microsoft.com/office/powerpoint/2010/main" val="219435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43C2E-5217-8C73-FF7E-8652D3A87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5587-8FE3-B2E6-83FF-D7544491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Prevention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1BC9A-101B-20B5-B8EC-52FB0BCF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EFFF95-0B2E-A280-8A45-0742ADEF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Why do these schemes guarantee no deadlocks?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Ensure that waiting for locks occur in only one.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When a transaction restarts, what is its priority? 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Its original timestamp to prevent the transaction from starving.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99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0EEB-81C3-D39E-1360-5B3B9424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D0E8-272C-A9FC-32A6-73CDF72B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Granularities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190FD-6DF7-A587-872D-C0FCB3B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D29D4A-3E33-B4CC-4532-E5CFBA5D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the right granularity of acquiring a lock?</a:t>
            </a:r>
          </a:p>
        </p:txBody>
      </p:sp>
    </p:spTree>
    <p:extLst>
      <p:ext uri="{BB962C8B-B14F-4D97-AF65-F5344CB8AC3E}">
        <p14:creationId xmlns:p14="http://schemas.microsoft.com/office/powerpoint/2010/main" val="3825746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DDB5-455B-76E4-E1F2-CB6E091C2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095B-4085-2E26-BD63-CE3A4F5D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Granularities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719B-C71E-8E43-87CC-4FACA331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9B51262-CA49-331C-1AD3-B8E459C7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the right granularity of acquiring a lock?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DBMS needs to decide the lock granularity: page, tuple, or attribute?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Finer the lock granularity, better the performance and harder to guarantee code correctness.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Finer the lock granularity, frequent the need to request/acquire locks.</a:t>
            </a:r>
          </a:p>
        </p:txBody>
      </p:sp>
    </p:spTree>
    <p:extLst>
      <p:ext uri="{BB962C8B-B14F-4D97-AF65-F5344CB8AC3E}">
        <p14:creationId xmlns:p14="http://schemas.microsoft.com/office/powerpoint/2010/main" val="30660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608B8-0485-F55C-1626-5DB9F24D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9B62-9209-4C16-6DEE-D404C1D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04" y="136525"/>
            <a:ext cx="10886872" cy="7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D2E84-5641-BD33-4118-5FED792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87C1-20E2-CBDD-FE38-D6086BAF6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38325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discussed possibility of deadlocks in 2PL.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are two ways to manage deadlocks: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Deadlock Detection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When deadlock occurs, detect and solve.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Deadlock Prevention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Prevent deadlock from occurring in the first place.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8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26ACE-BBFA-7026-616D-1C5E5ACE3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252-AE0D-1CEC-78F2-497D5CF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Granularities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13479-01DF-8319-E665-27682D8A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394E2B-58C2-7F5E-C4C1-0CE4BD33F7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055878"/>
              </p:ext>
            </p:extLst>
          </p:nvPr>
        </p:nvGraphicFramePr>
        <p:xfrm>
          <a:off x="4936659" y="1910196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567FD-620B-09B3-C27C-C3C6DB2C54A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 flipH="1">
            <a:off x="3259620" y="2245476"/>
            <a:ext cx="2207098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716447-7E9C-44B6-377F-0D46BC4F56D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5466718" y="2245476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9F66A8-1424-CB09-3833-9F41EE845AD2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 flipH="1">
            <a:off x="3702816" y="304493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414B09-FB10-A39C-0BFE-5856A94766E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466718" y="304493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C377FC-DFF1-D2D2-5C0D-264E9AC7E7AC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5466718" y="304493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44BAED-9C64-6759-1313-BCE1E95FC385}"/>
              </a:ext>
            </a:extLst>
          </p:cNvPr>
          <p:cNvSpPr txBox="1"/>
          <p:nvPr/>
        </p:nvSpPr>
        <p:spPr>
          <a:xfrm>
            <a:off x="9054512" y="1877781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Slightly Rare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6B914-5B1A-94B0-BB8C-87107F21D38B}"/>
              </a:ext>
            </a:extLst>
          </p:cNvPr>
          <p:cNvSpPr txBox="1"/>
          <p:nvPr/>
        </p:nvSpPr>
        <p:spPr>
          <a:xfrm>
            <a:off x="9059830" y="2657321"/>
            <a:ext cx="1844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Very Common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DB970-08E9-08CA-AA64-0FE9032ADEB2}"/>
              </a:ext>
            </a:extLst>
          </p:cNvPr>
          <p:cNvCxnSpPr>
            <a:cxnSpLocks/>
          </p:cNvCxnSpPr>
          <p:nvPr/>
        </p:nvCxnSpPr>
        <p:spPr>
          <a:xfrm>
            <a:off x="6156407" y="2083086"/>
            <a:ext cx="269883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7AF5DE-31C0-28C9-9982-2DE82B13983C}"/>
              </a:ext>
            </a:extLst>
          </p:cNvPr>
          <p:cNvCxnSpPr>
            <a:cxnSpLocks/>
          </p:cNvCxnSpPr>
          <p:nvPr/>
        </p:nvCxnSpPr>
        <p:spPr>
          <a:xfrm>
            <a:off x="8269735" y="2857376"/>
            <a:ext cx="58550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4E45318-694E-7474-44CC-8FD5F56BF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34503"/>
              </p:ext>
            </p:extLst>
          </p:nvPr>
        </p:nvGraphicFramePr>
        <p:xfrm>
          <a:off x="2729561" y="270965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40FFD767-C519-155C-EE37-D6DCAB124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760148"/>
              </p:ext>
            </p:extLst>
          </p:nvPr>
        </p:nvGraphicFramePr>
        <p:xfrm>
          <a:off x="4936659" y="270965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483BAC7-A591-2DAF-78E1-5721C633F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782715"/>
              </p:ext>
            </p:extLst>
          </p:nvPr>
        </p:nvGraphicFramePr>
        <p:xfrm>
          <a:off x="7143062" y="2715727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6927B4-4C63-FF02-4648-F196EDE9E899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5466718" y="2245476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38F09FCA-D98A-A25F-B514-AB1B03255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615797"/>
              </p:ext>
            </p:extLst>
          </p:nvPr>
        </p:nvGraphicFramePr>
        <p:xfrm>
          <a:off x="3172757" y="3428588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BD1ECC7F-67CB-AE0C-F36C-91AED0A33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092769"/>
              </p:ext>
            </p:extLst>
          </p:nvPr>
        </p:nvGraphicFramePr>
        <p:xfrm>
          <a:off x="4936659" y="3428588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E8515F73-CE30-D138-AD89-91CF588D7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185012"/>
              </p:ext>
            </p:extLst>
          </p:nvPr>
        </p:nvGraphicFramePr>
        <p:xfrm>
          <a:off x="6694605" y="3428588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2CBBE1F-2CC0-5C2B-285A-652B79656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009480"/>
              </p:ext>
            </p:extLst>
          </p:nvPr>
        </p:nvGraphicFramePr>
        <p:xfrm>
          <a:off x="3172757" y="4147526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EE26538C-EB43-12DB-8B71-13A1B1F50A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87680"/>
              </p:ext>
            </p:extLst>
          </p:nvPr>
        </p:nvGraphicFramePr>
        <p:xfrm>
          <a:off x="4933681" y="4147526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F94CF385-0584-835B-38E8-81AE153598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318199"/>
              </p:ext>
            </p:extLst>
          </p:nvPr>
        </p:nvGraphicFramePr>
        <p:xfrm>
          <a:off x="6694605" y="4147526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88CA1DEF-15CB-621F-CD14-115D39DB3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72388"/>
              </p:ext>
            </p:extLst>
          </p:nvPr>
        </p:nvGraphicFramePr>
        <p:xfrm>
          <a:off x="3175735" y="486371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245EE871-5293-3E08-6D87-C647CFCD0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893566"/>
              </p:ext>
            </p:extLst>
          </p:nvPr>
        </p:nvGraphicFramePr>
        <p:xfrm>
          <a:off x="4936659" y="486371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1D5F9B60-7050-FB6C-C10B-556D499DFA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638367"/>
              </p:ext>
            </p:extLst>
          </p:nvPr>
        </p:nvGraphicFramePr>
        <p:xfrm>
          <a:off x="6697583" y="486371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Attr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8B5FC9E-81F1-39C8-6312-A9BA3D59836A}"/>
              </a:ext>
            </a:extLst>
          </p:cNvPr>
          <p:cNvCxnSpPr>
            <a:cxnSpLocks/>
          </p:cNvCxnSpPr>
          <p:nvPr/>
        </p:nvCxnSpPr>
        <p:spPr>
          <a:xfrm flipH="1">
            <a:off x="3702816" y="376524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69D26E-B2F6-DDBD-A7B5-5FFD043F1980}"/>
              </a:ext>
            </a:extLst>
          </p:cNvPr>
          <p:cNvCxnSpPr>
            <a:cxnSpLocks/>
          </p:cNvCxnSpPr>
          <p:nvPr/>
        </p:nvCxnSpPr>
        <p:spPr>
          <a:xfrm>
            <a:off x="5466718" y="376524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9B7160-52AF-BC4E-9A91-D0FB3924524C}"/>
              </a:ext>
            </a:extLst>
          </p:cNvPr>
          <p:cNvCxnSpPr>
            <a:cxnSpLocks/>
          </p:cNvCxnSpPr>
          <p:nvPr/>
        </p:nvCxnSpPr>
        <p:spPr>
          <a:xfrm>
            <a:off x="5466718" y="376524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673758-6AFC-D71F-81A0-08D291CC76BD}"/>
              </a:ext>
            </a:extLst>
          </p:cNvPr>
          <p:cNvCxnSpPr>
            <a:cxnSpLocks/>
          </p:cNvCxnSpPr>
          <p:nvPr/>
        </p:nvCxnSpPr>
        <p:spPr>
          <a:xfrm flipH="1">
            <a:off x="3702816" y="44855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50D8A1-39C3-0348-60D4-4263F5DA7810}"/>
              </a:ext>
            </a:extLst>
          </p:cNvPr>
          <p:cNvCxnSpPr>
            <a:cxnSpLocks/>
          </p:cNvCxnSpPr>
          <p:nvPr/>
        </p:nvCxnSpPr>
        <p:spPr>
          <a:xfrm>
            <a:off x="5466718" y="44855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A5688A-CA3F-601D-8864-E0A4D65D8BA9}"/>
              </a:ext>
            </a:extLst>
          </p:cNvPr>
          <p:cNvCxnSpPr>
            <a:cxnSpLocks/>
          </p:cNvCxnSpPr>
          <p:nvPr/>
        </p:nvCxnSpPr>
        <p:spPr>
          <a:xfrm>
            <a:off x="5466718" y="44855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FB93B3-F49A-01BB-1504-F6F06B39EA55}"/>
              </a:ext>
            </a:extLst>
          </p:cNvPr>
          <p:cNvCxnSpPr>
            <a:cxnSpLocks/>
          </p:cNvCxnSpPr>
          <p:nvPr/>
        </p:nvCxnSpPr>
        <p:spPr>
          <a:xfrm>
            <a:off x="6156407" y="3592648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4132DF-49A4-50D1-E5B4-F654F574E1AE}"/>
              </a:ext>
            </a:extLst>
          </p:cNvPr>
          <p:cNvCxnSpPr>
            <a:cxnSpLocks/>
          </p:cNvCxnSpPr>
          <p:nvPr/>
        </p:nvCxnSpPr>
        <p:spPr>
          <a:xfrm>
            <a:off x="6156407" y="4303314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02315A4-1D11-9AA5-C40C-F85FD66E3861}"/>
              </a:ext>
            </a:extLst>
          </p:cNvPr>
          <p:cNvCxnSpPr>
            <a:cxnSpLocks/>
          </p:cNvCxnSpPr>
          <p:nvPr/>
        </p:nvCxnSpPr>
        <p:spPr>
          <a:xfrm>
            <a:off x="6156407" y="504445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2B5C734-4D04-9561-BBB0-94B40ACB6FDF}"/>
              </a:ext>
            </a:extLst>
          </p:cNvPr>
          <p:cNvSpPr txBox="1"/>
          <p:nvPr/>
        </p:nvSpPr>
        <p:spPr>
          <a:xfrm>
            <a:off x="9059830" y="3363758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Common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CC4991-E980-0985-85DC-E3685DAC9A4D}"/>
              </a:ext>
            </a:extLst>
          </p:cNvPr>
          <p:cNvCxnSpPr>
            <a:cxnSpLocks/>
          </p:cNvCxnSpPr>
          <p:nvPr/>
        </p:nvCxnSpPr>
        <p:spPr>
          <a:xfrm>
            <a:off x="7863840" y="3563813"/>
            <a:ext cx="991402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E115B9D-71CB-CB4F-8395-39244891DBB7}"/>
              </a:ext>
            </a:extLst>
          </p:cNvPr>
          <p:cNvSpPr txBox="1"/>
          <p:nvPr/>
        </p:nvSpPr>
        <p:spPr>
          <a:xfrm>
            <a:off x="9054512" y="4082696"/>
            <a:ext cx="1844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Very Common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93326F5-CD49-39FC-072D-1E6FF574084D}"/>
              </a:ext>
            </a:extLst>
          </p:cNvPr>
          <p:cNvCxnSpPr>
            <a:cxnSpLocks/>
          </p:cNvCxnSpPr>
          <p:nvPr/>
        </p:nvCxnSpPr>
        <p:spPr>
          <a:xfrm>
            <a:off x="7863840" y="4282751"/>
            <a:ext cx="98608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EC1649-A852-33D2-1ACA-7C58CCD49B39}"/>
              </a:ext>
            </a:extLst>
          </p:cNvPr>
          <p:cNvSpPr txBox="1"/>
          <p:nvPr/>
        </p:nvSpPr>
        <p:spPr>
          <a:xfrm>
            <a:off x="9057373" y="4801634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Rare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21C111-D9B6-9B8C-62EA-B6D4F4C7B9C4}"/>
              </a:ext>
            </a:extLst>
          </p:cNvPr>
          <p:cNvCxnSpPr>
            <a:cxnSpLocks/>
          </p:cNvCxnSpPr>
          <p:nvPr/>
        </p:nvCxnSpPr>
        <p:spPr>
          <a:xfrm>
            <a:off x="7863840" y="5001689"/>
            <a:ext cx="98894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7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69CC-5793-EE4B-1363-9CE88E17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DCAD-AE42-3DCB-69B7-D0EC9AE7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Granularities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A4AD2-54C4-7D0B-EC9D-A2223C5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6DDD3A-6F99-E0E4-FBB6-2A480A0F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2046741"/>
            <a:ext cx="10595776" cy="4309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 a transaction T1 has locked some attribute in Table 2/ Page 1 and another transaction T2 wants to lock the full database, how to check if T2’s request can / cannot be satisfied?</a:t>
            </a:r>
          </a:p>
        </p:txBody>
      </p:sp>
    </p:spTree>
    <p:extLst>
      <p:ext uri="{BB962C8B-B14F-4D97-AF65-F5344CB8AC3E}">
        <p14:creationId xmlns:p14="http://schemas.microsoft.com/office/powerpoint/2010/main" val="3346243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CD32-9C80-46C1-68DF-B30142A4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16E0-E731-1CA5-6F02-595779D0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Intention Locks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34743-EE38-1960-C98A-EFC23740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8509A42-72F2-2E53-950A-9A343CAA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An </a:t>
            </a:r>
            <a:r>
              <a:rPr lang="en-US" sz="2400" b="1" dirty="0">
                <a:latin typeface="Palatino Linotype" panose="02040502050505030304" pitchFamily="18" charset="0"/>
              </a:rPr>
              <a:t>intention lock </a:t>
            </a:r>
            <a:r>
              <a:rPr lang="en-US" sz="2400" dirty="0">
                <a:latin typeface="Palatino Linotype" panose="02040502050505030304" pitchFamily="18" charset="0"/>
              </a:rPr>
              <a:t>allows locking a higher-level node in shared or exclusive mode without checking all the descendent nodes.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a node is locked in an </a:t>
            </a:r>
            <a:r>
              <a:rPr lang="en-US" sz="2400" b="1" dirty="0">
                <a:latin typeface="Palatino Linotype" panose="02040502050505030304" pitchFamily="18" charset="0"/>
              </a:rPr>
              <a:t>intention mode</a:t>
            </a:r>
            <a:r>
              <a:rPr lang="en-US" sz="2400" dirty="0">
                <a:latin typeface="Palatino Linotype" panose="02040502050505030304" pitchFamily="18" charset="0"/>
              </a:rPr>
              <a:t>, then some transaction has acquired a lock at the lower level in the tree.</a:t>
            </a:r>
          </a:p>
        </p:txBody>
      </p:sp>
    </p:spTree>
    <p:extLst>
      <p:ext uri="{BB962C8B-B14F-4D97-AF65-F5344CB8AC3E}">
        <p14:creationId xmlns:p14="http://schemas.microsoft.com/office/powerpoint/2010/main" val="306827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5C9F7-2C82-AD4C-3CD0-3855560D7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0DFB-3940-688D-642E-8DE0354C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Intention Locks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0DE0-7E70-7F7A-B511-99B053AF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6F9F21-346D-9EF6-9A86-88E40E9A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Intention-Shared (IS)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Indicates explicit locking at lower level with S-Locks.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Intent to get S-Lock(s) at finer granularity.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Intention-Exclusive (IX)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Indicates explicit locking at lower level with X-Locks.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Intent to get X-Lock(s) at finer granularity.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 err="1">
                <a:latin typeface="Palatino Linotype" panose="02040502050505030304" pitchFamily="18" charset="0"/>
              </a:rPr>
              <a:t>Shared+Intention-Exclusive</a:t>
            </a:r>
            <a:r>
              <a:rPr lang="en-US" sz="2400" b="1" dirty="0">
                <a:latin typeface="Palatino Linotype" panose="02040502050505030304" pitchFamily="18" charset="0"/>
              </a:rPr>
              <a:t> (SIX)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subtree rooted by that node is locked explicitly in S mode and at a further lower level explicit locking with X-Locks.</a:t>
            </a:r>
          </a:p>
        </p:txBody>
      </p:sp>
    </p:spTree>
    <p:extLst>
      <p:ext uri="{BB962C8B-B14F-4D97-AF65-F5344CB8AC3E}">
        <p14:creationId xmlns:p14="http://schemas.microsoft.com/office/powerpoint/2010/main" val="1178683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1035-A7D4-5AC8-5259-C0258407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991E-7936-F087-E52A-0DAF7537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Compatibility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01C1-EC37-8B6A-6208-41FD242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EC19A0-E33A-310C-9517-442498ED1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20467"/>
              </p:ext>
            </p:extLst>
          </p:nvPr>
        </p:nvGraphicFramePr>
        <p:xfrm>
          <a:off x="1960438" y="3047960"/>
          <a:ext cx="8128002" cy="291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0385119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51344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91897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61056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758458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1947443"/>
                    </a:ext>
                  </a:extLst>
                </a:gridCol>
              </a:tblGrid>
              <a:tr h="48633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SIX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50213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951247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710497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96423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498968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91830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49873F6-200A-EBD9-7D40-7573CF826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560" y="3562637"/>
            <a:ext cx="345220" cy="34522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BD4A6C3C-823D-670E-4ACC-32F89C199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1437" y="5484831"/>
            <a:ext cx="345220" cy="34522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D7278-C072-3866-93B0-4674CC42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678792"/>
            <a:ext cx="10289406" cy="46655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If a transaction Ti holds a lock, can another transaction </a:t>
            </a:r>
            <a:r>
              <a:rPr lang="en-US" sz="2400" b="1" dirty="0" err="1">
                <a:latin typeface="Palatino Linotype" panose="02040502050505030304" pitchFamily="18" charset="0"/>
              </a:rPr>
              <a:t>Tj</a:t>
            </a:r>
            <a:r>
              <a:rPr lang="en-US" sz="2400" b="1" dirty="0">
                <a:latin typeface="Palatino Linotype" panose="02040502050505030304" pitchFamily="18" charset="0"/>
              </a:rPr>
              <a:t> acquire a lock.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9CBCA55B-A220-901B-170C-B8234C92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7246" y="4013631"/>
            <a:ext cx="345220" cy="34522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0AC8048F-DEEA-7093-946D-3790A7EEE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560" y="4501067"/>
            <a:ext cx="345220" cy="34522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71B9AE8-723D-D8DF-F624-245312EE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560" y="5006598"/>
            <a:ext cx="345220" cy="34522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1E9FE033-FB93-5846-6C69-1D9A65AB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3994" y="3562637"/>
            <a:ext cx="345220" cy="34522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871276B5-C433-45C2-CC77-21A26178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80" y="4013631"/>
            <a:ext cx="345220" cy="34522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1EE2A70B-F6CC-99FB-F35E-44D73C2A2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80" y="4501067"/>
            <a:ext cx="345220" cy="34522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CE217D89-6731-CE77-F26D-59D439BF8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3994" y="5006598"/>
            <a:ext cx="345220" cy="34522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AA729CE6-1476-1E91-1663-D4AEDAC3C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80" y="5484130"/>
            <a:ext cx="345220" cy="34522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74A07EB-EA07-1C91-0B53-C39BB4C34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8428" y="5001106"/>
            <a:ext cx="345220" cy="345220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F0D974E0-2786-E283-DF36-84E8B34D1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114" y="5478638"/>
            <a:ext cx="345220" cy="34522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6BD6118-50C6-B678-308B-480C259B8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114" y="3560474"/>
            <a:ext cx="345220" cy="34522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34ED9C24-1CC9-E000-5E34-80A9FBB60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114" y="4496934"/>
            <a:ext cx="345220" cy="34522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0A45B498-0ECF-9193-101B-E50E57703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6114" y="4019402"/>
            <a:ext cx="345220" cy="34522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C3D45489-5C6B-21E6-B7D9-8DA0B8029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548" y="4496934"/>
            <a:ext cx="345220" cy="345220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943D357-3551-4D8B-1FC1-17F14FA36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862" y="5002465"/>
            <a:ext cx="345220" cy="34522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6C0348A-2AE8-CE3D-AB59-BEE3F0CBE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548" y="5479997"/>
            <a:ext cx="345220" cy="34522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5A0D07D6-5871-5D0F-2356-326523F2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548" y="4019402"/>
            <a:ext cx="345220" cy="345220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E52B7306-923C-88FB-C245-95197CB06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2862" y="3560474"/>
            <a:ext cx="345220" cy="34522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4213970F-1B50-E274-2DD5-4E941C0E0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4982" y="4491163"/>
            <a:ext cx="345220" cy="34522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E23AABE8-2EFD-092F-02F8-B1EA9E248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296" y="4996694"/>
            <a:ext cx="345220" cy="345220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3DD850CA-BC15-78AF-8A4C-D1006FE09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4982" y="5474226"/>
            <a:ext cx="345220" cy="345220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2EF5400B-08FF-4C49-A045-1AF8D2869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4982" y="4013631"/>
            <a:ext cx="345220" cy="345220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0C55080A-5440-0357-CF1F-05F5C9BED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296" y="3540292"/>
            <a:ext cx="345220" cy="3452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D6459B-CF4A-FA9D-D79D-E1B9E8668A7E}"/>
              </a:ext>
            </a:extLst>
          </p:cNvPr>
          <p:cNvSpPr txBox="1"/>
          <p:nvPr/>
        </p:nvSpPr>
        <p:spPr>
          <a:xfrm>
            <a:off x="479312" y="4463718"/>
            <a:ext cx="12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 Holds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92627-6807-5581-1644-C125CBBE8B3D}"/>
              </a:ext>
            </a:extLst>
          </p:cNvPr>
          <p:cNvSpPr txBox="1"/>
          <p:nvPr/>
        </p:nvSpPr>
        <p:spPr>
          <a:xfrm>
            <a:off x="5962359" y="2635794"/>
            <a:ext cx="1226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Palatino Linotype" panose="02040502050505030304" pitchFamily="18" charset="0"/>
              </a:rPr>
              <a:t>Tj</a:t>
            </a:r>
            <a:r>
              <a:rPr lang="en-US" sz="2000" b="1" dirty="0">
                <a:latin typeface="Palatino Linotype" panose="02040502050505030304" pitchFamily="18" charset="0"/>
              </a:rPr>
              <a:t> Wants</a:t>
            </a:r>
          </a:p>
        </p:txBody>
      </p:sp>
    </p:spTree>
    <p:extLst>
      <p:ext uri="{BB962C8B-B14F-4D97-AF65-F5344CB8AC3E}">
        <p14:creationId xmlns:p14="http://schemas.microsoft.com/office/powerpoint/2010/main" val="593255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926F6-823A-4C13-9544-B329597D6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5B98-BA18-3BBA-7121-8E6AA9C7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4F1D-643B-FF45-8961-A66E1115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B5A57F-6489-37F6-7F8C-CC9AAF68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transaction tries to fetch an appropriate lock at highest level of the database hierarchy.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get </a:t>
            </a:r>
            <a:r>
              <a:rPr lang="en-US" sz="2400" b="1" dirty="0">
                <a:latin typeface="Palatino Linotype" panose="02040502050505030304" pitchFamily="18" charset="0"/>
              </a:rPr>
              <a:t>S</a:t>
            </a:r>
            <a:r>
              <a:rPr lang="en-US" sz="2400" dirty="0">
                <a:latin typeface="Palatino Linotype" panose="02040502050505030304" pitchFamily="18" charset="0"/>
              </a:rPr>
              <a:t> or </a:t>
            </a:r>
            <a:r>
              <a:rPr lang="en-US" sz="2400" b="1" dirty="0">
                <a:latin typeface="Palatino Linotype" panose="02040502050505030304" pitchFamily="18" charset="0"/>
              </a:rPr>
              <a:t>IS</a:t>
            </a:r>
            <a:r>
              <a:rPr lang="en-US" sz="2400" dirty="0">
                <a:latin typeface="Palatino Linotype" panose="02040502050505030304" pitchFamily="18" charset="0"/>
              </a:rPr>
              <a:t> lock on a node, the transaction must have at least </a:t>
            </a:r>
            <a:r>
              <a:rPr lang="en-US" sz="2400" b="1" dirty="0">
                <a:latin typeface="Palatino Linotype" panose="02040502050505030304" pitchFamily="18" charset="0"/>
              </a:rPr>
              <a:t>IS</a:t>
            </a:r>
            <a:r>
              <a:rPr lang="en-US" sz="2400" dirty="0">
                <a:latin typeface="Palatino Linotype" panose="02040502050505030304" pitchFamily="18" charset="0"/>
              </a:rPr>
              <a:t> lock on the parent node.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get </a:t>
            </a:r>
            <a:r>
              <a:rPr lang="en-US" sz="2400" b="1" dirty="0">
                <a:latin typeface="Palatino Linotype" panose="02040502050505030304" pitchFamily="18" charset="0"/>
              </a:rPr>
              <a:t>X</a:t>
            </a:r>
            <a:r>
              <a:rPr lang="en-US" sz="2400" dirty="0">
                <a:latin typeface="Palatino Linotype" panose="02040502050505030304" pitchFamily="18" charset="0"/>
              </a:rPr>
              <a:t>, </a:t>
            </a:r>
            <a:r>
              <a:rPr lang="en-US" sz="2400" b="1" dirty="0">
                <a:latin typeface="Palatino Linotype" panose="02040502050505030304" pitchFamily="18" charset="0"/>
              </a:rPr>
              <a:t>IX</a:t>
            </a:r>
            <a:r>
              <a:rPr lang="en-US" sz="2400" dirty="0">
                <a:latin typeface="Palatino Linotype" panose="02040502050505030304" pitchFamily="18" charset="0"/>
              </a:rPr>
              <a:t>, or </a:t>
            </a:r>
            <a:r>
              <a:rPr lang="en-US" sz="2400" b="1" dirty="0">
                <a:latin typeface="Palatino Linotype" panose="02040502050505030304" pitchFamily="18" charset="0"/>
              </a:rPr>
              <a:t>SIX</a:t>
            </a:r>
            <a:r>
              <a:rPr lang="en-US" sz="2400" dirty="0">
                <a:latin typeface="Palatino Linotype" panose="02040502050505030304" pitchFamily="18" charset="0"/>
              </a:rPr>
              <a:t> on a node, the transaction must have at least </a:t>
            </a:r>
            <a:r>
              <a:rPr lang="en-US" sz="2400" b="1" dirty="0">
                <a:latin typeface="Palatino Linotype" panose="02040502050505030304" pitchFamily="18" charset="0"/>
              </a:rPr>
              <a:t>IX</a:t>
            </a:r>
            <a:r>
              <a:rPr lang="en-US" sz="2400" dirty="0">
                <a:latin typeface="Palatino Linotype" panose="02040502050505030304" pitchFamily="18" charset="0"/>
              </a:rPr>
              <a:t> lock on the parent node.</a:t>
            </a:r>
          </a:p>
        </p:txBody>
      </p:sp>
    </p:spTree>
    <p:extLst>
      <p:ext uri="{BB962C8B-B14F-4D97-AF65-F5344CB8AC3E}">
        <p14:creationId xmlns:p14="http://schemas.microsoft.com/office/powerpoint/2010/main" val="3423968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B0A93-52A1-07EC-0F1D-91710AFFE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BE0A-D96F-950F-D2DC-DA8EB7FB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1F307-6E32-E5C8-B985-1F761BB5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B79FFE-AE46-BAC1-0E99-85736472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Read a CS employee Kang’s salary.</a:t>
            </a: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T2  Increase a History employee Anakin’s salary by $100.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can we acquire locks in this example?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4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BB18D-FA1F-17CC-910D-EDCC64EF4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96B2-E4F3-A99F-A08B-DC8D7A50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CBAADD7-4EAF-E69A-EF09-32CB67F26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4439"/>
              </p:ext>
            </p:extLst>
          </p:nvPr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3398E7-BDE2-9F37-CAF2-4C4CE0416C40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7F1298-CF94-7EA1-18DF-86F9DBAC3F5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219BDE-21EC-6ECE-3DE1-F67FEAEC21E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196884-C0F7-46E4-BC9D-BE08B78AB37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7E8C1F-25E3-F113-45CA-7CCDEB986F2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3DEF13A-71DA-ACF0-0B30-A24A9156C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122826"/>
              </p:ext>
            </p:extLst>
          </p:nvPr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7651F4E-D8CD-CBE6-03FF-9A4D362B4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720062"/>
              </p:ext>
            </p:extLst>
          </p:nvPr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6D18AF-7B1A-A1A4-1B2E-E8BC36549669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98E8A06-D954-6B03-C1FD-462211A12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467199"/>
              </p:ext>
            </p:extLst>
          </p:nvPr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93E2319-1AA2-5D21-C85A-6BD95F1FA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12327"/>
              </p:ext>
            </p:extLst>
          </p:nvPr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D64E02D-7F54-3C53-2301-F8322BE546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032364"/>
              </p:ext>
            </p:extLst>
          </p:nvPr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BA20160-E4A2-E1A5-1674-14D9A8AA5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28440"/>
              </p:ext>
            </p:extLst>
          </p:nvPr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86B1045-1577-1822-B972-6CB3CDEFF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77304"/>
              </p:ext>
            </p:extLst>
          </p:nvPr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8EC2D19-5B0B-5AFA-9DBB-6B49D15866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690887"/>
              </p:ext>
            </p:extLst>
          </p:nvPr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1ED9A7-AEAE-CFA6-3335-5D91E0449537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1E1064-D9EA-2D45-FAF2-5956BF7F1122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A7FB2B-A414-2445-231E-36D641C1F77A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96A601-5496-9383-40C9-DD57076C8DB9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A0DD1-F43C-C470-EA08-4ACA4F833C20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1B16E13A-5A2D-A006-E588-097B573456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931738"/>
              </p:ext>
            </p:extLst>
          </p:nvPr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4C6B17-50D1-3DB8-24B5-BD05447460F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DC70B6-A63B-D7E7-2792-7A7AF28A8BB3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2CAB3-8903-3C6E-ADFB-F2D8F27F2C7D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75B1C16D-AC66-A714-80E1-E36FD8781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657533"/>
              </p:ext>
            </p:extLst>
          </p:nvPr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9A3B44C1-1087-397C-80C3-02A531E6A7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140033"/>
              </p:ext>
            </p:extLst>
          </p:nvPr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B2A2054F-90D2-B937-543C-2AA137841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06718"/>
              </p:ext>
            </p:extLst>
          </p:nvPr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E3CF0CCE-6F15-D4A2-DD0B-857C768B6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905045"/>
              </p:ext>
            </p:extLst>
          </p:nvPr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BDBCBF88-7620-15F6-1706-BDE266CB2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721691"/>
              </p:ext>
            </p:extLst>
          </p:nvPr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1FA0D54F-8648-B9C3-9F74-2F0A9CA91A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139439"/>
              </p:ext>
            </p:extLst>
          </p:nvPr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5A97B2-A84A-3516-A2D4-463497B21891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6A7ED9-1FFF-FE5E-3AE4-FAB083E249BC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8FAA189-74AC-AEFE-6E72-E51061702FFB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B48150-8753-7FF7-B82C-9AACB13E490A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3D4775-D9F1-63EA-DF20-BE6AD1827813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3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E82AE-B1EF-1DCC-B3F1-9F1DD94EE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257B-2A73-B84E-471C-41D8C406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80B95-6E89-7CD6-293E-4A3566A9DC8D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starts locking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5E3A183-07D6-05D8-D50E-AAD5F2112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762100"/>
              </p:ext>
            </p:extLst>
          </p:nvPr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09518A-1812-1631-C2CD-1BDE48DB195F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F1978-6FCD-A45F-85F4-BE17D863BF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168CB2-B5E0-8699-AEC1-D3BBCCE2F231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5DB090-B081-188F-AE0B-9F45DB942E9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845AE0-ABE3-814C-1618-4D458E7EA26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EA3D3FF-2E0A-73AA-75D2-02565122B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31083"/>
              </p:ext>
            </p:extLst>
          </p:nvPr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9C7DF29-7E7F-15E4-5680-0B62C1EA7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50197"/>
              </p:ext>
            </p:extLst>
          </p:nvPr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7A3BEF-1F81-DB92-EECB-524E845A5FA9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8CE434AC-344A-B55B-3EFF-CCA4408E3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670449"/>
              </p:ext>
            </p:extLst>
          </p:nvPr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F60AF259-CE89-4F9E-5E15-B34681C87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821507"/>
              </p:ext>
            </p:extLst>
          </p:nvPr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33B86C76-A1AB-8F0F-A0DB-B761E8840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29162"/>
              </p:ext>
            </p:extLst>
          </p:nvPr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1962049B-0E6B-200A-1A1E-8D4B5424A6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595796"/>
              </p:ext>
            </p:extLst>
          </p:nvPr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9A246F17-BEBE-7A4C-3E12-26F390620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786426"/>
              </p:ext>
            </p:extLst>
          </p:nvPr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4908ED51-38CF-5CEB-8D6B-54213A153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896723"/>
              </p:ext>
            </p:extLst>
          </p:nvPr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B82F3B-79C4-0ADB-76A9-9ABAB2E8EE2C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697190-71EB-8C11-91D8-1FE2070E3372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0D11344-1433-0F64-FFB8-AA521465173B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E1C6F3-5004-465A-E6F0-939CD70A1B4E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7E7743-C149-D4BC-814E-C7B050187F67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8EBFFFD5-5BD1-04EA-AACB-3B0DA37010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34073"/>
              </p:ext>
            </p:extLst>
          </p:nvPr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E37B1C-B20F-425D-E1C9-4D8642F7795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EF0CD6-9DD9-33E2-E39A-BE508979159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18E257-BC1C-6887-48ED-87280E776D09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3A6B7A53-C49D-553F-06D9-87E28B0E2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776633"/>
              </p:ext>
            </p:extLst>
          </p:nvPr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0DBB7748-72D1-B3EF-7490-22E0D8464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38644"/>
              </p:ext>
            </p:extLst>
          </p:nvPr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16074E26-E0A7-073C-1D63-A3E5C4C6F8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441451"/>
              </p:ext>
            </p:extLst>
          </p:nvPr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A29525FE-F7AD-7D1F-211A-3A0704095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496832"/>
              </p:ext>
            </p:extLst>
          </p:nvPr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1604C3C7-6C32-FD48-5099-D3A410D86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068023"/>
              </p:ext>
            </p:extLst>
          </p:nvPr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83C1B90B-3B10-F729-BB47-4228EA792E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831417"/>
              </p:ext>
            </p:extLst>
          </p:nvPr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0BBC9B1-8D28-8677-93F4-49E49F4935B2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BA3A18-7435-CB60-514A-9497D9D5C276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32E4F3-9491-87C3-F622-01F435688BE1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544A66-2B80-B26B-9796-2E0594FBBAE5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20ECF2-0371-14CC-2B5F-5EBD5F24C594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062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E853-62C1-7E12-548D-25934241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C461-464E-6801-17F9-9A37EFFE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778A0-088B-4331-EA6D-0F424D85E9FA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starts locking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0A1C6DE-3DF9-70A8-BA37-514FA5EB3E28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4687BE-A486-F0A0-F5ED-90482F121DF8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FB8B27-6105-380E-FF41-10F642EE918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7BB15E-2F28-E250-0FF1-1C342E55EDF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F9FA72-07B2-9DCC-D25D-752D6C83BFAB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8BD4DB-9280-CFB7-6D1D-B490CC0D5C2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B97DE9A-0774-8D40-2730-D8F9D363F0FA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408C8A0-4632-765D-5DF1-F9437D62B514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73B67A-A4EC-1C33-559D-5D1F2D06AAF5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E35125D-79B8-E040-E04D-1B0AA8127E54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28F2124A-8A2C-F05A-3E45-5CD91BE1FC55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C1505F3A-E7DB-88F2-A257-331853425B44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BDD1AEDC-F8E7-847A-3E84-E6F5911658D2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EE7EBBFA-27D9-4A13-1C4C-F5A54314D826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51F4ED80-2D1B-54C9-C379-52CF85BFA941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BA6AF4-EB4D-6999-D08D-349D89840F68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EB83EA-6D82-FF47-ACB3-721C135C77E5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E2A3A8-DB2F-A4D1-DF4E-13B7D06F1DD8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7FDB65-F1BE-5230-DEDC-1BEE87C161EF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7B02E-6C3B-549F-68F6-63818D1B254B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AB0C00C3-25F2-00DD-F501-C34E1E0CF859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94B0E0-FB11-0724-7F51-E41E6890BC8A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13C1E81-9F66-1E72-79A0-CBD1517253A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2263E9C-3406-0C65-DABE-32F8C366134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32DAE1BA-E2E9-490B-7FE4-2138114F7E5C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6968CDEC-B820-13EA-547D-BA8FE094485B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52E8F315-E55E-372A-89EC-2D50BDABCD4C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0369340C-C157-BC0D-43BB-B0185CF48F62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D9031BE6-3D4B-3FFA-D9F1-34CD67BB7B12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16AC0AB5-BA38-9D2C-DCA9-344C9C6B47F6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F62913-4FF8-C972-91F1-B5BAEFA07686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479B1B3-E92E-A129-E69A-61A635033D79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0930C8-940E-20F4-D1E9-551CCC536872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523FEB-5FF5-308A-FED9-7F53E2EA6D8D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A8AFB31-1E1F-C4D4-B363-17FE910C814A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C281F65-870E-5B08-E3CC-0FE3F453CF87}"/>
              </a:ext>
            </a:extLst>
          </p:cNvPr>
          <p:cNvGrpSpPr/>
          <p:nvPr/>
        </p:nvGrpSpPr>
        <p:grpSpPr>
          <a:xfrm>
            <a:off x="4039674" y="2543619"/>
            <a:ext cx="819690" cy="568399"/>
            <a:chOff x="4060317" y="2434458"/>
            <a:chExt cx="819690" cy="5683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A17B2E-3AAD-3DE1-5613-1EBCA2DFDEF1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2A9994-7488-5247-FAEA-5CA21E585C79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5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0AAA-4170-E2B6-71FA-58753D11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2A2D-9431-EAF1-C68C-4F824B5E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466EB-3073-D996-211A-3A5993D5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9E5D2E-C376-9E47-30CA-54CECA13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</a:rPr>
              <a:t>waits-for graph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Waits-for graph keep track of what locks each transaction is waiting to acquire.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the wait-for graph:</a:t>
            </a:r>
          </a:p>
          <a:p>
            <a:pPr lvl="1"/>
            <a:r>
              <a:rPr lang="en-US" sz="2000" b="1" dirty="0">
                <a:latin typeface="Palatino Linotype" panose="02040502050505030304" pitchFamily="18" charset="0"/>
              </a:rPr>
              <a:t>Nodes</a:t>
            </a:r>
            <a:r>
              <a:rPr lang="en-US" sz="2000" dirty="0">
                <a:latin typeface="Palatino Linotype" panose="02040502050505030304" pitchFamily="18" charset="0"/>
              </a:rPr>
              <a:t> are transactions </a:t>
            </a:r>
          </a:p>
          <a:p>
            <a:pPr lvl="1"/>
            <a:r>
              <a:rPr lang="en-US" sz="2000" b="1" dirty="0">
                <a:latin typeface="Palatino Linotype" panose="02040502050505030304" pitchFamily="18" charset="0"/>
              </a:rPr>
              <a:t>Add an Edge</a:t>
            </a:r>
            <a:r>
              <a:rPr lang="en-US" sz="2000" dirty="0">
                <a:latin typeface="Palatino Linotype" panose="02040502050505030304" pitchFamily="18" charset="0"/>
              </a:rPr>
              <a:t> from transaction </a:t>
            </a:r>
            <a:r>
              <a:rPr lang="en-US" sz="2000" b="1" dirty="0">
                <a:latin typeface="Palatino Linotype" panose="02040502050505030304" pitchFamily="18" charset="0"/>
              </a:rPr>
              <a:t>Ti</a:t>
            </a:r>
            <a:r>
              <a:rPr lang="en-US" sz="2000" dirty="0">
                <a:latin typeface="Palatino Linotype" panose="02040502050505030304" pitchFamily="18" charset="0"/>
              </a:rPr>
              <a:t> to </a:t>
            </a:r>
            <a:r>
              <a:rPr lang="en-US" sz="2000" b="1" dirty="0" err="1">
                <a:latin typeface="Palatino Linotype" panose="02040502050505030304" pitchFamily="18" charset="0"/>
              </a:rPr>
              <a:t>Tj</a:t>
            </a:r>
            <a:r>
              <a:rPr lang="en-US" sz="2000" dirty="0">
                <a:latin typeface="Palatino Linotype" panose="02040502050505030304" pitchFamily="18" charset="0"/>
              </a:rPr>
              <a:t> if </a:t>
            </a:r>
            <a:r>
              <a:rPr lang="en-US" sz="2000" b="1" dirty="0">
                <a:latin typeface="Palatino Linotype" panose="02040502050505030304" pitchFamily="18" charset="0"/>
              </a:rPr>
              <a:t>Ti</a:t>
            </a:r>
            <a:r>
              <a:rPr lang="en-US" sz="2000" dirty="0">
                <a:latin typeface="Palatino Linotype" panose="02040502050505030304" pitchFamily="18" charset="0"/>
              </a:rPr>
              <a:t> is waiting for </a:t>
            </a:r>
            <a:r>
              <a:rPr lang="en-US" sz="2000" dirty="0" err="1">
                <a:latin typeface="Palatino Linotype" panose="02040502050505030304" pitchFamily="18" charset="0"/>
              </a:rPr>
              <a:t>Tj</a:t>
            </a:r>
            <a:r>
              <a:rPr lang="en-US" sz="2000" dirty="0">
                <a:latin typeface="Palatino Linotype" panose="02040502050505030304" pitchFamily="18" charset="0"/>
              </a:rPr>
              <a:t> to release a lock.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The system periodically </a:t>
            </a:r>
            <a:r>
              <a:rPr lang="en-US" sz="2000" b="1" dirty="0">
                <a:latin typeface="Palatino Linotype" panose="02040502050505030304" pitchFamily="18" charset="0"/>
              </a:rPr>
              <a:t>checks for cycles </a:t>
            </a:r>
            <a:r>
              <a:rPr lang="en-US" sz="2000" dirty="0">
                <a:latin typeface="Palatino Linotype" panose="02040502050505030304" pitchFamily="18" charset="0"/>
              </a:rPr>
              <a:t>in waits- for graph and then decides </a:t>
            </a:r>
            <a:r>
              <a:rPr lang="en-US" sz="2000" b="1" dirty="0">
                <a:latin typeface="Palatino Linotype" panose="02040502050505030304" pitchFamily="18" charset="0"/>
              </a:rPr>
              <a:t>how to break it.</a:t>
            </a:r>
          </a:p>
        </p:txBody>
      </p:sp>
    </p:spTree>
    <p:extLst>
      <p:ext uri="{BB962C8B-B14F-4D97-AF65-F5344CB8AC3E}">
        <p14:creationId xmlns:p14="http://schemas.microsoft.com/office/powerpoint/2010/main" val="2797601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F10D6-263B-BA70-FECC-30F90385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966-C866-FC6E-64ED-8439865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04E64B-254E-8FF0-7F48-156105394DB8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starts locking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8293E9A-308D-10AD-F3F4-455B4893A5D4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D00523-2E26-53C3-5794-954A3C0FF3FA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A5ECC2-0F56-8F05-2706-0DAB47B2F9EB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2105F2-C65A-C8FB-FE3E-060C149943D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9C58BF-7F89-7352-2A01-CABD977246D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45AA2C-1B67-29C4-B88E-BD816DD0A97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7B20A06-D4F2-5F2B-8E8C-218179714E22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D8AF41C-8211-276D-5326-9687F207E98E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720930-884E-CEF9-FED5-9E8F3386DD4A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6C358804-944C-6C35-A2DC-E48F93538A01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F280299D-FE0B-B427-F34A-5B7FFE5D7DC7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FC35FD4A-50F2-0894-CD87-2F708F18790E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1A2C9C44-5437-7CDF-F132-53E3C7B25BEE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57622816-7CFF-AD94-9F18-AB2E58B00BD1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072AC4C4-A3E0-1A0E-9A70-0CF63162C858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A8B54A-D076-AC1B-58C3-7D74628D0BD8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19FC05-DAF3-ABCC-D32C-A27F1477470A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9404B9-1768-2B69-FB9F-9C23D4FD959C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C71426-47CD-2675-6CB4-F5C67AE98036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14E459-D11E-FCE0-2C27-81CA23388D4B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BF464213-B4A7-A507-01D5-C8B8F22868BA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889077-B74C-83D6-ADE6-0904DA97C16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8523BB-E6F1-994F-B770-9D9ADC292D8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EFA7ED8-4244-121F-499F-6E2064759544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34D0B963-FDB1-423D-F64A-A389B1FB634E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4597A7DE-4777-859C-EEFA-ABADA3794834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A3299BDD-8FB4-1725-A2BA-74EA49F04C3D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C8BC9DA4-D6C9-CA69-5138-23BEAF9BC414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DBBB2682-1157-6BEB-515E-39DFE7E7A214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FCC3A9DC-94C2-89FF-736F-C91C46EB5462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5E738C-5F77-F67D-268F-C108FDF8F71D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2C3BD0B-2701-2465-2BCB-ACFE569FCF22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E18191B-58D5-D1BF-160F-D7CA98CC32C3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90B1B9-E6C3-E013-647D-96EB9F45032B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6AAA950-F966-C2DE-02E2-9308A2C8326B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9E5D7-E6EA-058C-2846-B2F9CC8D1CCD}"/>
              </a:ext>
            </a:extLst>
          </p:cNvPr>
          <p:cNvGrpSpPr/>
          <p:nvPr/>
        </p:nvGrpSpPr>
        <p:grpSpPr>
          <a:xfrm>
            <a:off x="4039674" y="2543619"/>
            <a:ext cx="819690" cy="568399"/>
            <a:chOff x="4060317" y="2434458"/>
            <a:chExt cx="819690" cy="5683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0B1FA1-6E66-7F7A-9A09-F4494F35CF3A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C7789C-AE3F-DD5A-82F4-C3DE8397136E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E25758-F6BC-9836-226A-157E1F3DD4D0}"/>
              </a:ext>
            </a:extLst>
          </p:cNvPr>
          <p:cNvGrpSpPr/>
          <p:nvPr/>
        </p:nvGrpSpPr>
        <p:grpSpPr>
          <a:xfrm>
            <a:off x="1401672" y="3306168"/>
            <a:ext cx="819690" cy="568399"/>
            <a:chOff x="4060317" y="2434458"/>
            <a:chExt cx="819690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ED261-EEBB-72A4-E6D9-A9C292A78AC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EC060B-6CC7-F573-B15E-35621D6A83A7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184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70333-8389-F680-8E08-C1BCBFE2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5C95-33BC-8ED6-4A73-D57A285F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954FF-D837-8F1C-2689-BA2F8211A36B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starts locking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AEE2885-EC13-E490-36DD-B16A67B85169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E41C74-1A08-0147-0754-B947CB513275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0E04A7-1CA1-8B3B-BD86-10EC11DAE08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07074E-25F2-A9D6-E57F-407EC89F635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35B967-82A6-EB35-85C4-209DA5B901D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5C2433-D05E-F139-51C8-8F8A3AEA378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4CE2FE1B-6823-34A5-DC4C-F6251265BF7A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C1BA3D5-989A-D2BF-ABF1-8E6BAB0843D9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06A335-5E35-EBFB-CA05-6A4F2F6C9A5B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3F963709-2FEA-0E62-8E8C-C8FE9CCFB934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6979B011-FFF5-ED40-08E1-5ADEDED1395F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B2B7EFF-A503-1E08-74F9-5D451FDD0D73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15A748A6-3096-2EEE-C675-3EF98FC50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283697"/>
              </p:ext>
            </p:extLst>
          </p:nvPr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64072256-9836-FAF7-5CAA-4923F3CB1012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CEA368CF-4A55-BE41-16CB-AB6F1EC80949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5B48EF-843F-9AC2-24CD-38DEE99787D3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B2361-A0E0-974B-CAB0-0B3AF5C33B49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69B8CC-60FC-FDCA-EEE4-83B01485B408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39071F-838F-3EB9-5040-9F1D9CC599D9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A0961AD-1C8A-87B6-EC0E-9BB8736B6934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562D3635-EBA4-7A7B-4C21-FE4735504E74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C190A3-58F6-321B-2F6D-F6A96596E0CA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55D157-A186-1AC3-0590-7D9970E4477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441514-FFC2-9828-B30C-F974445D1AA0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9AE5239F-984F-23FC-8A0E-39D0A7C2DC09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92BEB3DF-26A9-F402-0991-A79ED1828C8B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B2D6DEFC-8AC4-6009-77C2-05B944AA4988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6D2B7CA8-907E-BF17-8A42-92C9DF9AA231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6AFB369D-3D70-5017-4840-A948DCCB7124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9A89E453-611E-FF44-30CD-517C5D18E4CF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F8E77D-F43B-D05B-504F-7FD5E44AA329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903D20-2989-A646-1EC2-5284D1E799D8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C3ED9A-BABE-0796-5DD7-E32D8D4678F6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DAEAB0-4185-C4C4-7A7F-1AF541E69A2A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6C7356E-7949-94FF-CED8-7DA8846C62D3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405AA50-B67B-02BB-6CAE-A1D054B836EE}"/>
              </a:ext>
            </a:extLst>
          </p:cNvPr>
          <p:cNvGrpSpPr/>
          <p:nvPr/>
        </p:nvGrpSpPr>
        <p:grpSpPr>
          <a:xfrm>
            <a:off x="4039674" y="2543619"/>
            <a:ext cx="819690" cy="568399"/>
            <a:chOff x="4060317" y="2434458"/>
            <a:chExt cx="819690" cy="5683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B541AA-944F-E330-05D3-878956CC92A5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DB9EFA-7C98-97E7-2BD1-DDD049381BFC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2F66D1-6556-7DB0-0A07-72E6B66AA972}"/>
              </a:ext>
            </a:extLst>
          </p:cNvPr>
          <p:cNvGrpSpPr/>
          <p:nvPr/>
        </p:nvGrpSpPr>
        <p:grpSpPr>
          <a:xfrm>
            <a:off x="1401672" y="3306168"/>
            <a:ext cx="819690" cy="568399"/>
            <a:chOff x="4060317" y="2434458"/>
            <a:chExt cx="819690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00E387-386A-3939-1568-8978DD042FB1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6DEA3-2B10-600E-1B2A-A6C4D6DBC3DA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45576-A120-F180-C7CB-35CC5AED0569}"/>
              </a:ext>
            </a:extLst>
          </p:cNvPr>
          <p:cNvGrpSpPr/>
          <p:nvPr/>
        </p:nvGrpSpPr>
        <p:grpSpPr>
          <a:xfrm>
            <a:off x="1730523" y="4400662"/>
            <a:ext cx="819690" cy="568399"/>
            <a:chOff x="4060317" y="2434458"/>
            <a:chExt cx="819690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DD82A6-5A07-7522-8EF0-E9E7AAF3BAE7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84A5F-C91A-9DEC-2B44-CF12428DD93F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7F023-45D9-12FC-B700-7C29678A4E9F}"/>
              </a:ext>
            </a:extLst>
          </p:cNvPr>
          <p:cNvGrpSpPr/>
          <p:nvPr/>
        </p:nvGrpSpPr>
        <p:grpSpPr>
          <a:xfrm>
            <a:off x="69839" y="4914640"/>
            <a:ext cx="819690" cy="568399"/>
            <a:chOff x="4060317" y="2434458"/>
            <a:chExt cx="819690" cy="5683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125F81-1A1B-CC3F-9E9C-0CCF45CCB481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A2B92B-4FB6-3CB6-39DD-C8F345D6A306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09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1BFF0-3FFF-7D66-71B6-3300EA73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6C8-44E4-77E4-E3A7-A2C32D89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C911D-6BDF-216E-AB3F-889887C67D4C}"/>
              </a:ext>
            </a:extLst>
          </p:cNvPr>
          <p:cNvSpPr txBox="1"/>
          <p:nvPr/>
        </p:nvSpPr>
        <p:spPr>
          <a:xfrm>
            <a:off x="541759" y="1369265"/>
            <a:ext cx="558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starts locking and IS and IX are compatible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4A2593C-12BB-250F-45A0-D636B9E5BE2E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A0CA58-DACD-733D-00AD-CE13C9A7D067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1CBBF8-0512-D7C7-E932-CF15D1C9016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6E5A77-7E35-FD51-6492-C6082A3FD543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F46A48-ABDD-EC58-F91C-3D128CAB039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107E04-50EF-8E9A-06F9-1DC0A803F97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49DCB100-3FEB-8B78-9E0B-DB9BAE71384C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6E4395AA-98DB-27D9-C8B2-94F205B71348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01146-7105-29E0-E9A1-4073548D258F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E1059A50-E645-1FB2-7BE4-659B3EA71DBD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D046B96B-5DFD-8547-C472-869A68392CB6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5A7AA9E8-54FF-C834-1D60-0559F5035893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93F50B97-E896-1A00-A128-424BFED9F179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AC895E7-EB9B-D05F-B716-E6A82B253884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EB2F2FA-18ED-BAB9-0B6A-6ADCBB15FB16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AA0175-551D-CD4A-F34B-83D3F2F898B7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52BE53-B8A8-3030-6864-1C63A453AE16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CC0A05-4F28-78AC-90E0-5A841F6BA79A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C9795D-8EFA-C1AD-61E5-B69A04B0DDF1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C8B7CA-6938-D641-5F78-32608D70A965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B0480FBB-22D6-B5EA-D51E-3DA339884C38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D02BB95-78A1-81DE-7AA3-5F234B9BC0E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736FCBB-2C68-1DC2-1C3C-45D81F694E97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0EE077-FA6F-8E07-D1B2-4970E4DFF16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763A5405-4191-1C77-351D-25BEA27BD550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3D793232-996B-7AFF-A6B3-0EA7D199D002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84F59B37-963E-59B8-31AF-0428781CDA24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A3497532-453D-3945-B141-600DED87A9EA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FAF99708-63D9-0CCA-28F6-E899277C87A1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12BFB804-FCC7-D923-EFF0-9622FE540A39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AD14DF-4838-6A3D-54A0-B3BCAEE9C6EC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26A08D-6A6D-4199-D506-A283C3214009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3A2E01-F6EF-DC65-6034-EA7819A7F778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D78656-A4F3-D705-55B0-4E2E7E75576B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BB8705-1F07-58AC-4823-052C18C214B0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3406285-0496-2527-F143-24C14ACB48A7}"/>
              </a:ext>
            </a:extLst>
          </p:cNvPr>
          <p:cNvGrpSpPr/>
          <p:nvPr/>
        </p:nvGrpSpPr>
        <p:grpSpPr>
          <a:xfrm>
            <a:off x="4039674" y="2543619"/>
            <a:ext cx="819690" cy="568399"/>
            <a:chOff x="4060317" y="2434458"/>
            <a:chExt cx="819690" cy="5683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E5912E-1C5D-60A7-4C3A-6BE0C51E7505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C3FC6-3735-824D-137E-3C9672CA0537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FD336A8-9C82-3A16-A08B-5B2F1DC1FFF3}"/>
              </a:ext>
            </a:extLst>
          </p:cNvPr>
          <p:cNvGrpSpPr/>
          <p:nvPr/>
        </p:nvGrpSpPr>
        <p:grpSpPr>
          <a:xfrm>
            <a:off x="1401672" y="3306168"/>
            <a:ext cx="819690" cy="568399"/>
            <a:chOff x="4060317" y="2434458"/>
            <a:chExt cx="819690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80542E-9BC6-E1FA-F6A6-CFDD8CB24BF0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76BB08-17FC-7DAF-3C29-8244866535ED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A56F7-E6BD-293B-A4DD-DAB723DB3EF7}"/>
              </a:ext>
            </a:extLst>
          </p:cNvPr>
          <p:cNvGrpSpPr/>
          <p:nvPr/>
        </p:nvGrpSpPr>
        <p:grpSpPr>
          <a:xfrm>
            <a:off x="69839" y="4914640"/>
            <a:ext cx="819690" cy="568399"/>
            <a:chOff x="4060317" y="2434458"/>
            <a:chExt cx="819690" cy="5683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05B9F16-8C0F-F81A-9284-F9937A48A907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4AA1DD-9DF5-8EF7-486D-7F496466608E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C6D623-A0DA-6099-DE5B-4995D3FE6B2E}"/>
              </a:ext>
            </a:extLst>
          </p:cNvPr>
          <p:cNvGrpSpPr/>
          <p:nvPr/>
        </p:nvGrpSpPr>
        <p:grpSpPr>
          <a:xfrm>
            <a:off x="5375313" y="2543618"/>
            <a:ext cx="819690" cy="568399"/>
            <a:chOff x="4060317" y="2434458"/>
            <a:chExt cx="819690" cy="5683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AC8E28-5FE8-0516-E66F-CCBF28B72E8A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39B5D9-5675-370A-F1BD-231734D25D64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421651-29C7-9F32-4B04-A48D8D749030}"/>
              </a:ext>
            </a:extLst>
          </p:cNvPr>
          <p:cNvGrpSpPr/>
          <p:nvPr/>
        </p:nvGrpSpPr>
        <p:grpSpPr>
          <a:xfrm>
            <a:off x="1730523" y="4400662"/>
            <a:ext cx="819690" cy="568399"/>
            <a:chOff x="4060317" y="2434458"/>
            <a:chExt cx="819690" cy="5683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95D87C-C193-CF86-67F4-F273E48BB4E4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8DBEF1-843E-69A5-FC4B-53A8AB8698CD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712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4C771-932B-3DF6-A54D-FD657A0E9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7298-659D-5777-143E-ACAF04B3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24092-7D55-E064-4678-F8101F8E376D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starts locking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04BF224-AFFE-7A17-8155-DF75945014ED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EFFDC4-8FC1-B294-3BA5-DED7423C06D3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C26BC6-F5E3-23E0-98F0-FCE09D8804B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A20BF-AC66-0851-D4C7-2760FC214C3E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DCA5CF-BC79-D03A-34C4-2824D97FE3F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7D543-F4E1-5EE3-3D56-DB03554B6B56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7B7FCAE-C987-51C1-7475-E59DC1BCE45D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731856BE-73F7-0584-F288-1A34AB0B9B31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2E9EA5-EAEA-C425-8386-DC2A7C221C62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8DFB88B-6597-40AA-65F9-2BC149A8D616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32BAC017-A3AA-B281-7841-1EBD86DC947C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508F064-D793-0112-5219-F0AA8290F024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DEE09E15-367E-B11B-6B14-E82307D549F7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6C56925B-1DBC-3E8B-15EA-7B5B618813BE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C31618C-0BDB-34B8-015C-A7D0EB153A6C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E4718C8-1EC4-CC19-5930-C1F4ECCEE6E2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CDED1D-73D4-B6A9-96D6-5E20994A1026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565E32-3E44-9531-BF1F-840311E9B3F6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96B5D2-BC3D-C51E-F7BC-5D2DF6EE4AA7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F560F1-A5ED-90F5-92E8-81154A2E1A90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54A75BF3-1C80-57BE-D68E-5314E1CB6157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7C9CDF-4D1E-1D12-0CD3-AB29BC2F4F02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A10625-72C6-9377-CF91-96308B10713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EEAE7B-438B-A97C-EF27-A00075D7496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022B0F9F-D120-2C21-5486-F4642A81B16F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2" name="Content Placeholder 2">
            <a:extLst>
              <a:ext uri="{FF2B5EF4-FFF2-40B4-BE49-F238E27FC236}">
                <a16:creationId xmlns:a16="http://schemas.microsoft.com/office/drawing/2014/main" id="{D71EC839-1BCB-B29B-5ECD-929CCEFC01B9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1D1C2C2B-14D3-8CA3-9292-52507C0DFAD3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4" name="Content Placeholder 2">
            <a:extLst>
              <a:ext uri="{FF2B5EF4-FFF2-40B4-BE49-F238E27FC236}">
                <a16:creationId xmlns:a16="http://schemas.microsoft.com/office/drawing/2014/main" id="{5F51E3CD-130A-54A9-BB6E-E9B03FECEAD0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7C4BF369-9136-E0C6-B6DE-A169DC061808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6" name="Content Placeholder 2">
            <a:extLst>
              <a:ext uri="{FF2B5EF4-FFF2-40B4-BE49-F238E27FC236}">
                <a16:creationId xmlns:a16="http://schemas.microsoft.com/office/drawing/2014/main" id="{E9E171CC-469B-1961-E1A7-9947698FB676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2A6A30-B492-676B-ABF4-72046D70D47F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39D0EA-21E0-D699-579A-6E4E30A04378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D0065D-EC71-7269-2182-B0946ECC5268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7932E84-F792-1BE0-5ED7-FB66E64F1A7B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619527-B9EB-4A6F-1407-D141F867973F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C166F-6B0F-3D5C-41D0-C60F515446F0}"/>
              </a:ext>
            </a:extLst>
          </p:cNvPr>
          <p:cNvGrpSpPr/>
          <p:nvPr/>
        </p:nvGrpSpPr>
        <p:grpSpPr>
          <a:xfrm>
            <a:off x="4039674" y="2543619"/>
            <a:ext cx="819690" cy="568399"/>
            <a:chOff x="4060317" y="2434458"/>
            <a:chExt cx="819690" cy="5683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BD55C1-A023-FF84-DE62-49031A2F08D1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B7C7FF-91C8-8D7A-A191-0A8EE9FF2801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199F7-8458-70C5-BD2A-59072FBCE5F5}"/>
              </a:ext>
            </a:extLst>
          </p:cNvPr>
          <p:cNvGrpSpPr/>
          <p:nvPr/>
        </p:nvGrpSpPr>
        <p:grpSpPr>
          <a:xfrm>
            <a:off x="1401672" y="3306168"/>
            <a:ext cx="819690" cy="568399"/>
            <a:chOff x="4060317" y="2434458"/>
            <a:chExt cx="819690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80CCB7-A5DA-C06B-DB52-27820EF172C2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A6ECE9-0B07-9C25-181C-A2C8A0DD6F81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B9C652-9648-653F-2419-A5F921CA7AC0}"/>
              </a:ext>
            </a:extLst>
          </p:cNvPr>
          <p:cNvGrpSpPr/>
          <p:nvPr/>
        </p:nvGrpSpPr>
        <p:grpSpPr>
          <a:xfrm>
            <a:off x="69839" y="4914640"/>
            <a:ext cx="819690" cy="568399"/>
            <a:chOff x="4060317" y="2434458"/>
            <a:chExt cx="819690" cy="5683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C8BFF4-0DCD-5D95-E5B1-6011E1EB99BC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35F0E4-7FDC-C116-B626-122261060DC2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227E98-E094-CC46-A53D-284EF2FC982D}"/>
              </a:ext>
            </a:extLst>
          </p:cNvPr>
          <p:cNvGrpSpPr/>
          <p:nvPr/>
        </p:nvGrpSpPr>
        <p:grpSpPr>
          <a:xfrm>
            <a:off x="5375313" y="2543618"/>
            <a:ext cx="819690" cy="568399"/>
            <a:chOff x="4060317" y="2434458"/>
            <a:chExt cx="819690" cy="5683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146369-F7DF-4BE2-DBDC-335B00EF4D12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04F5E9-5BB5-86CC-048C-11A3C79A3262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C3F3EA-2AA8-90F9-208D-544A513DA798}"/>
              </a:ext>
            </a:extLst>
          </p:cNvPr>
          <p:cNvGrpSpPr/>
          <p:nvPr/>
        </p:nvGrpSpPr>
        <p:grpSpPr>
          <a:xfrm>
            <a:off x="8000716" y="3328138"/>
            <a:ext cx="819690" cy="568399"/>
            <a:chOff x="4060317" y="2434458"/>
            <a:chExt cx="819690" cy="56839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814DE53-C2E7-2738-3A91-7723DA725675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4C8424-AFD6-4FF6-1A52-0DC3BBA687C7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110565-D875-568E-6651-FDC6CA45209D}"/>
              </a:ext>
            </a:extLst>
          </p:cNvPr>
          <p:cNvGrpSpPr/>
          <p:nvPr/>
        </p:nvGrpSpPr>
        <p:grpSpPr>
          <a:xfrm>
            <a:off x="9910991" y="4100864"/>
            <a:ext cx="819690" cy="568399"/>
            <a:chOff x="4060317" y="2434458"/>
            <a:chExt cx="819690" cy="56839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F87A81-E7C8-102C-973A-ECB6380020E8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3207F-DF0D-DB8B-0277-CBECEA608F79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8B56EB-713B-0249-FB9C-80EB033575F6}"/>
              </a:ext>
            </a:extLst>
          </p:cNvPr>
          <p:cNvGrpSpPr/>
          <p:nvPr/>
        </p:nvGrpSpPr>
        <p:grpSpPr>
          <a:xfrm>
            <a:off x="8633876" y="5478038"/>
            <a:ext cx="819690" cy="568399"/>
            <a:chOff x="4060317" y="2434458"/>
            <a:chExt cx="819690" cy="5683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6A62D7-EF6B-D63B-E754-3E4855AE05A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F12CBF-4202-CD86-F4CE-A79E1D176AEB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813538-2737-7598-0DCF-0AC78968785F}"/>
              </a:ext>
            </a:extLst>
          </p:cNvPr>
          <p:cNvGrpSpPr/>
          <p:nvPr/>
        </p:nvGrpSpPr>
        <p:grpSpPr>
          <a:xfrm>
            <a:off x="1730523" y="4400662"/>
            <a:ext cx="819690" cy="568399"/>
            <a:chOff x="4060317" y="2434458"/>
            <a:chExt cx="819690" cy="5683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4210C49-CDF1-204F-7964-1C9763C1AB64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607939-67E4-14EA-8E89-FA9E460577C0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143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12A0E-B397-4CD1-D38F-248FFE0F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1D30-6F71-6332-1F4F-34D62A8A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99CFD-F555-AA74-7CC4-DDF879B6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16F5E9-7B02-D2BB-7ED3-7DEF8039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Read all CS employees salary and increase Kang’s salary by $100.</a:t>
            </a: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T2  Read salary of CS employee Thanos.</a:t>
            </a: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T3  Read all CS employees salary 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can we acquire locks in this example?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75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1767-6933-D017-BED1-440B84FD3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90FB-1408-B341-2CB9-A8F93A7C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E8BE316-FCF4-A1CC-1DF8-57EDA0257B64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5EBDAE-77E2-7C69-625C-73FC8EB4E2A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283DA7-7BE4-A50B-F29E-397CD76AD1C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6EF621-DA00-8F04-AD72-10E02BA4FCC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7EF26-FC52-E705-2EEE-4C94867170A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3FC191-7087-FC7E-8261-EE0DCFEB33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E6612B2-FFCD-2C99-D6FA-3B643A094EC4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883C48B-B07A-CB5A-CAD7-1E8A78504B63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E4249C-4C08-8BD1-24AE-7ABE9E5F7D8D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3FE8422-B43A-D8DA-1BF1-8DC1CDACB855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FFA9BBE-D2A1-9711-96DF-7D92F93B1BED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57282CA-0EDB-A81B-4605-DF3077CDF8A2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270B955-3695-7872-C130-2F55876C0F32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6E8C2AB-E133-7B30-F447-23D2032340F5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A92C7FD-0818-B022-67D3-1F15EF8C0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2363712"/>
              </p:ext>
            </p:extLst>
          </p:nvPr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93BF3D-F66F-54B2-0601-EF12D5232332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B9268-77BF-AF48-7E5E-C3769D79E03F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34128-4F4B-D1C6-E127-2C5323DAB739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F54737-1F80-5888-99D7-C7663812031A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6360F-775D-6A24-5F78-C6C168FC0CE8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E7B6359B-9B39-D271-D3FC-A41D53E2E1A7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221881-D25B-573B-40FB-3B460EFA435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CB2851-0936-DE37-4048-96764E8CB13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9ECC0D-78E8-FF94-0717-64C57528AB9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2737306-363A-ACB1-F9D2-8A8AF7CF9004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D127C6A1-342A-5620-2398-1E24F9A7780F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FD2636D9-2F81-6F35-5AE0-D2BA543F0072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A58B02AC-01F5-F15E-CF00-314ECB4CEFEC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801B1A82-1AD1-45CB-8139-6701C49E0284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D0DE836E-162E-3555-AE99-9043C4A4D705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CA3672-061E-42C3-0285-811AD8E549FA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150483-D3BB-F597-BD25-14F5CC487715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62AD7F-8FE0-8FD5-ECA0-F48F86F73B20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6EA666-118E-89B7-7004-9713EE5CEC5D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645259-31D8-7CFE-B3B2-EDBACBBCA4A9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9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9B1C-B1EB-9DD3-63B0-B99E40F7C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2D23-1382-E55D-D371-725AC826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3497BDA-57F6-1AD2-569E-A12DE1018D43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5A7D2F-4424-CB82-2B71-DF7CFE087CE9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72FB79-E652-C3C9-8E23-A645D1A5103D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023690-3070-F5B6-5E45-37DC418597E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01B4F5-00F6-895B-6C53-A530C8BF7DD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CC3441-9F28-2B21-107F-4F82D1C5ED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04298DA-846C-D3FD-B163-FEFAF651C8B4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61E5068-9E4D-67B5-0DF6-21DBDDB87740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68E039-3D23-83B8-DDF9-7FCCB9F0F4E4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0A296CB-F313-B721-D44B-6F8AAEA65A5D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BFFE435-2E2F-B1EE-79B3-9ED5E215D563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A2666C3-769D-A25F-26B9-ACDE358E3AD1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F61878E-C9E8-3B9D-568C-8F1F697EFA22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BFD31BD-78FD-F10E-5C8F-E32BB792B95B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B8A000E-869A-54F6-B41B-8DD9DE9C47B6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86A8F0-7253-AC7A-AAA2-6ECDDB908937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980209-36E9-7CA7-94E7-3F00CB2F61CC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C2AF2D-541C-AF28-61EC-04CA4092F289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D31D01-3344-7CE3-29F6-C6382E141B8C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98C3D7-E761-250B-43DD-44B3DBA0700F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EECC80C-32F9-3E9F-0302-E738360F3B4B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154805-7891-8359-1114-0C0B2B6A747D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C200D4-21FE-CB59-3714-9209A12A139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A603C-DB58-0596-A49C-5B6A452D088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0DD34B56-6205-7DB8-4B3C-2A3851BD9372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227B978A-4535-F255-6FCD-5FBB06D98C5C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B13E355B-2554-0A10-18A2-89C150C2837A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F98D9734-BBA5-7EC2-9C66-65E6F74BBE3D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2D43CCEB-8F26-34B1-3816-FDF8174636C3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AE5485AC-ECB4-FA9B-140E-D212B423C7B4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6E79BC-6E56-39E6-8878-0D29A47F9013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CFEB9-6421-8A22-7639-287FC2BD9EB6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E2433C8-8AFC-677B-35CE-02EB5EC0BD56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9B9F6C-E6FB-1D27-3460-9AC84B025F3B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EB7C66-A197-C968-8C6E-F28FD026CAA6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AD37D-7BC9-C4D0-6F00-F9557C1E2DD2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starts 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3A0088-82B1-9D3E-0ECC-2D8561C7351E}"/>
              </a:ext>
            </a:extLst>
          </p:cNvPr>
          <p:cNvGrpSpPr/>
          <p:nvPr/>
        </p:nvGrpSpPr>
        <p:grpSpPr>
          <a:xfrm>
            <a:off x="4080246" y="2537306"/>
            <a:ext cx="812659" cy="568399"/>
            <a:chOff x="4041067" y="2434458"/>
            <a:chExt cx="812659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5A8F407-E2A6-3403-B853-4691425F7460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3F9B07-BDA1-3990-6909-8D123E453C8E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870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71E2-242C-E0B0-5D32-3BB24937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B087-862E-1A81-926D-72891255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DBCC418-560D-3F3C-EAFF-449431BE2831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C06FE9-36A0-F871-CD08-2332D9FDFC35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261C65-4019-98C3-9A9E-CF4D15781EE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22EE82-F945-4C24-477A-A922B05C1D7B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30F31D-8187-98A4-5B26-36F3D2CFF37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8D710-B531-D458-183F-4FC1C1BB2F6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0B04648-C1AE-A87B-55AD-6D97E808AF5A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5B7BE50-84F6-2DF1-456E-96A4094690CD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92555A-8D8A-B03E-A3F9-9B153F383E99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5B8DEC5-7A2F-4DE4-411B-F1EE4A1B62FB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A6B0A58D-C66B-90E1-B3A7-DB743DF5BE58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203068C-FB28-B47C-D141-07DA21CD022F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A208AA6-0285-AF00-BBFB-7033BFC7F302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1463DEC-DDC0-C25E-3C4B-329C2087197A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BC16047-B12D-406D-59E8-502EE4CFD029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D9A662-B7E5-A383-6DC8-02BCDD1D7B27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035475-01C0-4F2D-9782-267172E4C3C4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E9B70E-18D5-40C4-3B13-3EB0C2E08723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773E45-60D4-634D-76FF-6194F2A8841F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401F8A-93B4-6E2F-4D52-CF478C60D741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8B801E85-9A73-6523-E6E6-56B390BC08CC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CE280D-DAC2-9E19-6F90-7EA944C399BB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735917-8032-EADF-1A26-50F90535244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C99742-C3F2-E561-FCF8-55A1D7E5130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26951862-FFC8-6325-B4BA-87A8AA0303A2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89BAE3C6-42CD-E6F2-7001-EF2A78FBD3FD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9CD952A0-066A-F073-7D32-54BFF3CA263A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61BA877-BC26-DD17-54C6-A43C82EBAD43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F1C776F9-48E8-5F25-7AB7-F2D9AA0877E1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FF8EB9C9-FEE8-F123-C799-A7C4CF53D9E0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7F5739-8508-51FD-8488-2501AAD059CF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A5C62-9A2D-DAD9-C352-45661D03E151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758A4C-C6F6-5532-7EF2-C094BD0EA433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DC0FCD-FFA1-48FF-4EE7-11578E0453E9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EEB62E-2559-1FD1-6ED4-95F3AD8E8FBA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77610D-6171-CFFF-639D-A66D07AE12D6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starts 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1CDBC9-6F26-E5FD-55C4-FEA093E14322}"/>
              </a:ext>
            </a:extLst>
          </p:cNvPr>
          <p:cNvGrpSpPr/>
          <p:nvPr/>
        </p:nvGrpSpPr>
        <p:grpSpPr>
          <a:xfrm>
            <a:off x="4080246" y="2537306"/>
            <a:ext cx="812659" cy="568399"/>
            <a:chOff x="4041067" y="2434458"/>
            <a:chExt cx="812659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97BB6-5C15-ACDD-851F-28BF84F17B3A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C5474-AD5A-9545-BD07-7946CD82DCAA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1FA99-BD68-0392-907D-62B1593688EE}"/>
              </a:ext>
            </a:extLst>
          </p:cNvPr>
          <p:cNvGrpSpPr/>
          <p:nvPr/>
        </p:nvGrpSpPr>
        <p:grpSpPr>
          <a:xfrm>
            <a:off x="1412218" y="3306168"/>
            <a:ext cx="812659" cy="568399"/>
            <a:chOff x="4041067" y="2434458"/>
            <a:chExt cx="812659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0E57E7-22EE-605E-F62B-3204A3FADC75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0E416F-D1D7-4465-5D9F-4AAA9BC1910C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D061A5-E653-6978-EE01-6F2F01A9BE17}"/>
              </a:ext>
            </a:extLst>
          </p:cNvPr>
          <p:cNvGrpSpPr/>
          <p:nvPr/>
        </p:nvGrpSpPr>
        <p:grpSpPr>
          <a:xfrm>
            <a:off x="1685732" y="4381018"/>
            <a:ext cx="812659" cy="568399"/>
            <a:chOff x="4041067" y="2434458"/>
            <a:chExt cx="812659" cy="5683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36AEEA0-A788-B697-E635-79CD5414646E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6FF346-F648-2D0D-1CAD-7B4F8CFC06EF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AE94B1-DE71-4F1A-13DF-1D86BC14DFBD}"/>
              </a:ext>
            </a:extLst>
          </p:cNvPr>
          <p:cNvGrpSpPr/>
          <p:nvPr/>
        </p:nvGrpSpPr>
        <p:grpSpPr>
          <a:xfrm>
            <a:off x="50132" y="4907190"/>
            <a:ext cx="889662" cy="568399"/>
            <a:chOff x="4060317" y="2434458"/>
            <a:chExt cx="889662" cy="5683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88B4DB-095B-432B-1210-1DC53073DCC6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D3E593-4FA6-AEE6-C085-993A572FC568}"/>
                </a:ext>
              </a:extLst>
            </p:cNvPr>
            <p:cNvSpPr txBox="1"/>
            <p:nvPr/>
          </p:nvSpPr>
          <p:spPr>
            <a:xfrm>
              <a:off x="4137320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853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1D94-8703-A2EA-9096-3BCEE16DE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7D74-641F-D2CD-A71F-B27C14CE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B1F61E-42F7-099D-FB52-9FC279E8EB3D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8E37DE-26D2-DE43-119A-41794860B9A2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CE9981-06D1-7808-29E7-CA349861184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9324F-F462-44F0-9CA5-A47AA816AAC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92BF47-8762-C40E-52A1-1C4185F2068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CECF0F-B369-ACD0-0319-1F0900014B0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C058801-06BE-1668-A856-EB0ACF6A6A84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55BEE4D-4934-C402-D71F-F630685D734A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AC25E6-6212-68FC-203F-E37B5813DCF3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83F9A71-2543-AF4F-F991-274E490ADF7A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B57ACA7-C88E-0AEB-949A-832C18935677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BA9317-0899-B696-3093-410850D9BA5D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643658F-2F71-11B8-9F34-3C90F08B08D5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D014439-8721-ACB2-219F-C34FFD95596D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B2CBB34-523A-764E-D65C-C5A59091DE68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A0C4B5-7894-3FB4-9B2C-37CF9E322D34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DEEEE3-E8B4-955C-6600-488A934BE4B6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136A00-F455-41FD-7C1D-5D8F3569A571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C20692-33E2-AA0E-E3D1-EBD7328D885F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61DC1-157F-BA38-9A79-BBFFEFF480EE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4E764DC0-2A67-BD29-2E7B-FB47B7DCC701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950E05-FA53-BDEE-1C8B-DDE05CF9AE85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655A40A-B906-4014-B446-924010F9D0C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7071F5-9586-949B-F3B5-596666DDFF9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894B4778-DE34-2847-D082-15927EC6923C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9DFF7060-B4C5-FB14-B514-4F5477950BAF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C2EC45B7-9AD6-4F88-2295-D85CC3D2179F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F8363F36-62A3-BB21-6AD4-74531287A9A0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CD8E6719-55A6-FA51-86E8-670330408353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4DF70AD1-AA07-F0AF-2999-260CADE301ED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E33FFC-2DF0-6749-5A37-1567AA7C5512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159D6F-EA22-1C6D-435E-DE44C4A8C90F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7B5151-ED64-CA54-D972-8D9E668B3A00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DC1115-D2B5-5A43-71CB-243E8CC21166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1B0869-9CCE-3D15-E7B9-AF9834F6F507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A9814C-994E-7AFF-0CFE-1839A9422720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starts 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33B3DA-C684-A0B0-62DE-515F03D06FDE}"/>
              </a:ext>
            </a:extLst>
          </p:cNvPr>
          <p:cNvGrpSpPr/>
          <p:nvPr/>
        </p:nvGrpSpPr>
        <p:grpSpPr>
          <a:xfrm>
            <a:off x="4080246" y="2537306"/>
            <a:ext cx="812659" cy="568399"/>
            <a:chOff x="4041067" y="2434458"/>
            <a:chExt cx="812659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7CCD54-BF09-AEE4-46A9-08B9F7F070EA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113DC-EB5C-00A1-DE51-07EEA67672CD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545FFB-9155-523E-5666-2B01EC9CDF4B}"/>
              </a:ext>
            </a:extLst>
          </p:cNvPr>
          <p:cNvGrpSpPr/>
          <p:nvPr/>
        </p:nvGrpSpPr>
        <p:grpSpPr>
          <a:xfrm>
            <a:off x="1412218" y="3306168"/>
            <a:ext cx="812659" cy="568399"/>
            <a:chOff x="4041067" y="2434458"/>
            <a:chExt cx="812659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A0237D-585F-5166-3656-B34F4ED64377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F46E27-0B78-CC5F-F896-B86A1F511E9E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E34DB4-EA4E-60B3-08C2-5CE40EA9DA0E}"/>
              </a:ext>
            </a:extLst>
          </p:cNvPr>
          <p:cNvGrpSpPr/>
          <p:nvPr/>
        </p:nvGrpSpPr>
        <p:grpSpPr>
          <a:xfrm>
            <a:off x="1685732" y="4381018"/>
            <a:ext cx="812659" cy="568399"/>
            <a:chOff x="4041067" y="2434458"/>
            <a:chExt cx="812659" cy="5683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65DDEE-C8C6-637D-E8E7-63C7223BF800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1D74B2-ADCD-32DC-21BE-5AB18EEB11B2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5408C1-7D01-7507-6E9C-3D0FA2225C55}"/>
              </a:ext>
            </a:extLst>
          </p:cNvPr>
          <p:cNvGrpSpPr/>
          <p:nvPr/>
        </p:nvGrpSpPr>
        <p:grpSpPr>
          <a:xfrm>
            <a:off x="50132" y="4907190"/>
            <a:ext cx="889662" cy="568399"/>
            <a:chOff x="4060317" y="2434458"/>
            <a:chExt cx="889662" cy="5683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92225D6-0B76-18D3-4980-DD0C812B8025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BF4983-C6F5-F53A-4F46-862D2632EBEA}"/>
                </a:ext>
              </a:extLst>
            </p:cNvPr>
            <p:cNvSpPr txBox="1"/>
            <p:nvPr/>
          </p:nvSpPr>
          <p:spPr>
            <a:xfrm>
              <a:off x="4137320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A5898D4-A4A9-86D1-F88C-ECE981A9D4B2}"/>
              </a:ext>
            </a:extLst>
          </p:cNvPr>
          <p:cNvGrpSpPr/>
          <p:nvPr/>
        </p:nvGrpSpPr>
        <p:grpSpPr>
          <a:xfrm>
            <a:off x="5222536" y="2513831"/>
            <a:ext cx="819690" cy="568399"/>
            <a:chOff x="4060317" y="2434458"/>
            <a:chExt cx="819690" cy="56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E1B9FA-A9D0-3C5E-133B-F63469F417BE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0EAC88-70A5-79AE-47F0-0D1FD847B2AE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207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3B0BB-631F-3788-6ACC-1EA16D32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56E-67AA-AE3E-8A16-570F01DB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BFA0722-BF43-C1D4-AF2D-0EB5232F7E8C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8AC14E-E34B-4A68-B5D9-2690B8A525B7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8B5239-CEFA-9A40-AC2E-967181BB34F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FEF77A-427E-6496-45C6-7FE0B7EC3338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C2A1B-5EB5-3382-C452-0E55B8897BF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191752-F175-53A5-88DD-F408D975F4A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3834E56-E660-402E-524B-949A4B43BBD2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B30FDE8-5E5A-9EEB-FB25-447D1A500732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C30C39-11FF-5A4E-FBE2-A651A600882D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83B32B7-A43E-FFE3-A6A2-BB96FF9F2A32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5F40914-9A9E-EB54-B721-FA0F025AED1D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DE65DAF-6308-96CE-F368-171AC87C3C1C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F298FCC-3C23-F8B3-A1A0-7B1D5266EE06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719B667-58DF-9919-F16E-DB44946C05A8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292BD70-1529-11A8-945A-AB06563727A0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A2E71B-91F3-A6E9-04C7-3E1563710238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4258BD-6F86-944F-3756-72088E6F2537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711EC2-C3DB-6F88-8222-3BED239435B7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800966-67C4-AD2A-8C5D-0BD34E53DAFA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C44BD0-3D9B-B607-1E18-2D6011643331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C2C746D9-9FEF-E067-C2F2-A7224EC17BE3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E23E39-FA71-EA8B-69D8-4C7AA74C59D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E5614C-2EFF-D7FD-8D5A-570B5F3576A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9410E3-676D-43D1-407B-53605CF39942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AF47B48F-36C4-BC53-4BBD-1E3A2342D042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9C0C0CE2-02C0-7FE7-3FC9-E23942B2BA35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AC177A49-E338-61B4-9371-A7FE5E9B14B6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44B2F38B-C9EA-D167-0802-6089D1F77A1E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B64F94AA-B894-D270-1B37-7E4B5AE288D4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AB457303-0304-887A-4130-200D107F872E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D20877-7435-1F8E-774A-82AC22DAE402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0D8EA7-2318-8A0B-A6F1-C3A34D00FC14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02D702F-0B92-05DE-0445-F6479AF771B3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45E848-657D-DDEE-A46A-2DA526A3CC8C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594C3B-86A1-327B-E093-3C5ECE6F4F02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01C30C-253B-76AD-9C65-89EF1FD4F2DD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starts 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5ED0C0-9DA9-E6E4-4D51-82D972E120B3}"/>
              </a:ext>
            </a:extLst>
          </p:cNvPr>
          <p:cNvGrpSpPr/>
          <p:nvPr/>
        </p:nvGrpSpPr>
        <p:grpSpPr>
          <a:xfrm>
            <a:off x="4080246" y="2537306"/>
            <a:ext cx="812659" cy="568399"/>
            <a:chOff x="4041067" y="2434458"/>
            <a:chExt cx="812659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9CACD0-F5FF-59DD-2B5D-6DE17C8AC03B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A19C0F-5FEA-67FC-E701-D8AABBCEACFE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C17915-5BAF-0AE5-0FA2-204C0CE92D00}"/>
              </a:ext>
            </a:extLst>
          </p:cNvPr>
          <p:cNvGrpSpPr/>
          <p:nvPr/>
        </p:nvGrpSpPr>
        <p:grpSpPr>
          <a:xfrm>
            <a:off x="1412218" y="3306168"/>
            <a:ext cx="812659" cy="568399"/>
            <a:chOff x="4041067" y="2434458"/>
            <a:chExt cx="812659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88AD39-120A-6B6E-1654-44D3FD448199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AE6407-F04E-763D-6930-3470C5168DAE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D808C3-3127-23C7-16A4-C41D4713319C}"/>
              </a:ext>
            </a:extLst>
          </p:cNvPr>
          <p:cNvGrpSpPr/>
          <p:nvPr/>
        </p:nvGrpSpPr>
        <p:grpSpPr>
          <a:xfrm>
            <a:off x="1685732" y="4381018"/>
            <a:ext cx="812659" cy="568399"/>
            <a:chOff x="4041067" y="2434458"/>
            <a:chExt cx="812659" cy="5683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F1B966-39F3-3D0E-D737-4357A82560F9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04F202-9BA9-5BAE-C08B-4EFE230648FF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6304BC-1595-3DFE-1524-407CC433DB38}"/>
              </a:ext>
            </a:extLst>
          </p:cNvPr>
          <p:cNvGrpSpPr/>
          <p:nvPr/>
        </p:nvGrpSpPr>
        <p:grpSpPr>
          <a:xfrm>
            <a:off x="50132" y="4907190"/>
            <a:ext cx="889662" cy="568399"/>
            <a:chOff x="4060317" y="2434458"/>
            <a:chExt cx="889662" cy="5683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9E1B10-C006-9F9A-5D46-A68FD38C930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AD3E1E-AB84-C990-C005-22EF893ACE05}"/>
                </a:ext>
              </a:extLst>
            </p:cNvPr>
            <p:cNvSpPr txBox="1"/>
            <p:nvPr/>
          </p:nvSpPr>
          <p:spPr>
            <a:xfrm>
              <a:off x="4137320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687D8D-D35B-F8F1-714F-22D91822EE69}"/>
              </a:ext>
            </a:extLst>
          </p:cNvPr>
          <p:cNvGrpSpPr/>
          <p:nvPr/>
        </p:nvGrpSpPr>
        <p:grpSpPr>
          <a:xfrm>
            <a:off x="5222536" y="2513831"/>
            <a:ext cx="819690" cy="568399"/>
            <a:chOff x="4060317" y="2434458"/>
            <a:chExt cx="819690" cy="56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A4E7AC-8F85-50C0-B7A7-74C5BECC1532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FE4186-A977-90EE-6BFA-081B2025F60E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118C608-FCD1-A650-DC88-A6918773C233}"/>
              </a:ext>
            </a:extLst>
          </p:cNvPr>
          <p:cNvGrpSpPr/>
          <p:nvPr/>
        </p:nvGrpSpPr>
        <p:grpSpPr>
          <a:xfrm>
            <a:off x="2253007" y="3274600"/>
            <a:ext cx="819690" cy="568399"/>
            <a:chOff x="4060317" y="2434458"/>
            <a:chExt cx="819690" cy="568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B54DED4-F51C-FE40-47C5-F94C20EBD824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697689-EC40-9B0A-3A08-BE7F02002067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E49B6-6A3A-5FF8-097F-FA4B97D7B868}"/>
              </a:ext>
            </a:extLst>
          </p:cNvPr>
          <p:cNvGrpSpPr/>
          <p:nvPr/>
        </p:nvGrpSpPr>
        <p:grpSpPr>
          <a:xfrm>
            <a:off x="3299315" y="4195152"/>
            <a:ext cx="819690" cy="568399"/>
            <a:chOff x="4060317" y="2434458"/>
            <a:chExt cx="819690" cy="5683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2DF9BC3-60F2-C59F-523D-8A7C26609A0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C88007-98E9-B3B7-34B6-2BC596D4E6D1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98B1BDA-F217-7740-DD93-9FDAE7D8A60B}"/>
              </a:ext>
            </a:extLst>
          </p:cNvPr>
          <p:cNvGrpSpPr/>
          <p:nvPr/>
        </p:nvGrpSpPr>
        <p:grpSpPr>
          <a:xfrm>
            <a:off x="5051599" y="4894419"/>
            <a:ext cx="819690" cy="568399"/>
            <a:chOff x="4060317" y="2434458"/>
            <a:chExt cx="819690" cy="56839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3E60D0-A9FB-14B1-9952-7C7E9A6BD6FF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A2F158-2B4D-5684-457A-02CE9085612E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7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2173-157A-8CFD-1660-99A2651DB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AC7A-C17B-E6A6-E59F-AF121AE4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69949-EF8A-8BF7-FB2F-48CC6D92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B6BE1-45E1-9957-EF5D-E9AF629F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24117"/>
              </p:ext>
            </p:extLst>
          </p:nvPr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0C0FBCC-E7DE-76AD-AF86-EF719AA9CB26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96B993-9D75-88E9-ABD9-250449D317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4658A0-0B72-31C2-F49D-19EDCA68A4C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4B595A-59C0-FA3E-E90B-4B1FF4FD1BFB}"/>
              </a:ext>
            </a:extLst>
          </p:cNvPr>
          <p:cNvSpPr txBox="1"/>
          <p:nvPr/>
        </p:nvSpPr>
        <p:spPr>
          <a:xfrm>
            <a:off x="8408237" y="2665102"/>
            <a:ext cx="331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Three transactions and three data-items</a:t>
            </a:r>
          </a:p>
        </p:txBody>
      </p:sp>
    </p:spTree>
    <p:extLst>
      <p:ext uri="{BB962C8B-B14F-4D97-AF65-F5344CB8AC3E}">
        <p14:creationId xmlns:p14="http://schemas.microsoft.com/office/powerpoint/2010/main" val="3849488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0A61-FCFF-498D-0061-6EEF4BF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5175-7AE1-75AC-6F31-7B24F6E6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ED3C34-271A-D378-A49C-7696520444C8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B65C93-8044-5E17-EE60-DE1E20C42983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888B9B-35B8-99B3-839C-FDFFEF28717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67C612-73AA-0A29-2C7F-BBAFAEDC61D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0257C-FF71-9645-7B4B-3008FA98B46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FA24C6-FB11-B655-EEEB-DCA7F289ED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80EAF1-4984-A1F6-5DBA-F5ABB7BC68D5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8AAE78-E112-BAD4-972E-F0C341AC7C1A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03D8F8-9CFA-F7A8-90D1-AAF4A91B45A9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E2F806A-899C-5C48-7B8E-FE751A642D0F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660EAF8-5946-0A80-3953-A4B65270D34E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B484EB9-702D-EC8F-C320-694A82A9D0EC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C5293ED-B0C5-EB87-5953-AED066F2A822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5960724-44C0-03D2-623A-AF9D3094356A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79C936D-48B0-49B5-60C1-3E990519543D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E0CD2-612E-BF36-FDA8-DE559B38C654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88D756-2724-A9D6-1F6C-9DE9F38248D4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B4DFFB-AA06-EB09-66DC-8701BEAC23E7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AC53F4-BDCA-804A-0DF4-C2D4AE772813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51B9C-FA7B-28A7-792D-22692039BB41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E58E9CDF-5F77-E3A3-C9BC-7312AFEB04C7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BC6B67-EF49-FB5C-504A-2BD46E42511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8705FD-195C-0FE4-3599-75C5BEA6316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7F2103-B272-C71D-D6AB-E943E0AFB26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093D7EEF-97D6-C403-FF8F-AFF285378258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8A52D1A1-9155-14FD-59E5-5E29594B201C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F3CED6A1-04F9-0B34-A92E-DA7A9E25A1ED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C422EBC-83E6-B4C8-3AE9-937960487E18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432513F7-8EAC-2C62-566C-006D5A55B9E3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BD537D86-0985-6CCE-BA4D-0A0007BE2AE6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48718B-4AB6-B73B-E9D8-44FB69BE9F96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1D7386-0E1F-88AE-9E75-A65E384B4377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0AD62F-AA0D-2FB1-6BA7-DA51D7187655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A370B6-D22A-EC11-D604-BA02612217DE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5A9ED6-83B3-33CA-1692-157524B29972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92FC11-138D-4D98-D04D-A4C4F35B14DC}"/>
              </a:ext>
            </a:extLst>
          </p:cNvPr>
          <p:cNvSpPr txBox="1"/>
          <p:nvPr/>
        </p:nvSpPr>
        <p:spPr>
          <a:xfrm>
            <a:off x="541759" y="136926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T3 starts 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6AE94-96C6-694D-68E3-371BCEA37940}"/>
              </a:ext>
            </a:extLst>
          </p:cNvPr>
          <p:cNvGrpSpPr/>
          <p:nvPr/>
        </p:nvGrpSpPr>
        <p:grpSpPr>
          <a:xfrm>
            <a:off x="4080246" y="2537306"/>
            <a:ext cx="812659" cy="568399"/>
            <a:chOff x="4041067" y="2434458"/>
            <a:chExt cx="812659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778B7F-CE1E-584C-29C2-9669A22FC9D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337DE9-28C8-DF71-8FF2-63A55489065A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541C4-8303-C457-5122-C7D992496AF8}"/>
              </a:ext>
            </a:extLst>
          </p:cNvPr>
          <p:cNvGrpSpPr/>
          <p:nvPr/>
        </p:nvGrpSpPr>
        <p:grpSpPr>
          <a:xfrm>
            <a:off x="1412218" y="3306168"/>
            <a:ext cx="812659" cy="568399"/>
            <a:chOff x="4041067" y="2434458"/>
            <a:chExt cx="812659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1B2E7B-8CD5-2DDE-3099-F562374B3F72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EFE804-1F33-9579-462F-A964474B570D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E5CC4C-AC5F-09E0-6012-EC025ED828F9}"/>
              </a:ext>
            </a:extLst>
          </p:cNvPr>
          <p:cNvGrpSpPr/>
          <p:nvPr/>
        </p:nvGrpSpPr>
        <p:grpSpPr>
          <a:xfrm>
            <a:off x="1685732" y="4381018"/>
            <a:ext cx="812659" cy="568399"/>
            <a:chOff x="4041067" y="2434458"/>
            <a:chExt cx="812659" cy="5683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7EEE3E-F91B-2A4C-F792-2B7D3349E6CE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A49DAD-695C-4DEC-3F25-D733F46FA823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226E74-EE59-DB4C-CC2A-7152B44E0783}"/>
              </a:ext>
            </a:extLst>
          </p:cNvPr>
          <p:cNvGrpSpPr/>
          <p:nvPr/>
        </p:nvGrpSpPr>
        <p:grpSpPr>
          <a:xfrm>
            <a:off x="50132" y="4907190"/>
            <a:ext cx="889662" cy="568399"/>
            <a:chOff x="4060317" y="2434458"/>
            <a:chExt cx="889662" cy="5683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DE8C1-A42C-620C-1D17-B25A35B81D0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A951B0-3E67-E541-BACC-E10AD066A2D6}"/>
                </a:ext>
              </a:extLst>
            </p:cNvPr>
            <p:cNvSpPr txBox="1"/>
            <p:nvPr/>
          </p:nvSpPr>
          <p:spPr>
            <a:xfrm>
              <a:off x="4137320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6C37BB-D994-5A46-4180-20D5B2B413C4}"/>
              </a:ext>
            </a:extLst>
          </p:cNvPr>
          <p:cNvGrpSpPr/>
          <p:nvPr/>
        </p:nvGrpSpPr>
        <p:grpSpPr>
          <a:xfrm>
            <a:off x="5222536" y="2513831"/>
            <a:ext cx="819690" cy="568399"/>
            <a:chOff x="4060317" y="2434458"/>
            <a:chExt cx="819690" cy="56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3E6FE7-EF9A-0263-0847-29C15051A635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96F1C3-6700-60BC-306D-D2D8053E2F8E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B8141D-B506-638C-724A-9A3D393B1CE6}"/>
              </a:ext>
            </a:extLst>
          </p:cNvPr>
          <p:cNvGrpSpPr/>
          <p:nvPr/>
        </p:nvGrpSpPr>
        <p:grpSpPr>
          <a:xfrm>
            <a:off x="2253007" y="3274600"/>
            <a:ext cx="819690" cy="568399"/>
            <a:chOff x="4060317" y="2434458"/>
            <a:chExt cx="819690" cy="568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C6DEC94-EE08-51E1-C278-69DA9C1F49DB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D38837-4990-1582-AEBA-149A91AC8BA5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1C67F6-B08C-041D-F339-A0573747F638}"/>
              </a:ext>
            </a:extLst>
          </p:cNvPr>
          <p:cNvGrpSpPr/>
          <p:nvPr/>
        </p:nvGrpSpPr>
        <p:grpSpPr>
          <a:xfrm>
            <a:off x="3299315" y="4195152"/>
            <a:ext cx="819690" cy="568399"/>
            <a:chOff x="4060317" y="2434458"/>
            <a:chExt cx="819690" cy="5683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1624A8F-9797-9767-996B-3476DB533286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520C30-1DEB-DE92-3A0A-8FC9337B8E2D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8897F-14E3-873F-2057-C766FFD95AC1}"/>
              </a:ext>
            </a:extLst>
          </p:cNvPr>
          <p:cNvGrpSpPr/>
          <p:nvPr/>
        </p:nvGrpSpPr>
        <p:grpSpPr>
          <a:xfrm>
            <a:off x="5051599" y="4894419"/>
            <a:ext cx="819690" cy="568399"/>
            <a:chOff x="4060317" y="2434458"/>
            <a:chExt cx="819690" cy="56839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4E26EAE-D6EE-2DFB-90E4-1748B7CA812B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262DAF-DE6C-0E44-52A6-622B9E309722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3AE6ED-0713-D4E5-BAFA-8411F10D056A}"/>
              </a:ext>
            </a:extLst>
          </p:cNvPr>
          <p:cNvGrpSpPr/>
          <p:nvPr/>
        </p:nvGrpSpPr>
        <p:grpSpPr>
          <a:xfrm>
            <a:off x="4728381" y="1777990"/>
            <a:ext cx="819690" cy="568399"/>
            <a:chOff x="4060317" y="2434458"/>
            <a:chExt cx="819690" cy="56839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6BD44F-7178-A98C-E2B4-A0555D7CFC30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99CA6F8-8E34-1366-234F-ACBA95C21B8F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T3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455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30A9-1FBA-FBFE-2C06-079F2AA5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4E7D-0CA0-E21D-F7A0-398F3986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2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B02F3B7-52B3-6BDE-3931-360A67AFE774}"/>
              </a:ext>
            </a:extLst>
          </p:cNvPr>
          <p:cNvGraphicFramePr>
            <a:graphicFrameLocks/>
          </p:cNvGraphicFramePr>
          <p:nvPr/>
        </p:nvGraphicFramePr>
        <p:xfrm>
          <a:off x="4570898" y="3001480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05C802-1F61-E196-1355-F07B6A89AF85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3059535" y="3336760"/>
            <a:ext cx="2041422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2D0250-3233-9FDE-E857-656747E26D5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100957" y="3336760"/>
            <a:ext cx="2206403" cy="4702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7C014-36D9-8236-D5BE-3C766A0A79E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129957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05C1CB-9094-84B4-6686-E3133B3E3E4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893859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5CD214-C737-9CED-5EF9-A93089A6710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893859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E400F1E-C9A0-C2CE-125A-DA6117D041BA}"/>
              </a:ext>
            </a:extLst>
          </p:cNvPr>
          <p:cNvGraphicFramePr>
            <a:graphicFrameLocks/>
          </p:cNvGraphicFramePr>
          <p:nvPr/>
        </p:nvGraphicFramePr>
        <p:xfrm>
          <a:off x="1874771" y="3800934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CS-Emp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FF08ED-F6B7-2198-1910-F8CC04D0EB36}"/>
              </a:ext>
            </a:extLst>
          </p:cNvPr>
          <p:cNvGraphicFramePr>
            <a:graphicFrameLocks/>
          </p:cNvGraphicFramePr>
          <p:nvPr/>
        </p:nvGraphicFramePr>
        <p:xfrm>
          <a:off x="4570898" y="3800934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Table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692204-560E-C751-9084-FE44E2F1372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5100957" y="3336760"/>
            <a:ext cx="0" cy="4641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DC8A40-ABE5-0E18-BDC6-389A9E9F0084}"/>
              </a:ext>
            </a:extLst>
          </p:cNvPr>
          <p:cNvGraphicFramePr>
            <a:graphicFrameLocks/>
          </p:cNvGraphicFramePr>
          <p:nvPr/>
        </p:nvGraphicFramePr>
        <p:xfrm>
          <a:off x="59989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EBB3FB4-93C9-6E71-CDC8-2070DDD9DF77}"/>
              </a:ext>
            </a:extLst>
          </p:cNvPr>
          <p:cNvGraphicFramePr>
            <a:graphicFrameLocks/>
          </p:cNvGraphicFramePr>
          <p:nvPr/>
        </p:nvGraphicFramePr>
        <p:xfrm>
          <a:off x="2363800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CEF7A16-3BBE-57BC-EC43-886CD8700BD4}"/>
              </a:ext>
            </a:extLst>
          </p:cNvPr>
          <p:cNvGraphicFramePr>
            <a:graphicFrameLocks/>
          </p:cNvGraphicFramePr>
          <p:nvPr/>
        </p:nvGraphicFramePr>
        <p:xfrm>
          <a:off x="412174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F0A73AB-5183-81DA-BCA8-6CFA6D7062F7}"/>
              </a:ext>
            </a:extLst>
          </p:cNvPr>
          <p:cNvGraphicFramePr>
            <a:graphicFrameLocks/>
          </p:cNvGraphicFramePr>
          <p:nvPr/>
        </p:nvGraphicFramePr>
        <p:xfrm>
          <a:off x="599898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AE3B677-8415-B553-82E7-2DD2B837758B}"/>
              </a:ext>
            </a:extLst>
          </p:cNvPr>
          <p:cNvGraphicFramePr>
            <a:graphicFrameLocks/>
          </p:cNvGraphicFramePr>
          <p:nvPr/>
        </p:nvGraphicFramePr>
        <p:xfrm>
          <a:off x="2360822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A712CB7-F038-3CF8-49FC-2A2AAA9461E8}"/>
              </a:ext>
            </a:extLst>
          </p:cNvPr>
          <p:cNvGraphicFramePr>
            <a:graphicFrameLocks/>
          </p:cNvGraphicFramePr>
          <p:nvPr/>
        </p:nvGraphicFramePr>
        <p:xfrm>
          <a:off x="4121746" y="526205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A294-0087-583A-86F6-11884C63AF52}"/>
              </a:ext>
            </a:extLst>
          </p:cNvPr>
          <p:cNvCxnSpPr>
            <a:cxnSpLocks/>
          </p:cNvCxnSpPr>
          <p:nvPr/>
        </p:nvCxnSpPr>
        <p:spPr>
          <a:xfrm flipH="1">
            <a:off x="1129957" y="487977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56BE5-B031-CA6A-A9FB-DDB91E131639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0CFC16-842A-E53F-2627-8D8F4CF34AFF}"/>
              </a:ext>
            </a:extLst>
          </p:cNvPr>
          <p:cNvCxnSpPr>
            <a:cxnSpLocks/>
          </p:cNvCxnSpPr>
          <p:nvPr/>
        </p:nvCxnSpPr>
        <p:spPr>
          <a:xfrm>
            <a:off x="2893859" y="487977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6CF0C-ED53-82C9-2748-98A1DB6383AC}"/>
              </a:ext>
            </a:extLst>
          </p:cNvPr>
          <p:cNvCxnSpPr>
            <a:cxnSpLocks/>
          </p:cNvCxnSpPr>
          <p:nvPr/>
        </p:nvCxnSpPr>
        <p:spPr>
          <a:xfrm>
            <a:off x="3583548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C66FC-2153-6454-D435-BFE6B0F84254}"/>
              </a:ext>
            </a:extLst>
          </p:cNvPr>
          <p:cNvCxnSpPr>
            <a:cxnSpLocks/>
          </p:cNvCxnSpPr>
          <p:nvPr/>
        </p:nvCxnSpPr>
        <p:spPr>
          <a:xfrm>
            <a:off x="3583548" y="541783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EF5B96A9-EC68-987C-7ABD-E6BF9DBDC292}"/>
              </a:ext>
            </a:extLst>
          </p:cNvPr>
          <p:cNvGraphicFramePr>
            <a:graphicFrameLocks/>
          </p:cNvGraphicFramePr>
          <p:nvPr/>
        </p:nvGraphicFramePr>
        <p:xfrm>
          <a:off x="5955298" y="3807011"/>
          <a:ext cx="236952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529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History-Emp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579A99-3DDC-3CDC-406C-A5F2696B70E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161075" y="4159455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2830C7-40EC-DC89-9337-BA1F3C71B4A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24977" y="4159455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F8439E-BA02-389E-EB11-AEFB1F35BC7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924977" y="4159455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BC0E0DD2-3732-D9D2-91B6-49504819005D}"/>
              </a:ext>
            </a:extLst>
          </p:cNvPr>
          <p:cNvGraphicFramePr>
            <a:graphicFrameLocks/>
          </p:cNvGraphicFramePr>
          <p:nvPr/>
        </p:nvGraphicFramePr>
        <p:xfrm>
          <a:off x="5631016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EEC1CF9C-E97D-0940-371A-DCC285303C49}"/>
              </a:ext>
            </a:extLst>
          </p:cNvPr>
          <p:cNvGraphicFramePr>
            <a:graphicFrameLocks/>
          </p:cNvGraphicFramePr>
          <p:nvPr/>
        </p:nvGraphicFramePr>
        <p:xfrm>
          <a:off x="7394918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1600CABD-D7B3-3132-ADA5-8790E9B1C22E}"/>
              </a:ext>
            </a:extLst>
          </p:cNvPr>
          <p:cNvGraphicFramePr>
            <a:graphicFrameLocks/>
          </p:cNvGraphicFramePr>
          <p:nvPr/>
        </p:nvGraphicFramePr>
        <p:xfrm>
          <a:off x="9152864" y="4543113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Page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F595EA0F-1571-3BDB-9C12-39A06DC68056}"/>
              </a:ext>
            </a:extLst>
          </p:cNvPr>
          <p:cNvGraphicFramePr>
            <a:graphicFrameLocks/>
          </p:cNvGraphicFramePr>
          <p:nvPr/>
        </p:nvGraphicFramePr>
        <p:xfrm>
          <a:off x="7394918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69422C0B-20EC-30B4-1F1C-DC0681D06006}"/>
              </a:ext>
            </a:extLst>
          </p:cNvPr>
          <p:cNvGraphicFramePr>
            <a:graphicFrameLocks/>
          </p:cNvGraphicFramePr>
          <p:nvPr/>
        </p:nvGraphicFramePr>
        <p:xfrm>
          <a:off x="9155842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32052916-0707-9780-B8CE-472753241E53}"/>
              </a:ext>
            </a:extLst>
          </p:cNvPr>
          <p:cNvGraphicFramePr>
            <a:graphicFrameLocks/>
          </p:cNvGraphicFramePr>
          <p:nvPr/>
        </p:nvGraphicFramePr>
        <p:xfrm>
          <a:off x="10916766" y="5267741"/>
          <a:ext cx="106011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18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Tuple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67BC01-1EA4-764F-BECC-A6B377D1E090}"/>
              </a:ext>
            </a:extLst>
          </p:cNvPr>
          <p:cNvCxnSpPr>
            <a:cxnSpLocks/>
          </p:cNvCxnSpPr>
          <p:nvPr/>
        </p:nvCxnSpPr>
        <p:spPr>
          <a:xfrm flipH="1">
            <a:off x="7924977" y="4885460"/>
            <a:ext cx="1763902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60B5B6-26AA-9A8A-0A9D-5B456650F486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0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168B0C-EB60-ACEA-405E-FA14B3540E69}"/>
              </a:ext>
            </a:extLst>
          </p:cNvPr>
          <p:cNvCxnSpPr>
            <a:cxnSpLocks/>
          </p:cNvCxnSpPr>
          <p:nvPr/>
        </p:nvCxnSpPr>
        <p:spPr>
          <a:xfrm>
            <a:off x="9688879" y="4885460"/>
            <a:ext cx="1757946" cy="383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239BB0F-648A-3F92-B5B5-F0A42FC5280B}"/>
              </a:ext>
            </a:extLst>
          </p:cNvPr>
          <p:cNvCxnSpPr>
            <a:cxnSpLocks/>
          </p:cNvCxnSpPr>
          <p:nvPr/>
        </p:nvCxnSpPr>
        <p:spPr>
          <a:xfrm>
            <a:off x="8614666" y="4707173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E83873-B8B9-7DB0-65B7-F7D0A21B65D2}"/>
              </a:ext>
            </a:extLst>
          </p:cNvPr>
          <p:cNvCxnSpPr>
            <a:cxnSpLocks/>
          </p:cNvCxnSpPr>
          <p:nvPr/>
        </p:nvCxnSpPr>
        <p:spPr>
          <a:xfrm>
            <a:off x="10378568" y="5423529"/>
            <a:ext cx="36531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3F562C-3253-A7BF-3C54-B7D62D75480F}"/>
              </a:ext>
            </a:extLst>
          </p:cNvPr>
          <p:cNvSpPr txBox="1"/>
          <p:nvPr/>
        </p:nvSpPr>
        <p:spPr>
          <a:xfrm>
            <a:off x="541759" y="1329510"/>
            <a:ext cx="10812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T3 is not allowed to lock until T1 finishes because T3 wants to read something which has SIX intention!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340755-F1CA-3B4D-3A65-E099444DA100}"/>
              </a:ext>
            </a:extLst>
          </p:cNvPr>
          <p:cNvGrpSpPr/>
          <p:nvPr/>
        </p:nvGrpSpPr>
        <p:grpSpPr>
          <a:xfrm>
            <a:off x="4080246" y="2537306"/>
            <a:ext cx="812659" cy="568399"/>
            <a:chOff x="4041067" y="2434458"/>
            <a:chExt cx="812659" cy="56839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1E6860-A1A1-328A-B80C-55F38631158C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FE0536-AB29-C019-4CCD-CA9B5D3308BE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02ADE5-2F29-B352-48B6-9BAF2914F0D5}"/>
              </a:ext>
            </a:extLst>
          </p:cNvPr>
          <p:cNvGrpSpPr/>
          <p:nvPr/>
        </p:nvGrpSpPr>
        <p:grpSpPr>
          <a:xfrm>
            <a:off x="1412218" y="3306168"/>
            <a:ext cx="812659" cy="568399"/>
            <a:chOff x="4041067" y="2434458"/>
            <a:chExt cx="812659" cy="568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433A17-51FB-D495-B4DE-95C022DDF5A6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5B2ED1-3694-86D8-93A1-361DB52C338E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AC7068-4880-5D58-5685-4D648AFC559F}"/>
              </a:ext>
            </a:extLst>
          </p:cNvPr>
          <p:cNvGrpSpPr/>
          <p:nvPr/>
        </p:nvGrpSpPr>
        <p:grpSpPr>
          <a:xfrm>
            <a:off x="1685732" y="4381018"/>
            <a:ext cx="812659" cy="568399"/>
            <a:chOff x="4041067" y="2434458"/>
            <a:chExt cx="812659" cy="5683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37D08B4-06F9-0E41-C161-79F9EB45C0E4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C20A57-269E-9C37-8A66-EFA0ED4985A1}"/>
                </a:ext>
              </a:extLst>
            </p:cNvPr>
            <p:cNvSpPr txBox="1"/>
            <p:nvPr/>
          </p:nvSpPr>
          <p:spPr>
            <a:xfrm>
              <a:off x="4041067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SIX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1ECD35-F93D-3678-B8F4-E319B49CB322}"/>
              </a:ext>
            </a:extLst>
          </p:cNvPr>
          <p:cNvGrpSpPr/>
          <p:nvPr/>
        </p:nvGrpSpPr>
        <p:grpSpPr>
          <a:xfrm>
            <a:off x="50132" y="4907190"/>
            <a:ext cx="889662" cy="568399"/>
            <a:chOff x="4060317" y="2434458"/>
            <a:chExt cx="889662" cy="5683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69A299-7ACE-65C7-A03C-7BC1C5EAE13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378693-B548-7EA7-7325-E663E123B8BD}"/>
                </a:ext>
              </a:extLst>
            </p:cNvPr>
            <p:cNvSpPr txBox="1"/>
            <p:nvPr/>
          </p:nvSpPr>
          <p:spPr>
            <a:xfrm>
              <a:off x="4137320" y="2508289"/>
              <a:ext cx="812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X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T1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1A816-E051-79F1-FA01-691D485C307F}"/>
              </a:ext>
            </a:extLst>
          </p:cNvPr>
          <p:cNvGrpSpPr/>
          <p:nvPr/>
        </p:nvGrpSpPr>
        <p:grpSpPr>
          <a:xfrm>
            <a:off x="5222536" y="2513831"/>
            <a:ext cx="819690" cy="568399"/>
            <a:chOff x="4060317" y="2434458"/>
            <a:chExt cx="819690" cy="5683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B96BC7-79E5-A692-4DD6-250F9095FBFE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1917-832C-F640-9EF1-96EB00844C9A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7145A8-594D-6482-908F-6C971822546A}"/>
              </a:ext>
            </a:extLst>
          </p:cNvPr>
          <p:cNvGrpSpPr/>
          <p:nvPr/>
        </p:nvGrpSpPr>
        <p:grpSpPr>
          <a:xfrm>
            <a:off x="2253007" y="3274600"/>
            <a:ext cx="819690" cy="568399"/>
            <a:chOff x="4060317" y="2434458"/>
            <a:chExt cx="819690" cy="56839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2FE7D7-9AAB-40E5-3511-BD82E3C5265C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FEF9FD-70A3-A831-CFFF-DA1DC41A56C0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882A45-C159-40A5-8B38-BA5545FA45DF}"/>
              </a:ext>
            </a:extLst>
          </p:cNvPr>
          <p:cNvGrpSpPr/>
          <p:nvPr/>
        </p:nvGrpSpPr>
        <p:grpSpPr>
          <a:xfrm>
            <a:off x="3299315" y="4195152"/>
            <a:ext cx="819690" cy="568399"/>
            <a:chOff x="4060317" y="2434458"/>
            <a:chExt cx="819690" cy="56839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AA2826-2B52-3121-A579-D6788761E6FA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F2C6EC-08D9-89AE-8E56-547A4F0C030C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IS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613725-ABB0-EB03-ACA1-BA6E17C236BC}"/>
              </a:ext>
            </a:extLst>
          </p:cNvPr>
          <p:cNvGrpSpPr/>
          <p:nvPr/>
        </p:nvGrpSpPr>
        <p:grpSpPr>
          <a:xfrm>
            <a:off x="5051599" y="4894419"/>
            <a:ext cx="819690" cy="568399"/>
            <a:chOff x="4060317" y="2434458"/>
            <a:chExt cx="819690" cy="56839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4A36C43-72F7-B5AD-8484-A947C8F6993A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48FA09-182D-111D-C7AE-36F527CB4217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T2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FCC87A-5F83-8995-63AD-736DADBC8EAB}"/>
              </a:ext>
            </a:extLst>
          </p:cNvPr>
          <p:cNvGrpSpPr/>
          <p:nvPr/>
        </p:nvGrpSpPr>
        <p:grpSpPr>
          <a:xfrm>
            <a:off x="4728381" y="1777990"/>
            <a:ext cx="819690" cy="568399"/>
            <a:chOff x="4060317" y="2434458"/>
            <a:chExt cx="819690" cy="56839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AAB88E-24F4-3192-A5F6-C65ED1283143}"/>
                </a:ext>
              </a:extLst>
            </p:cNvPr>
            <p:cNvSpPr/>
            <p:nvPr/>
          </p:nvSpPr>
          <p:spPr>
            <a:xfrm>
              <a:off x="4060317" y="2434458"/>
              <a:ext cx="733063" cy="568399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3CF198-C5D4-33FE-336C-17DFE4511E90}"/>
                </a:ext>
              </a:extLst>
            </p:cNvPr>
            <p:cNvSpPr txBox="1"/>
            <p:nvPr/>
          </p:nvSpPr>
          <p:spPr>
            <a:xfrm>
              <a:off x="4146944" y="2508289"/>
              <a:ext cx="7330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S</a:t>
              </a:r>
              <a:r>
                <a:rPr lang="en-US" sz="2000" b="1" baseline="-25000" dirty="0">
                  <a:latin typeface="Palatino Linotype" panose="02040502050505030304" pitchFamily="18" charset="0"/>
                </a:rPr>
                <a:t>T3</a:t>
              </a:r>
              <a:endParaRPr lang="en-US" sz="2000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00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AA7D-75A4-CE33-62EB-CD30B423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6B29-FCB2-0A8F-D4E1-F6C5C1B2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Escalation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FB734-4EC4-0FB6-1358-3166B91B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99732B-0FE7-588A-912A-0052001E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DBMS automatically switches to coarser-grained locks when a transaction acquires too many finer-grained locks.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Reduces the number of requests that the lock manager needs to process.</a:t>
            </a:r>
          </a:p>
        </p:txBody>
      </p:sp>
    </p:spTree>
    <p:extLst>
      <p:ext uri="{BB962C8B-B14F-4D97-AF65-F5344CB8AC3E}">
        <p14:creationId xmlns:p14="http://schemas.microsoft.com/office/powerpoint/2010/main" val="177959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39F1-845E-9F89-1368-5F912DE6D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3BF9-BF53-A551-0E7E-CBB0F6C8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AFA44-368D-56FC-50B3-BF07A9A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3A3366D-E7C5-2112-8B8B-25A5393E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2PL forces transactions to acquire locks!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Strong Strict 2PL forces transactions to acquire locks early to prevent cascade aborts!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These protocols take a pessimistic approach and assume that conflicts are common and transactions access a lot of data items!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759515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A30A-F0D7-DFC9-0BBE-91DB354F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CAA-9916-F99A-AED9-6546FED4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77" y="2666198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Timestamp Ordering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2215-FC69-289B-ABC4-DFE43CB1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9679-212C-B147-DDD7-21D1ED3F9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DC4DA-3EF7-AA0B-4132-872F0C31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679E29-49F7-2A34-9086-2913B3B3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An optimistic concurrency control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Assumption: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Conflicts between transactions are rare.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Transactions are short-lived.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Optimized for the no-conflict cases.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BE1A9-933E-D1D0-1AB0-D3180106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Timestamp Ordering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274682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99A53-69A7-2784-1ADA-60354D39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C7926-5FA9-3424-FB73-D03D401F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E9CC9B-F695-3DC9-49BD-F94F3A763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1039375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transaction Ti is assigned a </a:t>
            </a:r>
            <a:r>
              <a:rPr lang="en-US" sz="2400" b="1" dirty="0">
                <a:latin typeface="Palatino Linotype" panose="02040502050505030304" pitchFamily="18" charset="0"/>
              </a:rPr>
              <a:t>unique monotonically increasing </a:t>
            </a:r>
            <a:r>
              <a:rPr lang="en-US" sz="2400" dirty="0">
                <a:latin typeface="Palatino Linotype" panose="02040502050505030304" pitchFamily="18" charset="0"/>
              </a:rPr>
              <a:t>timestamp.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Let </a:t>
            </a:r>
            <a:r>
              <a:rPr lang="en-US" sz="2400" b="1" dirty="0">
                <a:latin typeface="Palatino Linotype" panose="02040502050505030304" pitchFamily="18" charset="0"/>
              </a:rPr>
              <a:t>TS(Ti) </a:t>
            </a:r>
            <a:r>
              <a:rPr lang="en-US" sz="2400" dirty="0">
                <a:latin typeface="Palatino Linotype" panose="02040502050505030304" pitchFamily="18" charset="0"/>
              </a:rPr>
              <a:t>be the timestamp allocated to transaction </a:t>
            </a:r>
            <a:r>
              <a:rPr lang="en-US" sz="2400" b="1" dirty="0">
                <a:latin typeface="Palatino Linotype" panose="02040502050505030304" pitchFamily="18" charset="0"/>
              </a:rPr>
              <a:t>Ti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to assign the timestamp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Depends on the design.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to generate a timestamp?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B6F5AD-780D-8DA7-D1A7-7E38CD6E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Assigning Timestamps</a:t>
            </a:r>
          </a:p>
        </p:txBody>
      </p:sp>
    </p:spTree>
    <p:extLst>
      <p:ext uri="{BB962C8B-B14F-4D97-AF65-F5344CB8AC3E}">
        <p14:creationId xmlns:p14="http://schemas.microsoft.com/office/powerpoint/2010/main" val="31467623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DFD7E-B6DC-AFEC-13F9-3FB3E5CC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8333D-ED97-5BC8-C0DC-09D81E3E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E24C3E-2FE9-5957-ECFD-F667C58C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1039375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transaction Ti is assigned a </a:t>
            </a:r>
            <a:r>
              <a:rPr lang="en-US" sz="2400" b="1" dirty="0">
                <a:latin typeface="Palatino Linotype" panose="02040502050505030304" pitchFamily="18" charset="0"/>
              </a:rPr>
              <a:t>unique monotonically increasing </a:t>
            </a:r>
            <a:r>
              <a:rPr lang="en-US" sz="2400" dirty="0">
                <a:latin typeface="Palatino Linotype" panose="02040502050505030304" pitchFamily="18" charset="0"/>
              </a:rPr>
              <a:t>timestamp.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Let </a:t>
            </a:r>
            <a:r>
              <a:rPr lang="en-US" sz="2400" b="1" dirty="0">
                <a:latin typeface="Palatino Linotype" panose="02040502050505030304" pitchFamily="18" charset="0"/>
              </a:rPr>
              <a:t>TS(Ti) </a:t>
            </a:r>
            <a:r>
              <a:rPr lang="en-US" sz="2400" dirty="0">
                <a:latin typeface="Palatino Linotype" panose="02040502050505030304" pitchFamily="18" charset="0"/>
              </a:rPr>
              <a:t>be the timestamp allocated to transaction </a:t>
            </a:r>
            <a:r>
              <a:rPr lang="en-US" sz="2400" b="1" dirty="0">
                <a:latin typeface="Palatino Linotype" panose="02040502050505030304" pitchFamily="18" charset="0"/>
              </a:rPr>
              <a:t>Ti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to assign the timestamp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Depends on the design.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to generate a timestamp?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Wall clock time / System time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Logical counter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Hybrid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7085D5-E9B3-B212-5631-0625D2A9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Assigning Timestamps</a:t>
            </a:r>
          </a:p>
        </p:txBody>
      </p:sp>
    </p:spTree>
    <p:extLst>
      <p:ext uri="{BB962C8B-B14F-4D97-AF65-F5344CB8AC3E}">
        <p14:creationId xmlns:p14="http://schemas.microsoft.com/office/powerpoint/2010/main" val="638751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E8C01-3E9E-6ECE-566E-0C18753A2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4C7E1-724D-417A-5ADD-0D4B6CCE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F458AB-B9EE-7830-0302-49C68C92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Timestamps are used to determine the </a:t>
            </a:r>
            <a:r>
              <a:rPr lang="en-US" sz="2400" b="1" dirty="0">
                <a:latin typeface="Palatino Linotype" panose="02040502050505030304" pitchFamily="18" charset="0"/>
              </a:rPr>
              <a:t>serializability order of transactions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two transactions Ti and </a:t>
            </a:r>
            <a:r>
              <a:rPr lang="en-US" sz="2400" dirty="0" err="1">
                <a:latin typeface="Palatino Linotype" panose="02040502050505030304" pitchFamily="18" charset="0"/>
              </a:rPr>
              <a:t>Tj</a:t>
            </a:r>
            <a:r>
              <a:rPr lang="en-US" sz="2400" dirty="0">
                <a:latin typeface="Palatino Linotype" panose="02040502050505030304" pitchFamily="18" charset="0"/>
              </a:rPr>
              <a:t>, if TS(Ti) &lt; TS(</a:t>
            </a:r>
            <a:r>
              <a:rPr lang="en-US" sz="2400" dirty="0" err="1">
                <a:latin typeface="Palatino Linotype" panose="02040502050505030304" pitchFamily="18" charset="0"/>
              </a:rPr>
              <a:t>Tj</a:t>
            </a:r>
            <a:r>
              <a:rPr lang="en-US" sz="2400" dirty="0">
                <a:latin typeface="Palatino Linotype" panose="02040502050505030304" pitchFamily="18" charset="0"/>
              </a:rPr>
              <a:t>), then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DBMS must ensure that the execution schedule for these transactions is equivalent to the serial schedule where Ti appears before </a:t>
            </a:r>
            <a:r>
              <a:rPr lang="en-US" dirty="0" err="1">
                <a:latin typeface="Palatino Linotype" panose="02040502050505030304" pitchFamily="18" charset="0"/>
              </a:rPr>
              <a:t>Tj</a:t>
            </a:r>
            <a:r>
              <a:rPr lang="en-US" dirty="0">
                <a:latin typeface="Palatino Linotype" panose="02040502050505030304" pitchFamily="18" charset="0"/>
              </a:rPr>
              <a:t> .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database object (e.g., tuple) need to track the timestamps of that last accessed/modified them.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490BA3-8F0C-F84A-90DE-A30BC08A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Timestamp Ordering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2162626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CC4B-AF64-09D8-DA4F-6AEC0C57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3FBAF-EC72-D7D2-465B-64115919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2D16AB-44D9-11C8-4288-049F67C4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Timestamp Ordering (</a:t>
            </a:r>
            <a:r>
              <a:rPr lang="en-US" sz="2400" b="1" dirty="0">
                <a:latin typeface="Palatino Linotype" panose="02040502050505030304" pitchFamily="18" charset="0"/>
              </a:rPr>
              <a:t>T/O</a:t>
            </a:r>
            <a:r>
              <a:rPr lang="en-US" sz="2400" dirty="0">
                <a:latin typeface="Palatino Linotype" panose="02040502050505030304" pitchFamily="18" charset="0"/>
              </a:rPr>
              <a:t>) can be used to design an OCC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OCC using T/O, DBMS creates a </a:t>
            </a:r>
            <a:r>
              <a:rPr lang="en-US" sz="2400" b="1" dirty="0">
                <a:latin typeface="Palatino Linotype" panose="02040502050505030304" pitchFamily="18" charset="0"/>
              </a:rPr>
              <a:t>private workspace </a:t>
            </a:r>
            <a:r>
              <a:rPr lang="en-US" sz="2400" dirty="0">
                <a:latin typeface="Palatino Linotype" panose="02040502050505030304" pitchFamily="18" charset="0"/>
              </a:rPr>
              <a:t>for each transaction.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CA1F44-7D18-70B5-9A28-AB146F64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67098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B395-63EE-1378-CE59-29BEDA7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6742-473A-197A-A60F-B7DA90EC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E738-E065-2C37-95AE-FCB31C6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70AAF9-2C75-FF37-55CF-0AE5D96FAC57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DB3BEEC-1536-2232-4F20-A4640D857FD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B54AE5-C71C-9E5D-D159-E53A5825F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65C18-396E-8177-6D98-FF3B295F0ED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003BEB-4106-5A08-E5CD-B695F968B280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FF54F-8783-5665-31E8-AEE4B2006302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8422CD-DBD5-E15F-9BB0-9513E700F63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C010A8-316E-27C3-E6B6-6B774DCC6CFA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91A447-E72E-463C-30FE-2A272F8E242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210BC-E04E-D232-F3A1-6A62C28449E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72CCC-EF3B-CB68-A5C6-B1E814E315C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F7242-7030-39ED-E417-FDDFFAA7C474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87C4CD-8CF3-1838-438C-3F8AC8D20C4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D58F19-AF58-2C41-FB0B-971180AEC56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A8F798-4FD8-32D8-FFED-76F568FDBD81}"/>
              </a:ext>
            </a:extLst>
          </p:cNvPr>
          <p:cNvGrpSpPr/>
          <p:nvPr/>
        </p:nvGrpSpPr>
        <p:grpSpPr>
          <a:xfrm>
            <a:off x="8959852" y="1626120"/>
            <a:ext cx="1560960" cy="448560"/>
            <a:chOff x="8959852" y="1626120"/>
            <a:chExt cx="156096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F8D6C4-E64A-7AB9-9E40-6911DFAB3819}"/>
                    </a:ext>
                  </a:extLst>
                </p14:cNvPr>
                <p14:cNvContentPartPr/>
                <p14:nvPr/>
              </p14:nvContentPartPr>
              <p14:xfrm>
                <a:off x="8959852" y="1626120"/>
                <a:ext cx="1560960" cy="41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F8D6C4-E64A-7AB9-9E40-6911DFAB38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3732" y="1620000"/>
                  <a:ext cx="157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550CC8-E98D-ADE2-8E5F-ABBE57670FDC}"/>
                    </a:ext>
                  </a:extLst>
                </p14:cNvPr>
                <p14:cNvContentPartPr/>
                <p14:nvPr/>
              </p14:nvContentPartPr>
              <p14:xfrm>
                <a:off x="10328932" y="1848240"/>
                <a:ext cx="16488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550CC8-E98D-ADE2-8E5F-ABBE57670F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2812" y="1842120"/>
                  <a:ext cx="177120" cy="23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85803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F0C7-99A9-EA4D-B3F2-8C64607F4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E1BB-C80E-4729-372E-14B331A2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A3439A-3B03-7263-C3E9-1BD35912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Timestamp Ordering (</a:t>
            </a:r>
            <a:r>
              <a:rPr lang="en-US" sz="2400" b="1" dirty="0">
                <a:latin typeface="Palatino Linotype" panose="02040502050505030304" pitchFamily="18" charset="0"/>
              </a:rPr>
              <a:t>T/O</a:t>
            </a:r>
            <a:r>
              <a:rPr lang="en-US" sz="2400" dirty="0">
                <a:latin typeface="Palatino Linotype" panose="02040502050505030304" pitchFamily="18" charset="0"/>
              </a:rPr>
              <a:t>) can be used to design an OCC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OCC using T/O, DBMS creates a </a:t>
            </a:r>
            <a:r>
              <a:rPr lang="en-US" sz="2400" b="1" dirty="0">
                <a:latin typeface="Palatino Linotype" panose="02040502050505030304" pitchFamily="18" charset="0"/>
              </a:rPr>
              <a:t>private workspace </a:t>
            </a:r>
            <a:r>
              <a:rPr lang="en-US" sz="2400" dirty="0">
                <a:latin typeface="Palatino Linotype" panose="02040502050505030304" pitchFamily="18" charset="0"/>
              </a:rPr>
              <a:t>for each transaction.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object </a:t>
            </a:r>
            <a:r>
              <a:rPr lang="en-US" b="1" dirty="0">
                <a:latin typeface="Palatino Linotype" panose="02040502050505030304" pitchFamily="18" charset="0"/>
              </a:rPr>
              <a:t>read</a:t>
            </a:r>
            <a:r>
              <a:rPr lang="en-US" dirty="0">
                <a:latin typeface="Palatino Linotype" panose="02040502050505030304" pitchFamily="18" charset="0"/>
              </a:rPr>
              <a:t> is copied into workspace.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B325F8-63B5-A149-E43B-D991B67C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7184578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E2063-1918-EBB7-3944-A3527CF2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7EACB-A877-E7A7-8838-A3863DC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E1A1D1-D209-B3C8-EA62-73C84E28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Timestamp Ordering (</a:t>
            </a:r>
            <a:r>
              <a:rPr lang="en-US" sz="2400" b="1" dirty="0">
                <a:latin typeface="Palatino Linotype" panose="02040502050505030304" pitchFamily="18" charset="0"/>
              </a:rPr>
              <a:t>T/O</a:t>
            </a:r>
            <a:r>
              <a:rPr lang="en-US" sz="2400" dirty="0">
                <a:latin typeface="Palatino Linotype" panose="02040502050505030304" pitchFamily="18" charset="0"/>
              </a:rPr>
              <a:t>) can be used to design an OCC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OCC using T/O, DBMS creates a </a:t>
            </a:r>
            <a:r>
              <a:rPr lang="en-US" sz="2400" b="1" dirty="0">
                <a:latin typeface="Palatino Linotype" panose="02040502050505030304" pitchFamily="18" charset="0"/>
              </a:rPr>
              <a:t>private workspace </a:t>
            </a:r>
            <a:r>
              <a:rPr lang="en-US" sz="2400" dirty="0">
                <a:latin typeface="Palatino Linotype" panose="02040502050505030304" pitchFamily="18" charset="0"/>
              </a:rPr>
              <a:t>for each transaction.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object </a:t>
            </a:r>
            <a:r>
              <a:rPr lang="en-US" b="1" dirty="0">
                <a:latin typeface="Palatino Linotype" panose="02040502050505030304" pitchFamily="18" charset="0"/>
              </a:rPr>
              <a:t>read</a:t>
            </a:r>
            <a:r>
              <a:rPr lang="en-US" dirty="0">
                <a:latin typeface="Palatino Linotype" panose="02040502050505030304" pitchFamily="18" charset="0"/>
              </a:rPr>
              <a:t> is copied into workspace. </a:t>
            </a:r>
          </a:p>
          <a:p>
            <a:pPr marL="457200" lvl="1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Updates/Writes are applied to workspace.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F3E1CB-0BC3-C06A-8E4E-C633AA89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056772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BD1B3-D2D3-2EBB-5D40-5C8DB127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FE41-C385-0EAA-AC21-CB5DF517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C93956-0B37-9E6A-E0D2-DFE0B72A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Timestamp Ordering (</a:t>
            </a:r>
            <a:r>
              <a:rPr lang="en-US" sz="2400" b="1" dirty="0">
                <a:latin typeface="Palatino Linotype" panose="02040502050505030304" pitchFamily="18" charset="0"/>
              </a:rPr>
              <a:t>T/O</a:t>
            </a:r>
            <a:r>
              <a:rPr lang="en-US" sz="2400" dirty="0">
                <a:latin typeface="Palatino Linotype" panose="02040502050505030304" pitchFamily="18" charset="0"/>
              </a:rPr>
              <a:t>) can be used to design an OCC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OCC using T/O, DBMS creates a </a:t>
            </a:r>
            <a:r>
              <a:rPr lang="en-US" sz="2400" b="1" dirty="0">
                <a:latin typeface="Palatino Linotype" panose="02040502050505030304" pitchFamily="18" charset="0"/>
              </a:rPr>
              <a:t>private workspace </a:t>
            </a:r>
            <a:r>
              <a:rPr lang="en-US" sz="2400" dirty="0">
                <a:latin typeface="Palatino Linotype" panose="02040502050505030304" pitchFamily="18" charset="0"/>
              </a:rPr>
              <a:t>for each transaction.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object </a:t>
            </a:r>
            <a:r>
              <a:rPr lang="en-US" b="1" dirty="0">
                <a:latin typeface="Palatino Linotype" panose="02040502050505030304" pitchFamily="18" charset="0"/>
              </a:rPr>
              <a:t>read</a:t>
            </a:r>
            <a:r>
              <a:rPr lang="en-US" dirty="0">
                <a:latin typeface="Palatino Linotype" panose="02040502050505030304" pitchFamily="18" charset="0"/>
              </a:rPr>
              <a:t> is copied into workspace. </a:t>
            </a:r>
          </a:p>
          <a:p>
            <a:pPr marL="457200" lvl="1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Updates/Writes are applied to workspace.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 a transaction commits, the DBMS checks if the workspace writes conflict with other transactions. </a:t>
            </a:r>
          </a:p>
          <a:p>
            <a:pPr marL="457200" lvl="1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there are no conflicts, the workspace write set is copied to the database.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0228BC-6EC1-D349-72A1-8A0774D0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3682521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B8D4-EFDD-AC36-182F-43B4AC3E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8E52F-522D-D1FB-92A5-4630C78B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31FB85-12C4-2499-E158-A93492A6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does OCC work?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613064-B74D-F1A9-56BE-FD5B751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Phases</a:t>
            </a:r>
          </a:p>
        </p:txBody>
      </p:sp>
    </p:spTree>
    <p:extLst>
      <p:ext uri="{BB962C8B-B14F-4D97-AF65-F5344CB8AC3E}">
        <p14:creationId xmlns:p14="http://schemas.microsoft.com/office/powerpoint/2010/main" val="257523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E3CDE-A8F6-6EB7-FA2F-BD79693C1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38D74-D986-7604-4B8C-D963746B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E9257B-3D18-E604-0974-DDF42D65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does OCC work?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Three Phases of OCC: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Read Phase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Validation Phase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Write Phase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AB3B4E-82BB-534A-E418-37C1D892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Phases</a:t>
            </a:r>
          </a:p>
        </p:txBody>
      </p:sp>
    </p:spTree>
    <p:extLst>
      <p:ext uri="{BB962C8B-B14F-4D97-AF65-F5344CB8AC3E}">
        <p14:creationId xmlns:p14="http://schemas.microsoft.com/office/powerpoint/2010/main" val="22812028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4C73-BB6B-49E0-DD4B-684F405F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6E35B-064B-0604-8AD6-2A9BE8D8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6FA04C-7A8C-ADFF-89EB-736F4526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Track the read/write sets of each transaction and store the writes of each transaction in a private workspace.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DBMS copies every tuple that the transaction accesses from the database to its private workspace.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10BC57-E14C-2191-0155-FCD79450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 Phase</a:t>
            </a:r>
          </a:p>
        </p:txBody>
      </p:sp>
    </p:spTree>
    <p:extLst>
      <p:ext uri="{BB962C8B-B14F-4D97-AF65-F5344CB8AC3E}">
        <p14:creationId xmlns:p14="http://schemas.microsoft.com/office/powerpoint/2010/main" val="144597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7ABE-8331-F0F8-0B35-CDB019EB1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76985-3728-4560-CAA7-8D2165DE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69BDCA-EC5C-7A1E-9E08-F7A512D9A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Assign the transaction a unique timestamp (TS) and then check whether it conflicts with other transactions.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51CF1F-4079-ECC9-4C4A-B28E9601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Validation Phase</a:t>
            </a:r>
          </a:p>
        </p:txBody>
      </p:sp>
    </p:spTree>
    <p:extLst>
      <p:ext uri="{BB962C8B-B14F-4D97-AF65-F5344CB8AC3E}">
        <p14:creationId xmlns:p14="http://schemas.microsoft.com/office/powerpoint/2010/main" val="2424117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5153A-E108-E934-897B-67F8F47A8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E129-5BA5-F710-EB40-E1F98047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0A14F5-9117-2D21-07F4-43BA71F9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validation is successful, set the write timestamp (W-TS) for all the modified objects in private workspace to the validation timestamp.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Next, update the value and timestamp in the database.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Otherwise abort transaction.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2332CF-2A25-C8D5-B31A-8A3072FD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 Phase</a:t>
            </a:r>
          </a:p>
        </p:txBody>
      </p:sp>
    </p:spTree>
    <p:extLst>
      <p:ext uri="{BB962C8B-B14F-4D97-AF65-F5344CB8AC3E}">
        <p14:creationId xmlns:p14="http://schemas.microsoft.com/office/powerpoint/2010/main" val="1425600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7A135-7608-3DF1-97B5-4CB2125C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E4DF-ED75-C27C-53EE-73329545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B7C552-C3D6-6D5A-0017-30E6C37D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111821-B830-B79B-E74F-FA9A6B06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7602"/>
              </p:ext>
            </p:extLst>
          </p:nvPr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B710850-6789-7179-D270-62458E635021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18B521A-AEDE-8549-05A2-F61072C74F1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EC0E35-8EA9-0787-05B4-1B5DCF15F34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5DB725-DA75-CBB5-4CC4-0E1B0C0E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28656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AC2ECA-8176-BC04-B413-63FA1F3C8F85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88016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C9207-3AB4-881A-80AD-856D0689A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871B0-0FD8-AC14-59F2-5DA4CC1A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7BB3A8-4843-68BF-986C-18284839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0F4D33-8D7F-816D-0575-95FB47140948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C8D5A9D-176E-A5EC-42FE-75740D40ACD7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0249AF-484D-D578-28AD-CC240AB70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11205E-ABE2-09DB-05EC-607EA9217AA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606D50-70E9-1E57-8717-A915DFD39C34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F891C5-0423-F814-2242-C85BA8502FA6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BEAC47-8C33-400A-3345-91514495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53652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3A95A5-8D35-ABCE-9FD9-EEC78FC756D3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A4031C5-A9D5-19E9-7005-E19DAAD3FC56}"/>
              </a:ext>
            </a:extLst>
          </p:cNvPr>
          <p:cNvSpPr/>
          <p:nvPr/>
        </p:nvSpPr>
        <p:spPr>
          <a:xfrm>
            <a:off x="1168844" y="229684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0CDF3-A3DC-BD13-B68C-411FF6ABE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8969-1E18-1887-478C-3F55B4C1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EE5C-AC40-B002-C2C5-4FC6ADF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CB5339-C7F6-6C5C-4086-3B9C9A2736E8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5AAEADA-76A4-EFCC-C4A5-CA413987501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2671F4-6234-7B18-DC96-408A5D5B0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785B9F-ECA2-9441-CC4F-4EB3F52F2DF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45F652-B6D0-1023-3BE1-EB71595A3256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D8906-BD97-7D6C-61E1-E9F66D45C53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18A881-2580-7A8B-952B-B3E63E1FAA9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A7282B-5744-68E8-9678-6F1876F721E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12EE6-904E-1773-0E8F-37260C78BD52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CF8DAC-086C-2691-596E-9A781714DAD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4CDE20-B6B5-C421-4CC0-163ECC98B56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2101E5-F776-0A10-E368-870ED3AECB0B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42B228-00CF-1E38-E787-76B30976F47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32F1AE-17CB-8A12-FDD6-EB4AD2714E6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8D27A1-1A3A-A3AC-4A77-2AB5462F5F17}"/>
              </a:ext>
            </a:extLst>
          </p:cNvPr>
          <p:cNvGrpSpPr/>
          <p:nvPr/>
        </p:nvGrpSpPr>
        <p:grpSpPr>
          <a:xfrm>
            <a:off x="8959852" y="1626120"/>
            <a:ext cx="1560960" cy="448560"/>
            <a:chOff x="8959852" y="1626120"/>
            <a:chExt cx="156096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A3840A-0369-FEC5-C0B5-D9861CC8AFEA}"/>
                    </a:ext>
                  </a:extLst>
                </p14:cNvPr>
                <p14:cNvContentPartPr/>
                <p14:nvPr/>
              </p14:nvContentPartPr>
              <p14:xfrm>
                <a:off x="8959852" y="1626120"/>
                <a:ext cx="1560960" cy="41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A3840A-0369-FEC5-C0B5-D9861CC8AF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3732" y="1620000"/>
                  <a:ext cx="157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D7CC0B-CDAC-DFA4-10D0-C1EDDC53D995}"/>
                    </a:ext>
                  </a:extLst>
                </p14:cNvPr>
                <p14:cNvContentPartPr/>
                <p14:nvPr/>
              </p14:nvContentPartPr>
              <p14:xfrm>
                <a:off x="10328932" y="1848240"/>
                <a:ext cx="16488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D7CC0B-CDAC-DFA4-10D0-C1EDDC53D9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2825" y="1842120"/>
                  <a:ext cx="177093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D2BCC-552C-6CC3-6AA0-9E3178660063}"/>
              </a:ext>
            </a:extLst>
          </p:cNvPr>
          <p:cNvGrpSpPr/>
          <p:nvPr/>
        </p:nvGrpSpPr>
        <p:grpSpPr>
          <a:xfrm>
            <a:off x="10306972" y="2587320"/>
            <a:ext cx="509400" cy="661680"/>
            <a:chOff x="10306972" y="2587320"/>
            <a:chExt cx="50940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5FD45D-A265-B3C5-8334-C392D132A146}"/>
                    </a:ext>
                  </a:extLst>
                </p14:cNvPr>
                <p14:cNvContentPartPr/>
                <p14:nvPr/>
              </p14:nvContentPartPr>
              <p14:xfrm>
                <a:off x="10308772" y="2587320"/>
                <a:ext cx="507600" cy="61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5FD45D-A265-B3C5-8334-C392D132A1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02652" y="2581200"/>
                  <a:ext cx="5198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DFD51-5522-7F1A-E577-63DE8DB4C874}"/>
                    </a:ext>
                  </a:extLst>
                </p14:cNvPr>
                <p14:cNvContentPartPr/>
                <p14:nvPr/>
              </p14:nvContentPartPr>
              <p14:xfrm>
                <a:off x="10306972" y="3021480"/>
                <a:ext cx="213840" cy="22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DFD51-5522-7F1A-E577-63DE8DB4C8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0852" y="3015360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39AA6-C100-9919-8AAC-E13772926106}"/>
              </a:ext>
            </a:extLst>
          </p:cNvPr>
          <p:cNvCxnSpPr>
            <a:cxnSpLocks/>
          </p:cNvCxnSpPr>
          <p:nvPr/>
        </p:nvCxnSpPr>
        <p:spPr>
          <a:xfrm flipV="1">
            <a:off x="5299235" y="3343536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71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24E46-8B5A-359D-5243-D6C3E2E0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6AE07-CFBE-A6A8-6D62-75AC9110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C1F722-DEC9-D302-718E-40B29D06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71B28D-8302-FBB5-A5C9-ADC9A527C938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40AFC2-0B8C-8A2D-FE79-F562C3BCEE0C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4067B4-6B77-271E-6B82-B3A360245D0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4F2A16-11D4-075F-CDC3-46C0A6081FB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080DA4-AD1B-6EA8-C642-20872F4EEF5D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4ABC79-C9FE-9803-CE59-ABEF2CDCBD7D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73641-29D7-10FD-7868-D4B964075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141633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84955F-4321-F7A2-2C4C-D8971F3D584D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7A74142-3AB2-C377-0750-835EC0A0DFDD}"/>
              </a:ext>
            </a:extLst>
          </p:cNvPr>
          <p:cNvSpPr/>
          <p:nvPr/>
        </p:nvSpPr>
        <p:spPr>
          <a:xfrm>
            <a:off x="1211740" y="291466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14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9814-4FB3-AABC-51CA-8C15F729D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625EF-9399-3D51-F405-97568A3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069526-6C5B-1A04-5A2B-DE5F27F8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8B1067-40DD-4BA0-3F4E-C2BACDC01DB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16332EF-E317-8A30-3AF7-B881AE4B348E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0BC995-A4BD-7894-8690-0148D0038D5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47455-CBC2-FEC7-5264-EAEA7616F5E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F7CCC9-FE0D-C021-75F1-2F066492EA8F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7BDCAF-4871-5075-1A04-19AF1C776E4D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B0858A-268F-4FDF-39AC-EC91FB3E4858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C2DA65-B4C1-DD8A-6AE2-87FB68B3CA13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DDF56BF-9B39-07E8-4FA1-24ECB21D8BBC}"/>
              </a:ext>
            </a:extLst>
          </p:cNvPr>
          <p:cNvSpPr/>
          <p:nvPr/>
        </p:nvSpPr>
        <p:spPr>
          <a:xfrm>
            <a:off x="3099399" y="292428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278FE47-C607-396C-594F-0F11AD3C5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29516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FA7262D-ADE7-5C00-4157-EF51BEE45618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727735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A53C-5E20-7936-C1B8-510925060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4FB01-C15A-F896-295D-BFAF7A13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E60696-33DD-B5B2-776F-509DBD30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382FFD-1D02-979C-6E4D-478FB6D21F40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2B02F9C-65DC-FAC1-8E0C-C4C0B68BF7DF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062D8-B2C1-DA9F-46BC-75D3B43CD9C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E86595-3E27-0D4E-B5EB-B7001D38F02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E3F0B5-AF23-3FD8-E8FB-0D0B52467628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162D45-C9B5-1272-416F-581A9B35BAE5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6CB9EE-B474-0403-9722-D81252C34E3E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276E37-5AFC-79C0-D467-B103F26DE658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35C5EF3-AE3C-C704-A313-8B4189AF0DCC}"/>
              </a:ext>
            </a:extLst>
          </p:cNvPr>
          <p:cNvSpPr/>
          <p:nvPr/>
        </p:nvSpPr>
        <p:spPr>
          <a:xfrm>
            <a:off x="3097035" y="355730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35758D1-37D5-4398-D021-10D8D6D2D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80831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6C1AA07-6CD3-58EA-1C20-E5E900228680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3531063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AE7DE-F555-1675-78D2-D291648B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678FE-255D-F74E-2401-70B71D34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19FBA-6AC8-4413-CC33-FF063C31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713DB0-A3F9-FC03-B52D-9E60443B2CD7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4090199-8CB2-E927-2291-560572A1259D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6AACD1-BDAE-AE94-915E-0357561B2F3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888426-7F41-F1EA-A62A-616513C8AA2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F034F8-7DA3-C7BE-74A1-7DF41AB1E4D8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C9B598-AD94-EA5E-5EA9-B56A36FFCB27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A62F9E-D7A5-9236-084A-995736BF0D6B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5DBB0-B7F7-5D9C-B6E7-33454C9D1328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7E10D0A-BD9E-E405-9443-CFEBB5FB8378}"/>
              </a:ext>
            </a:extLst>
          </p:cNvPr>
          <p:cNvSpPr/>
          <p:nvPr/>
        </p:nvSpPr>
        <p:spPr>
          <a:xfrm>
            <a:off x="3097035" y="381992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339EFA-89CD-00E5-ED93-91C51C0CD828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FBCBC27-A3DF-D0EC-F197-CF55838F327D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2347E-226B-C3EC-940A-C529D121EA33}"/>
              </a:ext>
            </a:extLst>
          </p:cNvPr>
          <p:cNvSpPr txBox="1"/>
          <p:nvPr/>
        </p:nvSpPr>
        <p:spPr>
          <a:xfrm>
            <a:off x="4976866" y="5701024"/>
            <a:ext cx="2332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Timestamp for T2: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TS(T2) = 1</a:t>
            </a:r>
          </a:p>
        </p:txBody>
      </p:sp>
    </p:spTree>
    <p:extLst>
      <p:ext uri="{BB962C8B-B14F-4D97-AF65-F5344CB8AC3E}">
        <p14:creationId xmlns:p14="http://schemas.microsoft.com/office/powerpoint/2010/main" val="32189330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8F217-50A7-BFE1-A03B-D55EF9C35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0FF75-2C02-93BB-38EC-4CA171BC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4178FE-61E8-2C65-83FC-1CD06312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ED628A-FA56-B23B-A241-544956A7ADE8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B90ACF0-2B08-ED00-E853-6D2D244B41C4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25AB64-FF28-5B70-AEF0-84B0816CB0E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A75D9-C888-DE08-DF03-683672258CD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2AC131-39CE-DEAF-ECF0-02AF60ECCC8D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F5AAAF8-D6A1-E664-D99F-F90BC35A11F4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C95C34-8E9D-309C-6A1F-2AF9C0C197A1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3D294E-1BEE-8B33-1673-1BE36C3ED7CD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5674FC3-E6B6-6303-F057-33A650128442}"/>
              </a:ext>
            </a:extLst>
          </p:cNvPr>
          <p:cNvSpPr/>
          <p:nvPr/>
        </p:nvSpPr>
        <p:spPr>
          <a:xfrm>
            <a:off x="3097035" y="411744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517ED9-2918-2BDA-9CFD-980E0145CEE5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51D5F3-33FC-0085-7DB9-77D5CDD76F88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9D359-B4B7-C622-A5C8-9DF88A6779DF}"/>
              </a:ext>
            </a:extLst>
          </p:cNvPr>
          <p:cNvSpPr txBox="1"/>
          <p:nvPr/>
        </p:nvSpPr>
        <p:spPr>
          <a:xfrm>
            <a:off x="4976866" y="5701024"/>
            <a:ext cx="213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Nothing written so no change to timestamp.</a:t>
            </a:r>
          </a:p>
        </p:txBody>
      </p:sp>
    </p:spTree>
    <p:extLst>
      <p:ext uri="{BB962C8B-B14F-4D97-AF65-F5344CB8AC3E}">
        <p14:creationId xmlns:p14="http://schemas.microsoft.com/office/powerpoint/2010/main" val="22896860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AF6DF-1FE7-9DC2-7590-DF6F15AD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A1965-D659-FF92-00A1-D3CD359F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55B6C0-78A9-15DA-3210-753B8020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CE586B-3AD3-4F8A-E4E5-872DE05558BF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88D2264-F589-9150-F561-54372213C863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491294-D251-CC9E-244F-F365614E298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9A63F5-EBE5-0925-091E-9D7FB1EE04D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BE1628-C12B-09F1-804B-D1ED5BEA6A2A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E07B33-2FFD-99AC-E5F7-976500B17900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E393A-93C2-450C-D289-B5634C1AE18D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A4B019-876C-D545-84BA-BBBBD14A4C66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A5A0991-4E73-CAFC-DF79-E29EAD85873C}"/>
              </a:ext>
            </a:extLst>
          </p:cNvPr>
          <p:cNvSpPr/>
          <p:nvPr/>
        </p:nvSpPr>
        <p:spPr>
          <a:xfrm>
            <a:off x="3097035" y="445432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D4166-AB9C-9C2B-7B27-D2C158ADCEF2}"/>
              </a:ext>
            </a:extLst>
          </p:cNvPr>
          <p:cNvSpPr txBox="1"/>
          <p:nvPr/>
        </p:nvSpPr>
        <p:spPr>
          <a:xfrm>
            <a:off x="4976866" y="5701024"/>
            <a:ext cx="2136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 update to global database.</a:t>
            </a:r>
          </a:p>
        </p:txBody>
      </p:sp>
    </p:spTree>
    <p:extLst>
      <p:ext uri="{BB962C8B-B14F-4D97-AF65-F5344CB8AC3E}">
        <p14:creationId xmlns:p14="http://schemas.microsoft.com/office/powerpoint/2010/main" val="39226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C1FF-A488-F968-6B63-E2B34CC3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2903A-EC34-2B0F-25D7-B3332BE8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0DE3AB-B5CC-FD76-0736-45BE89F1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CA91DA-39BC-FCDB-95D2-DE0F601D0C9D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E800A98-F7E6-1680-4DF0-A9F1C6B7CACB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F40E7A-6CA0-59A7-9582-80E8C0B815A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F4DF3F-C252-B7A9-C91F-2D3760AA348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E2906B-E72A-8256-45E9-75CBF1BCF615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1569D9-188F-74AC-5F69-97B545AFDBDB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FC1A36-29ED-6C6B-A4CB-E76D8561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85895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C0DC4D-8380-74CD-74A0-D5DB16449840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73D6387-72C3-7FCE-72D8-1F104BF8A093}"/>
              </a:ext>
            </a:extLst>
          </p:cNvPr>
          <p:cNvSpPr/>
          <p:nvPr/>
        </p:nvSpPr>
        <p:spPr>
          <a:xfrm>
            <a:off x="1168844" y="4747031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560956-B317-E67D-8659-CCDE1FBFC987}"/>
              </a:ext>
            </a:extLst>
          </p:cNvPr>
          <p:cNvSpPr txBox="1"/>
          <p:nvPr/>
        </p:nvSpPr>
        <p:spPr>
          <a:xfrm>
            <a:off x="4976866" y="5701024"/>
            <a:ext cx="213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Update in value.</a:t>
            </a:r>
          </a:p>
        </p:txBody>
      </p:sp>
    </p:spTree>
    <p:extLst>
      <p:ext uri="{BB962C8B-B14F-4D97-AF65-F5344CB8AC3E}">
        <p14:creationId xmlns:p14="http://schemas.microsoft.com/office/powerpoint/2010/main" val="3841390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288E-5F66-89A4-1688-AFA1C469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57854-50CA-DF76-48F5-B4B12B45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4D6799-B9DB-AA06-51A7-88FCB667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7C3E83-0344-2E2E-A429-8A075079E60F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1B4D80C-BC4C-3F23-F943-1263F64232A9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6A4F94-39A1-D253-4A78-81CFC037B95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D7BADC-6797-A505-EECB-8AEC5C81CF9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CC953E-9656-9B8E-ABDD-3229946FF7C2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2494323-4344-F8AD-4179-F5B9239C8F6E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3CE29B-3C69-A770-E5A8-9AFE44F95AE5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62AE160-09AC-87AA-4109-8028967BC45E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99DB083-5EA2-0FEA-6694-3FAEC23202F4}"/>
              </a:ext>
            </a:extLst>
          </p:cNvPr>
          <p:cNvSpPr/>
          <p:nvPr/>
        </p:nvSpPr>
        <p:spPr>
          <a:xfrm>
            <a:off x="1168844" y="505054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FF590-BEF8-60F8-718D-234D9B32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9A795-3C68-4037-639A-11A7128D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78D788-E40D-CCE2-7ADB-0D49A28C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57BB4C-C10B-CD84-86E1-CCB43D005B1D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458BA1B-52A2-D66B-BAFC-6A59CEF78C34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938569-8AFD-8552-6208-37E3018412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FDE897-49CA-6DB2-1FBA-43FF56E4173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4FD474-4791-E9BC-AD21-A70DD5845472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569535D-D76A-0568-A5D8-F316FD9149B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24524C-832C-5BF8-3A68-35BF4DCA8CE6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1E23C-15DE-1AC4-991A-D337E1CD2083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39B90B5-A35D-7D23-F3F2-C484D86DA53B}"/>
              </a:ext>
            </a:extLst>
          </p:cNvPr>
          <p:cNvSpPr/>
          <p:nvPr/>
        </p:nvSpPr>
        <p:spPr>
          <a:xfrm>
            <a:off x="1168844" y="5377802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114E3-7DFF-2225-9A34-A2F7108A1AF7}"/>
              </a:ext>
            </a:extLst>
          </p:cNvPr>
          <p:cNvSpPr txBox="1"/>
          <p:nvPr/>
        </p:nvSpPr>
        <p:spPr>
          <a:xfrm>
            <a:off x="4976866" y="5701024"/>
            <a:ext cx="2332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Timestamp for T1: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TS(T1) = 2</a:t>
            </a:r>
          </a:p>
        </p:txBody>
      </p:sp>
    </p:spTree>
    <p:extLst>
      <p:ext uri="{BB962C8B-B14F-4D97-AF65-F5344CB8AC3E}">
        <p14:creationId xmlns:p14="http://schemas.microsoft.com/office/powerpoint/2010/main" val="29049160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93754-9372-4CE5-5C6B-BFFBD0AE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D946-0EA2-026F-F8E1-C56749C7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9E52ED-615F-B78B-7319-1E1864C4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2641B-84CD-0C9F-E41D-5140BC6CB2AD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CE3B6B1-1236-F7BF-3876-DDCA3D5ED5DA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F461DD-F95F-150C-AF8C-6543EE16563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34DE7F-CE9A-8F91-2B0C-2005D4C1601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E198AE-2A97-726B-7028-D8FADDDF2FF4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F5030A7-4A55-8520-6E1D-2D1DBC0A581D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AA25FC-DC9C-2402-33D0-3208644F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56658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8367D9-1CE5-CFA2-8A64-A76B522AD285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562C12D-ECAA-B18E-74B0-EFCA6CA3F243}"/>
              </a:ext>
            </a:extLst>
          </p:cNvPr>
          <p:cNvSpPr/>
          <p:nvPr/>
        </p:nvSpPr>
        <p:spPr>
          <a:xfrm>
            <a:off x="1168844" y="5619983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16D23-508F-D748-71DC-65753C39AF31}"/>
              </a:ext>
            </a:extLst>
          </p:cNvPr>
          <p:cNvSpPr txBox="1"/>
          <p:nvPr/>
        </p:nvSpPr>
        <p:spPr>
          <a:xfrm>
            <a:off x="4976866" y="5701024"/>
            <a:ext cx="2607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Write-Timestamp set for data-item A.</a:t>
            </a:r>
          </a:p>
        </p:txBody>
      </p:sp>
    </p:spTree>
    <p:extLst>
      <p:ext uri="{BB962C8B-B14F-4D97-AF65-F5344CB8AC3E}">
        <p14:creationId xmlns:p14="http://schemas.microsoft.com/office/powerpoint/2010/main" val="292200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496C0-A213-5CE0-CED4-9A82BC5F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C3FE-6F14-8E46-DD95-BD037E7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77717-C333-A771-87A9-466D9FB2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240BA9-3FA1-9E05-09AF-00C61BCE2EE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0E13F64-1F13-CD4E-677F-9F13C37D1810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9B7E-7401-903E-222B-912E15B64C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3E2E7E-5F2C-52C7-EFA3-7456DC4A784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497B9-183B-FC32-7BF6-C150313CE873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42B851-8212-B12F-D06D-61FE11587376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A94D54-73F0-E25D-0028-E1FE01B5280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F07FBF-41C8-F30F-576D-778B71C7192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9318B7-4E50-9EF9-C9BE-04DE1A05E9D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1C203B-C5A8-E6E2-E765-78E9D1CDB72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0ACD23-18FA-CAC8-449A-4EA393A0115E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D229F-D688-0456-A106-ACE8733EAB90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F75BA-BF36-4107-711A-C76BDD8FC58F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C91BF-2FBF-D651-89F5-8D817CF645C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29F3B4-FBFC-37EB-E9B5-865FBE6C16B8}"/>
              </a:ext>
            </a:extLst>
          </p:cNvPr>
          <p:cNvGrpSpPr/>
          <p:nvPr/>
        </p:nvGrpSpPr>
        <p:grpSpPr>
          <a:xfrm>
            <a:off x="8959852" y="1626120"/>
            <a:ext cx="1560960" cy="448560"/>
            <a:chOff x="8959852" y="1626120"/>
            <a:chExt cx="156096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8E423A-A7C5-49B3-4579-838C4D7F9D35}"/>
                    </a:ext>
                  </a:extLst>
                </p14:cNvPr>
                <p14:cNvContentPartPr/>
                <p14:nvPr/>
              </p14:nvContentPartPr>
              <p14:xfrm>
                <a:off x="8959852" y="1626120"/>
                <a:ext cx="1560960" cy="41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8E423A-A7C5-49B3-4579-838C4D7F9D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3732" y="1620000"/>
                  <a:ext cx="157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2C1C0C-3ECC-E1D4-1DF0-2FCB1002A913}"/>
                    </a:ext>
                  </a:extLst>
                </p14:cNvPr>
                <p14:cNvContentPartPr/>
                <p14:nvPr/>
              </p14:nvContentPartPr>
              <p14:xfrm>
                <a:off x="10328932" y="1848240"/>
                <a:ext cx="164880" cy="22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2C1C0C-3ECC-E1D4-1DF0-2FCB1002A9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2825" y="1842120"/>
                  <a:ext cx="177093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1D155-007D-E96E-0047-BB85AAA80A24}"/>
              </a:ext>
            </a:extLst>
          </p:cNvPr>
          <p:cNvGrpSpPr/>
          <p:nvPr/>
        </p:nvGrpSpPr>
        <p:grpSpPr>
          <a:xfrm>
            <a:off x="10306972" y="2587320"/>
            <a:ext cx="509400" cy="661680"/>
            <a:chOff x="10306972" y="2587320"/>
            <a:chExt cx="50940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47FDF8-0F40-A42B-EABD-58A0CDE36927}"/>
                    </a:ext>
                  </a:extLst>
                </p14:cNvPr>
                <p14:cNvContentPartPr/>
                <p14:nvPr/>
              </p14:nvContentPartPr>
              <p14:xfrm>
                <a:off x="10308772" y="2587320"/>
                <a:ext cx="507600" cy="61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47FDF8-0F40-A42B-EABD-58A0CDE369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02652" y="2581200"/>
                  <a:ext cx="5198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BD0279-38BA-950B-E844-A6C3C27484AC}"/>
                    </a:ext>
                  </a:extLst>
                </p14:cNvPr>
                <p14:cNvContentPartPr/>
                <p14:nvPr/>
              </p14:nvContentPartPr>
              <p14:xfrm>
                <a:off x="10306972" y="3021480"/>
                <a:ext cx="213840" cy="22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BD0279-38BA-950B-E844-A6C3C27484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0862" y="3015350"/>
                  <a:ext cx="226059" cy="239779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A0E4E3-6CF2-32BD-2FA1-512C731889B2}"/>
              </a:ext>
            </a:extLst>
          </p:cNvPr>
          <p:cNvCxnSpPr>
            <a:cxnSpLocks/>
          </p:cNvCxnSpPr>
          <p:nvPr/>
        </p:nvCxnSpPr>
        <p:spPr>
          <a:xfrm flipV="1">
            <a:off x="5299235" y="3343536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0E86B8-7F3B-654E-0602-503EFD9D2266}"/>
              </a:ext>
            </a:extLst>
          </p:cNvPr>
          <p:cNvCxnSpPr>
            <a:cxnSpLocks/>
          </p:cNvCxnSpPr>
          <p:nvPr/>
        </p:nvCxnSpPr>
        <p:spPr>
          <a:xfrm flipH="1" flipV="1">
            <a:off x="3013544" y="2775005"/>
            <a:ext cx="3277263" cy="147099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C1F9A-14B0-8A64-0D8C-E5CBDB0245BF}"/>
              </a:ext>
            </a:extLst>
          </p:cNvPr>
          <p:cNvGrpSpPr/>
          <p:nvPr/>
        </p:nvGrpSpPr>
        <p:grpSpPr>
          <a:xfrm>
            <a:off x="8948692" y="2583720"/>
            <a:ext cx="676440" cy="635040"/>
            <a:chOff x="8948692" y="2583720"/>
            <a:chExt cx="67644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154FDE-FB2E-6BBC-2782-C21A70A8D0C7}"/>
                    </a:ext>
                  </a:extLst>
                </p14:cNvPr>
                <p14:cNvContentPartPr/>
                <p14:nvPr/>
              </p14:nvContentPartPr>
              <p14:xfrm>
                <a:off x="9004492" y="2611440"/>
                <a:ext cx="620640" cy="607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154FDE-FB2E-6BBC-2782-C21A70A8D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98372" y="2605320"/>
                  <a:ext cx="632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0F37DD-1063-74FB-1CE6-228C8F3BDC37}"/>
                    </a:ext>
                  </a:extLst>
                </p14:cNvPr>
                <p14:cNvContentPartPr/>
                <p14:nvPr/>
              </p14:nvContentPartPr>
              <p14:xfrm>
                <a:off x="8948692" y="2583720"/>
                <a:ext cx="207360" cy="12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0F37DD-1063-74FB-1CE6-228C8F3BDC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42572" y="2577600"/>
                  <a:ext cx="21960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04215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495F6-7F1E-E880-8408-6FD38185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E6352-EA8C-980B-9BE7-31A7DC84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E658D9-C267-B1C6-5C4D-EBB2C3D7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OCC Example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EA35CF-9A2F-F77D-5341-8585DB59C513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134C8D7-F004-26B7-FF45-00BDDFC58207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B261F8-04C3-AE2E-6486-5B40088FF17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BBF286-5123-BC48-F524-340480447B3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4E8E3A-9AC7-6DA8-9A20-2429BF58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379264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39B0B46-EBE0-9BA0-8D29-6280AC9D422A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29950F-2829-B4AD-C521-085C68CA7E35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5D89BB-8BCC-A92B-821C-31935C167A48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D44EF7C-5445-994B-498C-A063DB30DA91}"/>
              </a:ext>
            </a:extLst>
          </p:cNvPr>
          <p:cNvSpPr/>
          <p:nvPr/>
        </p:nvSpPr>
        <p:spPr>
          <a:xfrm>
            <a:off x="1168844" y="5638459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EBF10-7FB9-1D33-E91A-70F0A0F646D0}"/>
              </a:ext>
            </a:extLst>
          </p:cNvPr>
          <p:cNvSpPr txBox="1"/>
          <p:nvPr/>
        </p:nvSpPr>
        <p:spPr>
          <a:xfrm>
            <a:off x="4976866" y="5701024"/>
            <a:ext cx="2607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No conflicts so updates written to global database.</a:t>
            </a:r>
          </a:p>
        </p:txBody>
      </p:sp>
    </p:spTree>
    <p:extLst>
      <p:ext uri="{BB962C8B-B14F-4D97-AF65-F5344CB8AC3E}">
        <p14:creationId xmlns:p14="http://schemas.microsoft.com/office/powerpoint/2010/main" val="15588997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710B-0BF7-396F-505D-F2C3F84EB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0865-96E2-9F8F-4E57-2B991EC3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3F36E9-C1FC-42C3-E514-B97D95D3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Assign the transaction a unique timestamp (TS) and then check whether it conflicts with other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transaction Ti invokes </a:t>
            </a:r>
            <a:r>
              <a:rPr lang="en-US" sz="2400" b="1" dirty="0">
                <a:latin typeface="Palatino Linotype" panose="02040502050505030304" pitchFamily="18" charset="0"/>
              </a:rPr>
              <a:t>Commit</a:t>
            </a:r>
            <a:r>
              <a:rPr lang="en-US" sz="2400" dirty="0">
                <a:latin typeface="Palatino Linotype" panose="02040502050505030304" pitchFamily="18" charset="0"/>
              </a:rPr>
              <a:t>, the DBMS checks if it conflicts with other transactions.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Simplest mechanism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Use serial validation.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DBMS guarantee only serializable schedules are permitted?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685214-DFEC-E68C-0EC0-C3412F48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Validation Phase</a:t>
            </a:r>
          </a:p>
        </p:txBody>
      </p:sp>
    </p:spTree>
    <p:extLst>
      <p:ext uri="{BB962C8B-B14F-4D97-AF65-F5344CB8AC3E}">
        <p14:creationId xmlns:p14="http://schemas.microsoft.com/office/powerpoint/2010/main" val="42609479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A143-60D7-1C77-8DC3-B39DC0F1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5B6B-6145-604F-85F4-9C9BB04F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3ACC8F-2ADC-D117-B297-EF466118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Assign the transaction a unique timestamp (TS) and then check whether it conflicts with other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transaction Ti invokes </a:t>
            </a:r>
            <a:r>
              <a:rPr lang="en-US" sz="2400" b="1" dirty="0">
                <a:latin typeface="Palatino Linotype" panose="02040502050505030304" pitchFamily="18" charset="0"/>
              </a:rPr>
              <a:t>Commit</a:t>
            </a:r>
            <a:r>
              <a:rPr lang="en-US" sz="2400" dirty="0">
                <a:latin typeface="Palatino Linotype" panose="02040502050505030304" pitchFamily="18" charset="0"/>
              </a:rPr>
              <a:t>, the DBMS checks if it conflicts with other transactions.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Simplest mechanism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Use serial validation.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DBMS guarantee only serializable schedules are permitted?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Forward Validation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Backward Validation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1FFC87-C51E-5F95-E4AA-FC33795B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Validation Phase</a:t>
            </a:r>
          </a:p>
        </p:txBody>
      </p:sp>
    </p:spTree>
    <p:extLst>
      <p:ext uri="{BB962C8B-B14F-4D97-AF65-F5344CB8AC3E}">
        <p14:creationId xmlns:p14="http://schemas.microsoft.com/office/powerpoint/2010/main" val="1587905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C2AF-AA9F-0477-C4E7-17DBAC9E9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95B6-0AC0-44D4-AF08-989174DB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7AE06C-3160-CCFC-9FB5-62C4CBD5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At the time of commit, each transaction checks if it conflicts with other </a:t>
            </a:r>
            <a:r>
              <a:rPr lang="en-US" sz="2400" b="1" dirty="0">
                <a:latin typeface="Palatino Linotype" panose="02040502050505030304" pitchFamily="18" charset="0"/>
              </a:rPr>
              <a:t>concurrently ongoing transactions </a:t>
            </a:r>
            <a:r>
              <a:rPr lang="en-US" sz="2400" dirty="0">
                <a:latin typeface="Palatino Linotype" panose="02040502050505030304" pitchFamily="18" charset="0"/>
              </a:rPr>
              <a:t>(yet to be committed).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going to commit transaction (at the validation step), checks the timestamps and read/write sets of other ongoing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are three specific cases to satisfy: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23DE40-3620-8572-C528-972191AF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</a:t>
            </a:r>
          </a:p>
        </p:txBody>
      </p:sp>
    </p:spTree>
    <p:extLst>
      <p:ext uri="{BB962C8B-B14F-4D97-AF65-F5344CB8AC3E}">
        <p14:creationId xmlns:p14="http://schemas.microsoft.com/office/powerpoint/2010/main" val="42095456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D7BEC-65B9-A3FD-406B-6F3E9AD3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42F1F-E06C-6D3E-4CE3-74C4DA29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E8DB93-AF68-FFCF-A769-2B768EC6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two transactions T1 and T2, say T1 is at the validation step (T1 &lt; T2 )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Check if T1 completes its Write phase before T2 begins its Read phase.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conflict as all T1 's actions happen before T2 ‘s.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Essentially, serial ordering.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83831B-C059-7722-F5F3-591227E1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</a:t>
            </a:r>
          </a:p>
        </p:txBody>
      </p:sp>
    </p:spTree>
    <p:extLst>
      <p:ext uri="{BB962C8B-B14F-4D97-AF65-F5344CB8AC3E}">
        <p14:creationId xmlns:p14="http://schemas.microsoft.com/office/powerpoint/2010/main" val="37173079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54F1-2EA1-EE88-2D80-BCA51E3A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4BB32-A350-E5B0-1861-D3F63A4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9D213A-1F5C-539B-6044-2FE8341F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339769-F648-F0D5-93A5-21F73BA1D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88636"/>
              </p:ext>
            </p:extLst>
          </p:nvPr>
        </p:nvGraphicFramePr>
        <p:xfrm>
          <a:off x="1544229" y="1550773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241AB95-7D5C-39FA-F69F-26D4E756CBD8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FE57EB-1D2E-FAFE-C932-1191EE144BF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86DC4-54B2-31A1-1D97-BD34BBFF0AA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4900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A46D2-8331-6375-9F06-10459D922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11AC4-37E0-DF8E-A5F9-7632E9D6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5EF6B0-327B-3CEF-8FB6-FCDF8C44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1963"/>
            <a:ext cx="10933497" cy="45690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two transactions T1 and T2, say T1 is at the validation step (T1 &lt; T2 )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Check if T1 completes its Write phase before T2 starts its Write phase.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does not modify to any object read by T2.</a:t>
            </a:r>
          </a:p>
          <a:p>
            <a:pPr lvl="1"/>
            <a:r>
              <a:rPr lang="en-US" b="1" dirty="0" err="1">
                <a:latin typeface="Palatino Linotype" panose="02040502050505030304" pitchFamily="18" charset="0"/>
              </a:rPr>
              <a:t>WriteSet</a:t>
            </a:r>
            <a:r>
              <a:rPr lang="en-US" b="1" dirty="0">
                <a:latin typeface="Palatino Linotype" panose="02040502050505030304" pitchFamily="18" charset="0"/>
              </a:rPr>
              <a:t>(T1) </a:t>
            </a:r>
            <a:r>
              <a:rPr lang="en-US" sz="2400" b="1" dirty="0">
                <a:latin typeface="Palatino Linotype" panose="02040502050505030304" pitchFamily="18" charset="0"/>
              </a:rPr>
              <a:t>⋂</a:t>
            </a:r>
            <a:r>
              <a:rPr lang="en-US" b="1" dirty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ReadSet</a:t>
            </a:r>
            <a:r>
              <a:rPr lang="en-US" b="1" dirty="0">
                <a:latin typeface="Palatino Linotype" panose="02040502050505030304" pitchFamily="18" charset="0"/>
              </a:rPr>
              <a:t>(T2) = 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55D61D-8F51-D83A-6A0B-3D0C2884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</p:spTree>
    <p:extLst>
      <p:ext uri="{BB962C8B-B14F-4D97-AF65-F5344CB8AC3E}">
        <p14:creationId xmlns:p14="http://schemas.microsoft.com/office/powerpoint/2010/main" val="28092881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42CD-DDFD-A325-8A2F-44BA50F5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6B701-00E7-FE3E-45CC-6B41C262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437F9C-30C1-151A-E9EE-F3F70E3A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BCA168-1BC4-DAD2-B92F-FCB3FBA01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8140"/>
              </p:ext>
            </p:extLst>
          </p:nvPr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576FDAD-4857-398B-0233-A28E7F7AD893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99E4794-2B81-7524-334B-064045DE7DB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0AB4F4-CA3A-CF9D-C3CC-A86E8F8E00A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72D68D-2C2C-EBFA-F042-84C89BCA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31307"/>
              </p:ext>
            </p:extLst>
          </p:nvPr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C4ECC1-AB8B-BF15-D50B-0C40057DB794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114089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2CBB-FD4A-57E9-2675-5DEF5F09F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6F13A-84D9-53BF-B63C-9E66B4D0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7205-7EDC-D32C-39DD-8EE637CE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EAC2FE-B7A1-B68B-97A0-5BD154ACE5CC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C78EFF9-5419-583F-54C4-77601BB818DD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E2C73EE-CFB2-E6B7-FEE7-68B58E6948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32F3A1-A2F8-DACB-524B-B04F9AD17FA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4F6BFF-112A-D32B-3070-1B3872070983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4882F9-1D90-7BB4-20E0-9C2D40BAD9B4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051790-C439-0AF2-00A9-4EE5905D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53476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BFA44A-A1B9-4751-CDA3-FFA0E5061B75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3018249-E0F1-23F7-DE34-C74159985137}"/>
              </a:ext>
            </a:extLst>
          </p:cNvPr>
          <p:cNvSpPr/>
          <p:nvPr/>
        </p:nvSpPr>
        <p:spPr>
          <a:xfrm>
            <a:off x="1168844" y="229684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00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B494-888D-65DA-2040-6F4A06E5E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616F-34E9-1E2E-3AE5-0B55FCF3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800265-3523-FF5C-6762-D9BB5319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DA38BA-3F69-8E12-B6A7-44E8754B5CB0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D2B707E-78AF-C27F-6073-A0E10CB28DBA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DF5E58-88D0-288D-EC11-AD6C4C39110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44BBA9-E1F1-BF2A-79FE-DF7647882FD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FD09DD-8526-92A9-FD8A-F5B30943F599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3990DD-4E42-FB13-ADE9-83831472C9E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E5FBF4-E247-E3D0-EFC7-E6F72971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91177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4836B82-78C7-3E72-1786-3A5B4B964A7C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BB8BC07-9208-3B7D-6699-1CB74CCCF5BB}"/>
              </a:ext>
            </a:extLst>
          </p:cNvPr>
          <p:cNvSpPr/>
          <p:nvPr/>
        </p:nvSpPr>
        <p:spPr>
          <a:xfrm>
            <a:off x="1168844" y="291658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1068-0396-A113-FB24-E39BB12A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C52C-ADE6-2FAC-4409-AD4CEE92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67FBF-6223-0A42-98F2-895F354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2DD3-76C1-DB04-B2CF-C90C1262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383253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the DBMS detects a deadlock, it will select a </a:t>
            </a:r>
            <a:r>
              <a:rPr lang="en-US" sz="2400" b="1" dirty="0">
                <a:latin typeface="Palatino Linotype" panose="02040502050505030304" pitchFamily="18" charset="0"/>
              </a:rPr>
              <a:t>victim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victim transaction is </a:t>
            </a:r>
            <a:r>
              <a:rPr lang="en-US" sz="2400" b="1" dirty="0">
                <a:latin typeface="Palatino Linotype" panose="02040502050505030304" pitchFamily="18" charset="0"/>
              </a:rPr>
              <a:t>rollbacked</a:t>
            </a:r>
            <a:r>
              <a:rPr lang="en-US" sz="2400" dirty="0">
                <a:latin typeface="Palatino Linotype" panose="02040502050505030304" pitchFamily="18" charset="0"/>
              </a:rPr>
              <a:t> to break the cycle.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victim transaction is either </a:t>
            </a:r>
            <a:r>
              <a:rPr lang="en-US" sz="2400" b="1" dirty="0">
                <a:latin typeface="Palatino Linotype" panose="02040502050505030304" pitchFamily="18" charset="0"/>
              </a:rPr>
              <a:t>restarted in the future</a:t>
            </a:r>
            <a:r>
              <a:rPr lang="en-US" sz="2400" dirty="0">
                <a:latin typeface="Palatino Linotype" panose="02040502050505030304" pitchFamily="18" charset="0"/>
              </a:rPr>
              <a:t> or </a:t>
            </a:r>
            <a:r>
              <a:rPr lang="en-US" sz="2400" b="1" dirty="0">
                <a:latin typeface="Palatino Linotype" panose="02040502050505030304" pitchFamily="18" charset="0"/>
              </a:rPr>
              <a:t>aborted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Performance trade-off between the frequency of checking for deadlocks and the time transactions wait before deadlocks are broken.</a:t>
            </a:r>
          </a:p>
        </p:txBody>
      </p:sp>
    </p:spTree>
    <p:extLst>
      <p:ext uri="{BB962C8B-B14F-4D97-AF65-F5344CB8AC3E}">
        <p14:creationId xmlns:p14="http://schemas.microsoft.com/office/powerpoint/2010/main" val="10150551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F065F-719D-C0E7-776E-B0072CC05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C1C27-FFBB-B7AF-9C8F-68D88C80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3E154B-5189-E956-C603-DA745FE0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0D2C20-1B6B-AFC8-7BF8-AC5D578B6CB5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97C5B16-DF7B-A2D4-86FE-7CCB4BAF8647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C64462-1A61-E425-0D21-9B018D5FDAE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36928-A587-82F5-4AB9-0F278A61842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566551-C28F-40C2-3FB1-A65AD7237D4E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FCA1BA-ADDE-68AC-E766-82A1B98E1E1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2872F0-7B21-B573-D808-304A3DFBD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65481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6161CE-30D1-5BA4-01E2-32F1DAB41548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9993C41-FFAC-9894-33BF-9556A150C4C6}"/>
              </a:ext>
            </a:extLst>
          </p:cNvPr>
          <p:cNvSpPr/>
          <p:nvPr/>
        </p:nvSpPr>
        <p:spPr>
          <a:xfrm>
            <a:off x="1168844" y="325048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4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206C-CC51-EC42-B8ED-372C8935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85531-1367-60CD-67CD-0A3433C9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47C6B1-3613-2CF4-51F4-36A814CD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29B26B-D3EC-81C6-CAC3-297FC58F2C17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9517E13-BC63-EC08-44F8-C03C44BE1BA2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A7F6CF7-B8B1-322C-E2A2-7D2634F8D90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36DF57-C727-F5D8-AE74-F324FAE41B7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91A141-18DA-A214-B628-8A46D436F224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57E864-7805-C5CB-A3B7-6C07A07E1457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F41C31-A1DE-429C-E377-BD5FBF999EA4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9F8D83-39D8-264E-D01A-285BC573C829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2097050-6377-2AFC-EF92-AA4C74B4F7F3}"/>
              </a:ext>
            </a:extLst>
          </p:cNvPr>
          <p:cNvSpPr/>
          <p:nvPr/>
        </p:nvSpPr>
        <p:spPr>
          <a:xfrm>
            <a:off x="3097035" y="323076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8DF979-D0D3-BC5C-7D44-F680E6DC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68186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C3A156-6C36-5CC4-FAD4-71E1646053C2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35011641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792C-1D87-82BC-068E-7C4E2395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2F075-41F7-7D51-EA76-9A030F30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DD382F-77DC-C73E-931F-42819F58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19B88C-9078-7629-2B39-852B76856379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DD56537-3360-A861-4FF0-D1439A7EBAB4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CABAD1B-BA68-6E38-638E-7D22F4D940C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F65BA0-F1AB-74B4-F8A2-6CBE314578B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60CAD-70A6-F75D-2763-78E69FE922CE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D27C4D-BCAB-F52C-F695-1BF69F1D8D8B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D546FD-A147-5AFE-FF70-61EFE2789AEA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DBF07D-69F1-9A86-6877-D4B986BADB63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D54DB6F-90E9-2F28-8F76-25AD379F448C}"/>
              </a:ext>
            </a:extLst>
          </p:cNvPr>
          <p:cNvSpPr/>
          <p:nvPr/>
        </p:nvSpPr>
        <p:spPr>
          <a:xfrm>
            <a:off x="3097035" y="3831237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42C6C7-45A0-3E0C-234E-B5F2051AA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138182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F0E44F4-1393-4923-9063-F4AC079A221C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19812259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C0C5-4F2D-6AD2-A757-598E67C52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4C6AD-086D-5EAD-F353-0ED8B8A4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3510E7-7FC2-85E0-7371-9485DAB2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986663-1E3A-69A0-C5A8-F4828151FEFA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7B6F9F1-B35D-B80D-4742-92CBD2177FF3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221853A-4F7F-DF3B-CD01-8DB6D726F10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DBFFA8-6DA5-3202-E76E-BE5102ED618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0E59DA-6112-922B-2BC7-F10E91DE9E62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8CA90E-5B40-6467-28C8-F081433C1265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951D8D-C12B-7750-EA04-E8096A0B7893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0E8124-1F62-EB1F-77A9-FB39CADC8E71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B430675-BF82-EA2B-F23F-628AAC24070E}"/>
              </a:ext>
            </a:extLst>
          </p:cNvPr>
          <p:cNvSpPr/>
          <p:nvPr/>
        </p:nvSpPr>
        <p:spPr>
          <a:xfrm>
            <a:off x="1168844" y="4146320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C26D62-EFD5-68CD-4846-885331A1F2BC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37F035B-ABC8-7351-EB8C-B28F189C94F3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EB1B3-7DF6-0A83-7242-712549DBBEEF}"/>
              </a:ext>
            </a:extLst>
          </p:cNvPr>
          <p:cNvSpPr txBox="1"/>
          <p:nvPr/>
        </p:nvSpPr>
        <p:spPr>
          <a:xfrm>
            <a:off x="4745260" y="5701024"/>
            <a:ext cx="2839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has to be aborted, fails Case II condition.</a:t>
            </a:r>
          </a:p>
        </p:txBody>
      </p:sp>
    </p:spTree>
    <p:extLst>
      <p:ext uri="{BB962C8B-B14F-4D97-AF65-F5344CB8AC3E}">
        <p14:creationId xmlns:p14="http://schemas.microsoft.com/office/powerpoint/2010/main" val="38943642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99FB-32C9-588C-D1D0-5A7AFAE7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0A6F-5094-E40D-8A18-3AC35665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ADAB63-A44C-1C88-222B-C0B57249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09D44E-4EA9-9D45-AEB0-DDA77BF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61039"/>
              </p:ext>
            </p:extLst>
          </p:nvPr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56DE7BE-2BCE-9CDE-67A1-0C1983FCB039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2BC5B7-476B-55B6-4D33-7C696C020C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9CA416-B41C-F30F-F8ED-AE22BB14082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A4631A-1B1F-5FF3-424C-0FCD4C21BE7A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3C2397-63A2-3F50-020F-A5046A0A1E8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91DF2-12D7-38F9-976A-BA9A84E7DCB5}"/>
              </a:ext>
            </a:extLst>
          </p:cNvPr>
          <p:cNvSpPr txBox="1"/>
          <p:nvPr/>
        </p:nvSpPr>
        <p:spPr>
          <a:xfrm>
            <a:off x="653896" y="1038389"/>
            <a:ext cx="3215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How about this example?</a:t>
            </a:r>
          </a:p>
        </p:txBody>
      </p:sp>
    </p:spTree>
    <p:extLst>
      <p:ext uri="{BB962C8B-B14F-4D97-AF65-F5344CB8AC3E}">
        <p14:creationId xmlns:p14="http://schemas.microsoft.com/office/powerpoint/2010/main" val="15909342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DB86-D0E2-FB9E-B04B-C040E874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40E27-3ED0-4682-B682-E751715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B1CA61-3765-546C-C256-E731A5C1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BC3CB3-8C08-79A9-8DD1-32CF07B708E9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BAC4609-701A-F446-0900-C6CA48E85BED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3C165D-2701-B85E-43C4-207B97614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3B3251-94A7-0CB6-78D7-05F4374E8F0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6A3A77-4BEE-DC78-F710-56D46FE2861F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4B05CA-A702-A78B-6B6E-D98946715BA2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F5BDC8-31CE-A578-281D-3F3167E9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07308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02BB6A-FD4B-9726-3BD9-21C9DBBC3B5C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06D9C69-6F2F-8ED0-9E47-3CBADFAC5158}"/>
              </a:ext>
            </a:extLst>
          </p:cNvPr>
          <p:cNvSpPr/>
          <p:nvPr/>
        </p:nvSpPr>
        <p:spPr>
          <a:xfrm>
            <a:off x="1168844" y="229684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293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00804-7E31-545D-5379-269F3C64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F2005-C27C-F09F-32AE-3C28DA99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C9E552-3703-96E6-E82E-3E3AEAF5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95C3F-5AB1-9557-913E-C72D3E7C314D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2603E17C-C5EC-85F5-DE41-BEFAC171D9CF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16AC6D-FB17-5B90-25ED-880C7365D5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DEBE-91F3-C705-364C-4B7E3DCFA1D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6E89ED-B1EA-5E73-198B-85ABAB9A642D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2B89CD-E12A-42AA-7051-402E8494A401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C7C34E-54D9-044D-E832-6C918DCF7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82118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A561C8-C96C-19F4-270D-BB793F9EE862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C0A5FFA-468B-C34A-3BB3-CB81A8090F01}"/>
              </a:ext>
            </a:extLst>
          </p:cNvPr>
          <p:cNvSpPr/>
          <p:nvPr/>
        </p:nvSpPr>
        <p:spPr>
          <a:xfrm>
            <a:off x="1168844" y="291658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41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E379E-7469-7565-B5C1-B73385C7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29B96-EFB9-1651-317F-9B14DA01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CBC4C3-2B98-8804-6909-F323EACE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C0DE3-3819-C410-F297-EA838833D378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6DFB732-C6AD-9F2E-1EE4-5F6463086334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A48AC0D-1C9A-4F12-8952-6D9D1C36D0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121ADF-D67C-F8F9-4EA3-7846797BB27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0A213-DE5D-4BA8-F161-7286C9C59B68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93F8BC-791A-6E6C-3365-09759A83A5BF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CF76B22-4E34-CC0F-703B-8042A6EE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82871"/>
              </p:ext>
            </p:extLst>
          </p:nvPr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BF7F9BB-F95E-1E82-A21D-3225B7D116FC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4D9703E-3043-F291-071D-1920D5C4AA42}"/>
              </a:ext>
            </a:extLst>
          </p:cNvPr>
          <p:cNvSpPr/>
          <p:nvPr/>
        </p:nvSpPr>
        <p:spPr>
          <a:xfrm>
            <a:off x="1168844" y="3250488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3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D0EB2-2074-90B2-65F4-40C5A826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D86A9-B3BF-100B-35B1-BF3935C9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53C312-B171-16E9-D4E8-55B3CD45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276DA5-EC29-D9B7-FB04-4F5B8F6E3842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85A0029-B28B-DA07-94A4-C24A66B54900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6BF99E5-DD1D-46CD-5EC6-30151AE4F5B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59BC9C-1C9B-5A5E-DBA4-6A8513E520C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08420B-7E4E-04F2-3682-83BAE4BE4192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FFF5FB-CBE5-6933-CE97-12532A4BDB21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2C6CDF-6B6F-F466-678E-66C28C428EC3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1EEC6B-B845-2615-4FDB-BA417204E812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AA5A77C-888E-900C-F483-5497AAB225CA}"/>
              </a:ext>
            </a:extLst>
          </p:cNvPr>
          <p:cNvSpPr/>
          <p:nvPr/>
        </p:nvSpPr>
        <p:spPr>
          <a:xfrm>
            <a:off x="3097035" y="3230765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D57993-4347-D8F4-143C-FA241D615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58789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E2615E3-6A4E-F79C-A875-C4963C356989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8832244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120F-409C-5109-3792-CE8F6FC3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5EAA-7981-FE20-6A64-B35748E7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C656D8-D476-3599-C815-055FE875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76" y="21025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Forward Validation: Case II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154818-0655-5672-E8D2-9E00EFB98FB3}"/>
              </a:ext>
            </a:extLst>
          </p:cNvPr>
          <p:cNvGraphicFramePr>
            <a:graphicFrameLocks noGrp="1"/>
          </p:cNvGraphicFramePr>
          <p:nvPr/>
        </p:nvGraphicFramePr>
        <p:xfrm>
          <a:off x="1544229" y="1550773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Read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Validate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rgbClr val="FF0000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C251250-BA29-8C5D-2DC2-555876CFFFC1}"/>
              </a:ext>
            </a:extLst>
          </p:cNvPr>
          <p:cNvGrpSpPr/>
          <p:nvPr/>
        </p:nvGrpSpPr>
        <p:grpSpPr>
          <a:xfrm>
            <a:off x="464879" y="1682328"/>
            <a:ext cx="817645" cy="4531885"/>
            <a:chOff x="272373" y="1701579"/>
            <a:chExt cx="817645" cy="453188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393864-74DF-C2D9-2125-EF439D847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C15DB3-AE10-7E87-5F15-0886A434A5D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0E4D89-D536-E699-0417-DD90CDC82635}"/>
              </a:ext>
            </a:extLst>
          </p:cNvPr>
          <p:cNvGraphicFramePr>
            <a:graphicFrameLocks noGrp="1"/>
          </p:cNvGraphicFramePr>
          <p:nvPr/>
        </p:nvGraphicFramePr>
        <p:xfrm>
          <a:off x="7979343" y="1655609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0263A0-C914-A71D-A8F6-92AD7321071D}"/>
              </a:ext>
            </a:extLst>
          </p:cNvPr>
          <p:cNvSpPr txBox="1"/>
          <p:nvPr/>
        </p:nvSpPr>
        <p:spPr>
          <a:xfrm>
            <a:off x="9218758" y="12554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Database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C90289-0F3A-BAAF-87EE-CB313D882A02}"/>
              </a:ext>
            </a:extLst>
          </p:cNvPr>
          <p:cNvGraphicFramePr>
            <a:graphicFrameLocks noGrp="1"/>
          </p:cNvGraphicFramePr>
          <p:nvPr/>
        </p:nvGraphicFramePr>
        <p:xfrm>
          <a:off x="5950087" y="3719297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D01769-83BD-F522-F66A-5BD73CF2BC91}"/>
              </a:ext>
            </a:extLst>
          </p:cNvPr>
          <p:cNvSpPr txBox="1"/>
          <p:nvPr/>
        </p:nvSpPr>
        <p:spPr>
          <a:xfrm>
            <a:off x="7189502" y="3319187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T1 Workspace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71F1B43-C57D-9546-CF02-AA0DF21FF60B}"/>
              </a:ext>
            </a:extLst>
          </p:cNvPr>
          <p:cNvSpPr/>
          <p:nvPr/>
        </p:nvSpPr>
        <p:spPr>
          <a:xfrm>
            <a:off x="3097035" y="3850294"/>
            <a:ext cx="375385" cy="1251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2BDBC1-8D2B-06D4-CFFE-0382D41A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63670"/>
              </p:ext>
            </p:extLst>
          </p:nvPr>
        </p:nvGraphicFramePr>
        <p:xfrm>
          <a:off x="7979343" y="5415198"/>
          <a:ext cx="37455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08">
                  <a:extLst>
                    <a:ext uri="{9D8B030D-6E8A-4147-A177-3AD203B41FA5}">
                      <a16:colId xmlns:a16="http://schemas.microsoft.com/office/drawing/2014/main" val="29237680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589359545"/>
                    </a:ext>
                  </a:extLst>
                </a:gridCol>
                <a:gridCol w="1248508">
                  <a:extLst>
                    <a:ext uri="{9D8B030D-6E8A-4147-A177-3AD203B41FA5}">
                      <a16:colId xmlns:a16="http://schemas.microsoft.com/office/drawing/2014/main" val="1060997851"/>
                    </a:ext>
                  </a:extLst>
                </a:gridCol>
              </a:tblGrid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W-TS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1138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67741"/>
                  </a:ext>
                </a:extLst>
              </a:tr>
              <a:tr h="330098">
                <a:tc>
                  <a:txBody>
                    <a:bodyPr/>
                    <a:lstStyle/>
                    <a:p>
                      <a:pPr algn="ctr"/>
                      <a:endParaRPr lang="en-US" b="0" i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45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194BC98-9801-64F7-2B6D-29D45DC1475F}"/>
              </a:ext>
            </a:extLst>
          </p:cNvPr>
          <p:cNvSpPr txBox="1"/>
          <p:nvPr/>
        </p:nvSpPr>
        <p:spPr>
          <a:xfrm>
            <a:off x="9218758" y="5015088"/>
            <a:ext cx="18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T2 Workspace</a:t>
            </a:r>
          </a:p>
        </p:txBody>
      </p:sp>
    </p:spTree>
    <p:extLst>
      <p:ext uri="{BB962C8B-B14F-4D97-AF65-F5344CB8AC3E}">
        <p14:creationId xmlns:p14="http://schemas.microsoft.com/office/powerpoint/2010/main" val="127608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65912</TotalTime>
  <Words>5198</Words>
  <Application>Microsoft Macintosh PowerPoint</Application>
  <PresentationFormat>Widescreen</PresentationFormat>
  <Paragraphs>2552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Arial</vt:lpstr>
      <vt:lpstr>Calibri</vt:lpstr>
      <vt:lpstr>Calibri Light</vt:lpstr>
      <vt:lpstr>Palatino Linotype</vt:lpstr>
      <vt:lpstr>Office Theme</vt:lpstr>
      <vt:lpstr>Database Processing CS 451 / 551</vt:lpstr>
      <vt:lpstr>Assignment 3 is Out! Deadline: Dec 3, 2024 at 11:59pm   No Presentations for Assignment 3.   Final Exam: Dec 13, 2024 at 8-10am  Syllabus  Main focus on course not covered in Midterm, but questions can be on index and storage.</vt:lpstr>
      <vt:lpstr>Last Class</vt:lpstr>
      <vt:lpstr>Deadlock Detection</vt:lpstr>
      <vt:lpstr>Deadlock Detection</vt:lpstr>
      <vt:lpstr>Deadlock Detection</vt:lpstr>
      <vt:lpstr>Deadlock Detection</vt:lpstr>
      <vt:lpstr>Deadlock Detection</vt:lpstr>
      <vt:lpstr>Deadlock Handling</vt:lpstr>
      <vt:lpstr>Deadlock Handling: Victim Selection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Prevention: Wait-Die</vt:lpstr>
      <vt:lpstr>Deadlock Prevention: Wait-Die</vt:lpstr>
      <vt:lpstr>Deadlock Prevention: Wait-Die</vt:lpstr>
      <vt:lpstr>Deadlock Prevention: Wait-Die</vt:lpstr>
      <vt:lpstr>Deadlock Prevention: Wait-Die</vt:lpstr>
      <vt:lpstr>Deadlock Prevention: Wound-Wait</vt:lpstr>
      <vt:lpstr>Deadlock Prevention: Wound-Wait</vt:lpstr>
      <vt:lpstr>Deadlock Prevention: Wound-Wait</vt:lpstr>
      <vt:lpstr>Deadlock Prevention: Wound-Wait</vt:lpstr>
      <vt:lpstr>Deadlock Prevention</vt:lpstr>
      <vt:lpstr>Deadlock Prevention</vt:lpstr>
      <vt:lpstr>Deadlock Prevention</vt:lpstr>
      <vt:lpstr>Lock Granularities</vt:lpstr>
      <vt:lpstr>Lock Granularities</vt:lpstr>
      <vt:lpstr>Lock Granularities</vt:lpstr>
      <vt:lpstr>Lock Granularities</vt:lpstr>
      <vt:lpstr>Intention Locks</vt:lpstr>
      <vt:lpstr>Intention Locks</vt:lpstr>
      <vt:lpstr>Lock Compatibility Matrix</vt:lpstr>
      <vt:lpstr>Locking Protocol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Lock Escalation</vt:lpstr>
      <vt:lpstr>Discussion</vt:lpstr>
      <vt:lpstr>Timestamp Ordering Concurrency Control</vt:lpstr>
      <vt:lpstr>Timestamp Ordering Concurrency Control</vt:lpstr>
      <vt:lpstr>Assigning Timestamps</vt:lpstr>
      <vt:lpstr>Assigning Timestamps</vt:lpstr>
      <vt:lpstr>Timestamp Ordering Concurrency Control</vt:lpstr>
      <vt:lpstr>Optimistic Concurrency Control</vt:lpstr>
      <vt:lpstr>Optimistic Concurrency Control</vt:lpstr>
      <vt:lpstr>Optimistic Concurrency Control</vt:lpstr>
      <vt:lpstr>Optimistic Concurrency Control</vt:lpstr>
      <vt:lpstr>OCC Phases</vt:lpstr>
      <vt:lpstr>OCC Phases</vt:lpstr>
      <vt:lpstr>Read Phase</vt:lpstr>
      <vt:lpstr>Validation Phase</vt:lpstr>
      <vt:lpstr>Write Phase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OCC Example I</vt:lpstr>
      <vt:lpstr>Validation Phase</vt:lpstr>
      <vt:lpstr>Validation Phase</vt:lpstr>
      <vt:lpstr>Forward Validation</vt:lpstr>
      <vt:lpstr>Forward Validation: Case I</vt:lpstr>
      <vt:lpstr>Forward Validation: Case 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</vt:lpstr>
      <vt:lpstr>Forward Validation: Case III</vt:lpstr>
      <vt:lpstr>Forward Validation: Case III</vt:lpstr>
      <vt:lpstr>Forward Validation: Case III</vt:lpstr>
      <vt:lpstr>Forward Validation: Case III</vt:lpstr>
      <vt:lpstr>Forward Validation: Case III</vt:lpstr>
      <vt:lpstr>Forward Validation: Case III</vt:lpstr>
      <vt:lpstr>Forward Validation: Case III</vt:lpstr>
      <vt:lpstr>Backward Validation</vt:lpstr>
      <vt:lpstr>Backward Validation</vt:lpstr>
      <vt:lpstr>OCC: Write Phase</vt:lpstr>
      <vt:lpstr>OCC Disadvantages</vt:lpstr>
      <vt:lpstr>OCC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2356</cp:revision>
  <dcterms:created xsi:type="dcterms:W3CDTF">2023-07-25T15:37:00Z</dcterms:created>
  <dcterms:modified xsi:type="dcterms:W3CDTF">2024-11-21T18:38:33Z</dcterms:modified>
</cp:coreProperties>
</file>