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338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7" r:id="rId23"/>
    <p:sldId id="318" r:id="rId24"/>
    <p:sldId id="320" r:id="rId25"/>
    <p:sldId id="319" r:id="rId26"/>
    <p:sldId id="321" r:id="rId27"/>
    <p:sldId id="322" r:id="rId28"/>
    <p:sldId id="323" r:id="rId29"/>
    <p:sldId id="324" r:id="rId30"/>
    <p:sldId id="325" r:id="rId31"/>
    <p:sldId id="316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5"/>
    <p:restoredTop sz="96327"/>
  </p:normalViewPr>
  <p:slideViewPr>
    <p:cSldViewPr snapToGrid="0">
      <p:cViewPr varScale="1">
        <p:scale>
          <a:sx n="151" d="100"/>
          <a:sy n="151" d="100"/>
        </p:scale>
        <p:origin x="22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upta-suyash.github.io/cs451-fall24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Introduction to Databases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3: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Storage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Read-write head stores the information on a sector magnetically as reversals of the direction of magnetization.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Read-write head does not touch the disk, but is kept as close as possible to increase writing density. 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Disk controller is a software (stored on disk case) that interfaces between actual disk h/w and the computer system.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It accepts high-level commands to read/write to a sector.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Attaches a </a:t>
            </a:r>
            <a:r>
              <a:rPr lang="en-US" sz="2000" b="1" dirty="0">
                <a:latin typeface="Palatino Linotype" panose="02040502050505030304" pitchFamily="18" charset="0"/>
              </a:rPr>
              <a:t>checksum</a:t>
            </a:r>
            <a:r>
              <a:rPr lang="en-US" sz="2000" dirty="0">
                <a:latin typeface="Palatino Linotype" panose="02040502050505030304" pitchFamily="18" charset="0"/>
              </a:rPr>
              <a:t> to each sector when the data is written.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On reading a sector, computes its checksum, and matches against stored checksum.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If checksums don’t match </a:t>
            </a:r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 Data corruption!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60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Disk Performance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Access Time</a:t>
            </a:r>
            <a:r>
              <a:rPr lang="en-US" sz="2400" dirty="0">
                <a:latin typeface="Palatino Linotype" panose="02040502050505030304" pitchFamily="18" charset="0"/>
              </a:rPr>
              <a:t> – Time difference between when a read/write request is issued to when data transfer begins.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Seek Time + Rotational Latency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Seek Time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Time to position the read-write arm to correct track.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Rotational latency  Time to reach the correct sector under the read-write head.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Data Transfer rate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The rate at which data can be retrieved from a disk.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Measured after the first sector is accessed.</a:t>
            </a:r>
          </a:p>
          <a:p>
            <a:pPr lvl="1" algn="just"/>
            <a:endParaRPr lang="en-US" sz="20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Mean Time To </a:t>
            </a:r>
            <a:r>
              <a:rPr lang="en-US" sz="2400" b="1">
                <a:latin typeface="Palatino Linotype" panose="02040502050505030304" pitchFamily="18" charset="0"/>
                <a:sym typeface="Wingdings" pitchFamily="2" charset="2"/>
              </a:rPr>
              <a:t>Failure (MTTF) </a:t>
            </a:r>
            <a:r>
              <a:rPr lang="en-US" sz="240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The average amount of time a device runs continuously without any failure.</a:t>
            </a:r>
            <a:endParaRPr lang="en-US" sz="20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9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RAID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Disks are slow to read/write the data!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How can we speed up?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Redundant Arrays of Independent Disks (RAID)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Multiple disks instead of one.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Can read or write to the disks in </a:t>
            </a:r>
            <a:r>
              <a:rPr lang="en-US" b="1" dirty="0">
                <a:latin typeface="Palatino Linotype" panose="02040502050505030304" pitchFamily="18" charset="0"/>
              </a:rPr>
              <a:t>parallel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Can improve </a:t>
            </a:r>
            <a:r>
              <a:rPr lang="en-US" b="1" dirty="0">
                <a:latin typeface="Palatino Linotype" panose="02040502050505030304" pitchFamily="18" charset="0"/>
              </a:rPr>
              <a:t>reliability</a:t>
            </a:r>
            <a:r>
              <a:rPr lang="en-US" dirty="0">
                <a:latin typeface="Palatino Linotype" panose="02040502050505030304" pitchFamily="18" charset="0"/>
              </a:rPr>
              <a:t> by duplicating same data to multiple disks </a:t>
            </a:r>
          </a:p>
          <a:p>
            <a:pPr lvl="2" algn="just">
              <a:buFont typeface="Wingdings" pitchFamily="2" charset="2"/>
              <a:buChar char="à"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Also known as replication</a:t>
            </a:r>
          </a:p>
          <a:p>
            <a:pPr lvl="2" algn="just">
              <a:buFont typeface="Wingdings" pitchFamily="2" charset="2"/>
              <a:buChar char="à"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Guards against failures!</a:t>
            </a:r>
          </a:p>
          <a:p>
            <a:pPr lvl="2" algn="just">
              <a:buFont typeface="Wingdings" pitchFamily="2" charset="2"/>
              <a:buChar char="à"/>
            </a:pP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Increases Mean Time to Failure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39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do Modern Databases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There are databases which are quite small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up to 50 GB!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Some of these you can even store in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main-memory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For example: 2009 English Wikipedia was just 20GB!</a:t>
            </a:r>
          </a:p>
          <a:p>
            <a:pPr lvl="1" algn="just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Then there are other databases which can be stored in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Flash drives (SSDs).</a:t>
            </a:r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Slower than main-memory but faster than HDDs (magnetic disks)</a:t>
            </a:r>
          </a:p>
          <a:p>
            <a:pPr lvl="1" algn="just"/>
            <a:endParaRPr lang="en-US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But, several other databases require petabytes of space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Facebook image database!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You would need </a:t>
            </a:r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multiple disks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83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Disk vs. OS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From disk perspective, we store data on platters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tracks  sectors.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From OS perspective, we store data in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blocks or pages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One block can span multiple sectors!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In this class, we will assume each block has same size as a sector.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Blocks and pages are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synonyms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!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More technically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Blocks is used as the terminology for data on disk and page is used when data is in main memory (RAM).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311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next block?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You want to read some blocks from disk. How should you proceed?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Find the first block address you are interested.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Move the read/write arm to specific platter and then to correct track.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Then move the read/write head to correct sector.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Now, where do you read the next block? Which sector?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You want to read or write fast! Not increase seek time + rotational latency!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24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n 28">
            <a:extLst>
              <a:ext uri="{FF2B5EF4-FFF2-40B4-BE49-F238E27FC236}">
                <a16:creationId xmlns:a16="http://schemas.microsoft.com/office/drawing/2014/main" id="{B474970B-8B89-333A-C731-C3EF979EF52E}"/>
              </a:ext>
            </a:extLst>
          </p:cNvPr>
          <p:cNvSpPr/>
          <p:nvPr/>
        </p:nvSpPr>
        <p:spPr>
          <a:xfrm>
            <a:off x="6444224" y="2895804"/>
            <a:ext cx="293914" cy="3733596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next block?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205104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Lets define next block to read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Read sectors on same track.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Then same track number on next platter (same cylinder, a logical concept)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Then next track on adjacent cylinder.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8FB96546-8DC9-1314-0EDB-43C7247EC79D}"/>
              </a:ext>
            </a:extLst>
          </p:cNvPr>
          <p:cNvSpPr/>
          <p:nvPr/>
        </p:nvSpPr>
        <p:spPr>
          <a:xfrm flipH="1">
            <a:off x="6577632" y="2797628"/>
            <a:ext cx="45719" cy="3995056"/>
          </a:xfrm>
          <a:prstGeom prst="ca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B90746-49B1-78A6-EC98-9A57424B1CBD}"/>
              </a:ext>
            </a:extLst>
          </p:cNvPr>
          <p:cNvCxnSpPr>
            <a:cxnSpLocks/>
          </p:cNvCxnSpPr>
          <p:nvPr/>
        </p:nvCxnSpPr>
        <p:spPr>
          <a:xfrm>
            <a:off x="4111181" y="3793218"/>
            <a:ext cx="1690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DDC85B-49B2-698F-E971-46CBE118FE23}"/>
              </a:ext>
            </a:extLst>
          </p:cNvPr>
          <p:cNvCxnSpPr>
            <a:cxnSpLocks/>
          </p:cNvCxnSpPr>
          <p:nvPr/>
        </p:nvCxnSpPr>
        <p:spPr>
          <a:xfrm>
            <a:off x="4111181" y="5684546"/>
            <a:ext cx="169050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684C99-59EB-10AC-E968-49F6CC8E191F}"/>
              </a:ext>
            </a:extLst>
          </p:cNvPr>
          <p:cNvCxnSpPr>
            <a:cxnSpLocks/>
          </p:cNvCxnSpPr>
          <p:nvPr/>
        </p:nvCxnSpPr>
        <p:spPr>
          <a:xfrm flipH="1">
            <a:off x="6905899" y="3684362"/>
            <a:ext cx="13672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7C2A80-2025-7277-7E29-7D0A2A451123}"/>
              </a:ext>
            </a:extLst>
          </p:cNvPr>
          <p:cNvCxnSpPr>
            <a:cxnSpLocks/>
          </p:cNvCxnSpPr>
          <p:nvPr/>
        </p:nvCxnSpPr>
        <p:spPr>
          <a:xfrm flipH="1">
            <a:off x="7045116" y="3439312"/>
            <a:ext cx="12280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A48750B-4913-A4B7-C187-F81C25791638}"/>
              </a:ext>
            </a:extLst>
          </p:cNvPr>
          <p:cNvGrpSpPr/>
          <p:nvPr/>
        </p:nvGrpSpPr>
        <p:grpSpPr>
          <a:xfrm>
            <a:off x="5907919" y="3107418"/>
            <a:ext cx="1371600" cy="1371600"/>
            <a:chOff x="9160450" y="2236356"/>
            <a:chExt cx="1371600" cy="137160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889152F-D955-459E-6687-77D1FED8094F}"/>
                </a:ext>
              </a:extLst>
            </p:cNvPr>
            <p:cNvSpPr/>
            <p:nvPr/>
          </p:nvSpPr>
          <p:spPr>
            <a:xfrm>
              <a:off x="9389050" y="24843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604760D-5141-0040-9F61-F584AC3A8DAC}"/>
                </a:ext>
              </a:extLst>
            </p:cNvPr>
            <p:cNvSpPr/>
            <p:nvPr/>
          </p:nvSpPr>
          <p:spPr>
            <a:xfrm>
              <a:off x="9160450" y="2236356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11E4590-AAA0-76A2-364C-42E99C1819AA}"/>
                </a:ext>
              </a:extLst>
            </p:cNvPr>
            <p:cNvSpPr/>
            <p:nvPr/>
          </p:nvSpPr>
          <p:spPr>
            <a:xfrm>
              <a:off x="9617650" y="2725959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61541-7387-7157-93F4-649B0F777341}"/>
                </a:ext>
              </a:extLst>
            </p:cNvPr>
            <p:cNvCxnSpPr>
              <a:stCxn id="32" idx="0"/>
              <a:endCxn id="32" idx="4"/>
            </p:cNvCxnSpPr>
            <p:nvPr/>
          </p:nvCxnSpPr>
          <p:spPr>
            <a:xfrm>
              <a:off x="9846250" y="2236356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2B21CF-2447-F0B1-FA0D-4E2F7FD022EC}"/>
                </a:ext>
              </a:extLst>
            </p:cNvPr>
            <p:cNvCxnSpPr>
              <a:stCxn id="32" idx="2"/>
              <a:endCxn id="32" idx="6"/>
            </p:cNvCxnSpPr>
            <p:nvPr/>
          </p:nvCxnSpPr>
          <p:spPr>
            <a:xfrm>
              <a:off x="9160450" y="2922156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20A9B3-882B-38A0-5CA5-AD51E8BC7C69}"/>
                </a:ext>
              </a:extLst>
            </p:cNvPr>
            <p:cNvCxnSpPr>
              <a:stCxn id="32" idx="1"/>
              <a:endCxn id="32" idx="5"/>
            </p:cNvCxnSpPr>
            <p:nvPr/>
          </p:nvCxnSpPr>
          <p:spPr>
            <a:xfrm>
              <a:off x="9361316" y="2437222"/>
              <a:ext cx="969868" cy="969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79B2D7-4F7B-8CD1-8992-D96577AFE405}"/>
                </a:ext>
              </a:extLst>
            </p:cNvPr>
            <p:cNvCxnSpPr>
              <a:stCxn id="32" idx="7"/>
              <a:endCxn id="32" idx="3"/>
            </p:cNvCxnSpPr>
            <p:nvPr/>
          </p:nvCxnSpPr>
          <p:spPr>
            <a:xfrm flipH="1">
              <a:off x="9361316" y="2437222"/>
              <a:ext cx="969868" cy="969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167162E-A367-C964-EB90-5B2195CDB731}"/>
              </a:ext>
            </a:extLst>
          </p:cNvPr>
          <p:cNvGrpSpPr/>
          <p:nvPr/>
        </p:nvGrpSpPr>
        <p:grpSpPr>
          <a:xfrm>
            <a:off x="5905381" y="4998746"/>
            <a:ext cx="1371600" cy="1371600"/>
            <a:chOff x="9160450" y="2236356"/>
            <a:chExt cx="1371600" cy="13716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D841698-363F-B19D-5F56-9C5C4B571371}"/>
                </a:ext>
              </a:extLst>
            </p:cNvPr>
            <p:cNvSpPr/>
            <p:nvPr/>
          </p:nvSpPr>
          <p:spPr>
            <a:xfrm>
              <a:off x="9389050" y="2484335"/>
              <a:ext cx="914400" cy="914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443F92E-81B0-250E-27A0-750D3A5F228C}"/>
                </a:ext>
              </a:extLst>
            </p:cNvPr>
            <p:cNvSpPr/>
            <p:nvPr/>
          </p:nvSpPr>
          <p:spPr>
            <a:xfrm>
              <a:off x="9160450" y="2236356"/>
              <a:ext cx="1371600" cy="13716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BEEBB8C-80D6-038B-CD0B-EA34D708B333}"/>
                </a:ext>
              </a:extLst>
            </p:cNvPr>
            <p:cNvSpPr/>
            <p:nvPr/>
          </p:nvSpPr>
          <p:spPr>
            <a:xfrm>
              <a:off x="9617650" y="2725959"/>
              <a:ext cx="457200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E87BD57-77DE-96DE-F9B8-C3DAE1E7D843}"/>
                </a:ext>
              </a:extLst>
            </p:cNvPr>
            <p:cNvCxnSpPr>
              <a:stCxn id="45" idx="0"/>
              <a:endCxn id="45" idx="4"/>
            </p:cNvCxnSpPr>
            <p:nvPr/>
          </p:nvCxnSpPr>
          <p:spPr>
            <a:xfrm>
              <a:off x="9846250" y="2236356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F490A57-95CE-401D-398C-68EC65406CD7}"/>
                </a:ext>
              </a:extLst>
            </p:cNvPr>
            <p:cNvCxnSpPr>
              <a:stCxn id="45" idx="2"/>
              <a:endCxn id="45" idx="6"/>
            </p:cNvCxnSpPr>
            <p:nvPr/>
          </p:nvCxnSpPr>
          <p:spPr>
            <a:xfrm>
              <a:off x="9160450" y="2922156"/>
              <a:ext cx="13716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A7FB30-007B-14E3-CEC4-B81E448466A1}"/>
                </a:ext>
              </a:extLst>
            </p:cNvPr>
            <p:cNvCxnSpPr>
              <a:stCxn id="45" idx="1"/>
              <a:endCxn id="45" idx="5"/>
            </p:cNvCxnSpPr>
            <p:nvPr/>
          </p:nvCxnSpPr>
          <p:spPr>
            <a:xfrm>
              <a:off x="9361316" y="2437222"/>
              <a:ext cx="969868" cy="969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043E29E-7B40-C0DE-9C53-156D4FBBA12C}"/>
                </a:ext>
              </a:extLst>
            </p:cNvPr>
            <p:cNvCxnSpPr>
              <a:stCxn id="45" idx="7"/>
              <a:endCxn id="45" idx="3"/>
            </p:cNvCxnSpPr>
            <p:nvPr/>
          </p:nvCxnSpPr>
          <p:spPr>
            <a:xfrm flipH="1">
              <a:off x="9361316" y="2437222"/>
              <a:ext cx="969868" cy="9698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A4AB8F7-C008-1FF0-5421-882B2CB2F866}"/>
              </a:ext>
            </a:extLst>
          </p:cNvPr>
          <p:cNvCxnSpPr>
            <a:cxnSpLocks/>
          </p:cNvCxnSpPr>
          <p:nvPr/>
        </p:nvCxnSpPr>
        <p:spPr>
          <a:xfrm flipH="1">
            <a:off x="7076115" y="3934733"/>
            <a:ext cx="11970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EDA00ED-7D84-D769-685B-03B59A55CE7C}"/>
              </a:ext>
            </a:extLst>
          </p:cNvPr>
          <p:cNvSpPr txBox="1"/>
          <p:nvPr/>
        </p:nvSpPr>
        <p:spPr>
          <a:xfrm>
            <a:off x="2949342" y="3593163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Platter 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47DD95-4D15-187E-900D-F32D0C8196F6}"/>
              </a:ext>
            </a:extLst>
          </p:cNvPr>
          <p:cNvSpPr txBox="1"/>
          <p:nvPr/>
        </p:nvSpPr>
        <p:spPr>
          <a:xfrm>
            <a:off x="8235766" y="3209383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0, Sector 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5872CF-A106-A0E4-5A00-2F3C0D833913}"/>
              </a:ext>
            </a:extLst>
          </p:cNvPr>
          <p:cNvSpPr txBox="1"/>
          <p:nvPr/>
        </p:nvSpPr>
        <p:spPr>
          <a:xfrm>
            <a:off x="8235765" y="3516389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1, Sector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75CACB6-F772-8863-E01B-211C5F26BE01}"/>
              </a:ext>
            </a:extLst>
          </p:cNvPr>
          <p:cNvSpPr txBox="1"/>
          <p:nvPr/>
        </p:nvSpPr>
        <p:spPr>
          <a:xfrm>
            <a:off x="8235765" y="3823395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0, Sector 1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09884D8-32EF-E6B9-0C53-53C47D36F459}"/>
              </a:ext>
            </a:extLst>
          </p:cNvPr>
          <p:cNvCxnSpPr>
            <a:cxnSpLocks/>
          </p:cNvCxnSpPr>
          <p:nvPr/>
        </p:nvCxnSpPr>
        <p:spPr>
          <a:xfrm flipH="1">
            <a:off x="6905898" y="5609343"/>
            <a:ext cx="136724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41D221C-3736-3142-7EBC-150DE02B2EF1}"/>
              </a:ext>
            </a:extLst>
          </p:cNvPr>
          <p:cNvCxnSpPr>
            <a:cxnSpLocks/>
          </p:cNvCxnSpPr>
          <p:nvPr/>
        </p:nvCxnSpPr>
        <p:spPr>
          <a:xfrm flipH="1">
            <a:off x="7045115" y="5364293"/>
            <a:ext cx="122802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7D89389-E8F2-F74F-2CA8-F46290702BE4}"/>
              </a:ext>
            </a:extLst>
          </p:cNvPr>
          <p:cNvCxnSpPr>
            <a:cxnSpLocks/>
          </p:cNvCxnSpPr>
          <p:nvPr/>
        </p:nvCxnSpPr>
        <p:spPr>
          <a:xfrm flipH="1">
            <a:off x="7076114" y="5859714"/>
            <a:ext cx="119702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9EBED7C-595C-89E1-7005-4D46804D3E00}"/>
              </a:ext>
            </a:extLst>
          </p:cNvPr>
          <p:cNvSpPr txBox="1"/>
          <p:nvPr/>
        </p:nvSpPr>
        <p:spPr>
          <a:xfrm>
            <a:off x="8235765" y="5134364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0, Sector 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D64918-E5E5-F8E6-7729-2ECEC29C4E06}"/>
              </a:ext>
            </a:extLst>
          </p:cNvPr>
          <p:cNvSpPr txBox="1"/>
          <p:nvPr/>
        </p:nvSpPr>
        <p:spPr>
          <a:xfrm>
            <a:off x="8235764" y="5441370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1, Sector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2365B07-B73E-AE71-C483-F9B2FF96B8F2}"/>
              </a:ext>
            </a:extLst>
          </p:cNvPr>
          <p:cNvSpPr txBox="1"/>
          <p:nvPr/>
        </p:nvSpPr>
        <p:spPr>
          <a:xfrm>
            <a:off x="8235764" y="5748376"/>
            <a:ext cx="207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Track 0, Sector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28D8E2C-E7A3-6A32-4B4C-74BC713A9545}"/>
              </a:ext>
            </a:extLst>
          </p:cNvPr>
          <p:cNvSpPr txBox="1"/>
          <p:nvPr/>
        </p:nvSpPr>
        <p:spPr>
          <a:xfrm>
            <a:off x="2959541" y="5459604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Platter 2</a:t>
            </a:r>
          </a:p>
        </p:txBody>
      </p:sp>
    </p:spTree>
    <p:extLst>
      <p:ext uri="{BB962C8B-B14F-4D97-AF65-F5344CB8AC3E}">
        <p14:creationId xmlns:p14="http://schemas.microsoft.com/office/powerpoint/2010/main" val="3746522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What is meant by next block?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This is how we even store database files on disk!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Files are stored </a:t>
            </a:r>
            <a:r>
              <a:rPr lang="en-US" sz="2400" b="1" dirty="0">
                <a:latin typeface="Palatino Linotype" panose="02040502050505030304" pitchFamily="18" charset="0"/>
              </a:rPr>
              <a:t>sequentially</a:t>
            </a:r>
            <a:r>
              <a:rPr lang="en-US" sz="2400" dirty="0">
                <a:latin typeface="Palatino Linotype" panose="02040502050505030304" pitchFamily="18" charset="0"/>
              </a:rPr>
              <a:t> on disk.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Allows us to fetch using the notion of next block.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Sequential scan also allows </a:t>
            </a:r>
            <a:r>
              <a:rPr lang="en-US" sz="2400" b="1" dirty="0">
                <a:latin typeface="Palatino Linotype" panose="02040502050505030304" pitchFamily="18" charset="0"/>
              </a:rPr>
              <a:t>pre-fetching</a:t>
            </a:r>
            <a:r>
              <a:rPr lang="en-US" sz="2400" dirty="0">
                <a:latin typeface="Palatino Linotype" panose="02040502050505030304" pitchFamily="18" charset="0"/>
              </a:rPr>
              <a:t>!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Read a large amount of data ahead of time even if we need only one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Hope that </a:t>
            </a:r>
            <a:r>
              <a:rPr lang="en-US" b="1" dirty="0">
                <a:latin typeface="Palatino Linotype" panose="02040502050505030304" pitchFamily="18" charset="0"/>
              </a:rPr>
              <a:t>future reads will be cheap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data available in memory.</a:t>
            </a:r>
            <a:endParaRPr lang="en-US" dirty="0">
              <a:latin typeface="Palatino Linotype" panose="02040502050505030304" pitchFamily="18" charset="0"/>
            </a:endParaRP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29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Disk and System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6872045" cy="558300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File system manager, a component of OS manages interaction with disk.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Keeps track which page is where on disk.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Read a page from the disk.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Write a page to the disk.</a:t>
            </a:r>
          </a:p>
          <a:p>
            <a:pPr marL="4572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Higher levels basically send requests to the file system manager.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They ask filesystem to allocate or deallocate logical pages.</a:t>
            </a:r>
          </a:p>
          <a:p>
            <a:pPr marL="800100" lvl="2" indent="-342900"/>
            <a:r>
              <a:rPr lang="en-US" sz="2400" dirty="0">
                <a:latin typeface="Palatino Linotype" panose="02040502050505030304" pitchFamily="18" charset="0"/>
              </a:rPr>
              <a:t>Read or write data to pages.</a:t>
            </a:r>
          </a:p>
          <a:p>
            <a:pPr marL="457200" lvl="2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Remember higher levels do not know anything about how pages are managed or how the database is stored!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C5D3E07-121D-0643-CD19-4CEE110BA003}"/>
              </a:ext>
            </a:extLst>
          </p:cNvPr>
          <p:cNvSpPr/>
          <p:nvPr/>
        </p:nvSpPr>
        <p:spPr>
          <a:xfrm>
            <a:off x="8926286" y="4552105"/>
            <a:ext cx="2797628" cy="1208314"/>
          </a:xfrm>
          <a:prstGeom prst="flowChartMagneticDisk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22C6F-7726-7C69-8281-AD84988A5C85}"/>
              </a:ext>
            </a:extLst>
          </p:cNvPr>
          <p:cNvSpPr txBox="1"/>
          <p:nvPr/>
        </p:nvSpPr>
        <p:spPr>
          <a:xfrm>
            <a:off x="9307290" y="4999983"/>
            <a:ext cx="208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Database Stored on 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85084-31AC-DF48-960A-DF1CD9E49E15}"/>
              </a:ext>
            </a:extLst>
          </p:cNvPr>
          <p:cNvSpPr/>
          <p:nvPr/>
        </p:nvSpPr>
        <p:spPr>
          <a:xfrm>
            <a:off x="8534400" y="3521825"/>
            <a:ext cx="3516090" cy="53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077EA-5A27-3F87-F476-2F92912073FB}"/>
              </a:ext>
            </a:extLst>
          </p:cNvPr>
          <p:cNvSpPr txBox="1"/>
          <p:nvPr/>
        </p:nvSpPr>
        <p:spPr>
          <a:xfrm>
            <a:off x="8894755" y="3581461"/>
            <a:ext cx="2890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File System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996B4-1D2A-6E40-7115-0CE34574C43D}"/>
              </a:ext>
            </a:extLst>
          </p:cNvPr>
          <p:cNvSpPr/>
          <p:nvPr/>
        </p:nvSpPr>
        <p:spPr>
          <a:xfrm>
            <a:off x="8526893" y="2554770"/>
            <a:ext cx="3516090" cy="53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B959-C0F9-07F6-1838-BC10A5C394F3}"/>
              </a:ext>
            </a:extLst>
          </p:cNvPr>
          <p:cNvSpPr txBox="1"/>
          <p:nvPr/>
        </p:nvSpPr>
        <p:spPr>
          <a:xfrm>
            <a:off x="8887248" y="2614406"/>
            <a:ext cx="2890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SQL 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F0185-6A2D-8A3C-8302-70BE9BE0B1E6}"/>
              </a:ext>
            </a:extLst>
          </p:cNvPr>
          <p:cNvCxnSpPr>
            <a:cxnSpLocks/>
          </p:cNvCxnSpPr>
          <p:nvPr/>
        </p:nvCxnSpPr>
        <p:spPr>
          <a:xfrm flipH="1">
            <a:off x="10281091" y="3151898"/>
            <a:ext cx="7693" cy="3173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25123E-B046-7D77-1F05-CDC37F39B44A}"/>
              </a:ext>
            </a:extLst>
          </p:cNvPr>
          <p:cNvCxnSpPr>
            <a:cxnSpLocks/>
          </p:cNvCxnSpPr>
          <p:nvPr/>
        </p:nvCxnSpPr>
        <p:spPr>
          <a:xfrm flipH="1">
            <a:off x="10273398" y="4169478"/>
            <a:ext cx="7693" cy="3173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1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Disk and System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6872045" cy="5583006"/>
          </a:xfrm>
        </p:spPr>
        <p:txBody>
          <a:bodyPr>
            <a:noAutofit/>
          </a:bodyPr>
          <a:lstStyle/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Thus, File system manager needs to provide access to pages as fast as possible!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It needs to ensure that pages are stored sequentially on this disk.</a:t>
            </a:r>
          </a:p>
          <a:p>
            <a:pPr marL="342900" lvl="1" indent="-342900"/>
            <a:endParaRPr lang="en-US" sz="2400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It should be able to pre-fetch pages to fulfill requirements fast!</a:t>
            </a:r>
          </a:p>
          <a:p>
            <a:pPr marL="342900" lvl="1" indent="-342900"/>
            <a:endParaRPr lang="en-US" dirty="0">
              <a:latin typeface="Palatino Linotype" panose="02040502050505030304" pitchFamily="18" charset="0"/>
            </a:endParaRPr>
          </a:p>
          <a:p>
            <a:pPr marL="342900" lvl="1" indent="-342900"/>
            <a:r>
              <a:rPr lang="en-US" dirty="0">
                <a:latin typeface="Palatino Linotype" panose="02040502050505030304" pitchFamily="18" charset="0"/>
              </a:rPr>
              <a:t>Any pre-fetched pages are pushed to the memory so that future reads can be served from the memory itself.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4" name="Magnetic Disk 3">
            <a:extLst>
              <a:ext uri="{FF2B5EF4-FFF2-40B4-BE49-F238E27FC236}">
                <a16:creationId xmlns:a16="http://schemas.microsoft.com/office/drawing/2014/main" id="{2C5D3E07-121D-0643-CD19-4CEE110BA003}"/>
              </a:ext>
            </a:extLst>
          </p:cNvPr>
          <p:cNvSpPr/>
          <p:nvPr/>
        </p:nvSpPr>
        <p:spPr>
          <a:xfrm>
            <a:off x="8926286" y="4552105"/>
            <a:ext cx="2797628" cy="1208314"/>
          </a:xfrm>
          <a:prstGeom prst="flowChartMagneticDisk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22C6F-7726-7C69-8281-AD84988A5C85}"/>
              </a:ext>
            </a:extLst>
          </p:cNvPr>
          <p:cNvSpPr txBox="1"/>
          <p:nvPr/>
        </p:nvSpPr>
        <p:spPr>
          <a:xfrm>
            <a:off x="9307290" y="4999983"/>
            <a:ext cx="2081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Database Stored on Disk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885084-31AC-DF48-960A-DF1CD9E49E15}"/>
              </a:ext>
            </a:extLst>
          </p:cNvPr>
          <p:cNvSpPr/>
          <p:nvPr/>
        </p:nvSpPr>
        <p:spPr>
          <a:xfrm>
            <a:off x="8534400" y="3521825"/>
            <a:ext cx="3516090" cy="53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077EA-5A27-3F87-F476-2F92912073FB}"/>
              </a:ext>
            </a:extLst>
          </p:cNvPr>
          <p:cNvSpPr txBox="1"/>
          <p:nvPr/>
        </p:nvSpPr>
        <p:spPr>
          <a:xfrm>
            <a:off x="8894755" y="3581461"/>
            <a:ext cx="2890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File System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2996B4-1D2A-6E40-7115-0CE34574C43D}"/>
              </a:ext>
            </a:extLst>
          </p:cNvPr>
          <p:cNvSpPr/>
          <p:nvPr/>
        </p:nvSpPr>
        <p:spPr>
          <a:xfrm>
            <a:off x="8526893" y="2554770"/>
            <a:ext cx="3516090" cy="5351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87B959-C0F9-07F6-1838-BC10A5C394F3}"/>
              </a:ext>
            </a:extLst>
          </p:cNvPr>
          <p:cNvSpPr txBox="1"/>
          <p:nvPr/>
        </p:nvSpPr>
        <p:spPr>
          <a:xfrm>
            <a:off x="8887248" y="2614406"/>
            <a:ext cx="28904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Palatino Linotype" panose="02040502050505030304" pitchFamily="18" charset="0"/>
              </a:rPr>
              <a:t>SQL 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F0185-6A2D-8A3C-8302-70BE9BE0B1E6}"/>
              </a:ext>
            </a:extLst>
          </p:cNvPr>
          <p:cNvCxnSpPr>
            <a:cxnSpLocks/>
          </p:cNvCxnSpPr>
          <p:nvPr/>
        </p:nvCxnSpPr>
        <p:spPr>
          <a:xfrm flipH="1">
            <a:off x="10281091" y="3151898"/>
            <a:ext cx="7693" cy="3173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25123E-B046-7D77-1F05-CDC37F39B44A}"/>
              </a:ext>
            </a:extLst>
          </p:cNvPr>
          <p:cNvCxnSpPr>
            <a:cxnSpLocks/>
          </p:cNvCxnSpPr>
          <p:nvPr/>
        </p:nvCxnSpPr>
        <p:spPr>
          <a:xfrm flipH="1">
            <a:off x="10273398" y="4169478"/>
            <a:ext cx="7693" cy="31737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53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Assignment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420957"/>
            <a:ext cx="11816785" cy="5242309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1 will be released today on course webpage: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  <a:hlinkClick r:id="rId2"/>
              </a:rPr>
              <a:t>https://gupta-suyash.github.io/cs451-fall24.html</a:t>
            </a:r>
            <a:endParaRPr lang="en-US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October 29, 2024 at 11:59pm.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Start planning, talk to your group members.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If you don’t have a group yet, today is your last day to form/join a group. </a:t>
            </a:r>
          </a:p>
          <a:p>
            <a:pPr lvl="1" algn="just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We will no longer create groups for you.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will discuss Assignment 1 in the next class.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Feel free to read </a:t>
            </a:r>
            <a:r>
              <a:rPr lang="en-US" sz="2400" b="1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Lstore</a:t>
            </a:r>
            <a:r>
              <a:rPr lang="en-US" sz="2400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 paper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We will discuss in the class.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Tables to Disk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407C6B4-6F80-36D0-CB92-F3A514D8FFCD}"/>
              </a:ext>
            </a:extLst>
          </p:cNvPr>
          <p:cNvGrpSpPr/>
          <p:nvPr/>
        </p:nvGrpSpPr>
        <p:grpSpPr>
          <a:xfrm>
            <a:off x="94264" y="2882601"/>
            <a:ext cx="2081049" cy="1397997"/>
            <a:chOff x="181679" y="1484597"/>
            <a:chExt cx="2081049" cy="1397997"/>
          </a:xfrm>
          <a:solidFill>
            <a:schemeClr val="accent4">
              <a:lumMod val="75000"/>
            </a:schemeClr>
          </a:solidFill>
        </p:grpSpPr>
        <p:sp>
          <p:nvSpPr>
            <p:cNvPr id="4" name="Magnetic Disk 3">
              <a:extLst>
                <a:ext uri="{FF2B5EF4-FFF2-40B4-BE49-F238E27FC236}">
                  <a16:creationId xmlns:a16="http://schemas.microsoft.com/office/drawing/2014/main" id="{2C5D3E07-121D-0643-CD19-4CEE110BA003}"/>
                </a:ext>
              </a:extLst>
            </p:cNvPr>
            <p:cNvSpPr/>
            <p:nvPr/>
          </p:nvSpPr>
          <p:spPr>
            <a:xfrm>
              <a:off x="181680" y="1484597"/>
              <a:ext cx="2081048" cy="1397997"/>
            </a:xfrm>
            <a:prstGeom prst="flowChartMagneticDisk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E22C6F-7726-7C69-8281-AD84988A5C85}"/>
                </a:ext>
              </a:extLst>
            </p:cNvPr>
            <p:cNvSpPr txBox="1"/>
            <p:nvPr/>
          </p:nvSpPr>
          <p:spPr>
            <a:xfrm>
              <a:off x="181679" y="2111063"/>
              <a:ext cx="206707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Database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1F0185-6A2D-8A3C-8302-70BE9BE0B1E6}"/>
              </a:ext>
            </a:extLst>
          </p:cNvPr>
          <p:cNvCxnSpPr>
            <a:cxnSpLocks/>
            <a:stCxn id="22" idx="1"/>
            <a:endCxn id="6" idx="3"/>
          </p:cNvCxnSpPr>
          <p:nvPr/>
        </p:nvCxnSpPr>
        <p:spPr>
          <a:xfrm flipH="1">
            <a:off x="2161335" y="2663926"/>
            <a:ext cx="1591696" cy="1045196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0379C-3904-2C3C-9EC5-4ED87F736559}"/>
              </a:ext>
            </a:extLst>
          </p:cNvPr>
          <p:cNvGrpSpPr/>
          <p:nvPr/>
        </p:nvGrpSpPr>
        <p:grpSpPr>
          <a:xfrm>
            <a:off x="3753031" y="2276364"/>
            <a:ext cx="872358" cy="775125"/>
            <a:chOff x="3951891" y="1127267"/>
            <a:chExt cx="872358" cy="775125"/>
          </a:xfrm>
        </p:grpSpPr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0BD96E13-84DD-5464-4ACD-14D70A98C177}"/>
                </a:ext>
              </a:extLst>
            </p:cNvPr>
            <p:cNvSpPr/>
            <p:nvPr/>
          </p:nvSpPr>
          <p:spPr>
            <a:xfrm>
              <a:off x="3951891" y="1127267"/>
              <a:ext cx="872358" cy="775125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265086-4347-D772-8F67-D91AD9513BF0}"/>
                </a:ext>
              </a:extLst>
            </p:cNvPr>
            <p:cNvSpPr txBox="1"/>
            <p:nvPr/>
          </p:nvSpPr>
          <p:spPr>
            <a:xfrm>
              <a:off x="3951891" y="1314774"/>
              <a:ext cx="87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File 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EA0FF3-64E4-28A6-84B8-470D177F5C6B}"/>
              </a:ext>
            </a:extLst>
          </p:cNvPr>
          <p:cNvGrpSpPr/>
          <p:nvPr/>
        </p:nvGrpSpPr>
        <p:grpSpPr>
          <a:xfrm>
            <a:off x="3753031" y="3326217"/>
            <a:ext cx="872358" cy="775125"/>
            <a:chOff x="3951891" y="1127267"/>
            <a:chExt cx="872358" cy="775125"/>
          </a:xfrm>
        </p:grpSpPr>
        <p:sp>
          <p:nvSpPr>
            <p:cNvPr id="25" name="Folded Corner 24">
              <a:extLst>
                <a:ext uri="{FF2B5EF4-FFF2-40B4-BE49-F238E27FC236}">
                  <a16:creationId xmlns:a16="http://schemas.microsoft.com/office/drawing/2014/main" id="{2E8CD4C3-4F17-F546-36E8-1909F08D1718}"/>
                </a:ext>
              </a:extLst>
            </p:cNvPr>
            <p:cNvSpPr/>
            <p:nvPr/>
          </p:nvSpPr>
          <p:spPr>
            <a:xfrm>
              <a:off x="3951891" y="1127267"/>
              <a:ext cx="872358" cy="775125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06FAB15-D58D-5963-DD7B-46EFC4B9DCBA}"/>
                </a:ext>
              </a:extLst>
            </p:cNvPr>
            <p:cNvSpPr txBox="1"/>
            <p:nvPr/>
          </p:nvSpPr>
          <p:spPr>
            <a:xfrm>
              <a:off x="3951891" y="1314774"/>
              <a:ext cx="87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File 2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04B3F5-9003-0F23-81F7-0FF2124BD030}"/>
              </a:ext>
            </a:extLst>
          </p:cNvPr>
          <p:cNvGrpSpPr/>
          <p:nvPr/>
        </p:nvGrpSpPr>
        <p:grpSpPr>
          <a:xfrm>
            <a:off x="3753031" y="4365559"/>
            <a:ext cx="872358" cy="775125"/>
            <a:chOff x="3951891" y="1127267"/>
            <a:chExt cx="872358" cy="775125"/>
          </a:xfrm>
        </p:grpSpPr>
        <p:sp>
          <p:nvSpPr>
            <p:cNvPr id="28" name="Folded Corner 27">
              <a:extLst>
                <a:ext uri="{FF2B5EF4-FFF2-40B4-BE49-F238E27FC236}">
                  <a16:creationId xmlns:a16="http://schemas.microsoft.com/office/drawing/2014/main" id="{73B52503-0655-C6D2-DA88-DB58944D6A16}"/>
                </a:ext>
              </a:extLst>
            </p:cNvPr>
            <p:cNvSpPr/>
            <p:nvPr/>
          </p:nvSpPr>
          <p:spPr>
            <a:xfrm>
              <a:off x="3951891" y="1127267"/>
              <a:ext cx="872358" cy="775125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1E9290-B83B-40E4-DD8C-229543AF7D0A}"/>
                </a:ext>
              </a:extLst>
            </p:cNvPr>
            <p:cNvSpPr txBox="1"/>
            <p:nvPr/>
          </p:nvSpPr>
          <p:spPr>
            <a:xfrm>
              <a:off x="3951891" y="1314774"/>
              <a:ext cx="8723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File 3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6BBE95B-DE38-69AC-0F15-418F9A132255}"/>
              </a:ext>
            </a:extLst>
          </p:cNvPr>
          <p:cNvGrpSpPr/>
          <p:nvPr/>
        </p:nvGrpSpPr>
        <p:grpSpPr>
          <a:xfrm>
            <a:off x="5535786" y="2285995"/>
            <a:ext cx="2202431" cy="1994603"/>
            <a:chOff x="5526466" y="1159000"/>
            <a:chExt cx="2202431" cy="1994603"/>
          </a:xfrm>
        </p:grpSpPr>
        <p:sp>
          <p:nvSpPr>
            <p:cNvPr id="31" name="Folded Corner 30">
              <a:extLst>
                <a:ext uri="{FF2B5EF4-FFF2-40B4-BE49-F238E27FC236}">
                  <a16:creationId xmlns:a16="http://schemas.microsoft.com/office/drawing/2014/main" id="{675DF5C5-FF6A-8633-57CF-D6080DAC25A2}"/>
                </a:ext>
              </a:extLst>
            </p:cNvPr>
            <p:cNvSpPr/>
            <p:nvPr/>
          </p:nvSpPr>
          <p:spPr>
            <a:xfrm>
              <a:off x="5526468" y="1159000"/>
              <a:ext cx="2202429" cy="1994603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8BBCD-111A-68AA-624E-50BDD27B3E19}"/>
                </a:ext>
              </a:extLst>
            </p:cNvPr>
            <p:cNvSpPr txBox="1"/>
            <p:nvPr/>
          </p:nvSpPr>
          <p:spPr>
            <a:xfrm>
              <a:off x="5526466" y="1191561"/>
              <a:ext cx="1602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File 1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864E3DA-DEF2-C1C8-9008-27BEEA147709}"/>
                </a:ext>
              </a:extLst>
            </p:cNvPr>
            <p:cNvGrpSpPr/>
            <p:nvPr/>
          </p:nvGrpSpPr>
          <p:grpSpPr>
            <a:xfrm>
              <a:off x="5526466" y="1756192"/>
              <a:ext cx="947105" cy="419537"/>
              <a:chOff x="5355023" y="4226932"/>
              <a:chExt cx="947105" cy="419537"/>
            </a:xfrm>
          </p:grpSpPr>
          <p:sp>
            <p:nvSpPr>
              <p:cNvPr id="34" name="Folded Corner 33">
                <a:extLst>
                  <a:ext uri="{FF2B5EF4-FFF2-40B4-BE49-F238E27FC236}">
                    <a16:creationId xmlns:a16="http://schemas.microsoft.com/office/drawing/2014/main" id="{EDB715CE-E032-E5F4-296E-181972F743D4}"/>
                  </a:ext>
                </a:extLst>
              </p:cNvPr>
              <p:cNvSpPr/>
              <p:nvPr/>
            </p:nvSpPr>
            <p:spPr>
              <a:xfrm>
                <a:off x="5407574" y="4226932"/>
                <a:ext cx="872358" cy="419537"/>
              </a:xfrm>
              <a:prstGeom prst="foldedCorner">
                <a:avLst/>
              </a:prstGeom>
              <a:solidFill>
                <a:schemeClr val="bg2">
                  <a:lumMod val="9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07BA56D-4C3E-CCC2-230B-ADA512A48C4C}"/>
                  </a:ext>
                </a:extLst>
              </p:cNvPr>
              <p:cNvSpPr txBox="1"/>
              <p:nvPr/>
            </p:nvSpPr>
            <p:spPr>
              <a:xfrm>
                <a:off x="5355023" y="4226932"/>
                <a:ext cx="947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Palatino Linotype" panose="02040502050505030304" pitchFamily="18" charset="0"/>
                  </a:rPr>
                  <a:t>Page 1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8090D0E-D9BE-703A-3C8A-36AEEA8F132D}"/>
                </a:ext>
              </a:extLst>
            </p:cNvPr>
            <p:cNvGrpSpPr/>
            <p:nvPr/>
          </p:nvGrpSpPr>
          <p:grpSpPr>
            <a:xfrm>
              <a:off x="5531133" y="2493338"/>
              <a:ext cx="947105" cy="400110"/>
              <a:chOff x="5355023" y="4226932"/>
              <a:chExt cx="947105" cy="400110"/>
            </a:xfrm>
          </p:grpSpPr>
          <p:sp>
            <p:nvSpPr>
              <p:cNvPr id="38" name="Folded Corner 37">
                <a:extLst>
                  <a:ext uri="{FF2B5EF4-FFF2-40B4-BE49-F238E27FC236}">
                    <a16:creationId xmlns:a16="http://schemas.microsoft.com/office/drawing/2014/main" id="{E7B662AF-3829-12AB-CD58-E98CC6883780}"/>
                  </a:ext>
                </a:extLst>
              </p:cNvPr>
              <p:cNvSpPr/>
              <p:nvPr/>
            </p:nvSpPr>
            <p:spPr>
              <a:xfrm>
                <a:off x="5407574" y="4226932"/>
                <a:ext cx="872358" cy="389263"/>
              </a:xfrm>
              <a:prstGeom prst="foldedCorner">
                <a:avLst/>
              </a:prstGeom>
              <a:solidFill>
                <a:schemeClr val="bg2">
                  <a:lumMod val="9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541700-5871-7940-512E-9EB9FDEA1AB5}"/>
                  </a:ext>
                </a:extLst>
              </p:cNvPr>
              <p:cNvSpPr txBox="1"/>
              <p:nvPr/>
            </p:nvSpPr>
            <p:spPr>
              <a:xfrm>
                <a:off x="5355023" y="4226932"/>
                <a:ext cx="947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Palatino Linotype" panose="02040502050505030304" pitchFamily="18" charset="0"/>
                  </a:rPr>
                  <a:t>Page 2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4AD15E-FC90-9D16-5BE5-D80CF6B5CF8E}"/>
                </a:ext>
              </a:extLst>
            </p:cNvPr>
            <p:cNvGrpSpPr/>
            <p:nvPr/>
          </p:nvGrpSpPr>
          <p:grpSpPr>
            <a:xfrm>
              <a:off x="6519103" y="1737175"/>
              <a:ext cx="947105" cy="432671"/>
              <a:chOff x="5355023" y="4226932"/>
              <a:chExt cx="947105" cy="432671"/>
            </a:xfrm>
          </p:grpSpPr>
          <p:sp>
            <p:nvSpPr>
              <p:cNvPr id="41" name="Folded Corner 40">
                <a:extLst>
                  <a:ext uri="{FF2B5EF4-FFF2-40B4-BE49-F238E27FC236}">
                    <a16:creationId xmlns:a16="http://schemas.microsoft.com/office/drawing/2014/main" id="{F87D1682-DBD2-6ABA-5D63-11475E811717}"/>
                  </a:ext>
                </a:extLst>
              </p:cNvPr>
              <p:cNvSpPr/>
              <p:nvPr/>
            </p:nvSpPr>
            <p:spPr>
              <a:xfrm>
                <a:off x="5407574" y="4245948"/>
                <a:ext cx="872358" cy="413655"/>
              </a:xfrm>
              <a:prstGeom prst="foldedCorner">
                <a:avLst/>
              </a:prstGeom>
              <a:solidFill>
                <a:schemeClr val="bg2">
                  <a:lumMod val="9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970E4D-8F52-A97B-279B-7A68D9A3BD0B}"/>
                  </a:ext>
                </a:extLst>
              </p:cNvPr>
              <p:cNvSpPr txBox="1"/>
              <p:nvPr/>
            </p:nvSpPr>
            <p:spPr>
              <a:xfrm>
                <a:off x="5355023" y="4226932"/>
                <a:ext cx="947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Palatino Linotype" panose="02040502050505030304" pitchFamily="18" charset="0"/>
                  </a:rPr>
                  <a:t>Page 3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A7C4D68-C8BD-63E4-44A6-A5428DAFE732}"/>
                </a:ext>
              </a:extLst>
            </p:cNvPr>
            <p:cNvGrpSpPr/>
            <p:nvPr/>
          </p:nvGrpSpPr>
          <p:grpSpPr>
            <a:xfrm>
              <a:off x="6541299" y="2482491"/>
              <a:ext cx="947105" cy="410957"/>
              <a:chOff x="5355023" y="4226932"/>
              <a:chExt cx="947105" cy="410957"/>
            </a:xfrm>
          </p:grpSpPr>
          <p:sp>
            <p:nvSpPr>
              <p:cNvPr id="44" name="Folded Corner 43">
                <a:extLst>
                  <a:ext uri="{FF2B5EF4-FFF2-40B4-BE49-F238E27FC236}">
                    <a16:creationId xmlns:a16="http://schemas.microsoft.com/office/drawing/2014/main" id="{6E188200-B052-CCBE-6D4D-32CBCDBAB603}"/>
                  </a:ext>
                </a:extLst>
              </p:cNvPr>
              <p:cNvSpPr/>
              <p:nvPr/>
            </p:nvSpPr>
            <p:spPr>
              <a:xfrm>
                <a:off x="5407574" y="4226932"/>
                <a:ext cx="872358" cy="410957"/>
              </a:xfrm>
              <a:prstGeom prst="foldedCorner">
                <a:avLst/>
              </a:prstGeom>
              <a:solidFill>
                <a:schemeClr val="bg2">
                  <a:lumMod val="90000"/>
                </a:schemeClr>
              </a:solidFill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2BF2DF-4B53-1A16-8D06-C0BD29BD9CFC}"/>
                  </a:ext>
                </a:extLst>
              </p:cNvPr>
              <p:cNvSpPr txBox="1"/>
              <p:nvPr/>
            </p:nvSpPr>
            <p:spPr>
              <a:xfrm>
                <a:off x="5355023" y="4226932"/>
                <a:ext cx="94710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Palatino Linotype" panose="02040502050505030304" pitchFamily="18" charset="0"/>
                  </a:rPr>
                  <a:t>Page 4</a:t>
                </a:r>
              </a:p>
            </p:txBody>
          </p: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D92091E-F98E-EB0E-B186-AD39DC94C3B3}"/>
              </a:ext>
            </a:extLst>
          </p:cNvPr>
          <p:cNvGrpSpPr/>
          <p:nvPr/>
        </p:nvGrpSpPr>
        <p:grpSpPr>
          <a:xfrm>
            <a:off x="8681876" y="682830"/>
            <a:ext cx="3181721" cy="5653202"/>
            <a:chOff x="9419118" y="703148"/>
            <a:chExt cx="1374138" cy="3995056"/>
          </a:xfrm>
        </p:grpSpPr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6E69B683-BC11-B4C4-DF81-86EA99E6FCC6}"/>
                </a:ext>
              </a:extLst>
            </p:cNvPr>
            <p:cNvSpPr/>
            <p:nvPr/>
          </p:nvSpPr>
          <p:spPr>
            <a:xfrm>
              <a:off x="9957961" y="801324"/>
              <a:ext cx="293914" cy="3733596"/>
            </a:xfrm>
            <a:prstGeom prst="can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n 47">
              <a:extLst>
                <a:ext uri="{FF2B5EF4-FFF2-40B4-BE49-F238E27FC236}">
                  <a16:creationId xmlns:a16="http://schemas.microsoft.com/office/drawing/2014/main" id="{8B58A82E-3CD8-D17A-6FEF-FEBC331FDEF4}"/>
                </a:ext>
              </a:extLst>
            </p:cNvPr>
            <p:cNvSpPr/>
            <p:nvPr/>
          </p:nvSpPr>
          <p:spPr>
            <a:xfrm flipH="1">
              <a:off x="10091369" y="703148"/>
              <a:ext cx="45719" cy="3995056"/>
            </a:xfrm>
            <a:prstGeom prst="can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3D0656-85AA-A508-16A7-8F353CE15E99}"/>
                </a:ext>
              </a:extLst>
            </p:cNvPr>
            <p:cNvGrpSpPr/>
            <p:nvPr/>
          </p:nvGrpSpPr>
          <p:grpSpPr>
            <a:xfrm>
              <a:off x="9421656" y="1012938"/>
              <a:ext cx="1371600" cy="1371600"/>
              <a:chOff x="9160450" y="2236356"/>
              <a:chExt cx="1371600" cy="137160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9BE3EFB-CBA7-E2CA-206C-9BE18BF73E4C}"/>
                  </a:ext>
                </a:extLst>
              </p:cNvPr>
              <p:cNvSpPr/>
              <p:nvPr/>
            </p:nvSpPr>
            <p:spPr>
              <a:xfrm>
                <a:off x="9389050" y="2484335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9CEC5DD-61AA-FEA2-0127-0B3EDC794A08}"/>
                  </a:ext>
                </a:extLst>
              </p:cNvPr>
              <p:cNvSpPr/>
              <p:nvPr/>
            </p:nvSpPr>
            <p:spPr>
              <a:xfrm>
                <a:off x="9160450" y="2236356"/>
                <a:ext cx="1371600" cy="1371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58F2504-CD11-86A5-B9BF-86A13B93DCFB}"/>
                  </a:ext>
                </a:extLst>
              </p:cNvPr>
              <p:cNvSpPr/>
              <p:nvPr/>
            </p:nvSpPr>
            <p:spPr>
              <a:xfrm>
                <a:off x="9617650" y="2725959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8EF6A96-6031-563B-6A4C-381456F0016A}"/>
                  </a:ext>
                </a:extLst>
              </p:cNvPr>
              <p:cNvCxnSpPr>
                <a:stCxn id="51" idx="0"/>
                <a:endCxn id="51" idx="4"/>
              </p:cNvCxnSpPr>
              <p:nvPr/>
            </p:nvCxnSpPr>
            <p:spPr>
              <a:xfrm>
                <a:off x="9846250" y="2236356"/>
                <a:ext cx="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EA7F8B77-27EE-5B1C-E2E7-19340D8E9E35}"/>
                  </a:ext>
                </a:extLst>
              </p:cNvPr>
              <p:cNvCxnSpPr>
                <a:stCxn id="51" idx="2"/>
                <a:endCxn id="51" idx="6"/>
              </p:cNvCxnSpPr>
              <p:nvPr/>
            </p:nvCxnSpPr>
            <p:spPr>
              <a:xfrm>
                <a:off x="9160450" y="2922156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F4C269B-70FF-3956-4A64-F24B0E8BFECC}"/>
                  </a:ext>
                </a:extLst>
              </p:cNvPr>
              <p:cNvCxnSpPr>
                <a:stCxn id="51" idx="1"/>
                <a:endCxn id="51" idx="5"/>
              </p:cNvCxnSpPr>
              <p:nvPr/>
            </p:nvCxnSpPr>
            <p:spPr>
              <a:xfrm>
                <a:off x="9361316" y="2437222"/>
                <a:ext cx="969868" cy="9698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D19E29-6F68-407E-DA81-B676568DB2EA}"/>
                  </a:ext>
                </a:extLst>
              </p:cNvPr>
              <p:cNvCxnSpPr>
                <a:stCxn id="51" idx="7"/>
                <a:endCxn id="51" idx="3"/>
              </p:cNvCxnSpPr>
              <p:nvPr/>
            </p:nvCxnSpPr>
            <p:spPr>
              <a:xfrm flipH="1">
                <a:off x="9361316" y="2437222"/>
                <a:ext cx="969868" cy="9698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1F1CA12-96A7-18EC-11A6-AB6957509860}"/>
                </a:ext>
              </a:extLst>
            </p:cNvPr>
            <p:cNvGrpSpPr/>
            <p:nvPr/>
          </p:nvGrpSpPr>
          <p:grpSpPr>
            <a:xfrm>
              <a:off x="9419118" y="2904266"/>
              <a:ext cx="1371600" cy="1371600"/>
              <a:chOff x="9160450" y="2236356"/>
              <a:chExt cx="1371600" cy="137160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5E7E9DA-B95A-3DED-DA50-3A51F9223472}"/>
                  </a:ext>
                </a:extLst>
              </p:cNvPr>
              <p:cNvSpPr/>
              <p:nvPr/>
            </p:nvSpPr>
            <p:spPr>
              <a:xfrm>
                <a:off x="9389050" y="2484335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0FDB180-98D2-7AED-C428-96F62BDD60B0}"/>
                  </a:ext>
                </a:extLst>
              </p:cNvPr>
              <p:cNvSpPr/>
              <p:nvPr/>
            </p:nvSpPr>
            <p:spPr>
              <a:xfrm>
                <a:off x="9160450" y="2236356"/>
                <a:ext cx="1371600" cy="13716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9934758D-DF0F-330E-54C4-098840DD4D5E}"/>
                  </a:ext>
                </a:extLst>
              </p:cNvPr>
              <p:cNvSpPr/>
              <p:nvPr/>
            </p:nvSpPr>
            <p:spPr>
              <a:xfrm>
                <a:off x="9617650" y="2725959"/>
                <a:ext cx="457200" cy="4572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7EBB01D-7D2D-28DB-59DD-575EECD3B8ED}"/>
                  </a:ext>
                </a:extLst>
              </p:cNvPr>
              <p:cNvCxnSpPr>
                <a:stCxn id="59" idx="0"/>
                <a:endCxn id="59" idx="4"/>
              </p:cNvCxnSpPr>
              <p:nvPr/>
            </p:nvCxnSpPr>
            <p:spPr>
              <a:xfrm>
                <a:off x="9846250" y="2236356"/>
                <a:ext cx="0" cy="13716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3B6AC57-EC94-F616-F052-D40CE2BE0BEF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>
                <a:off x="9160450" y="2922156"/>
                <a:ext cx="13716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CE1B922-04BE-9347-500B-0EE250378160}"/>
                  </a:ext>
                </a:extLst>
              </p:cNvPr>
              <p:cNvCxnSpPr>
                <a:stCxn id="59" idx="1"/>
                <a:endCxn id="59" idx="5"/>
              </p:cNvCxnSpPr>
              <p:nvPr/>
            </p:nvCxnSpPr>
            <p:spPr>
              <a:xfrm>
                <a:off x="9361316" y="2437222"/>
                <a:ext cx="969868" cy="9698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43142339-BD80-2317-14C1-A1DAAD0FA535}"/>
                  </a:ext>
                </a:extLst>
              </p:cNvPr>
              <p:cNvCxnSpPr>
                <a:stCxn id="59" idx="7"/>
                <a:endCxn id="59" idx="3"/>
              </p:cNvCxnSpPr>
              <p:nvPr/>
            </p:nvCxnSpPr>
            <p:spPr>
              <a:xfrm flipH="1">
                <a:off x="9361316" y="2437222"/>
                <a:ext cx="969868" cy="9698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C124E02-421A-D3DB-FBDD-C0A396F21389}"/>
              </a:ext>
            </a:extLst>
          </p:cNvPr>
          <p:cNvGrpSpPr/>
          <p:nvPr/>
        </p:nvGrpSpPr>
        <p:grpSpPr>
          <a:xfrm>
            <a:off x="8242894" y="2225207"/>
            <a:ext cx="947105" cy="419537"/>
            <a:chOff x="5355023" y="4226932"/>
            <a:chExt cx="947105" cy="419537"/>
          </a:xfrm>
        </p:grpSpPr>
        <p:sp>
          <p:nvSpPr>
            <p:cNvPr id="67" name="Folded Corner 66">
              <a:extLst>
                <a:ext uri="{FF2B5EF4-FFF2-40B4-BE49-F238E27FC236}">
                  <a16:creationId xmlns:a16="http://schemas.microsoft.com/office/drawing/2014/main" id="{A73AB4AC-0890-11DA-982C-3261361A57D6}"/>
                </a:ext>
              </a:extLst>
            </p:cNvPr>
            <p:cNvSpPr/>
            <p:nvPr/>
          </p:nvSpPr>
          <p:spPr>
            <a:xfrm>
              <a:off x="5407574" y="4226932"/>
              <a:ext cx="872358" cy="419537"/>
            </a:xfrm>
            <a:prstGeom prst="foldedCorner">
              <a:avLst/>
            </a:prstGeom>
            <a:solidFill>
              <a:schemeClr val="bg2">
                <a:lumMod val="9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9DD7D19-908F-9049-5207-F160F5B20810}"/>
                </a:ext>
              </a:extLst>
            </p:cNvPr>
            <p:cNvSpPr txBox="1"/>
            <p:nvPr/>
          </p:nvSpPr>
          <p:spPr>
            <a:xfrm>
              <a:off x="5355023" y="4226932"/>
              <a:ext cx="94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Page 1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0681A7A-093C-3EFD-E893-02DACD1D82A3}"/>
              </a:ext>
            </a:extLst>
          </p:cNvPr>
          <p:cNvGrpSpPr/>
          <p:nvPr/>
        </p:nvGrpSpPr>
        <p:grpSpPr>
          <a:xfrm>
            <a:off x="8258203" y="1583476"/>
            <a:ext cx="947105" cy="400110"/>
            <a:chOff x="5355023" y="4226932"/>
            <a:chExt cx="947105" cy="400110"/>
          </a:xfrm>
        </p:grpSpPr>
        <p:sp>
          <p:nvSpPr>
            <p:cNvPr id="70" name="Folded Corner 69">
              <a:extLst>
                <a:ext uri="{FF2B5EF4-FFF2-40B4-BE49-F238E27FC236}">
                  <a16:creationId xmlns:a16="http://schemas.microsoft.com/office/drawing/2014/main" id="{B35250F9-A13F-BE25-85E3-3ED4A976BE94}"/>
                </a:ext>
              </a:extLst>
            </p:cNvPr>
            <p:cNvSpPr/>
            <p:nvPr/>
          </p:nvSpPr>
          <p:spPr>
            <a:xfrm>
              <a:off x="5407574" y="4226932"/>
              <a:ext cx="872358" cy="389263"/>
            </a:xfrm>
            <a:prstGeom prst="foldedCorner">
              <a:avLst/>
            </a:prstGeom>
            <a:solidFill>
              <a:schemeClr val="bg2">
                <a:lumMod val="9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95C7622-A2F2-6024-3A66-E6B73FF869B2}"/>
                </a:ext>
              </a:extLst>
            </p:cNvPr>
            <p:cNvSpPr txBox="1"/>
            <p:nvPr/>
          </p:nvSpPr>
          <p:spPr>
            <a:xfrm>
              <a:off x="5355023" y="4226932"/>
              <a:ext cx="94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Page 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CA9E8F-BF61-5232-9610-0F79BB3C379C}"/>
              </a:ext>
            </a:extLst>
          </p:cNvPr>
          <p:cNvGrpSpPr/>
          <p:nvPr/>
        </p:nvGrpSpPr>
        <p:grpSpPr>
          <a:xfrm rot="1403816">
            <a:off x="8929667" y="910931"/>
            <a:ext cx="947105" cy="432671"/>
            <a:chOff x="5355023" y="4226932"/>
            <a:chExt cx="947105" cy="432671"/>
          </a:xfrm>
        </p:grpSpPr>
        <p:sp>
          <p:nvSpPr>
            <p:cNvPr id="73" name="Folded Corner 72">
              <a:extLst>
                <a:ext uri="{FF2B5EF4-FFF2-40B4-BE49-F238E27FC236}">
                  <a16:creationId xmlns:a16="http://schemas.microsoft.com/office/drawing/2014/main" id="{F05EAD53-FEF1-6AF7-A40F-70A4EE9E101A}"/>
                </a:ext>
              </a:extLst>
            </p:cNvPr>
            <p:cNvSpPr/>
            <p:nvPr/>
          </p:nvSpPr>
          <p:spPr>
            <a:xfrm>
              <a:off x="5407574" y="4245948"/>
              <a:ext cx="872358" cy="413655"/>
            </a:xfrm>
            <a:prstGeom prst="foldedCorner">
              <a:avLst/>
            </a:prstGeom>
            <a:solidFill>
              <a:schemeClr val="bg2">
                <a:lumMod val="9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1FFBF7A-999C-00DC-AFA8-7809A6CE2E12}"/>
                </a:ext>
              </a:extLst>
            </p:cNvPr>
            <p:cNvSpPr txBox="1"/>
            <p:nvPr/>
          </p:nvSpPr>
          <p:spPr>
            <a:xfrm>
              <a:off x="5355023" y="4226932"/>
              <a:ext cx="94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Page 3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0252B12-6EFC-3B8C-9556-0314B74F27BA}"/>
              </a:ext>
            </a:extLst>
          </p:cNvPr>
          <p:cNvGrpSpPr/>
          <p:nvPr/>
        </p:nvGrpSpPr>
        <p:grpSpPr>
          <a:xfrm rot="20252644">
            <a:off x="10641367" y="938569"/>
            <a:ext cx="947105" cy="410957"/>
            <a:chOff x="5355023" y="4226932"/>
            <a:chExt cx="947105" cy="410957"/>
          </a:xfrm>
        </p:grpSpPr>
        <p:sp>
          <p:nvSpPr>
            <p:cNvPr id="76" name="Folded Corner 75">
              <a:extLst>
                <a:ext uri="{FF2B5EF4-FFF2-40B4-BE49-F238E27FC236}">
                  <a16:creationId xmlns:a16="http://schemas.microsoft.com/office/drawing/2014/main" id="{CC825D87-E5BA-C4FC-28DB-E107FEDFD034}"/>
                </a:ext>
              </a:extLst>
            </p:cNvPr>
            <p:cNvSpPr/>
            <p:nvPr/>
          </p:nvSpPr>
          <p:spPr>
            <a:xfrm>
              <a:off x="5407574" y="4226932"/>
              <a:ext cx="872358" cy="410957"/>
            </a:xfrm>
            <a:prstGeom prst="foldedCorner">
              <a:avLst/>
            </a:prstGeom>
            <a:solidFill>
              <a:schemeClr val="bg2">
                <a:lumMod val="9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83B7270-F551-0CD0-D5A1-C782DB20623D}"/>
                </a:ext>
              </a:extLst>
            </p:cNvPr>
            <p:cNvSpPr txBox="1"/>
            <p:nvPr/>
          </p:nvSpPr>
          <p:spPr>
            <a:xfrm>
              <a:off x="5355023" y="4226932"/>
              <a:ext cx="9471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Palatino Linotype" panose="02040502050505030304" pitchFamily="18" charset="0"/>
                </a:rPr>
                <a:t>Page 4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881C166-3238-F4DE-91A7-676CDAF7A577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flipH="1" flipV="1">
            <a:off x="2161335" y="3709122"/>
            <a:ext cx="1591696" cy="4657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AA8B502-4ADA-B2ED-7DF6-27AC9C4FE16F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2175313" y="3709122"/>
            <a:ext cx="1577718" cy="1043999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7159C58-7E61-34B5-8672-6CFB0F45128C}"/>
              </a:ext>
            </a:extLst>
          </p:cNvPr>
          <p:cNvCxnSpPr>
            <a:cxnSpLocks/>
          </p:cNvCxnSpPr>
          <p:nvPr/>
        </p:nvCxnSpPr>
        <p:spPr>
          <a:xfrm flipH="1" flipV="1">
            <a:off x="4671329" y="2614236"/>
            <a:ext cx="795848" cy="362798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C80A9DE-022D-5D2D-4CF1-6E6C96A521C6}"/>
              </a:ext>
            </a:extLst>
          </p:cNvPr>
          <p:cNvSpPr txBox="1"/>
          <p:nvPr/>
        </p:nvSpPr>
        <p:spPr>
          <a:xfrm>
            <a:off x="1134789" y="4746281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Database spans multiple files.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8297C69-C874-7B83-6AC6-B8635A2F4481}"/>
              </a:ext>
            </a:extLst>
          </p:cNvPr>
          <p:cNvSpPr txBox="1"/>
          <p:nvPr/>
        </p:nvSpPr>
        <p:spPr>
          <a:xfrm>
            <a:off x="5038231" y="4746281"/>
            <a:ext cx="23941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Each file consists of multiple pages.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DD7954B-2C3D-DAC4-4A71-DC1AE7FEB444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7738217" y="2777844"/>
            <a:ext cx="943659" cy="5054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A872A559-AED2-A15A-3046-ED913D60D613}"/>
              </a:ext>
            </a:extLst>
          </p:cNvPr>
          <p:cNvSpPr txBox="1"/>
          <p:nvPr/>
        </p:nvSpPr>
        <p:spPr>
          <a:xfrm>
            <a:off x="7119412" y="6070665"/>
            <a:ext cx="30817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Each page is physically stored on a disk sector.</a:t>
            </a:r>
          </a:p>
        </p:txBody>
      </p:sp>
    </p:spTree>
    <p:extLst>
      <p:ext uri="{BB962C8B-B14F-4D97-AF65-F5344CB8AC3E}">
        <p14:creationId xmlns:p14="http://schemas.microsoft.com/office/powerpoint/2010/main" val="410562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94" grpId="0"/>
      <p:bldP spid="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704141A-A14E-A168-2DA7-8C0DF280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Tables to Disk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EBF36E6A-7326-EA89-6796-88B34F8E5B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308845"/>
              </p:ext>
            </p:extLst>
          </p:nvPr>
        </p:nvGraphicFramePr>
        <p:xfrm>
          <a:off x="772486" y="2018572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Assoc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Asst 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Prof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45BB24-3E94-C768-317E-01551657065A}"/>
              </a:ext>
            </a:extLst>
          </p:cNvPr>
          <p:cNvSpPr txBox="1"/>
          <p:nvPr/>
        </p:nvSpPr>
        <p:spPr>
          <a:xfrm>
            <a:off x="1654415" y="4226401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3E4448-30C7-C798-8198-41185DE6D572}"/>
              </a:ext>
            </a:extLst>
          </p:cNvPr>
          <p:cNvGrpSpPr/>
          <p:nvPr/>
        </p:nvGrpSpPr>
        <p:grpSpPr>
          <a:xfrm>
            <a:off x="5354406" y="2227205"/>
            <a:ext cx="3653484" cy="567558"/>
            <a:chOff x="4316934" y="1849821"/>
            <a:chExt cx="3653484" cy="567558"/>
          </a:xfrm>
        </p:grpSpPr>
        <p:sp>
          <p:nvSpPr>
            <p:cNvPr id="21" name="Folded Corner 20">
              <a:extLst>
                <a:ext uri="{FF2B5EF4-FFF2-40B4-BE49-F238E27FC236}">
                  <a16:creationId xmlns:a16="http://schemas.microsoft.com/office/drawing/2014/main" id="{9277B344-010D-1EC0-77D7-D8DADA6E35E3}"/>
                </a:ext>
              </a:extLst>
            </p:cNvPr>
            <p:cNvSpPr/>
            <p:nvPr/>
          </p:nvSpPr>
          <p:spPr>
            <a:xfrm>
              <a:off x="4316934" y="1849821"/>
              <a:ext cx="3653484" cy="567558"/>
            </a:xfrm>
            <a:prstGeom prst="foldedCorner">
              <a:avLst/>
            </a:prstGeom>
            <a:solidFill>
              <a:schemeClr val="bg2">
                <a:lumMod val="9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0" name="Content Placeholder 2">
              <a:extLst>
                <a:ext uri="{FF2B5EF4-FFF2-40B4-BE49-F238E27FC236}">
                  <a16:creationId xmlns:a16="http://schemas.microsoft.com/office/drawing/2014/main" id="{06EE233F-E653-BEF6-C625-50C907DF772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56552505"/>
                </p:ext>
              </p:extLst>
            </p:nvPr>
          </p:nvGraphicFramePr>
          <p:xfrm>
            <a:off x="4364774" y="1941203"/>
            <a:ext cx="3546531" cy="37084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366857">
                    <a:extLst>
                      <a:ext uri="{9D8B030D-6E8A-4147-A177-3AD203B41FA5}">
                        <a16:colId xmlns:a16="http://schemas.microsoft.com/office/drawing/2014/main" val="142750145"/>
                      </a:ext>
                    </a:extLst>
                  </a:gridCol>
                  <a:gridCol w="786809">
                    <a:extLst>
                      <a:ext uri="{9D8B030D-6E8A-4147-A177-3AD203B41FA5}">
                        <a16:colId xmlns:a16="http://schemas.microsoft.com/office/drawing/2014/main" val="3852797499"/>
                      </a:ext>
                    </a:extLst>
                  </a:gridCol>
                  <a:gridCol w="1392865">
                    <a:extLst>
                      <a:ext uri="{9D8B030D-6E8A-4147-A177-3AD203B41FA5}">
                        <a16:colId xmlns:a16="http://schemas.microsoft.com/office/drawing/2014/main" val="672406337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a:t>Voldemort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a:t>70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l"/>
                        <a:r>
                          <a:rPr lang="en-US" sz="1800" b="0" dirty="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</a:rPr>
                          <a:t>Assoc Prof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476202707"/>
                    </a:ext>
                  </a:extLst>
                </a:tr>
              </a:tbl>
            </a:graphicData>
          </a:graphic>
        </p:graphicFrame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90BB354-958A-F494-FE0D-9A98095E4B33}"/>
              </a:ext>
            </a:extLst>
          </p:cNvPr>
          <p:cNvSpPr txBox="1"/>
          <p:nvPr/>
        </p:nvSpPr>
        <p:spPr>
          <a:xfrm>
            <a:off x="1174151" y="5272190"/>
            <a:ext cx="27431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Each table consists of several records/rows.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5A114E-0BD9-6624-B493-86F84F3A9045}"/>
              </a:ext>
            </a:extLst>
          </p:cNvPr>
          <p:cNvSpPr txBox="1"/>
          <p:nvPr/>
        </p:nvSpPr>
        <p:spPr>
          <a:xfrm>
            <a:off x="5617045" y="3397470"/>
            <a:ext cx="31169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alatino Linotype" panose="02040502050505030304" pitchFamily="18" charset="0"/>
              </a:rPr>
              <a:t>Each record is stored in a page. We are assuming one page per record. 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2AC63C-957B-C351-FBEF-7CEF2172EDAE}"/>
              </a:ext>
            </a:extLst>
          </p:cNvPr>
          <p:cNvCxnSpPr>
            <a:cxnSpLocks/>
          </p:cNvCxnSpPr>
          <p:nvPr/>
        </p:nvCxnSpPr>
        <p:spPr>
          <a:xfrm>
            <a:off x="4364882" y="2563534"/>
            <a:ext cx="93041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643C0F42-A244-D309-4FBB-52B23D17D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5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D80D2-C35D-848A-D771-886B962C6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25604F0-AAF2-48F1-C5CD-49793459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Records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04150F3-D345-F392-8ACC-0EB2B45D8943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how do we place records on a file. 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We need to determine </a:t>
            </a:r>
            <a:r>
              <a:rPr lang="en-US" b="1" dirty="0">
                <a:latin typeface="Palatino Linotype" panose="02040502050505030304" pitchFamily="18" charset="0"/>
              </a:rPr>
              <a:t>the size of the record </a:t>
            </a:r>
            <a:r>
              <a:rPr lang="en-US" dirty="0">
                <a:latin typeface="Palatino Linotype" panose="02040502050505030304" pitchFamily="18" charset="0"/>
              </a:rPr>
              <a:t>to know how many blocks it needs.</a:t>
            </a:r>
          </a:p>
          <a:p>
            <a:pPr lvl="1" algn="just"/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Not every record is exactly one block size!</a:t>
            </a:r>
          </a:p>
          <a:p>
            <a:pPr marL="457200" lvl="1" indent="0" algn="just">
              <a:buFont typeface="Arial" panose="020B0604020202020204" pitchFamily="34" charset="0"/>
              <a:buNone/>
            </a:pPr>
            <a:endParaRPr lang="en-US" dirty="0">
              <a:solidFill>
                <a:srgbClr val="FF0000"/>
              </a:solidFill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Records can be divided into two groups: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Fixed-length records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Record Size can be determined from the schema.</a:t>
            </a:r>
          </a:p>
          <a:p>
            <a:pPr marL="914400" lvl="2" indent="0" algn="just">
              <a:buFont typeface="Arial" panose="020B0604020202020204" pitchFamily="34" charset="0"/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Variable-length records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Size of some attributes can only be determined at runtime.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B72CFA4-9646-9A47-5A5E-891FF059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6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51AE2-18D3-0A0F-18C1-468672DE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CAD74DC-09D6-54C4-68E9-B4857290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Fixed-Length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5A5E8B-940F-2433-50E9-4D95B4543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0837993" cy="49643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char</a:t>
            </a:r>
            <a:r>
              <a:rPr lang="en-US" sz="2400" dirty="0">
                <a:latin typeface="Palatino Linotype" panose="02040502050505030304" pitchFamily="18" charset="0"/>
              </a:rPr>
              <a:t>(23),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salary	</a:t>
            </a:r>
            <a:r>
              <a:rPr lang="en-US" sz="2400" b="1" dirty="0">
                <a:latin typeface="Palatino Linotype" panose="02040502050505030304" pitchFamily="18" charset="0"/>
              </a:rPr>
              <a:t>numeric(8,2)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the following is the schema of our table.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Total size </a:t>
            </a:r>
            <a:r>
              <a:rPr lang="en-US" sz="2400" dirty="0">
                <a:latin typeface="Palatino Linotype" panose="02040502050505030304" pitchFamily="18" charset="0"/>
              </a:rPr>
              <a:t>of a record = 23 Bytes + 4 Bytes + 8 Bytes = 35 Bytes.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How do we store in the memory?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Reserve first 35 Bytes for Record 1, next 35 Bytes for Record 2, and so on. 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A9343C7-4E19-682A-E3F6-00726A552F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8421168"/>
              </p:ext>
            </p:extLst>
          </p:nvPr>
        </p:nvGraphicFramePr>
        <p:xfrm>
          <a:off x="8209606" y="1777929"/>
          <a:ext cx="3546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4E37277-686E-8356-5A22-EA16AFCEC985}"/>
              </a:ext>
            </a:extLst>
          </p:cNvPr>
          <p:cNvSpPr txBox="1"/>
          <p:nvPr/>
        </p:nvSpPr>
        <p:spPr>
          <a:xfrm>
            <a:off x="9091535" y="3644237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2B87AE-15A1-FED1-C162-0CA08FB0DEB3}"/>
              </a:ext>
            </a:extLst>
          </p:cNvPr>
          <p:cNvGrpSpPr/>
          <p:nvPr/>
        </p:nvGrpSpPr>
        <p:grpSpPr>
          <a:xfrm>
            <a:off x="7185239" y="1800366"/>
            <a:ext cx="1029474" cy="1848139"/>
            <a:chOff x="7185239" y="1811383"/>
            <a:chExt cx="1029474" cy="18481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BB34F88-8B56-DF57-E363-3D254F9E66DF}"/>
                </a:ext>
              </a:extLst>
            </p:cNvPr>
            <p:cNvSpPr txBox="1"/>
            <p:nvPr/>
          </p:nvSpPr>
          <p:spPr>
            <a:xfrm>
              <a:off x="7193280" y="181138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0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F281205-33C0-C441-0DC9-5825CA7E36DD}"/>
                </a:ext>
              </a:extLst>
            </p:cNvPr>
            <p:cNvSpPr txBox="1"/>
            <p:nvPr/>
          </p:nvSpPr>
          <p:spPr>
            <a:xfrm>
              <a:off x="7188924" y="217278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1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759DB7-E84C-3160-04F4-D1F74678499A}"/>
                </a:ext>
              </a:extLst>
            </p:cNvPr>
            <p:cNvSpPr txBox="1"/>
            <p:nvPr/>
          </p:nvSpPr>
          <p:spPr>
            <a:xfrm>
              <a:off x="7188927" y="255111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2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D35F1B-6EEA-5E90-7836-8E24403CADC5}"/>
                </a:ext>
              </a:extLst>
            </p:cNvPr>
            <p:cNvSpPr txBox="1"/>
            <p:nvPr/>
          </p:nvSpPr>
          <p:spPr>
            <a:xfrm>
              <a:off x="7193280" y="291251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3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2B5E48E-3552-B54E-13A9-B17EFB1B7CFD}"/>
                </a:ext>
              </a:extLst>
            </p:cNvPr>
            <p:cNvSpPr txBox="1"/>
            <p:nvPr/>
          </p:nvSpPr>
          <p:spPr>
            <a:xfrm>
              <a:off x="7185239" y="329019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4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286897CE-269E-2A14-6264-39DA0FE3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5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46636-706F-88F5-4372-332194EA2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294EC6A7-9CFB-3617-7799-7CD94B901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Problems with Fixed-Length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032BC0-97C7-734B-3CD8-7A9DC1ADC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0837993" cy="49643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Unless block size is a multiple of 35 Bytes, some records will need to be stored in another block.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800" dirty="0">
              <a:latin typeface="Palatino Linotype" panose="0204050205050503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So two blocks need to be fetched for accessing each record.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4D4A4E4-7FB9-E5B5-EE3A-26F40931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34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9C24D-3EC6-AC17-F5F4-6A56336F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02BE3FB-6E9D-22A5-0279-0BE8C96F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Problems with Fixed-Length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EB6714-7DE3-32B7-CFB8-50CE76E4C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0837993" cy="49643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Deleting a record creates a problem of space management!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Way 1: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On deleting the record, move all the succeeding records up.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Shift one space in the memory. 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Simple solution!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latin typeface="Palatino Linotype" panose="02040502050505030304" pitchFamily="18" charset="0"/>
              </a:rPr>
              <a:t>Bad performance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Large number of records moved.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635F00-098E-3C46-50D6-CF92B3DCB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901634"/>
              </p:ext>
            </p:extLst>
          </p:nvPr>
        </p:nvGraphicFramePr>
        <p:xfrm>
          <a:off x="7812995" y="4399952"/>
          <a:ext cx="354653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65295B-1A25-D348-1387-DC585B0BD8B0}"/>
              </a:ext>
            </a:extLst>
          </p:cNvPr>
          <p:cNvSpPr txBox="1"/>
          <p:nvPr/>
        </p:nvSpPr>
        <p:spPr>
          <a:xfrm>
            <a:off x="8805094" y="5879574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28500E-5D55-F8A4-B4F7-FD50B134D610}"/>
              </a:ext>
            </a:extLst>
          </p:cNvPr>
          <p:cNvGrpSpPr/>
          <p:nvPr/>
        </p:nvGrpSpPr>
        <p:grpSpPr>
          <a:xfrm>
            <a:off x="6790671" y="4429132"/>
            <a:ext cx="1029474" cy="1473565"/>
            <a:chOff x="7187282" y="4462183"/>
            <a:chExt cx="1029474" cy="147356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ED3575-4ED0-8607-E55F-6E7281B566DF}"/>
                </a:ext>
              </a:extLst>
            </p:cNvPr>
            <p:cNvSpPr txBox="1"/>
            <p:nvPr/>
          </p:nvSpPr>
          <p:spPr>
            <a:xfrm>
              <a:off x="7195323" y="446218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0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2CD13F-B435-2AAF-2A74-23D1CF138C4B}"/>
                </a:ext>
              </a:extLst>
            </p:cNvPr>
            <p:cNvSpPr txBox="1"/>
            <p:nvPr/>
          </p:nvSpPr>
          <p:spPr>
            <a:xfrm>
              <a:off x="7190967" y="482358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1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EC69A7-CAF1-108F-4849-9021ABEBD846}"/>
                </a:ext>
              </a:extLst>
            </p:cNvPr>
            <p:cNvSpPr txBox="1"/>
            <p:nvPr/>
          </p:nvSpPr>
          <p:spPr>
            <a:xfrm>
              <a:off x="7195323" y="518874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3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BEC200-7051-8419-D7B8-BA79CE50A07F}"/>
                </a:ext>
              </a:extLst>
            </p:cNvPr>
            <p:cNvSpPr txBox="1"/>
            <p:nvPr/>
          </p:nvSpPr>
          <p:spPr>
            <a:xfrm>
              <a:off x="7187282" y="5566416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4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D2FB11-182B-EAA9-0A7A-F8CA5AC4D8B1}"/>
              </a:ext>
            </a:extLst>
          </p:cNvPr>
          <p:cNvSpPr txBox="1"/>
          <p:nvPr/>
        </p:nvSpPr>
        <p:spPr>
          <a:xfrm>
            <a:off x="6331024" y="6394546"/>
            <a:ext cx="547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On deleting record 2 and moving 3 and 4 up.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F0ABEE6F-DF7C-8AFC-4DFE-5A1A83BC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9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CE49A-ABDC-7A0B-0952-4C5263FD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1E18D33F-4137-F2E9-173E-D520A8DB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Possible Solution for Fixed-Length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E9B5EC-4B6B-5963-30FA-752851994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0837993" cy="49643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latin typeface="Palatino Linotype" panose="02040502050505030304" pitchFamily="18" charset="0"/>
              </a:rPr>
              <a:t>Way 2:</a:t>
            </a:r>
            <a:r>
              <a:rPr lang="en-US" sz="2400" dirty="0">
                <a:latin typeface="Palatino Linotype" panose="02040502050505030304" pitchFamily="18" charset="0"/>
              </a:rPr>
              <a:t> Insert a new record in the space of deleted record.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Hard to track, which all spaces are available.</a:t>
            </a:r>
          </a:p>
          <a:p>
            <a:pPr algn="just">
              <a:lnSpc>
                <a:spcPct val="100000"/>
              </a:lnSpc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9D922F-5950-E1BE-1CE5-B0FAE81B9FE9}"/>
              </a:ext>
            </a:extLst>
          </p:cNvPr>
          <p:cNvSpPr txBox="1"/>
          <p:nvPr/>
        </p:nvSpPr>
        <p:spPr>
          <a:xfrm>
            <a:off x="6639499" y="5942854"/>
            <a:ext cx="547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New record 5, inserted in space of record 2.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84CA961-502D-149E-6C87-D0D60B4C3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784598"/>
              </p:ext>
            </p:extLst>
          </p:nvPr>
        </p:nvGraphicFramePr>
        <p:xfrm>
          <a:off x="8121470" y="3698472"/>
          <a:ext cx="3546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4540206-7708-4F54-A051-1825FD2DBA75}"/>
              </a:ext>
            </a:extLst>
          </p:cNvPr>
          <p:cNvSpPr txBox="1"/>
          <p:nvPr/>
        </p:nvSpPr>
        <p:spPr>
          <a:xfrm>
            <a:off x="9003399" y="5542744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8AD751-77E6-CAA6-63C2-7E1E494F728F}"/>
              </a:ext>
            </a:extLst>
          </p:cNvPr>
          <p:cNvGrpSpPr/>
          <p:nvPr/>
        </p:nvGrpSpPr>
        <p:grpSpPr>
          <a:xfrm>
            <a:off x="7097103" y="3709890"/>
            <a:ext cx="1029474" cy="1848139"/>
            <a:chOff x="7185239" y="1811383"/>
            <a:chExt cx="1029474" cy="18481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30A2E2-DD8D-CA35-FEA1-A9A120B25753}"/>
                </a:ext>
              </a:extLst>
            </p:cNvPr>
            <p:cNvSpPr txBox="1"/>
            <p:nvPr/>
          </p:nvSpPr>
          <p:spPr>
            <a:xfrm>
              <a:off x="7193280" y="181138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0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D703AF-3443-AFB3-7651-4C56261FD39E}"/>
                </a:ext>
              </a:extLst>
            </p:cNvPr>
            <p:cNvSpPr txBox="1"/>
            <p:nvPr/>
          </p:nvSpPr>
          <p:spPr>
            <a:xfrm>
              <a:off x="7188924" y="217278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1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949C675-9EF8-4120-7584-7F12AFC45255}"/>
                </a:ext>
              </a:extLst>
            </p:cNvPr>
            <p:cNvSpPr txBox="1"/>
            <p:nvPr/>
          </p:nvSpPr>
          <p:spPr>
            <a:xfrm>
              <a:off x="7188927" y="255111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5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E1B450F-F438-DAF1-D02D-AFF3BD9194A6}"/>
                </a:ext>
              </a:extLst>
            </p:cNvPr>
            <p:cNvSpPr txBox="1"/>
            <p:nvPr/>
          </p:nvSpPr>
          <p:spPr>
            <a:xfrm>
              <a:off x="7193280" y="291251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3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B7EBD7B-676B-A9F8-F26D-4C3250EAF23E}"/>
                </a:ext>
              </a:extLst>
            </p:cNvPr>
            <p:cNvSpPr txBox="1"/>
            <p:nvPr/>
          </p:nvSpPr>
          <p:spPr>
            <a:xfrm>
              <a:off x="7185239" y="329019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4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F5461BC9-3CBE-7872-B4A9-73A8A2880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19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062B-E16C-263C-F905-936BFE3CB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B282A19-6DDE-67B2-6B89-BD99F4C3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Free List for Fixed-Length Records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B40DF7D-A1D4-CB20-88E2-9BEFF9F6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0837993" cy="49643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Make use of </a:t>
            </a:r>
            <a:r>
              <a:rPr lang="en-US" sz="2400" b="1" dirty="0">
                <a:latin typeface="Palatino Linotype" panose="02040502050505030304" pitchFamily="18" charset="0"/>
              </a:rPr>
              <a:t>file header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File header stores all the meta (important) information about the file.</a:t>
            </a:r>
          </a:p>
          <a:p>
            <a:pPr algn="just">
              <a:lnSpc>
                <a:spcPct val="100000"/>
              </a:lnSpc>
            </a:pPr>
            <a:endParaRPr lang="en-US" sz="10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We can maintain a </a:t>
            </a:r>
            <a:r>
              <a:rPr lang="en-US" sz="2400" b="1" dirty="0">
                <a:latin typeface="Palatino Linotype" panose="02040502050505030304" pitchFamily="18" charset="0"/>
              </a:rPr>
              <a:t>free-list</a:t>
            </a:r>
            <a:r>
              <a:rPr lang="en-US" sz="2400" dirty="0">
                <a:latin typeface="Palatino Linotype" panose="02040502050505030304" pitchFamily="18" charset="0"/>
              </a:rPr>
              <a:t>: store here information about first deleted record.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Palatino Linotype" panose="02040502050505030304" pitchFamily="18" charset="0"/>
              </a:rPr>
              <a:t>Then this record points to next deleted record.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BBA2A-45F0-3DBE-AA06-EA0F033A4D1A}"/>
              </a:ext>
            </a:extLst>
          </p:cNvPr>
          <p:cNvSpPr txBox="1"/>
          <p:nvPr/>
        </p:nvSpPr>
        <p:spPr>
          <a:xfrm>
            <a:off x="6639499" y="6471664"/>
            <a:ext cx="5475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Free-list, tracked through header.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7349BED-BFDE-531F-E350-890C3915F7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9687429"/>
              </p:ext>
            </p:extLst>
          </p:nvPr>
        </p:nvGraphicFramePr>
        <p:xfrm>
          <a:off x="7416391" y="3863727"/>
          <a:ext cx="354653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843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CAD84B-CE28-7D92-0790-5F13A73009BC}"/>
              </a:ext>
            </a:extLst>
          </p:cNvPr>
          <p:cNvSpPr txBox="1"/>
          <p:nvPr/>
        </p:nvSpPr>
        <p:spPr>
          <a:xfrm>
            <a:off x="8298320" y="6071556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4432B50-8324-7FD8-33F1-F5E013E897BA}"/>
              </a:ext>
            </a:extLst>
          </p:cNvPr>
          <p:cNvGrpSpPr/>
          <p:nvPr/>
        </p:nvGrpSpPr>
        <p:grpSpPr>
          <a:xfrm>
            <a:off x="6392024" y="4238702"/>
            <a:ext cx="1029474" cy="1848139"/>
            <a:chOff x="7185239" y="1811383"/>
            <a:chExt cx="1029474" cy="184813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8D68BD-EF6A-9375-88E7-8FE5378F9445}"/>
                </a:ext>
              </a:extLst>
            </p:cNvPr>
            <p:cNvSpPr txBox="1"/>
            <p:nvPr/>
          </p:nvSpPr>
          <p:spPr>
            <a:xfrm>
              <a:off x="7193280" y="181138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0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9DADB9-5FC5-A5AF-0D64-1E5FBFA66035}"/>
                </a:ext>
              </a:extLst>
            </p:cNvPr>
            <p:cNvSpPr txBox="1"/>
            <p:nvPr/>
          </p:nvSpPr>
          <p:spPr>
            <a:xfrm>
              <a:off x="7188924" y="217278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1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AB3B4A3-8F09-D880-E31C-EBDD1A31750B}"/>
                </a:ext>
              </a:extLst>
            </p:cNvPr>
            <p:cNvSpPr txBox="1"/>
            <p:nvPr/>
          </p:nvSpPr>
          <p:spPr>
            <a:xfrm>
              <a:off x="7188927" y="255111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F150A-57DD-26C4-C4F9-8C049E603A63}"/>
                </a:ext>
              </a:extLst>
            </p:cNvPr>
            <p:cNvSpPr txBox="1"/>
            <p:nvPr/>
          </p:nvSpPr>
          <p:spPr>
            <a:xfrm>
              <a:off x="7193280" y="291251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3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368D66-2654-69C6-D616-C00B00FB1860}"/>
                </a:ext>
              </a:extLst>
            </p:cNvPr>
            <p:cNvSpPr txBox="1"/>
            <p:nvPr/>
          </p:nvSpPr>
          <p:spPr>
            <a:xfrm>
              <a:off x="7185239" y="3290190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  <p:sp>
        <p:nvSpPr>
          <p:cNvPr id="3" name="Freeform 2">
            <a:extLst>
              <a:ext uri="{FF2B5EF4-FFF2-40B4-BE49-F238E27FC236}">
                <a16:creationId xmlns:a16="http://schemas.microsoft.com/office/drawing/2014/main" id="{22D5C1D3-645A-ED32-20F3-BADFB77B3559}"/>
              </a:ext>
            </a:extLst>
          </p:cNvPr>
          <p:cNvSpPr/>
          <p:nvPr/>
        </p:nvSpPr>
        <p:spPr>
          <a:xfrm>
            <a:off x="10675345" y="4043189"/>
            <a:ext cx="630404" cy="1178805"/>
          </a:xfrm>
          <a:custGeom>
            <a:avLst/>
            <a:gdLst>
              <a:gd name="connsiteX0" fmla="*/ 0 w 630404"/>
              <a:gd name="connsiteY0" fmla="*/ 0 h 782198"/>
              <a:gd name="connsiteX1" fmla="*/ 627961 w 630404"/>
              <a:gd name="connsiteY1" fmla="*/ 352540 h 782198"/>
              <a:gd name="connsiteX2" fmla="*/ 176269 w 630404"/>
              <a:gd name="connsiteY2" fmla="*/ 782198 h 7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404" h="782198">
                <a:moveTo>
                  <a:pt x="0" y="0"/>
                </a:moveTo>
                <a:cubicBezTo>
                  <a:pt x="299291" y="111087"/>
                  <a:pt x="598583" y="222174"/>
                  <a:pt x="627961" y="352540"/>
                </a:cubicBezTo>
                <a:cubicBezTo>
                  <a:pt x="657339" y="482906"/>
                  <a:pt x="416804" y="632552"/>
                  <a:pt x="176269" y="78219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6793972-8419-A2C3-0F0F-0140954AD309}"/>
              </a:ext>
            </a:extLst>
          </p:cNvPr>
          <p:cNvSpPr/>
          <p:nvPr/>
        </p:nvSpPr>
        <p:spPr>
          <a:xfrm>
            <a:off x="10730998" y="5257427"/>
            <a:ext cx="630404" cy="713716"/>
          </a:xfrm>
          <a:custGeom>
            <a:avLst/>
            <a:gdLst>
              <a:gd name="connsiteX0" fmla="*/ 0 w 630404"/>
              <a:gd name="connsiteY0" fmla="*/ 0 h 782198"/>
              <a:gd name="connsiteX1" fmla="*/ 627961 w 630404"/>
              <a:gd name="connsiteY1" fmla="*/ 352540 h 782198"/>
              <a:gd name="connsiteX2" fmla="*/ 176269 w 630404"/>
              <a:gd name="connsiteY2" fmla="*/ 782198 h 7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404" h="782198">
                <a:moveTo>
                  <a:pt x="0" y="0"/>
                </a:moveTo>
                <a:cubicBezTo>
                  <a:pt x="299291" y="111087"/>
                  <a:pt x="598583" y="222174"/>
                  <a:pt x="627961" y="352540"/>
                </a:cubicBezTo>
                <a:cubicBezTo>
                  <a:pt x="657339" y="482906"/>
                  <a:pt x="416804" y="632552"/>
                  <a:pt x="176269" y="782198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C0999F4-AB1B-18D1-0D18-D0BA3278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41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4E284-D186-C278-D1A0-E02654E1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7D6B310-2651-3D42-A07F-124C664C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Variable-Length Records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A367EF9-1FF2-BFD4-FE54-03174FA4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48967F9-100E-5066-6DE0-18B23D1E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1055274" cy="49643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(100),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salary	</a:t>
            </a:r>
            <a:r>
              <a:rPr lang="en-US" sz="2400" b="1" dirty="0">
                <a:latin typeface="Palatino Linotype" panose="02040502050505030304" pitchFamily="18" charset="0"/>
              </a:rPr>
              <a:t>numeric(8,2)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Say, the following is the schema of our table.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The maximum size for varchar is 100 Bytes, but a name could be smaller.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We can say that each record has size </a:t>
            </a:r>
            <a:r>
              <a:rPr lang="en-US" sz="2400" b="1" dirty="0">
                <a:latin typeface="Palatino Linotype" panose="02040502050505030304" pitchFamily="18" charset="0"/>
              </a:rPr>
              <a:t>(</a:t>
            </a:r>
            <a:r>
              <a:rPr lang="en-US" sz="2400" dirty="0">
                <a:latin typeface="Palatino Linotype" panose="02040502050505030304" pitchFamily="18" charset="0"/>
              </a:rPr>
              <a:t>100 Bytes + 4 Bytes + 8 Bytes) = 112 Bytes.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But record 0 has size only 18 Bytes? </a:t>
            </a:r>
            <a:r>
              <a:rPr lang="en-US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Why waste so much space?</a:t>
            </a:r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85D7D216-CEC1-4E48-5CD9-19AF6703F0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28012"/>
              </p:ext>
            </p:extLst>
          </p:nvPr>
        </p:nvGraphicFramePr>
        <p:xfrm>
          <a:off x="8209606" y="1777929"/>
          <a:ext cx="3546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F233F76-9D48-AF79-27FD-123EAEE6665C}"/>
              </a:ext>
            </a:extLst>
          </p:cNvPr>
          <p:cNvSpPr txBox="1"/>
          <p:nvPr/>
        </p:nvSpPr>
        <p:spPr>
          <a:xfrm>
            <a:off x="9091535" y="3644237"/>
            <a:ext cx="18405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cs-employees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0222E-3B51-98C2-18ED-6C8F0C02C0A8}"/>
              </a:ext>
            </a:extLst>
          </p:cNvPr>
          <p:cNvGrpSpPr/>
          <p:nvPr/>
        </p:nvGrpSpPr>
        <p:grpSpPr>
          <a:xfrm>
            <a:off x="7185239" y="1800366"/>
            <a:ext cx="1029474" cy="1848139"/>
            <a:chOff x="7185239" y="1811383"/>
            <a:chExt cx="1029474" cy="18481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5B0750A-DE67-036E-30F4-8696048FE702}"/>
                </a:ext>
              </a:extLst>
            </p:cNvPr>
            <p:cNvSpPr txBox="1"/>
            <p:nvPr/>
          </p:nvSpPr>
          <p:spPr>
            <a:xfrm>
              <a:off x="7193280" y="1811383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0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B7C5F0-3D88-FB53-6A79-1AADBE7985D5}"/>
                </a:ext>
              </a:extLst>
            </p:cNvPr>
            <p:cNvSpPr txBox="1"/>
            <p:nvPr/>
          </p:nvSpPr>
          <p:spPr>
            <a:xfrm>
              <a:off x="7188924" y="2172787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1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0AED93-216F-5813-EF41-F4DF7A8E95C4}"/>
                </a:ext>
              </a:extLst>
            </p:cNvPr>
            <p:cNvSpPr txBox="1"/>
            <p:nvPr/>
          </p:nvSpPr>
          <p:spPr>
            <a:xfrm>
              <a:off x="7188927" y="255111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2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D5001CC-8F49-9907-360F-13827F76A4B9}"/>
                </a:ext>
              </a:extLst>
            </p:cNvPr>
            <p:cNvSpPr txBox="1"/>
            <p:nvPr/>
          </p:nvSpPr>
          <p:spPr>
            <a:xfrm>
              <a:off x="7193280" y="2912514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3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3E2F0B-3309-431E-8AC0-3ADA5C112075}"/>
                </a:ext>
              </a:extLst>
            </p:cNvPr>
            <p:cNvSpPr txBox="1"/>
            <p:nvPr/>
          </p:nvSpPr>
          <p:spPr>
            <a:xfrm>
              <a:off x="7185239" y="3290190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alatino Linotype" panose="02040502050505030304" pitchFamily="18" charset="0"/>
                </a:rPr>
                <a:t>record 4</a:t>
              </a:r>
              <a:endParaRPr lang="en-US" sz="1800" dirty="0">
                <a:solidFill>
                  <a:schemeClr val="tx1"/>
                </a:solidFill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542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CD44-ECC4-6E8E-8ABC-932E34CE9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A92D8EA-05D9-88BC-88DC-C37C9760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Representing Variable-Length Records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28B8812-970E-BC49-1E2A-D7EAA6DE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9233555-3486-122D-9DD8-B58335D6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1055274" cy="4964391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Palatino Linotype" panose="02040502050505030304" pitchFamily="18" charset="0"/>
              </a:rPr>
              <a:t>For each variable-length record, store an </a:t>
            </a:r>
            <a:r>
              <a:rPr lang="en-US" sz="2400" b="1" dirty="0">
                <a:latin typeface="Palatino Linotype" panose="02040502050505030304" pitchFamily="18" charset="0"/>
              </a:rPr>
              <a:t>(offset, length)</a:t>
            </a:r>
            <a:r>
              <a:rPr lang="en-US" sz="2400" dirty="0">
                <a:latin typeface="Palatino Linotype" panose="02040502050505030304" pitchFamily="18" charset="0"/>
              </a:rPr>
              <a:t> pair.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</a:rPr>
              <a:t>Offset </a:t>
            </a:r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 The position in the representation.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Palatino Linotype" panose="02040502050505030304" pitchFamily="18" charset="0"/>
                <a:sym typeface="Wingdings" pitchFamily="2" charset="2"/>
              </a:rPr>
              <a:t>Length  The size of variable-length field.</a:t>
            </a:r>
          </a:p>
        </p:txBody>
      </p:sp>
    </p:spTree>
    <p:extLst>
      <p:ext uri="{BB962C8B-B14F-4D97-AF65-F5344CB8AC3E}">
        <p14:creationId xmlns:p14="http://schemas.microsoft.com/office/powerpoint/2010/main" val="174480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9F2ED-0145-EFD6-D8DB-2AD9B56C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ECF9-6E73-1BE5-B5C7-911EDCAE9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Physical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E8D4-B111-E778-8840-DBDBD9BB2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3379334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Until now we studied the logical or a user’s view of the data.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Next, we look at the physical view of the data.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How is data stored?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What are the physical media to store data?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What data structures help in faster access?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65B10D-3713-6603-067A-2863520A6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70D2A-51AC-B701-4700-8E67DCE0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70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A0A77-A002-941C-CBA0-D72B4F22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7CD89AA-CB33-FD93-1765-769C3BDC2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Representing a Record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CA31C243-6854-4269-E5AA-AF060610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07DA5A-AC4D-86CE-EAE7-BD04B621A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63" y="1436408"/>
            <a:ext cx="11055274" cy="496439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create table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(	name	</a:t>
            </a:r>
            <a:r>
              <a:rPr lang="en-US" sz="2400" b="1" dirty="0">
                <a:latin typeface="Palatino Linotype" panose="02040502050505030304" pitchFamily="18" charset="0"/>
              </a:rPr>
              <a:t>varchar</a:t>
            </a:r>
            <a:r>
              <a:rPr lang="en-US" sz="2400" dirty="0">
                <a:latin typeface="Palatino Linotype" panose="02040502050505030304" pitchFamily="18" charset="0"/>
              </a:rPr>
              <a:t>(100),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age	</a:t>
            </a:r>
            <a:r>
              <a:rPr lang="en-US" sz="2400" b="1" dirty="0">
                <a:latin typeface="Palatino Linotype" panose="02040502050505030304" pitchFamily="18" charset="0"/>
              </a:rPr>
              <a:t>int</a:t>
            </a:r>
            <a:r>
              <a:rPr lang="en-US" sz="2400" dirty="0">
                <a:latin typeface="Palatino Linotype" panose="02040502050505030304" pitchFamily="18" charset="0"/>
              </a:rPr>
              <a:t>,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	salary	</a:t>
            </a:r>
            <a:r>
              <a:rPr lang="en-US" sz="2400" b="1" dirty="0">
                <a:latin typeface="Palatino Linotype" panose="02040502050505030304" pitchFamily="18" charset="0"/>
              </a:rPr>
              <a:t>numeric(8,2)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	);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36D3264C-943B-D5F9-7350-56F88BADF2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6427400"/>
              </p:ext>
            </p:extLst>
          </p:nvPr>
        </p:nvGraphicFramePr>
        <p:xfrm>
          <a:off x="3305060" y="4855038"/>
          <a:ext cx="600223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76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935743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886794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413109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2660908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17, 9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402BB8-0EB4-2512-E678-DBD5AD621E4A}"/>
              </a:ext>
            </a:extLst>
          </p:cNvPr>
          <p:cNvSpPr txBox="1"/>
          <p:nvPr/>
        </p:nvSpPr>
        <p:spPr>
          <a:xfrm>
            <a:off x="3154217" y="538608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31423-B263-8904-F895-2E8301C182C1}"/>
              </a:ext>
            </a:extLst>
          </p:cNvPr>
          <p:cNvSpPr txBox="1"/>
          <p:nvPr/>
        </p:nvSpPr>
        <p:spPr>
          <a:xfrm>
            <a:off x="4254068" y="53860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6CAF8-E157-D7B6-4980-115D606921DC}"/>
              </a:ext>
            </a:extLst>
          </p:cNvPr>
          <p:cNvSpPr txBox="1"/>
          <p:nvPr/>
        </p:nvSpPr>
        <p:spPr>
          <a:xfrm>
            <a:off x="5184642" y="538608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9A2104-6D98-6CFB-DA13-4FE526CC1F77}"/>
              </a:ext>
            </a:extLst>
          </p:cNvPr>
          <p:cNvSpPr txBox="1"/>
          <p:nvPr/>
        </p:nvSpPr>
        <p:spPr>
          <a:xfrm>
            <a:off x="5982278" y="538608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A0829-F532-BA0A-D249-FE81A3FD8B19}"/>
              </a:ext>
            </a:extLst>
          </p:cNvPr>
          <p:cNvSpPr txBox="1"/>
          <p:nvPr/>
        </p:nvSpPr>
        <p:spPr>
          <a:xfrm>
            <a:off x="6420409" y="53819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7C24FF-A2DA-E32C-07BA-8E840F0A103C}"/>
              </a:ext>
            </a:extLst>
          </p:cNvPr>
          <p:cNvSpPr txBox="1"/>
          <p:nvPr/>
        </p:nvSpPr>
        <p:spPr>
          <a:xfrm>
            <a:off x="9061068" y="538195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54CD65-DBDD-2F5E-17D4-37E34AC3789B}"/>
              </a:ext>
            </a:extLst>
          </p:cNvPr>
          <p:cNvSpPr txBox="1"/>
          <p:nvPr/>
        </p:nvSpPr>
        <p:spPr>
          <a:xfrm>
            <a:off x="5523196" y="4143608"/>
            <a:ext cx="4067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Null Bitmap stored in 1 Byte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CFE274-B86C-066D-BECC-1F634493BD1F}"/>
              </a:ext>
            </a:extLst>
          </p:cNvPr>
          <p:cNvCxnSpPr>
            <a:cxnSpLocks/>
          </p:cNvCxnSpPr>
          <p:nvPr/>
        </p:nvCxnSpPr>
        <p:spPr>
          <a:xfrm flipV="1">
            <a:off x="6420409" y="4567058"/>
            <a:ext cx="0" cy="37951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9BF5FFE4-C795-7F84-4775-C624E2A39C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8741516"/>
              </p:ext>
            </p:extLst>
          </p:nvPr>
        </p:nvGraphicFramePr>
        <p:xfrm>
          <a:off x="8209606" y="1413870"/>
          <a:ext cx="354653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8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786809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7030A0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7030A0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rgbClr val="7030A0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8D4AC8E5-B7AA-0C36-63D9-9AC44352CE21}"/>
              </a:ext>
            </a:extLst>
          </p:cNvPr>
          <p:cNvSpPr txBox="1"/>
          <p:nvPr/>
        </p:nvSpPr>
        <p:spPr>
          <a:xfrm>
            <a:off x="1922286" y="538195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Bytes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D699DE-AD1F-2B8A-4416-4367621DCBBA}"/>
              </a:ext>
            </a:extLst>
          </p:cNvPr>
          <p:cNvSpPr/>
          <p:nvPr/>
        </p:nvSpPr>
        <p:spPr>
          <a:xfrm>
            <a:off x="3492771" y="4863584"/>
            <a:ext cx="412657" cy="448654"/>
          </a:xfrm>
          <a:prstGeom prst="ellipse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0ED46B-D233-94C4-F80A-AFA0E492F6EC}"/>
              </a:ext>
            </a:extLst>
          </p:cNvPr>
          <p:cNvSpPr/>
          <p:nvPr/>
        </p:nvSpPr>
        <p:spPr>
          <a:xfrm>
            <a:off x="3905428" y="4863584"/>
            <a:ext cx="412657" cy="448654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DCE42D9-132C-CC20-D500-D9E7ACFBE3EA}"/>
              </a:ext>
            </a:extLst>
          </p:cNvPr>
          <p:cNvCxnSpPr>
            <a:cxnSpLocks/>
          </p:cNvCxnSpPr>
          <p:nvPr/>
        </p:nvCxnSpPr>
        <p:spPr>
          <a:xfrm flipH="1" flipV="1">
            <a:off x="3069771" y="4605273"/>
            <a:ext cx="627166" cy="2583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916237-494E-8DA5-09E2-0285DC2CF36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111757" y="4459442"/>
            <a:ext cx="0" cy="404142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5B06E4-892A-391D-8FF6-059A9D200A9B}"/>
              </a:ext>
            </a:extLst>
          </p:cNvPr>
          <p:cNvSpPr txBox="1"/>
          <p:nvPr/>
        </p:nvSpPr>
        <p:spPr>
          <a:xfrm>
            <a:off x="2052026" y="4199848"/>
            <a:ext cx="12874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Position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5D2023-79F0-0AA1-E6D3-9767E6545F87}"/>
              </a:ext>
            </a:extLst>
          </p:cNvPr>
          <p:cNvSpPr txBox="1"/>
          <p:nvPr/>
        </p:nvSpPr>
        <p:spPr>
          <a:xfrm>
            <a:off x="3666200" y="4062438"/>
            <a:ext cx="1151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624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4" grpId="0" animBg="1"/>
      <p:bldP spid="23" grpId="0"/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assumed that  one record per disk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Often, multiple records per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How to store or find a record in a block?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Each block has a header that tracks </a:t>
            </a:r>
            <a:r>
              <a:rPr lang="en-US" sz="2400" b="1" dirty="0">
                <a:latin typeface="Palatino Linotype" panose="02040502050505030304" pitchFamily="18" charset="0"/>
              </a:rPr>
              <a:t>number of records and free space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BE7247-554D-21E7-6B55-0A0C6381EE7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Records to Disk Blocks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8C3073C7-6069-5F95-3D22-98711F5C95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893778"/>
              </p:ext>
            </p:extLst>
          </p:nvPr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7CAE9BAB-17A2-7D2B-BEAF-6FD26AC8DBC5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7122BE4A-50FB-CFB1-5FE3-DB9252BE6BDC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54E28C2-6942-870A-A3FF-4B30199E311D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B87C63F-F164-7695-24FF-9D8C4681E70A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3FE01B8-D350-A024-B0C8-7B9807AE4847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8B380A-1296-A201-AD29-6C1DEF7E6FB7}"/>
              </a:ext>
            </a:extLst>
          </p:cNvPr>
          <p:cNvSpPr txBox="1"/>
          <p:nvPr/>
        </p:nvSpPr>
        <p:spPr>
          <a:xfrm>
            <a:off x="7864178" y="419743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F4B177-DAFA-DC26-D259-DEB8D2D6A64D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9B5DFA-41C3-B19C-5154-0215D4EFCEB2}"/>
              </a:ext>
            </a:extLst>
          </p:cNvPr>
          <p:cNvSpPr txBox="1"/>
          <p:nvPr/>
        </p:nvSpPr>
        <p:spPr>
          <a:xfrm>
            <a:off x="2383309" y="419743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0F5B3-F906-9FAC-ECDB-74BF90BCAED0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98434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83F01B2-3991-7F84-007F-F005E4409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78D4-0289-0BA0-74FD-182FDA4C4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69"/>
            <a:ext cx="11816785" cy="4920807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We assumed that  one record per disk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Often, multiple records per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How to store or find a record in a block?</a:t>
            </a:r>
          </a:p>
          <a:p>
            <a:pPr marL="457200" lvl="1" indent="0" algn="just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Each block has a header that tracks </a:t>
            </a:r>
            <a:r>
              <a:rPr lang="en-US" sz="2400" b="1" dirty="0">
                <a:latin typeface="Palatino Linotype" panose="02040502050505030304" pitchFamily="18" charset="0"/>
              </a:rPr>
              <a:t>number of records and free space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106F9-AB55-55EA-31EC-F322095C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3C1E0B6-958C-C588-D10D-5F3075E6D76B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905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Records to Disk Blocks</a:t>
            </a: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CA15A651-813E-5AD7-E611-F30DC8C3A530}"/>
              </a:ext>
            </a:extLst>
          </p:cNvPr>
          <p:cNvGraphicFramePr>
            <a:graphicFrameLocks/>
          </p:cNvGraphicFramePr>
          <p:nvPr/>
        </p:nvGraphicFramePr>
        <p:xfrm>
          <a:off x="1727935" y="4680867"/>
          <a:ext cx="911134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80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446314">
                  <a:extLst>
                    <a:ext uri="{9D8B030D-6E8A-4147-A177-3AD203B41FA5}">
                      <a16:colId xmlns:a16="http://schemas.microsoft.com/office/drawing/2014/main" val="1865309160"/>
                    </a:ext>
                  </a:extLst>
                </a:gridCol>
                <a:gridCol w="435429">
                  <a:extLst>
                    <a:ext uri="{9D8B030D-6E8A-4147-A177-3AD203B41FA5}">
                      <a16:colId xmlns:a16="http://schemas.microsoft.com/office/drawing/2014/main" val="1289909768"/>
                    </a:ext>
                  </a:extLst>
                </a:gridCol>
                <a:gridCol w="413657">
                  <a:extLst>
                    <a:ext uri="{9D8B030D-6E8A-4147-A177-3AD203B41FA5}">
                      <a16:colId xmlns:a16="http://schemas.microsoft.com/office/drawing/2014/main" val="2020338919"/>
                    </a:ext>
                  </a:extLst>
                </a:gridCol>
                <a:gridCol w="1820246">
                  <a:extLst>
                    <a:ext uri="{9D8B030D-6E8A-4147-A177-3AD203B41FA5}">
                      <a16:colId xmlns:a16="http://schemas.microsoft.com/office/drawing/2014/main" val="3412760522"/>
                    </a:ext>
                  </a:extLst>
                </a:gridCol>
                <a:gridCol w="1002047">
                  <a:extLst>
                    <a:ext uri="{9D8B030D-6E8A-4147-A177-3AD203B41FA5}">
                      <a16:colId xmlns:a16="http://schemas.microsoft.com/office/drawing/2014/main" val="1932776042"/>
                    </a:ext>
                  </a:extLst>
                </a:gridCol>
                <a:gridCol w="979715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  <a:gridCol w="1023257">
                  <a:extLst>
                    <a:ext uri="{9D8B030D-6E8A-4147-A177-3AD203B41FA5}">
                      <a16:colId xmlns:a16="http://schemas.microsoft.com/office/drawing/2014/main" val="300307652"/>
                    </a:ext>
                  </a:extLst>
                </a:gridCol>
                <a:gridCol w="1227190">
                  <a:extLst>
                    <a:ext uri="{9D8B030D-6E8A-4147-A177-3AD203B41FA5}">
                      <a16:colId xmlns:a16="http://schemas.microsoft.com/office/drawing/2014/main" val="2711596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#Entries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Free</a:t>
                      </a:r>
                    </a:p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Space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026507"/>
                  </a:ext>
                </a:extLst>
              </a:tr>
            </a:tbl>
          </a:graphicData>
        </a:graphic>
      </p:graphicFrame>
      <p:sp>
        <p:nvSpPr>
          <p:cNvPr id="11" name="Freeform 10">
            <a:extLst>
              <a:ext uri="{FF2B5EF4-FFF2-40B4-BE49-F238E27FC236}">
                <a16:creationId xmlns:a16="http://schemas.microsoft.com/office/drawing/2014/main" id="{86149A39-F96E-FB0E-5C49-C99DEAA35DF1}"/>
              </a:ext>
            </a:extLst>
          </p:cNvPr>
          <p:cNvSpPr/>
          <p:nvPr/>
        </p:nvSpPr>
        <p:spPr>
          <a:xfrm>
            <a:off x="2427514" y="5464629"/>
            <a:ext cx="4049486" cy="838227"/>
          </a:xfrm>
          <a:custGeom>
            <a:avLst/>
            <a:gdLst>
              <a:gd name="connsiteX0" fmla="*/ 0 w 4049486"/>
              <a:gd name="connsiteY0" fmla="*/ 0 h 838227"/>
              <a:gd name="connsiteX1" fmla="*/ 1926772 w 4049486"/>
              <a:gd name="connsiteY1" fmla="*/ 838200 h 838227"/>
              <a:gd name="connsiteX2" fmla="*/ 4049486 w 4049486"/>
              <a:gd name="connsiteY2" fmla="*/ 32657 h 838227"/>
              <a:gd name="connsiteX3" fmla="*/ 4049486 w 4049486"/>
              <a:gd name="connsiteY3" fmla="*/ 32657 h 83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6" h="838227">
                <a:moveTo>
                  <a:pt x="0" y="0"/>
                </a:moveTo>
                <a:cubicBezTo>
                  <a:pt x="625929" y="416378"/>
                  <a:pt x="1251858" y="832757"/>
                  <a:pt x="1926772" y="838200"/>
                </a:cubicBezTo>
                <a:cubicBezTo>
                  <a:pt x="2601686" y="843643"/>
                  <a:pt x="4049486" y="32657"/>
                  <a:pt x="4049486" y="32657"/>
                </a:cubicBezTo>
                <a:lnTo>
                  <a:pt x="4049486" y="32657"/>
                </a:lnTo>
              </a:path>
            </a:pathLst>
          </a:custGeom>
          <a:noFill/>
          <a:ln w="317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D3A2E25E-DC18-C41D-C77F-DB342325CD28}"/>
              </a:ext>
            </a:extLst>
          </p:cNvPr>
          <p:cNvSpPr/>
          <p:nvPr/>
        </p:nvSpPr>
        <p:spPr>
          <a:xfrm>
            <a:off x="3276600" y="5508171"/>
            <a:ext cx="7315200" cy="1088572"/>
          </a:xfrm>
          <a:custGeom>
            <a:avLst/>
            <a:gdLst>
              <a:gd name="connsiteX0" fmla="*/ 0 w 7315200"/>
              <a:gd name="connsiteY0" fmla="*/ 0 h 1088572"/>
              <a:gd name="connsiteX1" fmla="*/ 4027714 w 7315200"/>
              <a:gd name="connsiteY1" fmla="*/ 1088572 h 1088572"/>
              <a:gd name="connsiteX2" fmla="*/ 7315200 w 7315200"/>
              <a:gd name="connsiteY2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15200" h="1088572">
                <a:moveTo>
                  <a:pt x="0" y="0"/>
                </a:moveTo>
                <a:cubicBezTo>
                  <a:pt x="1404257" y="544286"/>
                  <a:pt x="2808514" y="1088572"/>
                  <a:pt x="4027714" y="1088572"/>
                </a:cubicBezTo>
                <a:cubicBezTo>
                  <a:pt x="5246914" y="1088572"/>
                  <a:pt x="6281057" y="544286"/>
                  <a:pt x="7315200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ABA3EC7B-E044-B60F-C23D-76BABA5D2551}"/>
              </a:ext>
            </a:extLst>
          </p:cNvPr>
          <p:cNvSpPr/>
          <p:nvPr/>
        </p:nvSpPr>
        <p:spPr>
          <a:xfrm>
            <a:off x="3733800" y="5508171"/>
            <a:ext cx="4702629" cy="762026"/>
          </a:xfrm>
          <a:custGeom>
            <a:avLst/>
            <a:gdLst>
              <a:gd name="connsiteX0" fmla="*/ 0 w 4702629"/>
              <a:gd name="connsiteY0" fmla="*/ 0 h 762026"/>
              <a:gd name="connsiteX1" fmla="*/ 2307771 w 4702629"/>
              <a:gd name="connsiteY1" fmla="*/ 762000 h 762026"/>
              <a:gd name="connsiteX2" fmla="*/ 4702629 w 4702629"/>
              <a:gd name="connsiteY2" fmla="*/ 21772 h 762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2629" h="762026">
                <a:moveTo>
                  <a:pt x="0" y="0"/>
                </a:moveTo>
                <a:cubicBezTo>
                  <a:pt x="762000" y="379185"/>
                  <a:pt x="1524000" y="758371"/>
                  <a:pt x="2307771" y="762000"/>
                </a:cubicBezTo>
                <a:cubicBezTo>
                  <a:pt x="3091542" y="765629"/>
                  <a:pt x="3897085" y="393700"/>
                  <a:pt x="4702629" y="21772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AF5AE68-3E12-B401-0580-37D7ECC0E793}"/>
              </a:ext>
            </a:extLst>
          </p:cNvPr>
          <p:cNvSpPr/>
          <p:nvPr/>
        </p:nvSpPr>
        <p:spPr>
          <a:xfrm>
            <a:off x="4201886" y="5508171"/>
            <a:ext cx="5083628" cy="849086"/>
          </a:xfrm>
          <a:custGeom>
            <a:avLst/>
            <a:gdLst>
              <a:gd name="connsiteX0" fmla="*/ 0 w 5083628"/>
              <a:gd name="connsiteY0" fmla="*/ 0 h 849086"/>
              <a:gd name="connsiteX1" fmla="*/ 2394857 w 5083628"/>
              <a:gd name="connsiteY1" fmla="*/ 849086 h 849086"/>
              <a:gd name="connsiteX2" fmla="*/ 5083628 w 5083628"/>
              <a:gd name="connsiteY2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83628" h="849086">
                <a:moveTo>
                  <a:pt x="0" y="0"/>
                </a:moveTo>
                <a:cubicBezTo>
                  <a:pt x="773793" y="424543"/>
                  <a:pt x="1547586" y="849086"/>
                  <a:pt x="2394857" y="849086"/>
                </a:cubicBezTo>
                <a:cubicBezTo>
                  <a:pt x="3242128" y="849086"/>
                  <a:pt x="4162878" y="424543"/>
                  <a:pt x="50836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629B50F-3082-B286-6A4C-D507F509D22B}"/>
              </a:ext>
            </a:extLst>
          </p:cNvPr>
          <p:cNvSpPr/>
          <p:nvPr/>
        </p:nvSpPr>
        <p:spPr>
          <a:xfrm>
            <a:off x="4626429" y="5508171"/>
            <a:ext cx="2645228" cy="544295"/>
          </a:xfrm>
          <a:custGeom>
            <a:avLst/>
            <a:gdLst>
              <a:gd name="connsiteX0" fmla="*/ 0 w 2645228"/>
              <a:gd name="connsiteY0" fmla="*/ 10886 h 544295"/>
              <a:gd name="connsiteX1" fmla="*/ 1219200 w 2645228"/>
              <a:gd name="connsiteY1" fmla="*/ 544286 h 544295"/>
              <a:gd name="connsiteX2" fmla="*/ 2645228 w 2645228"/>
              <a:gd name="connsiteY2" fmla="*/ 0 h 544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45228" h="544295">
                <a:moveTo>
                  <a:pt x="0" y="10886"/>
                </a:moveTo>
                <a:cubicBezTo>
                  <a:pt x="389164" y="278493"/>
                  <a:pt x="778329" y="546100"/>
                  <a:pt x="1219200" y="544286"/>
                </a:cubicBezTo>
                <a:cubicBezTo>
                  <a:pt x="1660071" y="542472"/>
                  <a:pt x="2152649" y="271236"/>
                  <a:pt x="2645228" y="0"/>
                </a:cubicBezTo>
              </a:path>
            </a:pathLst>
          </a:custGeom>
          <a:noFill/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D6F364-DD13-4B43-1C03-85376FB95DD9}"/>
              </a:ext>
            </a:extLst>
          </p:cNvPr>
          <p:cNvSpPr txBox="1"/>
          <p:nvPr/>
        </p:nvSpPr>
        <p:spPr>
          <a:xfrm>
            <a:off x="7864178" y="4197431"/>
            <a:ext cx="1281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Records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DF0609-0DFC-D69D-D543-6CEDEA8B8E9A}"/>
              </a:ext>
            </a:extLst>
          </p:cNvPr>
          <p:cNvSpPr txBox="1"/>
          <p:nvPr/>
        </p:nvSpPr>
        <p:spPr>
          <a:xfrm>
            <a:off x="838200" y="4691762"/>
            <a:ext cx="737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02FD2-812C-6D79-C41B-2793ED0EA5BE}"/>
              </a:ext>
            </a:extLst>
          </p:cNvPr>
          <p:cNvSpPr txBox="1"/>
          <p:nvPr/>
        </p:nvSpPr>
        <p:spPr>
          <a:xfrm>
            <a:off x="2383309" y="4197430"/>
            <a:ext cx="2029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Block Header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BE2CC8-FB66-24C6-DD39-00CC49AC178D}"/>
              </a:ext>
            </a:extLst>
          </p:cNvPr>
          <p:cNvSpPr txBox="1"/>
          <p:nvPr/>
        </p:nvSpPr>
        <p:spPr>
          <a:xfrm>
            <a:off x="358649" y="5131378"/>
            <a:ext cx="1369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942890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36FF9-C26A-B392-2CAB-39ED1F1C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237C8D7-9558-FA6A-E7BC-975CC549B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Mapping Records to File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2B3AA1-88B4-0E8A-5C74-3BC44BD0E53D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 we have mapped records to a block/page.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But we still have not mapped them to files.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Different ways of organizing records to a file: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Heap File organization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Sequential File organization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Hashing File organization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9A5BD687-D56C-72BA-8872-8089162B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038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6B895-DD12-BE77-F2C3-F51462F2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EE272DC-96CF-3D43-B4C4-D7A2EF9F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Heap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2BCDB43-3385-308E-1A2D-54F7CD1BA1DE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Any record can be placed anywhere in the file.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No ordering of records.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One file per relation.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F7E2B6F-1F22-B361-9364-C0E1155A0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734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7F41-380D-F06D-4C6C-56B8B0950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79436ED2-B929-8631-DF41-106AC415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7B483D-9ACB-9099-2AAC-8DA548759602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Allowing quickly searching records.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Records are stored in sorted order based on some search key.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Search key does not need to be a primary key.</a:t>
            </a:r>
          </a:p>
          <a:p>
            <a:pPr lvl="1"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Records are linked via pointers for access and stored physically in search-key order.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EE4C43-EC76-FB1C-4471-D04C083A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72FA7D9B-8C60-B85C-860D-155F02BE0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497033"/>
              </p:ext>
            </p:extLst>
          </p:nvPr>
        </p:nvGraphicFramePr>
        <p:xfrm>
          <a:off x="4484914" y="4353613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94B11E6B-A162-4A14-679C-87EC4A537FCA}"/>
              </a:ext>
            </a:extLst>
          </p:cNvPr>
          <p:cNvSpPr/>
          <p:nvPr/>
        </p:nvSpPr>
        <p:spPr>
          <a:xfrm>
            <a:off x="8392886" y="4452257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B0D2D12-28F5-F229-9735-44DB8E5B5330}"/>
              </a:ext>
            </a:extLst>
          </p:cNvPr>
          <p:cNvSpPr/>
          <p:nvPr/>
        </p:nvSpPr>
        <p:spPr>
          <a:xfrm>
            <a:off x="8392885" y="4870692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F0A14D-159C-BE1B-A716-0CE3864F71FE}"/>
              </a:ext>
            </a:extLst>
          </p:cNvPr>
          <p:cNvSpPr/>
          <p:nvPr/>
        </p:nvSpPr>
        <p:spPr>
          <a:xfrm>
            <a:off x="8392884" y="5333342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A7BF372-849B-C767-06B9-FE55C5EECD64}"/>
              </a:ext>
            </a:extLst>
          </p:cNvPr>
          <p:cNvSpPr/>
          <p:nvPr/>
        </p:nvSpPr>
        <p:spPr>
          <a:xfrm>
            <a:off x="8392883" y="5751777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C5B10-D6CF-EAB8-D841-CD97B9A629A3}"/>
              </a:ext>
            </a:extLst>
          </p:cNvPr>
          <p:cNvSpPr/>
          <p:nvPr/>
        </p:nvSpPr>
        <p:spPr>
          <a:xfrm>
            <a:off x="4397829" y="4353613"/>
            <a:ext cx="525311" cy="2002737"/>
          </a:xfrm>
          <a:prstGeom prst="ellipse">
            <a:avLst/>
          </a:prstGeom>
          <a:noFill/>
          <a:ln w="317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32A51A-5726-D277-3695-F5827ED99B26}"/>
              </a:ext>
            </a:extLst>
          </p:cNvPr>
          <p:cNvCxnSpPr>
            <a:cxnSpLocks/>
          </p:cNvCxnSpPr>
          <p:nvPr/>
        </p:nvCxnSpPr>
        <p:spPr>
          <a:xfrm flipH="1">
            <a:off x="3755571" y="4951526"/>
            <a:ext cx="6422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678F38-44D1-9E82-DC9A-1D1CF9E89E7D}"/>
              </a:ext>
            </a:extLst>
          </p:cNvPr>
          <p:cNvSpPr txBox="1"/>
          <p:nvPr/>
        </p:nvSpPr>
        <p:spPr>
          <a:xfrm>
            <a:off x="2051258" y="4720693"/>
            <a:ext cx="1704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Search Key</a:t>
            </a:r>
          </a:p>
        </p:txBody>
      </p:sp>
    </p:spTree>
    <p:extLst>
      <p:ext uri="{BB962C8B-B14F-4D97-AF65-F5344CB8AC3E}">
        <p14:creationId xmlns:p14="http://schemas.microsoft.com/office/powerpoint/2010/main" val="2625952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74B50-0ABD-E84C-04F0-842CEE7C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14B8391-CFBB-EC9B-0C5D-262F5DCB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AA5765-9B66-DCFC-D553-28276B51A456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Sorted Order creates challenges.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Deleting a record </a:t>
            </a:r>
            <a:r>
              <a:rPr lang="en-US" sz="2400" dirty="0">
                <a:latin typeface="Palatino Linotype" panose="02040502050505030304" pitchFamily="18" charset="0"/>
              </a:rPr>
              <a:t>leaves a space and pointer needs to be remapped.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 we want to delete record 7.</a:t>
            </a:r>
          </a:p>
          <a:p>
            <a:pPr lvl="1" algn="just"/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3EDBB6A-6E74-BF27-8C95-C0DEEA44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6747D425-47FD-1900-43B9-26D8DE2E69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9409635"/>
              </p:ext>
            </p:extLst>
          </p:nvPr>
        </p:nvGraphicFramePr>
        <p:xfrm>
          <a:off x="838200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Anakin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FE5E5E1E-35B7-580B-C72E-60EA93FE8B6E}"/>
              </a:ext>
            </a:extLst>
          </p:cNvPr>
          <p:cNvSpPr/>
          <p:nvPr/>
        </p:nvSpPr>
        <p:spPr>
          <a:xfrm>
            <a:off x="4746172" y="430372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37C2C74-FED7-48D2-85C0-0557A8248F15}"/>
              </a:ext>
            </a:extLst>
          </p:cNvPr>
          <p:cNvSpPr/>
          <p:nvPr/>
        </p:nvSpPr>
        <p:spPr>
          <a:xfrm>
            <a:off x="4746171" y="472215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6E0D0251-3E82-D747-34D4-A6A60EDAB98E}"/>
              </a:ext>
            </a:extLst>
          </p:cNvPr>
          <p:cNvSpPr/>
          <p:nvPr/>
        </p:nvSpPr>
        <p:spPr>
          <a:xfrm>
            <a:off x="4746170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0179B75-2F28-AD6C-2BD4-C3FE678BEC12}"/>
              </a:ext>
            </a:extLst>
          </p:cNvPr>
          <p:cNvSpPr/>
          <p:nvPr/>
        </p:nvSpPr>
        <p:spPr>
          <a:xfrm>
            <a:off x="4746169" y="560324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A749B0D8-3A15-EB3B-0823-C1B169577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2489832"/>
              </p:ext>
            </p:extLst>
          </p:nvPr>
        </p:nvGraphicFramePr>
        <p:xfrm>
          <a:off x="7078134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00F3A2AF-4C32-3C43-A192-288EE213ED75}"/>
              </a:ext>
            </a:extLst>
          </p:cNvPr>
          <p:cNvSpPr/>
          <p:nvPr/>
        </p:nvSpPr>
        <p:spPr>
          <a:xfrm>
            <a:off x="10986106" y="4303719"/>
            <a:ext cx="329373" cy="788549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87A4802-B7CF-9345-0F4E-5FB7D8640419}"/>
              </a:ext>
            </a:extLst>
          </p:cNvPr>
          <p:cNvSpPr/>
          <p:nvPr/>
        </p:nvSpPr>
        <p:spPr>
          <a:xfrm>
            <a:off x="10986104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5D6C92F-5A49-4A45-1DCD-E5EFA315EEA5}"/>
              </a:ext>
            </a:extLst>
          </p:cNvPr>
          <p:cNvSpPr/>
          <p:nvPr/>
        </p:nvSpPr>
        <p:spPr>
          <a:xfrm>
            <a:off x="10986103" y="560324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4" grpId="0" animBg="1"/>
      <p:bldP spid="16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C7E06-E73A-C2C9-EECE-05FB75B2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CA70D124-F8B0-F56E-3A0B-D20AD4CF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172160-E56B-5BD9-4FCC-9F669B407CE0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about insertion.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 we want to insert a record 6.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This case is easy as we have an open gap in the file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4D6B368-4D00-0C1D-5711-0E589FF0D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5B437C9F-514C-47C2-69DA-FC5D550193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093190"/>
              </p:ext>
            </p:extLst>
          </p:nvPr>
        </p:nvGraphicFramePr>
        <p:xfrm>
          <a:off x="753534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800" b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4" name="Freeform 3">
            <a:extLst>
              <a:ext uri="{FF2B5EF4-FFF2-40B4-BE49-F238E27FC236}">
                <a16:creationId xmlns:a16="http://schemas.microsoft.com/office/drawing/2014/main" id="{A7236BD8-3F6D-2A13-3BDC-FEC3B46E0146}"/>
              </a:ext>
            </a:extLst>
          </p:cNvPr>
          <p:cNvSpPr/>
          <p:nvPr/>
        </p:nvSpPr>
        <p:spPr>
          <a:xfrm>
            <a:off x="4661506" y="4303719"/>
            <a:ext cx="329373" cy="788549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8860E29-3216-1CE7-3483-925BFC9A7103}"/>
              </a:ext>
            </a:extLst>
          </p:cNvPr>
          <p:cNvSpPr/>
          <p:nvPr/>
        </p:nvSpPr>
        <p:spPr>
          <a:xfrm>
            <a:off x="4661504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C4EE1F94-360D-25CA-5AD6-689BE5A369BB}"/>
              </a:ext>
            </a:extLst>
          </p:cNvPr>
          <p:cNvSpPr/>
          <p:nvPr/>
        </p:nvSpPr>
        <p:spPr>
          <a:xfrm>
            <a:off x="4661503" y="560324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9369C30-6CAF-EEAF-4EC2-8FC12307D6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63362"/>
              </p:ext>
            </p:extLst>
          </p:nvPr>
        </p:nvGraphicFramePr>
        <p:xfrm>
          <a:off x="7320866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:a16="http://schemas.microsoft.com/office/drawing/2014/main" id="{53C69A75-DB16-1A43-618A-46B806D6D160}"/>
              </a:ext>
            </a:extLst>
          </p:cNvPr>
          <p:cNvSpPr/>
          <p:nvPr/>
        </p:nvSpPr>
        <p:spPr>
          <a:xfrm>
            <a:off x="11228838" y="430372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52431C32-6561-1D1A-7391-F4EE29A4582A}"/>
              </a:ext>
            </a:extLst>
          </p:cNvPr>
          <p:cNvSpPr/>
          <p:nvPr/>
        </p:nvSpPr>
        <p:spPr>
          <a:xfrm>
            <a:off x="11228837" y="472215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9D4E0C2-2E94-30CC-8074-EF72B0F38870}"/>
              </a:ext>
            </a:extLst>
          </p:cNvPr>
          <p:cNvSpPr/>
          <p:nvPr/>
        </p:nvSpPr>
        <p:spPr>
          <a:xfrm>
            <a:off x="11228836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3EBC50D-EFB3-A75A-CDEF-4DB377BEF77F}"/>
              </a:ext>
            </a:extLst>
          </p:cNvPr>
          <p:cNvSpPr/>
          <p:nvPr/>
        </p:nvSpPr>
        <p:spPr>
          <a:xfrm>
            <a:off x="11228835" y="560324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E3888-275D-5658-EC0E-EFDBB385B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3C2431C-D64F-B3AC-85C1-B892EE3B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98FCA20-78F4-35E4-A300-B0D7AD407BC5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How about inserting a record when there is no open gap?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Say we want to insert a record 14.</a:t>
            </a:r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endParaRPr lang="en-US" sz="2400" b="1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We need to insert the new record in an overflow block and re-map pointers.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DD42DDD6-6ECE-8091-9E5F-E7946BE4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5DE4E35-8135-6AE9-0673-1F070DC133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886564"/>
              </p:ext>
            </p:extLst>
          </p:nvPr>
        </p:nvGraphicFramePr>
        <p:xfrm>
          <a:off x="7320866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12" name="Freeform 11">
            <a:extLst>
              <a:ext uri="{FF2B5EF4-FFF2-40B4-BE49-F238E27FC236}">
                <a16:creationId xmlns:a16="http://schemas.microsoft.com/office/drawing/2014/main" id="{3DADB592-CCC2-0C87-5A40-AB412D080865}"/>
              </a:ext>
            </a:extLst>
          </p:cNvPr>
          <p:cNvSpPr/>
          <p:nvPr/>
        </p:nvSpPr>
        <p:spPr>
          <a:xfrm>
            <a:off x="11228838" y="430372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9CB9E17-BB5B-B9DF-2B8F-A4A764A6F51D}"/>
              </a:ext>
            </a:extLst>
          </p:cNvPr>
          <p:cNvSpPr/>
          <p:nvPr/>
        </p:nvSpPr>
        <p:spPr>
          <a:xfrm>
            <a:off x="11228837" y="472215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9C973C8-37BE-7E0E-EC99-A8DF8EE9413F}"/>
              </a:ext>
            </a:extLst>
          </p:cNvPr>
          <p:cNvSpPr/>
          <p:nvPr/>
        </p:nvSpPr>
        <p:spPr>
          <a:xfrm>
            <a:off x="11228836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188613AF-EA94-AF4F-1036-8A4E11898B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550588"/>
              </p:ext>
            </p:extLst>
          </p:nvPr>
        </p:nvGraphicFramePr>
        <p:xfrm>
          <a:off x="724123" y="4205076"/>
          <a:ext cx="397284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Voldemort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Joker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0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Kang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88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Gru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877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Thanos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963784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9792DADE-5C1E-F14A-00E8-EE5E9A753288}"/>
              </a:ext>
            </a:extLst>
          </p:cNvPr>
          <p:cNvSpPr/>
          <p:nvPr/>
        </p:nvSpPr>
        <p:spPr>
          <a:xfrm>
            <a:off x="4632095" y="430372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B02CFEB-486B-9C20-844C-9E47B4F0911A}"/>
              </a:ext>
            </a:extLst>
          </p:cNvPr>
          <p:cNvSpPr/>
          <p:nvPr/>
        </p:nvSpPr>
        <p:spPr>
          <a:xfrm>
            <a:off x="4632094" y="472215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E3363EAF-CBD4-103F-7BEE-490DADC7661E}"/>
              </a:ext>
            </a:extLst>
          </p:cNvPr>
          <p:cNvSpPr/>
          <p:nvPr/>
        </p:nvSpPr>
        <p:spPr>
          <a:xfrm>
            <a:off x="4632093" y="5184805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C3A857F-A44D-6E9E-916E-94B1CBDEF39C}"/>
              </a:ext>
            </a:extLst>
          </p:cNvPr>
          <p:cNvSpPr/>
          <p:nvPr/>
        </p:nvSpPr>
        <p:spPr>
          <a:xfrm>
            <a:off x="4632092" y="5603240"/>
            <a:ext cx="329373" cy="370114"/>
          </a:xfrm>
          <a:custGeom>
            <a:avLst/>
            <a:gdLst>
              <a:gd name="connsiteX0" fmla="*/ 0 w 329373"/>
              <a:gd name="connsiteY0" fmla="*/ 0 h 370114"/>
              <a:gd name="connsiteX1" fmla="*/ 326571 w 329373"/>
              <a:gd name="connsiteY1" fmla="*/ 163286 h 370114"/>
              <a:gd name="connsiteX2" fmla="*/ 130628 w 329373"/>
              <a:gd name="connsiteY2" fmla="*/ 370114 h 370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9373" h="370114">
                <a:moveTo>
                  <a:pt x="0" y="0"/>
                </a:moveTo>
                <a:cubicBezTo>
                  <a:pt x="152400" y="50800"/>
                  <a:pt x="304800" y="101600"/>
                  <a:pt x="326571" y="163286"/>
                </a:cubicBezTo>
                <a:cubicBezTo>
                  <a:pt x="348342" y="224972"/>
                  <a:pt x="239485" y="297543"/>
                  <a:pt x="130628" y="370114"/>
                </a:cubicBezTo>
              </a:path>
            </a:pathLst>
          </a:custGeom>
          <a:noFill/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9A52B4D-2A48-C0B5-DC60-1582013DF5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605596"/>
              </p:ext>
            </p:extLst>
          </p:nvPr>
        </p:nvGraphicFramePr>
        <p:xfrm>
          <a:off x="7320866" y="6364077"/>
          <a:ext cx="39728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457">
                  <a:extLst>
                    <a:ext uri="{9D8B030D-6E8A-4147-A177-3AD203B41FA5}">
                      <a16:colId xmlns:a16="http://schemas.microsoft.com/office/drawing/2014/main" val="931703903"/>
                    </a:ext>
                  </a:extLst>
                </a:gridCol>
                <a:gridCol w="1491957">
                  <a:extLst>
                    <a:ext uri="{9D8B030D-6E8A-4147-A177-3AD203B41FA5}">
                      <a16:colId xmlns:a16="http://schemas.microsoft.com/office/drawing/2014/main" val="142750145"/>
                    </a:ext>
                  </a:extLst>
                </a:gridCol>
                <a:gridCol w="636197">
                  <a:extLst>
                    <a:ext uri="{9D8B030D-6E8A-4147-A177-3AD203B41FA5}">
                      <a16:colId xmlns:a16="http://schemas.microsoft.com/office/drawing/2014/main" val="3852797499"/>
                    </a:ext>
                  </a:extLst>
                </a:gridCol>
                <a:gridCol w="1126236">
                  <a:extLst>
                    <a:ext uri="{9D8B030D-6E8A-4147-A177-3AD203B41FA5}">
                      <a16:colId xmlns:a16="http://schemas.microsoft.com/office/drawing/2014/main" val="672406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Sauron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202707"/>
                  </a:ext>
                </a:extLst>
              </a:tr>
            </a:tbl>
          </a:graphicData>
        </a:graphic>
      </p:graphicFrame>
      <p:sp>
        <p:nvSpPr>
          <p:cNvPr id="21" name="Freeform 20">
            <a:extLst>
              <a:ext uri="{FF2B5EF4-FFF2-40B4-BE49-F238E27FC236}">
                <a16:creationId xmlns:a16="http://schemas.microsoft.com/office/drawing/2014/main" id="{E2010FC0-1977-6AAB-F68B-E3DB1FF0F192}"/>
              </a:ext>
            </a:extLst>
          </p:cNvPr>
          <p:cNvSpPr/>
          <p:nvPr/>
        </p:nvSpPr>
        <p:spPr>
          <a:xfrm>
            <a:off x="11244943" y="5595257"/>
            <a:ext cx="621367" cy="1034143"/>
          </a:xfrm>
          <a:custGeom>
            <a:avLst/>
            <a:gdLst>
              <a:gd name="connsiteX0" fmla="*/ 0 w 621367"/>
              <a:gd name="connsiteY0" fmla="*/ 0 h 1034143"/>
              <a:gd name="connsiteX1" fmla="*/ 620486 w 621367"/>
              <a:gd name="connsiteY1" fmla="*/ 511629 h 1034143"/>
              <a:gd name="connsiteX2" fmla="*/ 108857 w 621367"/>
              <a:gd name="connsiteY2" fmla="*/ 1034143 h 103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1367" h="1034143">
                <a:moveTo>
                  <a:pt x="0" y="0"/>
                </a:moveTo>
                <a:cubicBezTo>
                  <a:pt x="301171" y="169636"/>
                  <a:pt x="602343" y="339272"/>
                  <a:pt x="620486" y="511629"/>
                </a:cubicBezTo>
                <a:cubicBezTo>
                  <a:pt x="638629" y="683986"/>
                  <a:pt x="373743" y="859064"/>
                  <a:pt x="108857" y="1034143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C15576F-6374-4995-CB6F-02F91AD5226F}"/>
              </a:ext>
            </a:extLst>
          </p:cNvPr>
          <p:cNvSpPr/>
          <p:nvPr/>
        </p:nvSpPr>
        <p:spPr>
          <a:xfrm>
            <a:off x="11255829" y="5900057"/>
            <a:ext cx="361710" cy="566057"/>
          </a:xfrm>
          <a:custGeom>
            <a:avLst/>
            <a:gdLst>
              <a:gd name="connsiteX0" fmla="*/ 0 w 361710"/>
              <a:gd name="connsiteY0" fmla="*/ 566057 h 566057"/>
              <a:gd name="connsiteX1" fmla="*/ 359228 w 361710"/>
              <a:gd name="connsiteY1" fmla="*/ 304800 h 566057"/>
              <a:gd name="connsiteX2" fmla="*/ 130628 w 361710"/>
              <a:gd name="connsiteY2" fmla="*/ 0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1710" h="566057">
                <a:moveTo>
                  <a:pt x="0" y="566057"/>
                </a:moveTo>
                <a:cubicBezTo>
                  <a:pt x="168728" y="482600"/>
                  <a:pt x="337457" y="399143"/>
                  <a:pt x="359228" y="304800"/>
                </a:cubicBezTo>
                <a:cubicBezTo>
                  <a:pt x="380999" y="210457"/>
                  <a:pt x="255813" y="105228"/>
                  <a:pt x="130628" y="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1" grpId="0" animBg="1"/>
      <p:bldP spid="2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B32DA-4D83-C055-1E20-F5EFDCDD0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F680F7E4-E3AD-E1EB-FCE5-C0F865DD3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Sequential File Organization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55EBBE5-F06D-F4E2-6BA3-F2350DBD26B2}"/>
              </a:ext>
            </a:extLst>
          </p:cNvPr>
          <p:cNvSpPr txBox="1">
            <a:spLocks/>
          </p:cNvSpPr>
          <p:nvPr/>
        </p:nvSpPr>
        <p:spPr>
          <a:xfrm>
            <a:off x="375214" y="1138469"/>
            <a:ext cx="11816785" cy="49208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the overflow block ends up having too many records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File Reorganization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Too expensive to reorganize complete file.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F5107D85-5A2C-91A2-C583-D1FED61D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9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12535-BBE4-70C8-6D05-449C0E24287E}"/>
              </a:ext>
            </a:extLst>
          </p:cNvPr>
          <p:cNvSpPr/>
          <p:nvPr/>
        </p:nvSpPr>
        <p:spPr>
          <a:xfrm>
            <a:off x="4945725" y="147359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6BD7E-59DE-3FBE-185D-1D65BB5DD38B}"/>
              </a:ext>
            </a:extLst>
          </p:cNvPr>
          <p:cNvSpPr/>
          <p:nvPr/>
        </p:nvSpPr>
        <p:spPr>
          <a:xfrm>
            <a:off x="4945724" y="2321419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Main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0B12-4BDD-61F9-AC0A-6309159B99A2}"/>
              </a:ext>
            </a:extLst>
          </p:cNvPr>
          <p:cNvSpPr/>
          <p:nvPr/>
        </p:nvSpPr>
        <p:spPr>
          <a:xfrm>
            <a:off x="4945724" y="316387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Flash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A1C4-CE7B-DD61-20EC-3A59F776FC07}"/>
              </a:ext>
            </a:extLst>
          </p:cNvPr>
          <p:cNvSpPr/>
          <p:nvPr/>
        </p:nvSpPr>
        <p:spPr>
          <a:xfrm>
            <a:off x="4945723" y="4017644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7901-0F20-D4AE-3551-20A3F8609C27}"/>
              </a:ext>
            </a:extLst>
          </p:cNvPr>
          <p:cNvSpPr/>
          <p:nvPr/>
        </p:nvSpPr>
        <p:spPr>
          <a:xfrm>
            <a:off x="4945723" y="4871412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Optical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90BFF-D389-EFBA-7623-65180B3773BE}"/>
              </a:ext>
            </a:extLst>
          </p:cNvPr>
          <p:cNvSpPr/>
          <p:nvPr/>
        </p:nvSpPr>
        <p:spPr>
          <a:xfrm>
            <a:off x="4945722" y="5715831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Tapes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A7E1BB6-91EA-0774-740A-2AC4BD3570E5}"/>
              </a:ext>
            </a:extLst>
          </p:cNvPr>
          <p:cNvCxnSpPr/>
          <p:nvPr/>
        </p:nvCxnSpPr>
        <p:spPr>
          <a:xfrm>
            <a:off x="7702478" y="1624405"/>
            <a:ext cx="0" cy="432849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BA1151-7A52-8D93-D191-D7CFC04B02B7}"/>
              </a:ext>
            </a:extLst>
          </p:cNvPr>
          <p:cNvSpPr txBox="1"/>
          <p:nvPr/>
        </p:nvSpPr>
        <p:spPr>
          <a:xfrm>
            <a:off x="7744066" y="3237899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Increasing Size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6FAB8B2-DA82-23F8-7BBF-3F199733BC39}"/>
              </a:ext>
            </a:extLst>
          </p:cNvPr>
          <p:cNvCxnSpPr/>
          <p:nvPr/>
        </p:nvCxnSpPr>
        <p:spPr>
          <a:xfrm>
            <a:off x="4326370" y="1635163"/>
            <a:ext cx="0" cy="4328492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77B912A-BB52-C7EC-80FD-32E5CAF0DA0A}"/>
              </a:ext>
            </a:extLst>
          </p:cNvPr>
          <p:cNvSpPr txBox="1"/>
          <p:nvPr/>
        </p:nvSpPr>
        <p:spPr>
          <a:xfrm>
            <a:off x="2205188" y="3237899"/>
            <a:ext cx="2085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Decreasing Cost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D1DE47C-8CE1-313A-91CE-196750444F6B}"/>
              </a:ext>
            </a:extLst>
          </p:cNvPr>
          <p:cNvSpPr/>
          <p:nvPr/>
        </p:nvSpPr>
        <p:spPr>
          <a:xfrm>
            <a:off x="3636144" y="1284726"/>
            <a:ext cx="4604213" cy="1698187"/>
          </a:xfrm>
          <a:prstGeom prst="ellipse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823C35-73FA-D364-DB3E-EEEABED09137}"/>
              </a:ext>
            </a:extLst>
          </p:cNvPr>
          <p:cNvSpPr txBox="1"/>
          <p:nvPr/>
        </p:nvSpPr>
        <p:spPr>
          <a:xfrm>
            <a:off x="8275712" y="1921309"/>
            <a:ext cx="207140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rPr>
              <a:t>Primary Storage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CFF2E25-AE1F-90A6-E418-4E189719A6DF}"/>
              </a:ext>
            </a:extLst>
          </p:cNvPr>
          <p:cNvSpPr/>
          <p:nvPr/>
        </p:nvSpPr>
        <p:spPr>
          <a:xfrm>
            <a:off x="3636144" y="2998006"/>
            <a:ext cx="4604213" cy="1698187"/>
          </a:xfrm>
          <a:prstGeom prst="ellipse">
            <a:avLst/>
          </a:prstGeom>
          <a:noFill/>
          <a:ln w="635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C8272-699E-9907-B901-CE6294439686}"/>
              </a:ext>
            </a:extLst>
          </p:cNvPr>
          <p:cNvSpPr txBox="1"/>
          <p:nvPr/>
        </p:nvSpPr>
        <p:spPr>
          <a:xfrm>
            <a:off x="8275712" y="3692940"/>
            <a:ext cx="235833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Palatino Linotype" panose="02040502050505030304" pitchFamily="18" charset="0"/>
              </a:rPr>
              <a:t>Secondary Storage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62621A4-3066-BC79-5210-6D15A2129FFF}"/>
              </a:ext>
            </a:extLst>
          </p:cNvPr>
          <p:cNvSpPr/>
          <p:nvPr/>
        </p:nvSpPr>
        <p:spPr>
          <a:xfrm>
            <a:off x="3636144" y="4727671"/>
            <a:ext cx="4604213" cy="1698187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44734-B5CB-8C51-D520-CAD31615A60A}"/>
              </a:ext>
            </a:extLst>
          </p:cNvPr>
          <p:cNvSpPr txBox="1"/>
          <p:nvPr/>
        </p:nvSpPr>
        <p:spPr>
          <a:xfrm>
            <a:off x="8275712" y="5364254"/>
            <a:ext cx="204786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Palatino Linotype" panose="02040502050505030304" pitchFamily="18" charset="0"/>
              </a:rPr>
              <a:t>Tertiary Storage</a:t>
            </a:r>
          </a:p>
        </p:txBody>
      </p:sp>
    </p:spTree>
    <p:extLst>
      <p:ext uri="{BB962C8B-B14F-4D97-AF65-F5344CB8AC3E}">
        <p14:creationId xmlns:p14="http://schemas.microsoft.com/office/powerpoint/2010/main" val="391724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 animBg="1"/>
      <p:bldP spid="21" grpId="0"/>
      <p:bldP spid="22" grpId="0" animBg="1"/>
      <p:bldP spid="23" grpId="0"/>
      <p:bldP spid="24" grpId="0" animBg="1"/>
      <p:bldP spid="2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9AC3-CC00-D449-8959-AFC00FE94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4BE3F35-5C5D-173A-6259-493070F1B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Database Buffers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45E9E7F-1E6A-52B0-211A-8F26256A9326}"/>
              </a:ext>
            </a:extLst>
          </p:cNvPr>
          <p:cNvSpPr txBox="1">
            <a:spLocks/>
          </p:cNvSpPr>
          <p:nvPr/>
        </p:nvSpPr>
        <p:spPr>
          <a:xfrm>
            <a:off x="375215" y="1138469"/>
            <a:ext cx="11675276" cy="558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DBMS aims to minimize the access between disk and memory.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If your database is larger than your main memory (generally the case), it needs to be stored on disk.</a:t>
            </a: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Disks are slow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Main memory is fast!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So we have a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buffer manager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, which manages what blocks should be present in a part of memory termed as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buffer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.</a:t>
            </a:r>
          </a:p>
          <a:p>
            <a:pPr algn="just"/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Buffer manager is like virtual memory manager in OS.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Tries to pre-fetch blocks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predicts what blocks will be needed in future to save access time.</a:t>
            </a:r>
            <a:endParaRPr lang="en-US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EBBF9F0-1E76-5471-C6A5-10EC8441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1777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2FAE5-FACB-6ACE-F6D5-9B64B57CE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30F7183-34F1-A9BF-C01C-94AC88A5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Database Buffers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68AB6E-8F92-B12C-3939-D84A8DB36C1C}"/>
              </a:ext>
            </a:extLst>
          </p:cNvPr>
          <p:cNvSpPr txBox="1">
            <a:spLocks/>
          </p:cNvSpPr>
          <p:nvPr/>
        </p:nvSpPr>
        <p:spPr>
          <a:xfrm>
            <a:off x="375215" y="1138469"/>
            <a:ext cx="11675276" cy="5583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When database asks for a block from buffer manager: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block already present in the buffer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It forwards the pointer to the block.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If block is not present in the buffer 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It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discards some existing block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to make space.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Fetches the required block from disk.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Forwards the pointer to the block.</a:t>
            </a:r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endParaRPr lang="en-US" sz="24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b="1" dirty="0">
                <a:latin typeface="Palatino Linotype" panose="02040502050505030304" pitchFamily="18" charset="0"/>
              </a:rPr>
              <a:t>How to discard a block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block in the buffer has been updated, that is, the version on disk is stale, then replace the version on disk with the updated version.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If the block in the buffer has no new updates, then simply discard.</a:t>
            </a: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24971B9E-9F88-E811-8B1D-CD5CD142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4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992C6-96DA-DFD6-F436-4032273B3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41B475D-0918-AA11-9193-F484F895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Database Buffers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901FC0-08B3-5F08-BB5B-2391FDEE8A50}"/>
              </a:ext>
            </a:extLst>
          </p:cNvPr>
          <p:cNvSpPr txBox="1">
            <a:spLocks/>
          </p:cNvSpPr>
          <p:nvPr/>
        </p:nvSpPr>
        <p:spPr>
          <a:xfrm>
            <a:off x="375215" y="1138469"/>
            <a:ext cx="11675276" cy="3259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Which block to discard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Buffer Replacement Policies</a:t>
            </a: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Least Recently Used (LRU)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Same as the OS LRU policy.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The block least recently accessed is discarded first.</a:t>
            </a:r>
          </a:p>
          <a:p>
            <a:pPr lvl="2" algn="just"/>
            <a:endParaRPr lang="en-US" sz="2400" dirty="0">
              <a:latin typeface="Palatino Linotype" panose="02040502050505030304" pitchFamily="18" charset="0"/>
            </a:endParaRPr>
          </a:p>
          <a:p>
            <a:pPr lvl="1" algn="just"/>
            <a:r>
              <a:rPr lang="en-US" b="1" dirty="0">
                <a:latin typeface="Palatino Linotype" panose="02040502050505030304" pitchFamily="18" charset="0"/>
              </a:rPr>
              <a:t>Toss Immediate Policy</a:t>
            </a:r>
          </a:p>
          <a:p>
            <a:pPr lvl="2" algn="just"/>
            <a:r>
              <a:rPr lang="en-US" sz="2400" dirty="0">
                <a:latin typeface="Palatino Linotype" panose="02040502050505030304" pitchFamily="18" charset="0"/>
              </a:rPr>
              <a:t>If you can determine a block will not be used again, discard it.</a:t>
            </a:r>
          </a:p>
          <a:p>
            <a:pPr marL="914400" lvl="2" indent="0" algn="just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lvl="1" algn="just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2C05E74-0ED4-2F02-BF41-3C6E9D59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40DC6-14AE-8AFC-18F3-B5F8FC058E48}"/>
              </a:ext>
            </a:extLst>
          </p:cNvPr>
          <p:cNvSpPr txBox="1"/>
          <p:nvPr/>
        </p:nvSpPr>
        <p:spPr>
          <a:xfrm>
            <a:off x="838200" y="4934701"/>
            <a:ext cx="92043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select *</a:t>
            </a:r>
            <a:r>
              <a:rPr lang="en-US" sz="2400" dirty="0">
                <a:latin typeface="Palatino Linotype" panose="02040502050505030304" pitchFamily="18" charset="0"/>
              </a:rPr>
              <a:t> from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natural join</a:t>
            </a:r>
            <a:r>
              <a:rPr lang="en-US" sz="2400" dirty="0">
                <a:latin typeface="Palatino Linotype" panose="02040502050505030304" pitchFamily="18" charset="0"/>
              </a:rPr>
              <a:t> department;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>
                <a:latin typeface="Palatino Linotype" panose="02040502050505030304" pitchFamily="18" charset="0"/>
              </a:rPr>
              <a:t>Here, once a tuple of </a:t>
            </a:r>
            <a:r>
              <a:rPr lang="en-US" sz="2400" dirty="0" err="1">
                <a:latin typeface="Palatino Linotype" panose="02040502050505030304" pitchFamily="18" charset="0"/>
              </a:rPr>
              <a:t>cs_employees</a:t>
            </a:r>
            <a:r>
              <a:rPr lang="en-US" sz="2400" dirty="0">
                <a:latin typeface="Palatino Linotype" panose="02040502050505030304" pitchFamily="18" charset="0"/>
              </a:rPr>
              <a:t> is accessed, it can be discarded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09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DFBBCD-3491-843C-47CB-4E4F0CAB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7E7D4C-2CC0-F7B1-868A-9CA2D9D22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1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12535-BBE4-70C8-6D05-449C0E24287E}"/>
              </a:ext>
            </a:extLst>
          </p:cNvPr>
          <p:cNvSpPr/>
          <p:nvPr/>
        </p:nvSpPr>
        <p:spPr>
          <a:xfrm>
            <a:off x="4945725" y="147359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6BD7E-59DE-3FBE-185D-1D65BB5DD38B}"/>
              </a:ext>
            </a:extLst>
          </p:cNvPr>
          <p:cNvSpPr/>
          <p:nvPr/>
        </p:nvSpPr>
        <p:spPr>
          <a:xfrm>
            <a:off x="4945724" y="2321419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Main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0B12-4BDD-61F9-AC0A-6309159B99A2}"/>
              </a:ext>
            </a:extLst>
          </p:cNvPr>
          <p:cNvSpPr/>
          <p:nvPr/>
        </p:nvSpPr>
        <p:spPr>
          <a:xfrm>
            <a:off x="4945724" y="316387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Flash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A1C4-CE7B-DD61-20EC-3A59F776FC07}"/>
              </a:ext>
            </a:extLst>
          </p:cNvPr>
          <p:cNvSpPr/>
          <p:nvPr/>
        </p:nvSpPr>
        <p:spPr>
          <a:xfrm>
            <a:off x="4945723" y="4017644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7901-0F20-D4AE-3551-20A3F8609C27}"/>
              </a:ext>
            </a:extLst>
          </p:cNvPr>
          <p:cNvSpPr/>
          <p:nvPr/>
        </p:nvSpPr>
        <p:spPr>
          <a:xfrm>
            <a:off x="4945723" y="4871412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Optical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90BFF-D389-EFBA-7623-65180B3773BE}"/>
              </a:ext>
            </a:extLst>
          </p:cNvPr>
          <p:cNvSpPr/>
          <p:nvPr/>
        </p:nvSpPr>
        <p:spPr>
          <a:xfrm>
            <a:off x="4945722" y="5715831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Tapes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881F3D-7FD9-C998-A5CB-720E046EE5F5}"/>
              </a:ext>
            </a:extLst>
          </p:cNvPr>
          <p:cNvSpPr/>
          <p:nvPr/>
        </p:nvSpPr>
        <p:spPr>
          <a:xfrm>
            <a:off x="4260027" y="905091"/>
            <a:ext cx="3517751" cy="2258785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F9254-5C59-734A-447D-3BF76BE85737}"/>
              </a:ext>
            </a:extLst>
          </p:cNvPr>
          <p:cNvSpPr txBox="1"/>
          <p:nvPr/>
        </p:nvSpPr>
        <p:spPr>
          <a:xfrm>
            <a:off x="7873158" y="1228397"/>
            <a:ext cx="41773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Always inside your computer.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Too small to store the full database.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Data loss when power turns off.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Still valuable as the CPU aims to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frequently loads them up with 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recent data to avoid data misses.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A good application or system design targets cache hits.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Often, there are several levels of </a:t>
            </a:r>
          </a:p>
          <a:p>
            <a:r>
              <a:rPr lang="en-US" sz="2000" b="1" dirty="0">
                <a:latin typeface="Palatino Linotype" panose="02040502050505030304" pitchFamily="18" charset="0"/>
              </a:rPr>
              <a:t>main memory: L1, L2, and L3.</a:t>
            </a:r>
          </a:p>
        </p:txBody>
      </p:sp>
    </p:spTree>
    <p:extLst>
      <p:ext uri="{BB962C8B-B14F-4D97-AF65-F5344CB8AC3E}">
        <p14:creationId xmlns:p14="http://schemas.microsoft.com/office/powerpoint/2010/main" val="3348307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12535-BBE4-70C8-6D05-449C0E24287E}"/>
              </a:ext>
            </a:extLst>
          </p:cNvPr>
          <p:cNvSpPr/>
          <p:nvPr/>
        </p:nvSpPr>
        <p:spPr>
          <a:xfrm>
            <a:off x="4945725" y="147359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6BD7E-59DE-3FBE-185D-1D65BB5DD38B}"/>
              </a:ext>
            </a:extLst>
          </p:cNvPr>
          <p:cNvSpPr/>
          <p:nvPr/>
        </p:nvSpPr>
        <p:spPr>
          <a:xfrm>
            <a:off x="4945724" y="2321419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Main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0B12-4BDD-61F9-AC0A-6309159B99A2}"/>
              </a:ext>
            </a:extLst>
          </p:cNvPr>
          <p:cNvSpPr/>
          <p:nvPr/>
        </p:nvSpPr>
        <p:spPr>
          <a:xfrm>
            <a:off x="4945724" y="316387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Flash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A1C4-CE7B-DD61-20EC-3A59F776FC07}"/>
              </a:ext>
            </a:extLst>
          </p:cNvPr>
          <p:cNvSpPr/>
          <p:nvPr/>
        </p:nvSpPr>
        <p:spPr>
          <a:xfrm>
            <a:off x="4945723" y="4017644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7901-0F20-D4AE-3551-20A3F8609C27}"/>
              </a:ext>
            </a:extLst>
          </p:cNvPr>
          <p:cNvSpPr/>
          <p:nvPr/>
        </p:nvSpPr>
        <p:spPr>
          <a:xfrm>
            <a:off x="4945723" y="4871412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Optical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90BFF-D389-EFBA-7623-65180B3773BE}"/>
              </a:ext>
            </a:extLst>
          </p:cNvPr>
          <p:cNvSpPr/>
          <p:nvPr/>
        </p:nvSpPr>
        <p:spPr>
          <a:xfrm>
            <a:off x="4945722" y="5715831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Tapes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881F3D-7FD9-C998-A5CB-720E046EE5F5}"/>
              </a:ext>
            </a:extLst>
          </p:cNvPr>
          <p:cNvSpPr/>
          <p:nvPr/>
        </p:nvSpPr>
        <p:spPr>
          <a:xfrm>
            <a:off x="4109420" y="2920279"/>
            <a:ext cx="3517751" cy="905091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F9254-5C59-734A-447D-3BF76BE85737}"/>
              </a:ext>
            </a:extLst>
          </p:cNvPr>
          <p:cNvSpPr txBox="1"/>
          <p:nvPr/>
        </p:nvSpPr>
        <p:spPr>
          <a:xfrm>
            <a:off x="7873158" y="2809707"/>
            <a:ext cx="417733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USB stick or external memory.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No data loss on turning off power.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endParaRPr lang="en-US" sz="2000" b="1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90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12535-BBE4-70C8-6D05-449C0E24287E}"/>
              </a:ext>
            </a:extLst>
          </p:cNvPr>
          <p:cNvSpPr/>
          <p:nvPr/>
        </p:nvSpPr>
        <p:spPr>
          <a:xfrm>
            <a:off x="4945725" y="147359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6BD7E-59DE-3FBE-185D-1D65BB5DD38B}"/>
              </a:ext>
            </a:extLst>
          </p:cNvPr>
          <p:cNvSpPr/>
          <p:nvPr/>
        </p:nvSpPr>
        <p:spPr>
          <a:xfrm>
            <a:off x="4945724" y="2321419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Main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0B12-4BDD-61F9-AC0A-6309159B99A2}"/>
              </a:ext>
            </a:extLst>
          </p:cNvPr>
          <p:cNvSpPr/>
          <p:nvPr/>
        </p:nvSpPr>
        <p:spPr>
          <a:xfrm>
            <a:off x="4945724" y="316387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Flash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A1C4-CE7B-DD61-20EC-3A59F776FC07}"/>
              </a:ext>
            </a:extLst>
          </p:cNvPr>
          <p:cNvSpPr/>
          <p:nvPr/>
        </p:nvSpPr>
        <p:spPr>
          <a:xfrm>
            <a:off x="4945723" y="4017644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7901-0F20-D4AE-3551-20A3F8609C27}"/>
              </a:ext>
            </a:extLst>
          </p:cNvPr>
          <p:cNvSpPr/>
          <p:nvPr/>
        </p:nvSpPr>
        <p:spPr>
          <a:xfrm>
            <a:off x="4945723" y="4871412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Optical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90BFF-D389-EFBA-7623-65180B3773BE}"/>
              </a:ext>
            </a:extLst>
          </p:cNvPr>
          <p:cNvSpPr/>
          <p:nvPr/>
        </p:nvSpPr>
        <p:spPr>
          <a:xfrm>
            <a:off x="4945722" y="5715831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Tapes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881F3D-7FD9-C998-A5CB-720E046EE5F5}"/>
              </a:ext>
            </a:extLst>
          </p:cNvPr>
          <p:cNvSpPr/>
          <p:nvPr/>
        </p:nvSpPr>
        <p:spPr>
          <a:xfrm>
            <a:off x="4130936" y="3802165"/>
            <a:ext cx="3517751" cy="905091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F9254-5C59-734A-447D-3BF76BE85737}"/>
              </a:ext>
            </a:extLst>
          </p:cNvPr>
          <p:cNvSpPr txBox="1"/>
          <p:nvPr/>
        </p:nvSpPr>
        <p:spPr>
          <a:xfrm>
            <a:off x="7805459" y="3723650"/>
            <a:ext cx="41773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Useful for long-term storage of the database.</a:t>
            </a:r>
          </a:p>
          <a:p>
            <a:endParaRPr lang="en-US" sz="2000" b="1" dirty="0">
              <a:latin typeface="Palatino Linotype" panose="02040502050505030304" pitchFamily="18" charset="0"/>
            </a:endParaRPr>
          </a:p>
          <a:p>
            <a:r>
              <a:rPr lang="en-US" sz="2000" b="1" dirty="0">
                <a:latin typeface="Palatino Linotype" panose="02040502050505030304" pitchFamily="18" charset="0"/>
              </a:rPr>
              <a:t>At the time of processing, CPU moves data from magnetic disk to the main memory.</a:t>
            </a:r>
          </a:p>
        </p:txBody>
      </p:sp>
    </p:spTree>
    <p:extLst>
      <p:ext uri="{BB962C8B-B14F-4D97-AF65-F5344CB8AC3E}">
        <p14:creationId xmlns:p14="http://schemas.microsoft.com/office/powerpoint/2010/main" val="82608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Storage Hierarchy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F12535-BBE4-70C8-6D05-449C0E24287E}"/>
              </a:ext>
            </a:extLst>
          </p:cNvPr>
          <p:cNvSpPr/>
          <p:nvPr/>
        </p:nvSpPr>
        <p:spPr>
          <a:xfrm>
            <a:off x="4945725" y="147359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Cache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66BD7E-59DE-3FBE-185D-1D65BB5DD38B}"/>
              </a:ext>
            </a:extLst>
          </p:cNvPr>
          <p:cNvSpPr/>
          <p:nvPr/>
        </p:nvSpPr>
        <p:spPr>
          <a:xfrm>
            <a:off x="4945724" y="2321419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Main Memory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B0B12-4BDD-61F9-AC0A-6309159B99A2}"/>
              </a:ext>
            </a:extLst>
          </p:cNvPr>
          <p:cNvSpPr/>
          <p:nvPr/>
        </p:nvSpPr>
        <p:spPr>
          <a:xfrm>
            <a:off x="4945724" y="3163876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Flash Memory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EA1C4-CE7B-DD61-20EC-3A59F776FC07}"/>
              </a:ext>
            </a:extLst>
          </p:cNvPr>
          <p:cNvSpPr/>
          <p:nvPr/>
        </p:nvSpPr>
        <p:spPr>
          <a:xfrm>
            <a:off x="4945723" y="4017644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Disk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007901-0F20-D4AE-3551-20A3F8609C27}"/>
              </a:ext>
            </a:extLst>
          </p:cNvPr>
          <p:cNvSpPr/>
          <p:nvPr/>
        </p:nvSpPr>
        <p:spPr>
          <a:xfrm>
            <a:off x="4945723" y="4871412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Optical Disk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90BFF-D389-EFBA-7623-65180B3773BE}"/>
              </a:ext>
            </a:extLst>
          </p:cNvPr>
          <p:cNvSpPr/>
          <p:nvPr/>
        </p:nvSpPr>
        <p:spPr>
          <a:xfrm>
            <a:off x="4945722" y="5715831"/>
            <a:ext cx="2044949" cy="474133"/>
          </a:xfrm>
          <a:prstGeom prst="rect">
            <a:avLst/>
          </a:prstGeom>
          <a:noFill/>
          <a:ln w="47625" cap="rnd">
            <a:solidFill>
              <a:schemeClr val="accent1">
                <a:shade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  <a:latin typeface="Palatino Linotype" panose="02040502050505030304" pitchFamily="18" charset="0"/>
              </a:rPr>
              <a:t>Magnetic Tapes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F9254-5C59-734A-447D-3BF76BE85737}"/>
              </a:ext>
            </a:extLst>
          </p:cNvPr>
          <p:cNvSpPr txBox="1"/>
          <p:nvPr/>
        </p:nvSpPr>
        <p:spPr>
          <a:xfrm>
            <a:off x="7873158" y="5108478"/>
            <a:ext cx="4177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Older storage media; not common everywhere.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A49E64-6868-E2F9-63F5-D045C90FF93F}"/>
              </a:ext>
            </a:extLst>
          </p:cNvPr>
          <p:cNvSpPr/>
          <p:nvPr/>
        </p:nvSpPr>
        <p:spPr>
          <a:xfrm>
            <a:off x="4184727" y="4615031"/>
            <a:ext cx="3517751" cy="1850315"/>
          </a:xfrm>
          <a:prstGeom prst="ellipse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1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Magnetic Disks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63A0-F0B3-69E2-C733-33917BFEB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38470"/>
            <a:ext cx="11816785" cy="46599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Magnetic disks are where large databases reside; databases can span multiple disks.</a:t>
            </a:r>
          </a:p>
          <a:p>
            <a:pPr algn="just"/>
            <a:endParaRPr lang="en-US" sz="8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Each disk is divided into </a:t>
            </a:r>
            <a:r>
              <a:rPr lang="en-US" sz="2400" b="1" dirty="0">
                <a:latin typeface="Palatino Linotype" panose="02040502050505030304" pitchFamily="18" charset="0"/>
              </a:rPr>
              <a:t>platters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each platter has multiple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b="1" dirty="0">
                <a:latin typeface="Palatino Linotype" panose="02040502050505030304" pitchFamily="18" charset="0"/>
              </a:rPr>
              <a:t>tracks </a:t>
            </a:r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</a:t>
            </a:r>
            <a:r>
              <a:rPr lang="en-US" sz="2400" dirty="0">
                <a:latin typeface="Palatino Linotype" panose="02040502050505030304" pitchFamily="18" charset="0"/>
              </a:rPr>
              <a:t> each track has multiple </a:t>
            </a:r>
            <a:r>
              <a:rPr lang="en-US" sz="2400" b="1" dirty="0">
                <a:latin typeface="Palatino Linotype" panose="02040502050505030304" pitchFamily="18" charset="0"/>
              </a:rPr>
              <a:t>sectors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lvl="1" algn="just"/>
            <a:r>
              <a:rPr lang="en-US" sz="2000" dirty="0">
                <a:latin typeface="Palatino Linotype" panose="02040502050505030304" pitchFamily="18" charset="0"/>
              </a:rPr>
              <a:t>Platters sit on a </a:t>
            </a:r>
            <a:r>
              <a:rPr lang="en-US" sz="2000" b="1" dirty="0">
                <a:latin typeface="Palatino Linotype" panose="02040502050505030304" pitchFamily="18" charset="0"/>
              </a:rPr>
              <a:t>spindle</a:t>
            </a:r>
            <a:r>
              <a:rPr lang="en-US" sz="2000" dirty="0">
                <a:latin typeface="Palatino Linotype" panose="02040502050505030304" pitchFamily="18" charset="0"/>
              </a:rPr>
              <a:t>, which rotates at some speed (say 1500 rpm).</a:t>
            </a:r>
          </a:p>
          <a:p>
            <a:pPr algn="just"/>
            <a:endParaRPr lang="en-US" sz="800" dirty="0">
              <a:latin typeface="Palatino Linotype" panose="02040502050505030304" pitchFamily="18" charset="0"/>
            </a:endParaRPr>
          </a:p>
          <a:p>
            <a:pPr algn="just"/>
            <a:r>
              <a:rPr lang="en-US" sz="2400" dirty="0">
                <a:latin typeface="Palatino Linotype" panose="02040502050505030304" pitchFamily="18" charset="0"/>
              </a:rPr>
              <a:t>Sector is the smallest unit of information that can be read or written.</a:t>
            </a:r>
          </a:p>
          <a:p>
            <a:pPr lvl="1" algn="just"/>
            <a:r>
              <a:rPr lang="en-US" dirty="0">
                <a:latin typeface="Palatino Linotype" panose="02040502050505030304" pitchFamily="18" charset="0"/>
              </a:rPr>
              <a:t>About 512 Bytes.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pic>
        <p:nvPicPr>
          <p:cNvPr id="9" name="Picture 8" descr="A hard drive with a circular disk&#10;&#10;Description automatically generated">
            <a:extLst>
              <a:ext uri="{FF2B5EF4-FFF2-40B4-BE49-F238E27FC236}">
                <a16:creationId xmlns:a16="http://schemas.microsoft.com/office/drawing/2014/main" id="{92915318-CA89-42D3-F86B-17F2EAE5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8902" y="3547533"/>
            <a:ext cx="4655697" cy="331046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F2BCD4-2539-1352-7CCC-5C45C75D5F24}"/>
              </a:ext>
            </a:extLst>
          </p:cNvPr>
          <p:cNvCxnSpPr>
            <a:cxnSpLocks/>
          </p:cNvCxnSpPr>
          <p:nvPr/>
        </p:nvCxnSpPr>
        <p:spPr>
          <a:xfrm flipV="1">
            <a:off x="3206211" y="4316285"/>
            <a:ext cx="2633966" cy="5246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22AE07-EAB4-A243-4A79-95C46D1F4010}"/>
              </a:ext>
            </a:extLst>
          </p:cNvPr>
          <p:cNvCxnSpPr>
            <a:cxnSpLocks/>
          </p:cNvCxnSpPr>
          <p:nvPr/>
        </p:nvCxnSpPr>
        <p:spPr>
          <a:xfrm flipH="1" flipV="1">
            <a:off x="7229139" y="4690334"/>
            <a:ext cx="1807285" cy="110803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5C33E53-6595-01EF-D667-89AD9C68C903}"/>
              </a:ext>
            </a:extLst>
          </p:cNvPr>
          <p:cNvSpPr txBox="1"/>
          <p:nvPr/>
        </p:nvSpPr>
        <p:spPr>
          <a:xfrm>
            <a:off x="1793253" y="4874265"/>
            <a:ext cx="213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Read/Write head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042159-5B33-A2FB-0C88-A04AF231D2E2}"/>
              </a:ext>
            </a:extLst>
          </p:cNvPr>
          <p:cNvSpPr txBox="1"/>
          <p:nvPr/>
        </p:nvSpPr>
        <p:spPr>
          <a:xfrm>
            <a:off x="8188926" y="5920174"/>
            <a:ext cx="2090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Read/Write Arm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5F1DC6-8E16-E898-1290-EB133EC56E3D}"/>
              </a:ext>
            </a:extLst>
          </p:cNvPr>
          <p:cNvCxnSpPr>
            <a:cxnSpLocks/>
          </p:cNvCxnSpPr>
          <p:nvPr/>
        </p:nvCxnSpPr>
        <p:spPr>
          <a:xfrm flipV="1">
            <a:off x="3334610" y="5273714"/>
            <a:ext cx="2566657" cy="52465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B701B64-C738-E901-4CD8-029C11D13F7A}"/>
              </a:ext>
            </a:extLst>
          </p:cNvPr>
          <p:cNvSpPr txBox="1"/>
          <p:nvPr/>
        </p:nvSpPr>
        <p:spPr>
          <a:xfrm>
            <a:off x="2650610" y="5817042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Spindle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4BF864-E28B-60CA-C05F-A17A30AB2696}"/>
              </a:ext>
            </a:extLst>
          </p:cNvPr>
          <p:cNvCxnSpPr>
            <a:cxnSpLocks/>
          </p:cNvCxnSpPr>
          <p:nvPr/>
        </p:nvCxnSpPr>
        <p:spPr>
          <a:xfrm flipH="1">
            <a:off x="6731000" y="4456362"/>
            <a:ext cx="3094487" cy="20005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33E4B9-0CEF-160B-5B76-E2B7AB39A59D}"/>
              </a:ext>
            </a:extLst>
          </p:cNvPr>
          <p:cNvSpPr txBox="1"/>
          <p:nvPr/>
        </p:nvSpPr>
        <p:spPr>
          <a:xfrm>
            <a:off x="9838509" y="4256307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Platters</a:t>
            </a:r>
          </a:p>
        </p:txBody>
      </p:sp>
    </p:spTree>
    <p:extLst>
      <p:ext uri="{BB962C8B-B14F-4D97-AF65-F5344CB8AC3E}">
        <p14:creationId xmlns:p14="http://schemas.microsoft.com/office/powerpoint/2010/main" val="426961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53457</TotalTime>
  <Words>2877</Words>
  <Application>Microsoft Macintosh PowerPoint</Application>
  <PresentationFormat>Widescreen</PresentationFormat>
  <Paragraphs>727</Paragraphs>
  <Slides>43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Palatino Linotype</vt:lpstr>
      <vt:lpstr>Wingdings</vt:lpstr>
      <vt:lpstr>Office Theme</vt:lpstr>
      <vt:lpstr>Introduction to Databases CS 451 / 551</vt:lpstr>
      <vt:lpstr>Assignment 1</vt:lpstr>
      <vt:lpstr>Physical View</vt:lpstr>
      <vt:lpstr>Storage Hierarchy</vt:lpstr>
      <vt:lpstr>Storage Hierarchy</vt:lpstr>
      <vt:lpstr>Storage Hierarchy</vt:lpstr>
      <vt:lpstr>Storage Hierarchy</vt:lpstr>
      <vt:lpstr>Storage Hierarchy</vt:lpstr>
      <vt:lpstr>Magnetic Disks</vt:lpstr>
      <vt:lpstr>Magnetic Disks</vt:lpstr>
      <vt:lpstr>Disk Performance Metrics</vt:lpstr>
      <vt:lpstr>RAID</vt:lpstr>
      <vt:lpstr>How do Modern Databases Look Like?</vt:lpstr>
      <vt:lpstr>Disk vs. OS Terminology</vt:lpstr>
      <vt:lpstr>What is meant by next block?</vt:lpstr>
      <vt:lpstr>What is meant by next block?</vt:lpstr>
      <vt:lpstr>What is meant by next block?</vt:lpstr>
      <vt:lpstr>Disk and System Communication</vt:lpstr>
      <vt:lpstr>Disk and System Communication</vt:lpstr>
      <vt:lpstr>Mapping Tables to Disk</vt:lpstr>
      <vt:lpstr>Mapping Tables to Disk</vt:lpstr>
      <vt:lpstr>Mapping Records to File</vt:lpstr>
      <vt:lpstr>Fixed-Length Records</vt:lpstr>
      <vt:lpstr>Problems with Fixed-Length Records</vt:lpstr>
      <vt:lpstr>Problems with Fixed-Length Records</vt:lpstr>
      <vt:lpstr>Possible Solution for Fixed-Length Records</vt:lpstr>
      <vt:lpstr>Free List for Fixed-Length Records</vt:lpstr>
      <vt:lpstr>Variable-Length Records</vt:lpstr>
      <vt:lpstr>Representing Variable-Length Records</vt:lpstr>
      <vt:lpstr>Representing a Record</vt:lpstr>
      <vt:lpstr>PowerPoint Presentation</vt:lpstr>
      <vt:lpstr>PowerPoint Presentation</vt:lpstr>
      <vt:lpstr>Mapping Records to File</vt:lpstr>
      <vt:lpstr>Heap File Organization</vt:lpstr>
      <vt:lpstr>Sequential File Organization</vt:lpstr>
      <vt:lpstr>Sequential File Organization</vt:lpstr>
      <vt:lpstr>Sequential File Organization</vt:lpstr>
      <vt:lpstr>Sequential File Organization</vt:lpstr>
      <vt:lpstr>Sequential File Organization</vt:lpstr>
      <vt:lpstr>Database Buffers</vt:lpstr>
      <vt:lpstr>Database Buffers</vt:lpstr>
      <vt:lpstr>Database Buffers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514</cp:revision>
  <dcterms:created xsi:type="dcterms:W3CDTF">2023-07-25T15:37:00Z</dcterms:created>
  <dcterms:modified xsi:type="dcterms:W3CDTF">2024-10-08T17:58:57Z</dcterms:modified>
</cp:coreProperties>
</file>