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1"/>
  </p:notesMasterIdLst>
  <p:sldIdLst>
    <p:sldId id="256" r:id="rId2"/>
    <p:sldId id="449" r:id="rId3"/>
    <p:sldId id="628" r:id="rId4"/>
    <p:sldId id="326" r:id="rId5"/>
    <p:sldId id="530" r:id="rId6"/>
    <p:sldId id="531" r:id="rId7"/>
    <p:sldId id="327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2" r:id="rId17"/>
    <p:sldId id="544" r:id="rId18"/>
    <p:sldId id="543" r:id="rId19"/>
    <p:sldId id="546" r:id="rId20"/>
    <p:sldId id="545" r:id="rId21"/>
    <p:sldId id="547" r:id="rId22"/>
    <p:sldId id="548" r:id="rId23"/>
    <p:sldId id="560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7" r:id="rId33"/>
    <p:sldId id="559" r:id="rId34"/>
    <p:sldId id="558" r:id="rId35"/>
    <p:sldId id="562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3" r:id="rId46"/>
    <p:sldId id="574" r:id="rId47"/>
    <p:sldId id="575" r:id="rId48"/>
    <p:sldId id="576" r:id="rId49"/>
    <p:sldId id="577" r:id="rId50"/>
    <p:sldId id="578" r:id="rId51"/>
    <p:sldId id="579" r:id="rId52"/>
    <p:sldId id="580" r:id="rId53"/>
    <p:sldId id="581" r:id="rId54"/>
    <p:sldId id="582" r:id="rId55"/>
    <p:sldId id="583" r:id="rId56"/>
    <p:sldId id="584" r:id="rId57"/>
    <p:sldId id="585" r:id="rId58"/>
    <p:sldId id="586" r:id="rId59"/>
    <p:sldId id="587" r:id="rId60"/>
    <p:sldId id="588" r:id="rId61"/>
    <p:sldId id="589" r:id="rId62"/>
    <p:sldId id="590" r:id="rId63"/>
    <p:sldId id="591" r:id="rId64"/>
    <p:sldId id="592" r:id="rId65"/>
    <p:sldId id="593" r:id="rId66"/>
    <p:sldId id="594" r:id="rId67"/>
    <p:sldId id="595" r:id="rId68"/>
    <p:sldId id="596" r:id="rId69"/>
    <p:sldId id="597" r:id="rId70"/>
    <p:sldId id="598" r:id="rId71"/>
    <p:sldId id="599" r:id="rId72"/>
    <p:sldId id="600" r:id="rId73"/>
    <p:sldId id="601" r:id="rId74"/>
    <p:sldId id="602" r:id="rId75"/>
    <p:sldId id="603" r:id="rId76"/>
    <p:sldId id="604" r:id="rId77"/>
    <p:sldId id="606" r:id="rId78"/>
    <p:sldId id="605" r:id="rId79"/>
    <p:sldId id="608" r:id="rId80"/>
    <p:sldId id="607" r:id="rId81"/>
    <p:sldId id="609" r:id="rId82"/>
    <p:sldId id="610" r:id="rId83"/>
    <p:sldId id="611" r:id="rId84"/>
    <p:sldId id="612" r:id="rId85"/>
    <p:sldId id="613" r:id="rId86"/>
    <p:sldId id="614" r:id="rId87"/>
    <p:sldId id="615" r:id="rId88"/>
    <p:sldId id="616" r:id="rId89"/>
    <p:sldId id="617" r:id="rId90"/>
    <p:sldId id="618" r:id="rId91"/>
    <p:sldId id="619" r:id="rId92"/>
    <p:sldId id="620" r:id="rId93"/>
    <p:sldId id="621" r:id="rId94"/>
    <p:sldId id="622" r:id="rId95"/>
    <p:sldId id="623" r:id="rId96"/>
    <p:sldId id="624" r:id="rId97"/>
    <p:sldId id="625" r:id="rId98"/>
    <p:sldId id="626" r:id="rId99"/>
    <p:sldId id="627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5"/>
    <p:restoredTop sz="96327"/>
  </p:normalViewPr>
  <p:slideViewPr>
    <p:cSldViewPr snapToGrid="0">
      <p:cViewPr varScale="1">
        <p:scale>
          <a:sx n="160" d="100"/>
          <a:sy n="16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>
                <a:latin typeface="Palatino Linotype" panose="02040502050505030304" pitchFamily="18" charset="0"/>
              </a:rPr>
              <a:t>Lecture 5: </a:t>
            </a:r>
            <a:endParaRPr lang="en-US" sz="2800" b="1" dirty="0">
              <a:latin typeface="Palatino Linotype" panose="02040502050505030304" pitchFamily="18" charset="0"/>
            </a:endParaRP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Distributed Commit Protocols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0D9C4-201B-8DBF-B177-A69BDF31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F5C0-8750-06F9-8D05-B38E7820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AF5F2-D85B-D3BE-E13E-42EBEEF7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DCA75-3181-BE49-6470-8F30AE978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 commit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the name suggests, in the absence of any failures, it helps participants reach an agreement in two phases.</a:t>
            </a: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0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A4CBD-69FD-8530-513D-4B9BC9596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79A2-C5D2-9F7D-AE64-340B5F5C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0B4DE-10FF-745C-F33F-B548AC8C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83A38-F0B7-4C61-68EA-1A0278FF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 commit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the name suggests, in the absence of any failures, it helps participants reach an agreement in two phases.</a:t>
            </a: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logic behind Two-Phase Commit (</a:t>
            </a:r>
            <a:r>
              <a:rPr lang="en-US" sz="2400" b="1" dirty="0">
                <a:latin typeface="Palatino Linotype" panose="02040502050505030304" pitchFamily="18" charset="0"/>
              </a:rPr>
              <a:t>2PC</a:t>
            </a:r>
            <a:r>
              <a:rPr lang="en-US" sz="2400" dirty="0">
                <a:latin typeface="Palatino Linotype" panose="02040502050505030304" pitchFamily="18" charset="0"/>
              </a:rPr>
              <a:t>) protocol is simple: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</a:t>
            </a:r>
            <a:r>
              <a:rPr lang="en-US" b="1" dirty="0">
                <a:latin typeface="Palatino Linotype" panose="02040502050505030304" pitchFamily="18" charset="0"/>
              </a:rPr>
              <a:t>all the participants </a:t>
            </a:r>
            <a:r>
              <a:rPr lang="en-US" dirty="0">
                <a:latin typeface="Palatino Linotype" panose="02040502050505030304" pitchFamily="18" charset="0"/>
              </a:rPr>
              <a:t>agree to commit the transaction, then global decision is commit.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</a:t>
            </a:r>
            <a:r>
              <a:rPr lang="en-US" b="1" dirty="0">
                <a:latin typeface="Palatino Linotype" panose="02040502050505030304" pitchFamily="18" charset="0"/>
              </a:rPr>
              <a:t>any one participant </a:t>
            </a:r>
            <a:r>
              <a:rPr lang="en-US" dirty="0">
                <a:latin typeface="Palatino Linotype" panose="02040502050505030304" pitchFamily="18" charset="0"/>
              </a:rPr>
              <a:t>decides to abort the transaction, then global decision is abort.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D187B-C329-42A8-00FA-DAF50C0C2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B510-87CD-454D-6687-C8A50DC3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53E14-BE52-81A0-5421-9B65AF8F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CFB04-9DA3-31EC-39ED-C03EB7208913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68107-8044-CA78-716D-879238C6D15F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5767F6-CC07-AA3E-A825-24E6229CB869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A90C2-7AAF-7C3C-0678-A62814EA9123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156647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8FAB3-9A32-DF74-8025-C37F6B4EE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BCEB-D73F-8C81-21C2-D6B6D813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AD556-6B67-F20C-585D-2716040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F8647-3575-BEB0-A641-F07E5CCCDAE8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1E3A5-4EF4-7FFC-8528-8674A2D59320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15888-9B21-43D4-16F4-A5AAA6000C2E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93483-503B-349A-73C9-FB8C5DF4D5D6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C10E6B-BDB1-E58B-FC94-2487F3EA69F7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C09C6A9-2314-084C-95C4-CB1F779808FD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2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0994A-277C-A370-EFAD-D0C3861A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EB77-3734-1F94-0693-F216F639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F5193-A02A-F691-E159-60C2043D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6C07B-DA79-B6F7-D513-B315D5E6AD7E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A8CB9-D513-215F-B446-F2A444E6BBE2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122FF2-62E9-E492-BE42-53701B963067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846651-0E0B-616B-BE8A-CC782AC01A5E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9853DB-345A-DBAD-461A-B5DE3409AE37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208771-9371-FE23-79C2-03A1CB0D35A5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A38FB-9A5A-6E7A-64F6-C74214348F70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C1BC46-07DE-EDF1-789D-70C78756291A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8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E78E-0939-2CB6-1189-8683104B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D307-A682-7A5E-9EE5-303E5C7D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70019-1EDB-E7AC-D9AC-01121528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C0882A-3227-48DB-779C-868626CFF211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CEFDC-4CFC-1DB0-1F02-12D5BAE7AEAA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09BB5-ADB8-BE11-3332-D909673E2884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EFBBC-EA5D-69DC-A4BB-295541DB807D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1BE1B7-DED1-D7F1-888C-992EED03C77A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0BF34F-E29E-DB04-DC04-DE748EEA6B4D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3E3BFF-BE6D-7FCF-6E32-EBDD913268A5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3682A8-5D29-1378-D36B-F137E20020E7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0C88AC-2319-F4A2-2C93-9BD54390B5BA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B2BC3C-982C-6AAC-F715-881C358BF170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D488B3-04FF-AE6F-CC5F-C5EBD424BFCD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9D72108-1255-4F4F-8721-96C0B442BEDA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349041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9A03-16EA-1141-0E6E-419F64CB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A741-D55E-454C-64B3-268AFD73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2AB42-B57A-B7CA-D493-D3ABA9DA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61F514-BBE2-8C93-4D47-6694396B5822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A7F5D8-62E8-FEE0-D91C-EACCD0024C4E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81CED-2147-B0D7-4C1B-402EED58C77C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FC8636-4C31-30FF-FE12-EC625012A621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86D4EF-4561-E34A-4763-5084AA6E37C5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711AE7-8374-CC75-15A5-A4E8FECAE9A9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66F1A-9D86-5555-2DE9-3CD526439080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9F4637-892B-654C-60E5-16F331E168F0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044209F-3CA6-BC44-08EC-410109FA72F0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E1CE73-CBE4-0C44-AF89-60EDB6E2F32F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FCCC6-2605-8726-ACFE-ED88AA4D56E4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3F079-7823-8508-CC7A-8539E92B6F3B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A6B1C3-36E0-95FE-B4D0-4451FBB79550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9E0FEA5-63D8-E6DE-B1AA-66E962F27BB5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98ACF-9007-E361-845B-6B890409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A4D6-0D57-58F6-EB57-BA402798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40E2E-09E1-DBED-4D21-F762B098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A1A03-1828-7A32-8E49-E0373A19C521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658DA-2B91-903F-B423-A5EB973D0114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A4D99F-5E03-E3F9-B4BB-2259C4428CA6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849CA7-7466-E905-8E8B-CD6FA311A0F2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9DC4E6-5660-EBA1-F025-B3ECEC5FD63F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533726-EEC6-48CD-3665-3257C38ABF96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7B0175-B3B0-301C-A318-3D7E7B89BE90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B4FCDA-0310-F3BB-4AEA-D1999A1FBF7C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0381B3-A098-A67E-B21F-93B28D52FCF5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26017B-45B4-E363-591A-4C6174480D04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94E37-788C-2B30-BF99-B2BB065D6FBB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F7B2D0-86E8-1653-2E71-BEBAD8F38B46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AE497-E9CE-36D4-B35F-AED6F4A9AF06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4A2717-9B2F-7DE1-CFC1-D0F3E97D7B79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C8C0E9-400F-81F8-BB34-38A3372A6D2A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0AC695-BCFF-232A-9699-E48261ADCD1D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25523-F0DA-2D58-7123-E759A4EB3410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2D5077-D796-77FB-0802-63BDDAC302A7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C92C4B-26DF-97C6-0304-BE68549D33E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8CD9D7-8449-5C99-3A66-7CF119C2B198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76F57C-2971-AFCE-D189-E3EB64D4E3D1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2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21DED-E888-AACB-C9AB-DA5B6A66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8ADF-456F-EF72-8C34-1BC217FD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B4F9E-E89C-F778-B210-F364063C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4A37D-AF13-8A9F-3BEE-2BD64FF17883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7A2EE-A41B-C499-3B16-76AEAE15B0DC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67651-3F4C-862D-DB1A-A50F28535FB4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04558D-1859-6EBF-BE05-CDA91071F521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7EA185-14A1-57DB-1188-23908911ECB6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511512-7856-016C-3E70-E91052085555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D0D84B-1B6D-2941-74DA-D8AF8126B634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9A9086-55C3-8168-E33C-D97415403179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234807-1FC3-F8F8-9921-5E0393CBB0AB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74491C-EB12-3B2C-747A-F62068989615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6D408-2F20-AFD7-5CC6-CEEFDB06FD0B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5032AB6-3D72-F36D-EB14-CDF394551A6D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993DF-DC1F-2AA9-BDE5-8639869D45C8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0DD1A-ABC7-DCC8-CBA2-3D176ACA2E4A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84802-4E3D-BEF5-86D9-254E3793D781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9DDAB5-B077-E23D-6CDE-456F25C3DEB5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FFCDF-481A-55DC-FFE8-77B71E6B417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26AEF6-E189-EB1B-C5F9-504DC6047AF8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4959C1-D507-60EC-566C-9EEE21DBC502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FBB76C-60F6-F420-8920-FCAE582DB5B1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D1161-9D23-40DA-F3DC-A5F4C9D8F78F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ADE3F5-ABB1-C513-54FE-630743E705FF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9BDFE3-02AB-7CA1-2ABC-5F755CD80DDD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0DDF7D-0780-B6BC-C4D3-17C92107184E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606655-8036-4F12-0A63-8231BF7D39AE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1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E1BD-7DFF-5F1C-B62C-107113E7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0248-8826-19CB-DF6B-D240ED6F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EB860-0CB0-0823-0A5E-CCCE440A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D52DD6-5908-3AC7-1F4D-E589E1C32116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015EB-E5EF-5816-8475-7FFFA51EC3E7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909CF-70FA-11DC-059B-9B6C1BB9A022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5FEEC2-FFA0-78AF-278E-FC56987448EF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B3ACA-4EB5-7744-3BEC-EA5A187B65CB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54E6DF-058C-E786-73F4-8A8DB6590F41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9BA69-DFA2-EB8D-2084-E33BEE324373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50D054-6E82-5438-3ED8-811C5229D1A3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FEE72FC-44CA-C636-3A0E-7E06968A8ED8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8C16C5-0B28-A17C-70AB-8805BABEBE55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D31A79-5ADB-DB61-58E2-8BC25B56DBE2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0A06E-4E99-B977-9AEC-DB9390F3C0B7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4CA1BC-6C3E-219C-B85E-798439A653EA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6E3967-24E7-8287-7880-E84DDE6F359E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3742BF-165D-5C90-8DC3-92C7FFBD8BAF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403C1D-173A-23D6-4B8F-CB2EE82163F7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E5D66D-C39F-A010-2FA8-DB991D22F075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B9F8F-6EC7-9737-A68C-065B6DA629E7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9D90B7-B4D5-1212-6E96-6C496FF40A74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23873-C324-012C-6481-6DC093A2212C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A883FB-27AF-DA20-B254-BCC7B0A9C75F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EBEB6F-90C6-B740-F2CA-913C649044A8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EBF10D-A533-4335-5FED-2853686EB37A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938EA5-9756-AF05-993A-4863CF815B5A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8A95FB-05C2-CA63-6E5B-CF506888BF94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B65372-C3A4-FE80-7C82-B73DA1FE9A53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943603-6705-B4F2-3654-272071A66D01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1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1 Due Today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1 is due today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2 will be released today!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9979-D089-164E-AFD1-942CECD0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5B6C-9071-1B48-8195-AC88634F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3739E-4B41-0035-3D24-E2F4DFB1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8410EC-7A96-A8B6-5A87-C27F75C37429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6C18F-5B65-5D28-3F1A-FE673BA2A63E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9875EE-5675-D71C-FFEC-1E25D8EA854A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A2694-D715-2529-3C29-C303C99A0408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048E6-B935-AB9F-4370-F26A36A79B1B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D58D4-7382-0721-5B29-94C88CC3EDA6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B4795F-78C7-2F6C-D75E-DC4411B031E1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B3515C-3072-C7A3-1A57-2A3BB50F93AF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551A01-3D1A-BDBC-5558-EDAA0197C30B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D9606B-6239-F8DA-B08E-D4B48ECD7EE7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9F620-5F6A-58C6-78A3-935A8AE7AEEC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AC0AD-7B70-98A2-A92D-E3DF18F5F5B5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DBF19-F04E-0767-936D-11DD57FC2D16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FA1B1A-0FC9-54BB-4325-301F4D72F314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624F29-70E7-D0CE-C395-AFA9ADF2C0AE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80E197-5F76-5449-EBF6-E82237BB4E98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E1A357-7350-EEE6-0D63-200C0E3B7C5D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F5251-504B-1082-8C39-BF305C7ED301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7F7EE-9CA3-460F-D9DC-ED29311079B0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E5A6F-33E6-7E9E-50DD-5182C80F6999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276A8E-0EC6-1800-ED85-42B65542F59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FFE18A7-9394-F05C-78A1-DC489BB94C68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A77E8-5E59-9C8D-2B53-5FE9E02DBCFE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451DD1-A491-69A1-BCA5-62E9AE2949C4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7EAAA8-EF09-A746-7FEA-DD2E88F4F2D3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926B34-4001-AF41-11B4-2692DFCAC029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9AE055-E65D-CBE1-273C-42D7553CDC4F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471F41-16E4-63A8-D035-5AE16DA5C2A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CE3D96-9358-D5ED-178D-8DAC059064CE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6CC119-A32E-A217-B7F9-7EF10DC3A728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0E3115-7587-85AC-E6CF-8CF1E00A7FD6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3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7D2A6-BD66-048B-50CD-0CA7A6E2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437A-7FCA-6A94-2124-35E905BD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187E4-635E-F4C9-E0C9-F8652C98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A8E18-E273-4EE6-1A2D-4FFF34426662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EC8851-234F-4D15-D760-56A039EFE188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93E901-D3A6-6202-EDFD-3252CBD2BEC0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64181-F4C1-36C3-ABE3-13BDE03BE690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B35DFD-0BB5-2309-6FA6-A11D194BFF7B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68DFE-0DE2-BB2C-C488-DFBC0099E6CE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52E9C7-8AC6-DB9C-2D06-FB8267CD534B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BFCF4B-F14C-27BC-111E-FD4887A6E405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AAF2E8-19EF-6226-7AF9-E86BF204838F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5D4BC4-093C-9E4C-70AE-61090FEAC0BE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BD29DD-2469-6E8C-908C-FAE51790D1CC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3E111AF-20B8-F34A-6E04-183DAC246171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6C5D3-6C65-D1C8-AE48-1338DF9EA849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DCBEA2-9B52-C9DE-F81C-13A994E33D8E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ED5B5A-859E-E050-14AC-2D8BFF0A7F22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FB1A0A-7AE1-C15A-2159-57FC37051CAD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6D37B3-D727-E7E8-98DC-478E41FE9AE3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DF2F8B-ECA6-7B7C-87F4-E10503ACE49A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4EC2E-4897-B1F9-D76F-9D3EBEB97A2C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7B250-DE09-EA6B-AB6D-C00A3CEB27F7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91370-C475-9665-480E-4AC949E63B3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3D67C6-D127-1F4C-44BA-BE866AAEFDFA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6121A-13E7-BECB-8B86-0AA774C254CC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1EE97C-ED11-FCB6-1888-07D4E9FE529D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777C97-EAF5-87D7-5354-577525AE2B11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F675DF-1886-FFC9-63CA-3AE30FDC9D8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1D5B38-D69D-8F38-A572-2A957D8D0F82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B933A-A677-20F2-01B4-1FE32CCF3B2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0FDDCCC-93C1-ADFB-D55F-2F9BDCFDC9AB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ED21A9-5079-1EA6-7E59-B70C6B83737D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CA6EDB-9FB3-A7A9-87E2-758327492B27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851BFE-8BE0-BD30-E3D5-4B7995249A63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42E230C-A7FB-93B4-00E2-507DF7FCA4AB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9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96D3A-B2B6-BA98-13E2-6C1389E9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EF22-A34F-E3FA-0301-2F3BC22D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E55D9-6A2B-49BF-26D0-C47C7379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39116-A883-92C7-AE43-2825F71EB0FD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4F1E6B-0F27-582A-9A11-669BE074B930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246EE-7D25-064C-3562-F1B18BC5EE7A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A8ED8C-0331-FAB5-CA63-71365E1DF379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5965B-7065-8D65-EA42-91440B8564DF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41BE4-508D-352C-66A7-8238F23DDA18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FB6C2F-E24D-DADD-55CB-A35A79255965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0828B2-108D-9664-C7E9-D426DA254E14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DB975C-B86B-6790-6281-F1F176EFE869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F1704F-0C91-854E-4440-0CF3FBF5C6BF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962C6-6261-AC80-8032-050859EB1293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D47FD27-A168-2F7A-14FD-F7915A9193E7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765D6-3F5F-178C-7D69-8B00EA8F1A2B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A547F2-FEE5-0E82-CC2C-B7D1DE677EC6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39AD70-91AF-3CD0-0CDB-BF165B38CB65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4B2FBF-9CDA-3649-3D7B-A38048A86B02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82579A-FCE8-E767-9327-42EFCDF512B2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1454CA-C4C6-2BF8-55F6-73524F8E98AC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D74387-6EB8-0649-2C3C-3A8858C451F2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064792-DDD9-4CC5-3BBB-DAB6BBC57619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6DDF1-A610-D6C7-895E-8EE722A4C9F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63BABD-2AEC-4432-74A0-3489E06139CF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43F7DA-97FB-D57B-A859-EBB916E29992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78D16F-8835-5125-D787-03AF3F1AFCC5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EF176F0-0508-48DD-C855-116A0E19650E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C7916-8400-CAD1-11F3-78C4F9C63343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00E1C8-50C4-894C-762C-B6B545C66957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44D031-7435-9206-090D-5C5A0AE7BFCB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75D45A-D53A-A1B3-4384-C5AF245DECE5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0D581-DA31-5F65-60B0-841B92DF85D0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01A504-8D61-B741-66EE-FEC7145C77BE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0D240D-CC75-7476-B5F7-19C4B9D7EB5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F12232-C457-8D30-B7D1-4558D0599496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D193AA-A5A1-50CD-7B20-F34BDD9ADA05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64CB68-550D-D59B-D838-F3B55C466F8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307290" y="4168992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0A73BA-0BDC-37AB-71FA-AFADBC512E23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B8F4AF-C4BC-9686-C869-28C408F92629}"/>
              </a:ext>
            </a:extLst>
          </p:cNvPr>
          <p:cNvSpPr txBox="1"/>
          <p:nvPr/>
        </p:nvSpPr>
        <p:spPr>
          <a:xfrm>
            <a:off x="9787553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17023-A65A-A015-D86A-FF3D47006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D7B-333E-0BC5-A144-77E0A6EE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23DB8-DEB9-6621-EDD6-047997FC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E3EE4B-176A-AC8F-95FC-E7D6F4C2C49F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805EE-5D54-CC9F-BCB5-F2B3EF6FF572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41957-5741-A339-4504-99B2387545E3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5F924-51FD-7C08-D356-A7158E96AD8C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E7CBBA-A670-37C3-B019-F422790D11B5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C1A204-C48A-5B98-61D5-A8F635BD3C69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F3C866-023D-EEF8-F7A2-8FE571AE0BB6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6F099E-DC11-B4A5-8F0D-19D86A78106C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AF74A7-545F-2E02-6E2E-89E63A67D6A5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552313-FBF3-207C-BE6C-29FDC390758C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B29341-C429-CEA1-53BA-1A64616F6A89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0B91C-1600-757A-02A3-BA7476D953B6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6E502-7599-E975-A0C6-7B42391AC465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405534-EC1C-9209-215F-8B21B51E37BF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8B5D9-339E-50EE-6F0C-1F07EC3CCA70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31C9F60-A154-0C36-DA27-6F003CEB8F33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A3F58A-33FE-E4FB-865E-13763B7FBC8D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D3A555-0EBD-FD82-DC0B-1C793AA3D6C4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953BCE-43A5-C939-A137-8D28E7D8C8F9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BB062F-B1BC-2600-10EF-2C4B40BCDB4B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F10A51-3CFF-D60C-DB5B-360C26BB0A7E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897861-2D15-7E29-A4E8-664043ED5539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F911F-011F-1365-FFA3-BBA36F5D12DD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339C7B-9262-497C-DBC3-EAD249EEE6FD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DA3AD1-C03F-382B-5797-EC2335B5D9EC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3661CB-79A2-E169-2630-471364ACA0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1B361F-3CE3-4F5F-4474-9E50D3E642FA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76736F-E877-570B-9370-480F30349008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A3D91F-0679-19BA-08EB-AEA50D8B803B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97FF5F-1D77-6100-F420-D37E8FF8BEAA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8541FB-B2AB-5F7E-7313-48208AF05261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E0E6C3-0750-DEB9-2F5E-1BAA004252DB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1EDBDA-3F03-E08B-2E3F-19563FA3D363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3EC8CE-8753-9EAC-B25F-4CFC33496475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29291E-5006-7D09-8275-C084127EC5DE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307290" y="4168992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A223877-77D9-6781-F5AB-9A743C2975E0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65E64B-CE02-A7AF-E211-1CC33AF47CA0}"/>
              </a:ext>
            </a:extLst>
          </p:cNvPr>
          <p:cNvSpPr txBox="1"/>
          <p:nvPr/>
        </p:nvSpPr>
        <p:spPr>
          <a:xfrm>
            <a:off x="9787553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3BBD238-82ED-11B9-8FF5-02DE37FD2F0C}"/>
              </a:ext>
            </a:extLst>
          </p:cNvPr>
          <p:cNvSpPr/>
          <p:nvPr/>
        </p:nvSpPr>
        <p:spPr>
          <a:xfrm>
            <a:off x="1494845" y="5390984"/>
            <a:ext cx="6368995" cy="264393"/>
          </a:xfrm>
          <a:custGeom>
            <a:avLst/>
            <a:gdLst>
              <a:gd name="connsiteX0" fmla="*/ 6368995 w 6368995"/>
              <a:gd name="connsiteY0" fmla="*/ 0 h 604339"/>
              <a:gd name="connsiteX1" fmla="*/ 3554233 w 6368995"/>
              <a:gd name="connsiteY1" fmla="*/ 604299 h 604339"/>
              <a:gd name="connsiteX2" fmla="*/ 0 w 6368995"/>
              <a:gd name="connsiteY2" fmla="*/ 23854 h 6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995" h="604339">
                <a:moveTo>
                  <a:pt x="6368995" y="0"/>
                </a:moveTo>
                <a:cubicBezTo>
                  <a:pt x="5492363" y="300161"/>
                  <a:pt x="4615732" y="600323"/>
                  <a:pt x="3554233" y="604299"/>
                </a:cubicBezTo>
                <a:cubicBezTo>
                  <a:pt x="2492734" y="608275"/>
                  <a:pt x="1246367" y="316064"/>
                  <a:pt x="0" y="23854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63BEDC4-8126-5745-21CD-85589E3CE304}"/>
              </a:ext>
            </a:extLst>
          </p:cNvPr>
          <p:cNvSpPr/>
          <p:nvPr/>
        </p:nvSpPr>
        <p:spPr>
          <a:xfrm>
            <a:off x="4293704" y="5398936"/>
            <a:ext cx="6448508" cy="320707"/>
          </a:xfrm>
          <a:custGeom>
            <a:avLst/>
            <a:gdLst>
              <a:gd name="connsiteX0" fmla="*/ 6448508 w 6448508"/>
              <a:gd name="connsiteY0" fmla="*/ 0 h 826938"/>
              <a:gd name="connsiteX1" fmla="*/ 3204376 w 6448508"/>
              <a:gd name="connsiteY1" fmla="*/ 826935 h 826938"/>
              <a:gd name="connsiteX2" fmla="*/ 0 w 6448508"/>
              <a:gd name="connsiteY2" fmla="*/ 7951 h 82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508" h="826938">
                <a:moveTo>
                  <a:pt x="6448508" y="0"/>
                </a:moveTo>
                <a:cubicBezTo>
                  <a:pt x="5363817" y="412805"/>
                  <a:pt x="4279127" y="825610"/>
                  <a:pt x="3204376" y="826935"/>
                </a:cubicBezTo>
                <a:cubicBezTo>
                  <a:pt x="2129625" y="828260"/>
                  <a:pt x="1064812" y="418105"/>
                  <a:pt x="0" y="795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D1D1F8-CB23-4C54-08B1-B03DF39E2456}"/>
              </a:ext>
            </a:extLst>
          </p:cNvPr>
          <p:cNvSpPr txBox="1"/>
          <p:nvPr/>
        </p:nvSpPr>
        <p:spPr>
          <a:xfrm>
            <a:off x="2884710" y="5668664"/>
            <a:ext cx="25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Acknowledgement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1E0521-97E6-697E-7916-529AFC648B36}"/>
              </a:ext>
            </a:extLst>
          </p:cNvPr>
          <p:cNvSpPr txBox="1"/>
          <p:nvPr/>
        </p:nvSpPr>
        <p:spPr>
          <a:xfrm>
            <a:off x="7547958" y="5697453"/>
            <a:ext cx="255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Acknowledgement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6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3D01C-31E6-AD12-68CD-C2B1B86E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63DC-2FEA-82B1-B648-0A9743FC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1D6EF-5A57-E071-0A3D-9D5BAF87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B5BC8-D8AB-F359-CD4C-9CE9D21987A2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FC23D0-E473-F148-B894-0BEB918DF408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FA824-1072-391A-FB12-EBE1574A8BEE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110230-245E-02D5-903B-A2E96C69F3B4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072BD9-1F95-DCC7-4457-F685D5649729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F1860C-7060-A005-B6E4-FFBFB61803B0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F8CEAC-3DAB-245C-0659-6FC334D9E2C1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4D145C-F5D1-145F-C03A-BE7B5F157DF3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A73E04-76F1-2DEF-A999-BBA519C89C54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016144-9501-0805-E367-D64379190CE9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8CAC80-C378-17D7-5788-07A60ED25211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3CD380-4086-08AE-DB4A-9846EC4BE605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5C1F3-66CE-FBAC-9AD3-09879C88F499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E3A031-3CC5-6112-7A5E-D5CC6234DF4B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190EEC-40F6-3556-03D4-23BF6F70E783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51E13D-B498-7508-FBD1-7407B2A0ADF5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C9E3E5-2FD3-8AB2-0FA1-557C37D473C3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19FF2-70E6-CEFE-85FF-66BFDE86E34B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75BACC-AC8B-3DF0-3E30-6ABB438EA56E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A20223-1079-143C-9830-9DFED5DE97E7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49CE90-4755-6A55-24B2-630634A0E13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539BD6-75D3-A51F-6A22-7BD20C145AC0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77F8BB-381F-6C59-208D-27125092BB6B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7EDEC-1864-D47C-56A1-73E3A446790B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13B669-C830-9A3A-BCE3-4ACEC7DFD46B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A002F9-A337-5CBB-3F23-F11AB5501B9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C37C57-A18A-6448-C5D0-265089943A8A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E06EFD-C5F9-B489-0C62-9D9D13E0615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5756DB-69DF-CDC8-E846-E5D65B17BF73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FD9732-86D5-153C-92FE-7AA386B59659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85DCCE-BB5E-2970-2CC3-79BA398DE1D0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66CB4B-5028-D433-4F75-AAD117DC8ECA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567D9E-1EB6-9D26-15EE-AF8513062C67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DC3339-5936-A3D9-6A3E-5CBA22FA24A3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8598F6-A732-B7E1-1E6A-7C4C69A95382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307290" y="4168992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074A88-BC9C-26F1-55E6-78DA7BCD9A5B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91D76F-016B-3133-FBC1-2A68C92157A1}"/>
              </a:ext>
            </a:extLst>
          </p:cNvPr>
          <p:cNvSpPr txBox="1"/>
          <p:nvPr/>
        </p:nvSpPr>
        <p:spPr>
          <a:xfrm>
            <a:off x="9787553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880CC51-7C19-62E7-FF37-CEFBD11D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6012877"/>
            <a:ext cx="11816785" cy="50878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2PC permits a participant to unilaterally abort a transaction.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A6AE5EE-0729-47AF-B88E-1E4277F3A31F}"/>
              </a:ext>
            </a:extLst>
          </p:cNvPr>
          <p:cNvSpPr/>
          <p:nvPr/>
        </p:nvSpPr>
        <p:spPr>
          <a:xfrm>
            <a:off x="1494845" y="5390984"/>
            <a:ext cx="6368995" cy="264393"/>
          </a:xfrm>
          <a:custGeom>
            <a:avLst/>
            <a:gdLst>
              <a:gd name="connsiteX0" fmla="*/ 6368995 w 6368995"/>
              <a:gd name="connsiteY0" fmla="*/ 0 h 604339"/>
              <a:gd name="connsiteX1" fmla="*/ 3554233 w 6368995"/>
              <a:gd name="connsiteY1" fmla="*/ 604299 h 604339"/>
              <a:gd name="connsiteX2" fmla="*/ 0 w 6368995"/>
              <a:gd name="connsiteY2" fmla="*/ 23854 h 6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995" h="604339">
                <a:moveTo>
                  <a:pt x="6368995" y="0"/>
                </a:moveTo>
                <a:cubicBezTo>
                  <a:pt x="5492363" y="300161"/>
                  <a:pt x="4615732" y="600323"/>
                  <a:pt x="3554233" y="604299"/>
                </a:cubicBezTo>
                <a:cubicBezTo>
                  <a:pt x="2492734" y="608275"/>
                  <a:pt x="1246367" y="316064"/>
                  <a:pt x="0" y="23854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E92C50A-25A9-836C-84F9-7FC5D05C32A4}"/>
              </a:ext>
            </a:extLst>
          </p:cNvPr>
          <p:cNvSpPr/>
          <p:nvPr/>
        </p:nvSpPr>
        <p:spPr>
          <a:xfrm>
            <a:off x="4293704" y="5398936"/>
            <a:ext cx="6448508" cy="320707"/>
          </a:xfrm>
          <a:custGeom>
            <a:avLst/>
            <a:gdLst>
              <a:gd name="connsiteX0" fmla="*/ 6448508 w 6448508"/>
              <a:gd name="connsiteY0" fmla="*/ 0 h 826938"/>
              <a:gd name="connsiteX1" fmla="*/ 3204376 w 6448508"/>
              <a:gd name="connsiteY1" fmla="*/ 826935 h 826938"/>
              <a:gd name="connsiteX2" fmla="*/ 0 w 6448508"/>
              <a:gd name="connsiteY2" fmla="*/ 7951 h 82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508" h="826938">
                <a:moveTo>
                  <a:pt x="6448508" y="0"/>
                </a:moveTo>
                <a:cubicBezTo>
                  <a:pt x="5363817" y="412805"/>
                  <a:pt x="4279127" y="825610"/>
                  <a:pt x="3204376" y="826935"/>
                </a:cubicBezTo>
                <a:cubicBezTo>
                  <a:pt x="2129625" y="828260"/>
                  <a:pt x="1064812" y="418105"/>
                  <a:pt x="0" y="795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8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95CA3-B1B0-1276-C5B0-D8C4435B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D7C5-80BE-4DA8-CC03-5D28C623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3534E-0D4C-AAB2-A1B3-B3C58304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A94F25-F52E-C931-85C5-8E9F17C4BE79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B39D7-D967-6635-E4C8-3FEE8DB00E00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0C96E-F791-7626-FCC6-D754CB911728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3F750-D6EC-3D67-7811-A82673A92409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5D43CF-AAB0-FBFD-C841-9460E7A8C147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28AC7E-F418-24C9-8D0F-AD20530F1B1D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F76523-432D-A5B6-89D6-6E7D31110104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C460A-1370-3980-F09D-190E447D18C8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C19F57-03CD-1F3A-84C6-5A65EE80BFDE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43F256-98AE-E860-519F-F7143F793491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17445F-DD38-7276-5A11-22383F9BE262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DA803-B359-48BB-7771-D3AC7AA430AD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2F14C-7A22-E4DE-9F8D-4109143A5B2D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1A3D4-CCEE-A478-7B5C-E0AE7B2835F5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8B09AF-4E16-8F37-E840-0A5060C4C0D1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900C79-8AC2-F846-AA81-3EBDD78DF898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2CCA95-16C6-2C5A-EEBF-2078175D30D3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8800E-D2E5-FD92-EDDC-FFFCA4ADDBDD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4CDA22-9213-660B-0657-F0CDE51185E5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3EA06F-6953-80C0-E1BF-0BE5632C0DFA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AF8614-5D28-596B-79B3-6071477523CF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2A52C8-FB0A-7470-49C7-F33107325191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DB618-8399-0AF2-AC37-D17788942DB8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977038-A805-E1DF-1985-7AD383C0E057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7C9FB8-D027-1810-AC96-9E53E9DFD63F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148C66-E916-59C4-080C-815AB6131D98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BD0AA7-4ACA-10E9-1C36-087899B78C8F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0D58F7-461D-9889-3C83-28A65453633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21B39A-0763-E0A4-CB4F-F90EDCAB9420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C0DD5-67E6-1530-EF4A-A2A0260ED66F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FBC6A9-2D57-9FD4-CC3B-82D1046ABD6B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64413E-0583-EB58-11CC-1D8C31AC922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48560D-4B25-C1ED-826C-0627E1B03B79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FDFFA1-086D-1B29-7EED-54D547998D3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833998-5714-3C2C-B3C5-BAE16D81FCE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307290" y="4168992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E1609D-2690-CD15-B2FF-FEDDB732B64E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DE898A-A27D-87CB-1473-1B40B2DD6658}"/>
              </a:ext>
            </a:extLst>
          </p:cNvPr>
          <p:cNvSpPr txBox="1"/>
          <p:nvPr/>
        </p:nvSpPr>
        <p:spPr>
          <a:xfrm>
            <a:off x="9787553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7DA3CEE-4FF5-8DCF-B454-48F4D587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6012877"/>
            <a:ext cx="11816785" cy="508782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Once a participant votes to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commit or abort a transaction, it cannot change its vote.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E7F1123-5D3D-6BE2-6738-21C63D2BA388}"/>
              </a:ext>
            </a:extLst>
          </p:cNvPr>
          <p:cNvSpPr/>
          <p:nvPr/>
        </p:nvSpPr>
        <p:spPr>
          <a:xfrm>
            <a:off x="1494845" y="5390984"/>
            <a:ext cx="6368995" cy="264393"/>
          </a:xfrm>
          <a:custGeom>
            <a:avLst/>
            <a:gdLst>
              <a:gd name="connsiteX0" fmla="*/ 6368995 w 6368995"/>
              <a:gd name="connsiteY0" fmla="*/ 0 h 604339"/>
              <a:gd name="connsiteX1" fmla="*/ 3554233 w 6368995"/>
              <a:gd name="connsiteY1" fmla="*/ 604299 h 604339"/>
              <a:gd name="connsiteX2" fmla="*/ 0 w 6368995"/>
              <a:gd name="connsiteY2" fmla="*/ 23854 h 6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995" h="604339">
                <a:moveTo>
                  <a:pt x="6368995" y="0"/>
                </a:moveTo>
                <a:cubicBezTo>
                  <a:pt x="5492363" y="300161"/>
                  <a:pt x="4615732" y="600323"/>
                  <a:pt x="3554233" y="604299"/>
                </a:cubicBezTo>
                <a:cubicBezTo>
                  <a:pt x="2492734" y="608275"/>
                  <a:pt x="1246367" y="316064"/>
                  <a:pt x="0" y="23854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B035F75-895F-8AE2-C2A1-CC98AFE7C64A}"/>
              </a:ext>
            </a:extLst>
          </p:cNvPr>
          <p:cNvSpPr/>
          <p:nvPr/>
        </p:nvSpPr>
        <p:spPr>
          <a:xfrm>
            <a:off x="4293704" y="5398936"/>
            <a:ext cx="6448508" cy="320707"/>
          </a:xfrm>
          <a:custGeom>
            <a:avLst/>
            <a:gdLst>
              <a:gd name="connsiteX0" fmla="*/ 6448508 w 6448508"/>
              <a:gd name="connsiteY0" fmla="*/ 0 h 826938"/>
              <a:gd name="connsiteX1" fmla="*/ 3204376 w 6448508"/>
              <a:gd name="connsiteY1" fmla="*/ 826935 h 826938"/>
              <a:gd name="connsiteX2" fmla="*/ 0 w 6448508"/>
              <a:gd name="connsiteY2" fmla="*/ 7951 h 82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508" h="826938">
                <a:moveTo>
                  <a:pt x="6448508" y="0"/>
                </a:moveTo>
                <a:cubicBezTo>
                  <a:pt x="5363817" y="412805"/>
                  <a:pt x="4279127" y="825610"/>
                  <a:pt x="3204376" y="826935"/>
                </a:cubicBezTo>
                <a:cubicBezTo>
                  <a:pt x="2129625" y="828260"/>
                  <a:pt x="1064812" y="418105"/>
                  <a:pt x="0" y="795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18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858E4-E5D6-F89C-4BB0-495CC857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7D2C-2855-DDA0-8988-A0330FF7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924BA-028C-94A8-B523-2904E90E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0180F7-A883-40E5-FC7B-6DBD4D411166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01EAB-00F9-EED3-4B01-86794927F053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B8D4D-6191-DF22-DA62-1AC6B1A335FD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50FDE-6EB1-9809-34BC-6695EB005739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5B518-3D16-AC89-BBDC-41A77153682D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D2C533-2FE1-88A2-573C-83E3A96DB1BE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077FEC-B5D5-3F3F-B482-9EF6BF11B7A9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4F3608F-883D-759F-0FBA-21A0268F4EAA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FA78AE-11E9-AE3E-8ECD-F504B11AA46C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A0E802-4621-3B02-BE4F-A8C17791B684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2346EA-3806-E21B-3738-7AABD5AA1528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699CA7C-EA4D-C567-9FA1-CAF7C058A17F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9FE6F-A2CA-14E1-607F-769D3A312207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B4645F-F77E-AC45-7CAD-97CC691A8A44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6106EE-9AB6-D0D9-23B6-E17A43F77BD2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22DDCD-A677-D80C-2F12-FEC332636FFD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FA469D-0DAD-2467-51E7-2CD4BF93C6D7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D82C7-286B-BC8F-15C3-A7E0ED24147D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9AF724-2667-8B1A-47D8-AB994A912A9D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916B39-B52B-146C-65E5-91B0C9102D30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E64DBC-D8C3-E210-C7C6-2470227E25C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4B5C9D-ECD6-2FD8-2579-CDE969E7A349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F2896A-9FBD-5F7E-90C6-590918BCE15A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034BCF-8F47-9B10-6F8E-0F8C42BFF4C0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C779A7-6FCC-34FE-6FF0-C5FCA94D06C1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AB6749-5B80-C02C-6D14-714C5C2C06C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93952D-3C36-3550-49BE-10081E800E28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093841-0475-2C32-A178-E8DB7EFED34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675A64-6356-7D9D-CF17-44C94E8EC68B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8B0749-1D6D-8991-5242-1746E4CE3F88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430341-9FDE-0300-ABE4-08E890CA3749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0614B4-57DF-6A66-9AAD-E5BD6B65A285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0D05C3-74B2-4CB8-508D-A4CA869B0157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EA4907-5C23-BA72-6065-9017B95F70F0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CD072B-B6F7-FB4D-0A9A-FD4976138319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307290" y="4168992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1284DF-7D0C-317F-A853-69D9D4554D7B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767657-60C9-C9F4-B627-B5ED301E8D44}"/>
              </a:ext>
            </a:extLst>
          </p:cNvPr>
          <p:cNvSpPr txBox="1"/>
          <p:nvPr/>
        </p:nvSpPr>
        <p:spPr>
          <a:xfrm>
            <a:off x="9787553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10F8BB7-3F33-9225-EA6A-4E682DFF2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6012876"/>
            <a:ext cx="11816785" cy="743177"/>
          </a:xfrm>
        </p:spPr>
        <p:txBody>
          <a:bodyPr>
            <a:noAutofit/>
          </a:bodyPr>
          <a:lstStyle/>
          <a:p>
            <a:pPr marL="114300" indent="-342900"/>
            <a:r>
              <a:rPr lang="en-US" sz="2400" dirty="0">
                <a:latin typeface="Palatino Linotype" panose="02040502050505030304" pitchFamily="18" charset="0"/>
              </a:rPr>
              <a:t>I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n the Ready state, based on the global decision it receives from the coordinator</a:t>
            </a:r>
            <a:r>
              <a:rPr lang="en-US" sz="2400" dirty="0">
                <a:latin typeface="Palatino Linotype" panose="02040502050505030304" pitchFamily="18" charset="0"/>
              </a:rPr>
              <a:t>, a participant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can move either to abort or to commit </a:t>
            </a:r>
            <a:r>
              <a:rPr lang="en-US" sz="2400" dirty="0">
                <a:latin typeface="Palatino Linotype" panose="02040502050505030304" pitchFamily="18" charset="0"/>
              </a:rPr>
              <a:t>state.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D48E51E-B6CA-6FCD-7525-11E547B0FADF}"/>
              </a:ext>
            </a:extLst>
          </p:cNvPr>
          <p:cNvSpPr/>
          <p:nvPr/>
        </p:nvSpPr>
        <p:spPr>
          <a:xfrm>
            <a:off x="1494845" y="5390984"/>
            <a:ext cx="6368995" cy="264393"/>
          </a:xfrm>
          <a:custGeom>
            <a:avLst/>
            <a:gdLst>
              <a:gd name="connsiteX0" fmla="*/ 6368995 w 6368995"/>
              <a:gd name="connsiteY0" fmla="*/ 0 h 604339"/>
              <a:gd name="connsiteX1" fmla="*/ 3554233 w 6368995"/>
              <a:gd name="connsiteY1" fmla="*/ 604299 h 604339"/>
              <a:gd name="connsiteX2" fmla="*/ 0 w 6368995"/>
              <a:gd name="connsiteY2" fmla="*/ 23854 h 6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995" h="604339">
                <a:moveTo>
                  <a:pt x="6368995" y="0"/>
                </a:moveTo>
                <a:cubicBezTo>
                  <a:pt x="5492363" y="300161"/>
                  <a:pt x="4615732" y="600323"/>
                  <a:pt x="3554233" y="604299"/>
                </a:cubicBezTo>
                <a:cubicBezTo>
                  <a:pt x="2492734" y="608275"/>
                  <a:pt x="1246367" y="316064"/>
                  <a:pt x="0" y="23854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A4207C5-1706-5948-3982-6C19D66FC54C}"/>
              </a:ext>
            </a:extLst>
          </p:cNvPr>
          <p:cNvSpPr/>
          <p:nvPr/>
        </p:nvSpPr>
        <p:spPr>
          <a:xfrm>
            <a:off x="4293704" y="5398936"/>
            <a:ext cx="6448508" cy="320707"/>
          </a:xfrm>
          <a:custGeom>
            <a:avLst/>
            <a:gdLst>
              <a:gd name="connsiteX0" fmla="*/ 6448508 w 6448508"/>
              <a:gd name="connsiteY0" fmla="*/ 0 h 826938"/>
              <a:gd name="connsiteX1" fmla="*/ 3204376 w 6448508"/>
              <a:gd name="connsiteY1" fmla="*/ 826935 h 826938"/>
              <a:gd name="connsiteX2" fmla="*/ 0 w 6448508"/>
              <a:gd name="connsiteY2" fmla="*/ 7951 h 82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508" h="826938">
                <a:moveTo>
                  <a:pt x="6448508" y="0"/>
                </a:moveTo>
                <a:cubicBezTo>
                  <a:pt x="5363817" y="412805"/>
                  <a:pt x="4279127" y="825610"/>
                  <a:pt x="3204376" y="826935"/>
                </a:cubicBezTo>
                <a:cubicBezTo>
                  <a:pt x="2129625" y="828260"/>
                  <a:pt x="1064812" y="418105"/>
                  <a:pt x="0" y="795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5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E2A1-93E7-FCBD-D278-D027B5A2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0163-E008-3E80-0A41-3E367296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35ED5-161E-FC40-82C4-04560189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65F4F-9D0C-3AC8-38BB-F8109D817687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90685-F1D0-6852-577B-D3FEA3A38D16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9DA7DA-1B66-54A8-FDCD-B0590808F5BD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99ADD7-205A-E012-6E06-7040C8788899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0A0B88-5537-9264-D76E-B01895646FA7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9B0CC16-F7BB-6478-FCC1-C24CE152F1CE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93112C-E800-1DC7-26E7-252149A91E01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983CEF-0448-2736-790A-830B5F600262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7C1E8CD-93E8-AED2-BB3D-C9C2BB433DCC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D63599-DCC5-E349-876B-E1444921A30A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B8DCC6-FFE0-84B0-1D37-18ED4585D35B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D20650-5812-3650-1D3B-89523835F3BB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247657-116B-37EB-0524-12B78E473AD8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E15BD7-E5B3-04C7-BF06-C346AA0C6B3A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3FC3F-19CB-3215-D07A-61B430370C92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B8BAD7-6B3A-0F5C-FD8B-C9E7CACACDCB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F346C1-6417-94DF-82EC-4C3BE734FEE8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B7303-FC2E-0EB4-0A5B-1107DB3D3BAD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56D72B-8B11-7CF1-ADDB-A4D825BFEAB8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DA942-70DB-8DF2-DFEA-9E97236C1A1F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653D5-B65E-EC10-47D6-A4297AFC5C7A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B93854-789F-ABAF-7C87-7A6AE6EDD824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4D487-8BC2-260E-DEC1-FA0DBD350F3E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104F0-2E1B-D7FE-A10E-1CA14599826D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040A47-B45B-AC69-DB5B-50B6644AE38F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0268E2-7AF5-6A26-D476-9DB80E22BDD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3CFFAD-D9A7-8D84-92DE-0667E185A2C1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0CF707-943C-9FFF-3FC3-47A1E7E279B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FD576B-E88B-29E2-4E09-CB830DFFECCA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D090D2-D0B2-2664-6AF9-DE1BF13ED888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D1F6E2-3EE8-6A3C-DC45-E89076D986F1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9FA2F8-2824-8BA3-8A6D-572DAB7CE1A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2C67B0-71E2-2127-C302-05F5A99F7257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C1A0D-41A5-666A-190B-6B7FEBE0CB7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27C37E-93AC-3487-ECB5-439000BA9EE4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307290" y="4168992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5B6A4C8-32E9-0D45-9E52-46377B8364B3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608BE5-A42E-BF95-F41A-7036D799DA33}"/>
              </a:ext>
            </a:extLst>
          </p:cNvPr>
          <p:cNvSpPr txBox="1"/>
          <p:nvPr/>
        </p:nvSpPr>
        <p:spPr>
          <a:xfrm>
            <a:off x="9787553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08C32EC-34CA-A3AE-CFCF-1F61521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6012876"/>
            <a:ext cx="11816785" cy="743177"/>
          </a:xfrm>
        </p:spPr>
        <p:txBody>
          <a:bodyPr>
            <a:noAutofit/>
          </a:bodyPr>
          <a:lstStyle/>
          <a:p>
            <a:pPr marL="114300" indent="-342900"/>
            <a:r>
              <a:rPr lang="en-US" sz="2400" dirty="0">
                <a:latin typeface="Palatino Linotype" panose="02040502050505030304" pitchFamily="18" charset="0"/>
              </a:rPr>
              <a:t>Before sending any message or changing states, the coordinator/participants need to write an entry to the log.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2F37C64-E1BD-E5E3-BA0B-17FC087E3E49}"/>
              </a:ext>
            </a:extLst>
          </p:cNvPr>
          <p:cNvSpPr/>
          <p:nvPr/>
        </p:nvSpPr>
        <p:spPr>
          <a:xfrm>
            <a:off x="1494845" y="5390984"/>
            <a:ext cx="6368995" cy="264393"/>
          </a:xfrm>
          <a:custGeom>
            <a:avLst/>
            <a:gdLst>
              <a:gd name="connsiteX0" fmla="*/ 6368995 w 6368995"/>
              <a:gd name="connsiteY0" fmla="*/ 0 h 604339"/>
              <a:gd name="connsiteX1" fmla="*/ 3554233 w 6368995"/>
              <a:gd name="connsiteY1" fmla="*/ 604299 h 604339"/>
              <a:gd name="connsiteX2" fmla="*/ 0 w 6368995"/>
              <a:gd name="connsiteY2" fmla="*/ 23854 h 6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995" h="604339">
                <a:moveTo>
                  <a:pt x="6368995" y="0"/>
                </a:moveTo>
                <a:cubicBezTo>
                  <a:pt x="5492363" y="300161"/>
                  <a:pt x="4615732" y="600323"/>
                  <a:pt x="3554233" y="604299"/>
                </a:cubicBezTo>
                <a:cubicBezTo>
                  <a:pt x="2492734" y="608275"/>
                  <a:pt x="1246367" y="316064"/>
                  <a:pt x="0" y="23854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7FDC95D-BF51-7522-D669-89BE7187FCCD}"/>
              </a:ext>
            </a:extLst>
          </p:cNvPr>
          <p:cNvSpPr/>
          <p:nvPr/>
        </p:nvSpPr>
        <p:spPr>
          <a:xfrm>
            <a:off x="4293704" y="5398936"/>
            <a:ext cx="6448508" cy="320707"/>
          </a:xfrm>
          <a:custGeom>
            <a:avLst/>
            <a:gdLst>
              <a:gd name="connsiteX0" fmla="*/ 6448508 w 6448508"/>
              <a:gd name="connsiteY0" fmla="*/ 0 h 826938"/>
              <a:gd name="connsiteX1" fmla="*/ 3204376 w 6448508"/>
              <a:gd name="connsiteY1" fmla="*/ 826935 h 826938"/>
              <a:gd name="connsiteX2" fmla="*/ 0 w 6448508"/>
              <a:gd name="connsiteY2" fmla="*/ 7951 h 82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508" h="826938">
                <a:moveTo>
                  <a:pt x="6448508" y="0"/>
                </a:moveTo>
                <a:cubicBezTo>
                  <a:pt x="5363817" y="412805"/>
                  <a:pt x="4279127" y="825610"/>
                  <a:pt x="3204376" y="826935"/>
                </a:cubicBezTo>
                <a:cubicBezTo>
                  <a:pt x="2129625" y="828260"/>
                  <a:pt x="1064812" y="418105"/>
                  <a:pt x="0" y="795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F8B0-2FAB-0DD1-B799-5B7985807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1BB4-5871-CF42-6C6A-D1090125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Protocol Key Takeaways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FEA33-B20B-A2CD-2BB3-8500169C74EB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3A5DCC-7070-3014-8A16-8CC7A1D815C9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1D440-78B7-1C40-2CE4-1EF8033B0681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76CDF3-296A-6197-BE2C-196550F9FE1D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54D440-9BE8-B784-9B4A-D1D99F220FF6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68894D-1292-AB1D-E931-8985C79F1B25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586983-7DAE-E94A-29D1-F3AEFE7BDE64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D7E38D8-C18F-CF73-E0C2-F491AFEC1C4F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F86BED-CA5C-6690-A2BE-A8D674AFE2A2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8AD882-4EF1-5ECA-08F8-D02E9FBEDEE1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95D8FD-F3B9-F52B-09A2-080A7A44283F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488BF-07C0-4EB3-70D8-4616F0DFFFFB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622CD-CE6A-5BB0-7AFE-119DF115C2FF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0B208-7C21-680A-7BD4-9191011ED5EF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56B8F8-F6E9-B154-A22D-9ABBC09EADCE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ABF0DB-83FA-7796-7467-4F75FF70B7A3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685913-C743-12C1-9899-7F8960D0EB83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9AE395-E784-9797-0B96-DCC6F8900EAB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C172F-FAF2-3B5F-82C7-1DA31287B9E4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26E2B4-9037-0112-FB4C-999227DE627B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45356-2572-8130-D23C-03A5E8A44741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009B2F-5E61-C9B8-1B04-B6BAB6C34AF5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2F189A-B61C-671C-C9D0-D415071FA7E2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DBB872-2470-A6E1-44D5-15B73C0A5533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42EAD8-CBBA-51CF-DD70-961B71B2FF5B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D8D6A2-6A4B-C2F8-A724-2C1BD9AF2CC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08C583-F53F-93C9-6C3A-334D563EA032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E0F55D-6AFC-E5F8-DBD7-62BF2A8E756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F2F3D22-7018-188A-39F7-C2707014EECB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38F2E9-92FB-B0CB-0A4D-3EF5626D0063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77066F-2833-361C-AC4B-32449E0A6953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CA0B8-C6D0-A704-FC89-997BF3720BB1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42FDC1-6284-7556-03FA-B6BE54E80068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34CCC4-2DE8-A4D0-55CB-8D7336E76E24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D8F05B-B37C-237F-9A63-608470E51888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9307290" y="4168992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1FF8FC6-30A2-C980-6499-F7ACD0B94C12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EA4EE0-37F7-5C73-99DE-87DC69CDAB63}"/>
              </a:ext>
            </a:extLst>
          </p:cNvPr>
          <p:cNvSpPr txBox="1"/>
          <p:nvPr/>
        </p:nvSpPr>
        <p:spPr>
          <a:xfrm>
            <a:off x="9787553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FD002CAB-1E93-0E30-9CAA-360ED18F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4" y="6012876"/>
            <a:ext cx="11816785" cy="743177"/>
          </a:xfrm>
        </p:spPr>
        <p:txBody>
          <a:bodyPr>
            <a:noAutofit/>
          </a:bodyPr>
          <a:lstStyle/>
          <a:p>
            <a:pPr marL="114300" indent="-342900"/>
            <a:r>
              <a:rPr lang="en-US" sz="2400" dirty="0">
                <a:latin typeface="Palatino Linotype" panose="02040502050505030304" pitchFamily="18" charset="0"/>
              </a:rPr>
              <a:t>Some states allow the coordinator/participants to exit only when they receive messages from others. How can they exit if they do not receive required messages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81453054-AEB2-286A-A67F-04220B104812}"/>
              </a:ext>
            </a:extLst>
          </p:cNvPr>
          <p:cNvSpPr/>
          <p:nvPr/>
        </p:nvSpPr>
        <p:spPr>
          <a:xfrm>
            <a:off x="1494845" y="5390984"/>
            <a:ext cx="6368995" cy="264393"/>
          </a:xfrm>
          <a:custGeom>
            <a:avLst/>
            <a:gdLst>
              <a:gd name="connsiteX0" fmla="*/ 6368995 w 6368995"/>
              <a:gd name="connsiteY0" fmla="*/ 0 h 604339"/>
              <a:gd name="connsiteX1" fmla="*/ 3554233 w 6368995"/>
              <a:gd name="connsiteY1" fmla="*/ 604299 h 604339"/>
              <a:gd name="connsiteX2" fmla="*/ 0 w 6368995"/>
              <a:gd name="connsiteY2" fmla="*/ 23854 h 6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8995" h="604339">
                <a:moveTo>
                  <a:pt x="6368995" y="0"/>
                </a:moveTo>
                <a:cubicBezTo>
                  <a:pt x="5492363" y="300161"/>
                  <a:pt x="4615732" y="600323"/>
                  <a:pt x="3554233" y="604299"/>
                </a:cubicBezTo>
                <a:cubicBezTo>
                  <a:pt x="2492734" y="608275"/>
                  <a:pt x="1246367" y="316064"/>
                  <a:pt x="0" y="23854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56FD7A2B-ADD5-A2EB-88CF-820A47050299}"/>
              </a:ext>
            </a:extLst>
          </p:cNvPr>
          <p:cNvSpPr/>
          <p:nvPr/>
        </p:nvSpPr>
        <p:spPr>
          <a:xfrm>
            <a:off x="4293704" y="5398936"/>
            <a:ext cx="6448508" cy="320707"/>
          </a:xfrm>
          <a:custGeom>
            <a:avLst/>
            <a:gdLst>
              <a:gd name="connsiteX0" fmla="*/ 6448508 w 6448508"/>
              <a:gd name="connsiteY0" fmla="*/ 0 h 826938"/>
              <a:gd name="connsiteX1" fmla="*/ 3204376 w 6448508"/>
              <a:gd name="connsiteY1" fmla="*/ 826935 h 826938"/>
              <a:gd name="connsiteX2" fmla="*/ 0 w 6448508"/>
              <a:gd name="connsiteY2" fmla="*/ 7951 h 82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8508" h="826938">
                <a:moveTo>
                  <a:pt x="6448508" y="0"/>
                </a:moveTo>
                <a:cubicBezTo>
                  <a:pt x="5363817" y="412805"/>
                  <a:pt x="4279127" y="825610"/>
                  <a:pt x="3204376" y="826935"/>
                </a:cubicBezTo>
                <a:cubicBezTo>
                  <a:pt x="2129625" y="828260"/>
                  <a:pt x="1064812" y="418105"/>
                  <a:pt x="0" y="7951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2A2A-3CE1-6F72-7493-0DC5DA8C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0A5F-FE31-0ADC-1A7B-46BB81C9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F9564-9511-E318-2FA0-D27FE2AF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AE3C-789A-5856-F51C-3AF14F51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terminate 2PC protocol under coordinator/participant failures?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can happen to 2PC without a well-defined termination protocol?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40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Useful Readings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In general, a good practice is to read the recommended books end-to-end.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From </a:t>
            </a:r>
            <a:r>
              <a:rPr lang="en-US" sz="2400" b="1" dirty="0">
                <a:latin typeface="Palatino Linotype" panose="02040502050505030304" pitchFamily="18" charset="0"/>
              </a:rPr>
              <a:t>Principles of Distributed Database Systems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Chapters 1, 10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Chapter 11.1, 11.2, 11.3, 11.6, 11.7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Chapters 12, and 13 (</a:t>
            </a:r>
            <a:r>
              <a:rPr lang="en-US" sz="2400" i="1" dirty="0">
                <a:latin typeface="Palatino Linotype" panose="02040502050505030304" pitchFamily="18" charset="0"/>
              </a:rPr>
              <a:t>to be covered</a:t>
            </a:r>
            <a:r>
              <a:rPr lang="en-US" sz="2400" dirty="0">
                <a:latin typeface="Palatino Linotype" panose="0204050205050503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1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8644-7DED-99D3-F8AE-7755AA10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930F-EEB9-2A7D-C7AD-3270C4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D2C9D-3130-4F30-2B15-FCD481FC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E019E-64FD-E8DB-185E-572D91B83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termination protocol allows 2PC to make progress under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to start a termination protocol?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26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721F-8BE1-C423-93AC-1188FE1D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1ECC-76C9-2C48-55EE-51AE2789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3BDFA-0939-C87A-9A66-A368CE56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15CE-7CFB-E689-5953-388502B2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termination protocol allows 2PC to make progress under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to start a termination protocol?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Use timers.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Whenever the coordinator/participant enters a new state, it starts a timer.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50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90D5-FAA0-20F3-1210-A8DA44E1F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EB1D-ACB4-C607-7A20-C743D52E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C63C2-BD1B-B7CD-59CA-9E93E550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195C6-1FB5-012F-D901-6FB0D864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termination protocol allows 2PC to make progress under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to start a termination protocol?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Use timers.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Whenever the coordinator/participant enters a new state, it starts a timer.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timer defines the maximum amount of time the coordinator/participant should wait before starting the termination protocol.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 the timer timeouts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initiate the termination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993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5C8A5-0B0E-1C04-0F64-BDED9CCB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C43B-1BCA-89CB-ADFD-AF584766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5AC65-AA2E-45AB-4991-F001080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DD23-C21D-F290-FCCB-AE6CC20D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termination protocol allows 2PC to make progress under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to start a termination protocol?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Use timers.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Whenever the coordinator/participant enters a new state, it starts a timer.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timer defines the maximum amount of time the coordinator/participant should wait before starting the termination protocol.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 the timer timeouts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initiate the termination protocol.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Termination protocol is a state transition protocol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allows moving across states.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76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F1DEB-0549-6914-8341-EFA04656A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84D6-5E76-DB3C-600E-EDA33C8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Coordinator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A0698-F6FA-ADD6-AA3D-D1AD7F1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068-7E0C-BB6F-47A7-B6E1E17D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6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9136-49D8-355B-D71B-0EB87C69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4600-73C3-6293-1335-F1685F0B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Coordinator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25D0A-55C5-9F48-7315-1CC44B67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E67D-E6D8-7690-24C1-8606E8B1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votes from all the participants.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9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18109-13B6-FFA2-F804-4FF91105E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DBF6-2402-7E9B-F9DC-A2B7CA3A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Coordinator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68C66-F548-1F17-6C26-0D853781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E2E3-F4F6-2556-CB7D-EA436F84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votes from all the participants.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Coordinator cannot unilaterally commit the transaction. Why?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193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B44AD-D216-02C6-E8BD-996629DD7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6B62-DF2E-F8FD-0683-44E7D3B8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Coordinator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DD47A-1824-DC1C-2FEE-6E159197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55AD-7E4B-A35B-BDAF-3AB1C6B1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votes from all the participants.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Coordinator cannot unilaterally commit the transaction. Why?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Coordination aborts the transaction and sends Abort as the global decision.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39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3AD52-4C7A-ADEC-7C23-B4C157C5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79E5-911E-A364-B032-E4355BEA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Coordinator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9B981-9468-0345-1853-6093D105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ADF5-BFAC-08AB-2641-4E45B72E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votes from all the participants.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Coordinator cannot unilaterally commit the transaction. Why?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Coordination aborts the transaction and sends Abort as the global decision.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Timeout in Abort/Commit State:</a:t>
            </a:r>
          </a:p>
        </p:txBody>
      </p:sp>
    </p:spTree>
    <p:extLst>
      <p:ext uri="{BB962C8B-B14F-4D97-AF65-F5344CB8AC3E}">
        <p14:creationId xmlns:p14="http://schemas.microsoft.com/office/powerpoint/2010/main" val="3093874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FFC76-C18F-E162-AC01-EB551B62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5469-580B-78C8-BB2A-C9DFFED8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Coordinator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DE0CB-2572-6ADD-A820-A2403E72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1503-93B0-3C89-AB85-5DE75E9A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votes from all the participants.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Coordinator cannot unilaterally commit the transaction. Why?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Coordination aborts the transaction and sends Abort as the global decision.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Timeout in Abort/Commit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acknowledgments from all the participants.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sz="2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9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Distributed Transaction Processing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Concurrency Control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2PL</a:t>
            </a: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Necessary actions when running a distributed transaction  Undo, Redo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8C292-2EFC-7E7F-9ECA-71FD23871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16AE-D9F8-2C63-6708-C6739498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Coordinator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23F12-46EF-E33A-2744-14A2820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737F4-7D16-6DA0-E4E4-07674CBE0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votes from all the participants.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Coordinator cannot unilaterally commit the transaction. Why?</a:t>
            </a:r>
          </a:p>
          <a:p>
            <a:pPr lvl="1"/>
            <a:endParaRPr lang="en-US" sz="18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Coordination aborts the transaction and sends Abort as the global decision.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Timeout in Abort/Commit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that the coordinator did not receive acknowledgments from all the participants.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Coordinator repeatedly sends the global decision to participants that have not responded.</a:t>
            </a:r>
          </a:p>
        </p:txBody>
      </p:sp>
    </p:spTree>
    <p:extLst>
      <p:ext uri="{BB962C8B-B14F-4D97-AF65-F5344CB8AC3E}">
        <p14:creationId xmlns:p14="http://schemas.microsoft.com/office/powerpoint/2010/main" val="2736419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68B52-DA98-B133-2153-8D857DE9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600B-E4C7-83C1-4156-4BB1C0C9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34A05-A1D3-676B-52E3-618C515B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C993D-6248-5713-A7CC-ACA1962B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52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221B-F758-4032-4F93-F4EA2513F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002B-353B-350B-D60E-32C980E3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3CFBF-46B7-599C-4A49-09572DED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348F-AFE3-CFDD-B072-26D63343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853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08AFF-7F1A-401D-816C-332ACD550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EABD-C8B6-784C-7A72-56077605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D5E7C-01C3-487E-63A7-9EF598FD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BB5E-22B7-8C0C-1199-06009ECA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unilaterally aborts the transaction.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88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0FDE-9975-D5AA-1AFC-D0D873E3B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2ADC-591E-E24D-990E-A5C157D4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E6F8B-98A9-A4A3-E1E8-0DBA775B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EB99-F1FC-BEEE-D9E0-8C58C76B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unilaterally aborts the transaction.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the participant receives a Prepare in the future?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19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52AF4-14DC-E283-6A86-10B222408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C972-9972-EF60-1C4B-82C17446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C6E6A-17C5-90E6-76B1-7BB62DFF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438A-CCB8-0B31-794D-02479ACAB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unilaterally aborts the transaction.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the participant receives a Prepare in the future?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Either ignore or send a vote-abort.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03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4AA6-26CC-B573-0765-38942C6F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1D1D-42F8-2C99-1C04-809948C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0B57B-5D48-E8AD-F7D0-6DA87BD4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720F-30FD-B954-2EFF-2F3766EB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unilaterally aborts the transaction.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the participant receives a Prepare in the future?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Either ignore or send a vote-abort.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endParaRPr lang="en-US" sz="2000" b="1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689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6534-16B7-8AD0-94F5-3C2556D4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5195-EEBC-A721-A97B-F461147F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A1EF-8639-53D4-82D0-D7BA8994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F9D7-C092-1CA7-A513-011C8D366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unilaterally aborts the transaction.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the participant receives a Prepare in the future?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Either ignore or send a vote-abort.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participant voted to commit but has not received the global decision.</a:t>
            </a:r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00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2D972-5FBE-D3B1-AC5D-978C10B4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01B3-8279-BFED-42C0-76332E92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F6334-394A-9E8E-955E-FDD3ACA9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FE33D-4155-87FC-B86B-3FDE433A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unilaterally aborts the transaction.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the participant receives a Prepare in the future?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Either ignore or send a vote-abort.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participant voted to commit but has not received the global decision.</a:t>
            </a:r>
          </a:p>
          <a:p>
            <a:pPr lvl="1"/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Cannot unilaterally make a decision, or change its own vote (to vote abort) .</a:t>
            </a:r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41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8F3C2-0169-4C3F-D7CD-C8C3A09D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43C5-2995-A25E-0AB9-4A16B77C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Participant Timeout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7CDD7-61BA-44E6-A2A3-03C2433B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C489-83A6-5A0F-FFCF-12541553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Timeout in Initial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participant is waiting for Prepare message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unilaterally aborts the transaction.</a:t>
            </a:r>
          </a:p>
          <a:p>
            <a:pPr lvl="1"/>
            <a:endParaRPr lang="en-US" sz="16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What if the participant receives a Prepare in the future?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Either ignore or send a vote-abort.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Timeout in Ready State: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Implies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participant voted to commit but has not received the global decision.</a:t>
            </a:r>
          </a:p>
          <a:p>
            <a:pPr lvl="1"/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Cannot unilaterally make a decision, or change its own vote (to vote abort) .</a:t>
            </a:r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Participant remains blocked until it hears a decision.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6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6C06E-5DE3-F8AC-3942-706003F1C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9945-FA13-A441-0F69-C94E57D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Fate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85CA9-0718-698B-0DA4-E4F9C6AD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0596-5EE1-5058-3FF2-45FEA3D4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Once a distributed transaction is executed by all the participants, we need to decide whether to commit or abort the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will a transaction commit or abort?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</a:t>
            </a:r>
            <a:r>
              <a:rPr lang="en-US" sz="2400" b="1" dirty="0">
                <a:latin typeface="Palatino Linotype" panose="02040502050505030304" pitchFamily="18" charset="0"/>
              </a:rPr>
              <a:t>commits </a:t>
            </a:r>
            <a:r>
              <a:rPr lang="en-US" sz="2400" dirty="0">
                <a:latin typeface="Palatino Linotype" panose="02040502050505030304" pitchFamily="18" charset="0"/>
              </a:rPr>
              <a:t>when all the participants agree.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transaction </a:t>
            </a:r>
            <a:r>
              <a:rPr lang="en-US" sz="2400" b="1" dirty="0">
                <a:latin typeface="Palatino Linotype" panose="02040502050505030304" pitchFamily="18" charset="0"/>
              </a:rPr>
              <a:t>aborts </a:t>
            </a:r>
            <a:r>
              <a:rPr lang="en-US" sz="2400" dirty="0">
                <a:latin typeface="Palatino Linotype" panose="02040502050505030304" pitchFamily="18" charset="0"/>
              </a:rPr>
              <a:t>when one of the participant disagrees.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23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24CD-3608-A5B1-9389-456457FE5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6340-A2C6-2623-1E85-9DE51F4E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BC50C-DD1B-C99E-DAF5-89C7AF9C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F969-9173-F6FB-AB41-1B997C66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Participant remaining blocked impacts system liveness!</a:t>
            </a:r>
          </a:p>
          <a:p>
            <a:pPr marL="342900" lvl="1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What can we do?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28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58DFB-82FA-4452-F062-D30C85F6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511-90B8-5935-F304-0A633621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DD287-5C4F-C1B5-BB83-7CA346A7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DF16-CC29-F817-6A16-281064EA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Participant remaining blocked impacts system liveness!</a:t>
            </a:r>
          </a:p>
          <a:p>
            <a:pPr marL="342900" lvl="1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What can we do?</a:t>
            </a:r>
          </a:p>
          <a:p>
            <a:pPr marL="342900" lvl="1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Several important scenarios to consider?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Can participants communicate with each other?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Who all have failed?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Can unilateral decisions be made?</a:t>
            </a:r>
          </a:p>
        </p:txBody>
      </p:sp>
    </p:spTree>
    <p:extLst>
      <p:ext uri="{BB962C8B-B14F-4D97-AF65-F5344CB8AC3E}">
        <p14:creationId xmlns:p14="http://schemas.microsoft.com/office/powerpoint/2010/main" val="2460284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B98D-699E-8DEE-C197-E7752162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4916-4F35-4D03-2FFA-AAE44945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C97B3-87E8-CFD2-5683-05FDF507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94E7-9BE4-39CC-CCB8-8AE1FC3B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the communication is not centralized, then participants can communicate with each other and try to make progress.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a participant timeouts in Initial State (did not get a chance to vote) and has not received a global decision, it can unilaterally abort.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Post unilaterally aborting, forward the decision to everyone.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460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216F8-41E3-1BA2-EE2E-26C407F1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8D5B-E341-6C4E-3982-ABA9F00A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956F5-6F07-A6DF-85B0-EFD1B088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0C28-522E-B235-9934-E38FD647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the communication is not centralized, then participants can communicate with each other and try to make progress.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a participant timeouts in Initial State (did not get a chance to vote) and has not received a global decision, it can unilaterally abort.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Post unilaterally aborting, forward the decision to everyone.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a participant timeouts in Ready State (voted to commit) and it can determine that only the coordinator failed, it can still make progress.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40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FEAF7-2B1D-A63D-4298-8BA0B16F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87B7-D3A1-E573-266E-39F8EEB4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E2205-3A5B-0CF6-97BC-D30B12F1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9456-6AD0-18D1-B914-CCE7752AC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the communication is not centralized, then participants can communicate with each other and try to make progress.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a participant timeouts in Initial State (did not get a chance to vote) and has not received a global decision, it can unilaterally abort.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Post unilaterally aborting, forward the decision to everyone.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a participant timeouts in Ready State (voted to commit) and it can determine that only the coordinator failed, it can still make progress.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Elect a new coordinator.</a:t>
            </a:r>
          </a:p>
          <a:p>
            <a:pPr marL="800100" lvl="2" indent="-342900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31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619EF-B8E4-7D63-567E-C8D44FA0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B9CD-B155-3A92-C170-CDEB6C94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2PC Blocking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97448-CDAA-CEFB-E574-63B2457A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5B61-CDF2-727E-34DB-1F8EFEAA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the communication is not centralized, then participants can communicate with each other and try to make progress.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a participant timeouts in Initial State (did not get a chance to vote) and has not received a global decision, it can unilaterally abort.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Post unilaterally aborting, forward the decision to everyone.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If a participant timeouts in Ready State (voted to commit) and it can determine that only the coordinator failed, it can still make progress.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Elect a new coordinator.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New Coordinator collects all the votes and makes a decision.</a:t>
            </a:r>
          </a:p>
        </p:txBody>
      </p:sp>
    </p:spTree>
    <p:extLst>
      <p:ext uri="{BB962C8B-B14F-4D97-AF65-F5344CB8AC3E}">
        <p14:creationId xmlns:p14="http://schemas.microsoft.com/office/powerpoint/2010/main" val="1324519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BC1CE-62C9-2017-0EE8-B946505D6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F8A1-47E6-A86F-6645-FFA52D7C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F7134-3A80-DBB5-160C-099DB5F5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459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6C7E-EEFF-4E3D-230C-B832360E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2D9D-F196-D9BC-1217-D8FA9313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50FE5-D554-C8E8-8C9C-A7E5CB1C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CC329-2EA4-AF29-7D4F-A6FE49149144}"/>
              </a:ext>
            </a:extLst>
          </p:cNvPr>
          <p:cNvSpPr/>
          <p:nvPr/>
        </p:nvSpPr>
        <p:spPr>
          <a:xfrm>
            <a:off x="1994357" y="2092935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DBCAE-C64B-A49D-63A0-D7D41B227192}"/>
              </a:ext>
            </a:extLst>
          </p:cNvPr>
          <p:cNvSpPr/>
          <p:nvPr/>
        </p:nvSpPr>
        <p:spPr>
          <a:xfrm>
            <a:off x="8416936" y="2092935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F67FE-43F5-F585-97B0-C4F4A6BBFFB0}"/>
              </a:ext>
            </a:extLst>
          </p:cNvPr>
          <p:cNvSpPr/>
          <p:nvPr/>
        </p:nvSpPr>
        <p:spPr>
          <a:xfrm>
            <a:off x="1994357" y="5123289"/>
            <a:ext cx="1992464" cy="48502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90358-62B3-377F-F2F9-1B36DF9481D0}"/>
              </a:ext>
            </a:extLst>
          </p:cNvPr>
          <p:cNvSpPr/>
          <p:nvPr/>
        </p:nvSpPr>
        <p:spPr>
          <a:xfrm>
            <a:off x="8416936" y="5123288"/>
            <a:ext cx="1992464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</p:spTree>
    <p:extLst>
      <p:ext uri="{BB962C8B-B14F-4D97-AF65-F5344CB8AC3E}">
        <p14:creationId xmlns:p14="http://schemas.microsoft.com/office/powerpoint/2010/main" val="25117394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1E084-010D-EFEA-1C5E-5CE856FCC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7661-FCEC-FD07-AC71-9B07062F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47492-6292-C202-A621-62A68D31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41BCB-359C-A91B-2B5B-750D5B3A04E1}"/>
              </a:ext>
            </a:extLst>
          </p:cNvPr>
          <p:cNvSpPr/>
          <p:nvPr/>
        </p:nvSpPr>
        <p:spPr>
          <a:xfrm>
            <a:off x="1994357" y="2092935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2D88D-6402-E1B1-663C-0171919A77A5}"/>
              </a:ext>
            </a:extLst>
          </p:cNvPr>
          <p:cNvSpPr/>
          <p:nvPr/>
        </p:nvSpPr>
        <p:spPr>
          <a:xfrm>
            <a:off x="8416935" y="209293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D91AE-60C1-A968-6285-8F53AF6F2AD2}"/>
              </a:ext>
            </a:extLst>
          </p:cNvPr>
          <p:cNvSpPr/>
          <p:nvPr/>
        </p:nvSpPr>
        <p:spPr>
          <a:xfrm>
            <a:off x="1994357" y="5123289"/>
            <a:ext cx="1992464" cy="48502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F97130-D6B4-0482-7FAE-14E77EBEA18E}"/>
              </a:ext>
            </a:extLst>
          </p:cNvPr>
          <p:cNvSpPr/>
          <p:nvPr/>
        </p:nvSpPr>
        <p:spPr>
          <a:xfrm>
            <a:off x="8416936" y="5123288"/>
            <a:ext cx="1992464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8C299C-C53E-F4E2-8229-BD71FB017CE2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90589" y="2577964"/>
            <a:ext cx="0" cy="254532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CC7798-AEDA-4938-8C0D-23B44047EE4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986821" y="2577964"/>
            <a:ext cx="5426347" cy="25453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F8DC4C-211F-7D99-0907-304ADBE0EBB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986821" y="2335449"/>
            <a:ext cx="4430114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E209E6-1073-7849-BA2A-950B3D9FF087}"/>
              </a:ext>
            </a:extLst>
          </p:cNvPr>
          <p:cNvSpPr txBox="1"/>
          <p:nvPr/>
        </p:nvSpPr>
        <p:spPr>
          <a:xfrm>
            <a:off x="4909614" y="1960938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94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856D3-962D-A489-F65A-EB250BAB6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D628-D1AE-4C7A-1961-53D69E8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BA0ED-1105-5D4A-CB42-BA6F1F6D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7148E-E3D2-A564-6A0D-592141204EE9}"/>
              </a:ext>
            </a:extLst>
          </p:cNvPr>
          <p:cNvSpPr/>
          <p:nvPr/>
        </p:nvSpPr>
        <p:spPr>
          <a:xfrm>
            <a:off x="1994357" y="2092935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1E9D3-2339-6AAC-E6F0-B9AB1DA5BE07}"/>
              </a:ext>
            </a:extLst>
          </p:cNvPr>
          <p:cNvSpPr/>
          <p:nvPr/>
        </p:nvSpPr>
        <p:spPr>
          <a:xfrm>
            <a:off x="8416935" y="209293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C8129F-5800-F099-95F9-0C258C71BA07}"/>
              </a:ext>
            </a:extLst>
          </p:cNvPr>
          <p:cNvSpPr/>
          <p:nvPr/>
        </p:nvSpPr>
        <p:spPr>
          <a:xfrm>
            <a:off x="1994357" y="5123289"/>
            <a:ext cx="1992464" cy="48502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6E83F-10F0-A800-02CB-2FF34092860F}"/>
              </a:ext>
            </a:extLst>
          </p:cNvPr>
          <p:cNvSpPr/>
          <p:nvPr/>
        </p:nvSpPr>
        <p:spPr>
          <a:xfrm>
            <a:off x="8416936" y="5123288"/>
            <a:ext cx="1992464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EE97B7-4E6E-7880-DCA3-5EBDA2B6265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90589" y="2577964"/>
            <a:ext cx="0" cy="254532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93FFEE-D9AD-D82E-5739-C2F4CAEACE2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986821" y="2577964"/>
            <a:ext cx="5426347" cy="254532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EA2CD1-E52C-9594-5384-13C3275C68FB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3986821" y="2335449"/>
            <a:ext cx="4430114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1699FA-CA30-5E2C-F1F2-C2EF86B8F741}"/>
              </a:ext>
            </a:extLst>
          </p:cNvPr>
          <p:cNvSpPr txBox="1"/>
          <p:nvPr/>
        </p:nvSpPr>
        <p:spPr>
          <a:xfrm>
            <a:off x="4909614" y="1960938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4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B9A8A-5E94-ED40-83DD-56B75E7B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40CE-2417-B17E-7EBD-9F7626C9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Abort or Commit Decision Making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EB223-09E0-C9A6-7871-34D4AEA5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DD48-C45D-2A3D-B2F7-28E10F979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decide whether to abort or commit a transaction?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Remember, we are in a distributed setting and decisions of all the participants need to be taken into consideration.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One participant may say commit, while other says abort.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should we proceed?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24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E93E-3836-E462-FCA8-3EDAEA3D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4C3E-6CDF-29D2-6B8E-EFBE1394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DC4CC-AC52-4390-2C41-EE36D9AC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7D581-85F6-815D-53D9-89A82E7AB6A5}"/>
              </a:ext>
            </a:extLst>
          </p:cNvPr>
          <p:cNvSpPr/>
          <p:nvPr/>
        </p:nvSpPr>
        <p:spPr>
          <a:xfrm>
            <a:off x="1994357" y="2092935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02FB69-4BFF-D13F-74B5-846CFEF98529}"/>
              </a:ext>
            </a:extLst>
          </p:cNvPr>
          <p:cNvSpPr/>
          <p:nvPr/>
        </p:nvSpPr>
        <p:spPr>
          <a:xfrm>
            <a:off x="8416935" y="209293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170C48-D5CA-FB15-EC4E-1484ADA11A37}"/>
              </a:ext>
            </a:extLst>
          </p:cNvPr>
          <p:cNvSpPr/>
          <p:nvPr/>
        </p:nvSpPr>
        <p:spPr>
          <a:xfrm>
            <a:off x="1994357" y="5123289"/>
            <a:ext cx="1992464" cy="48502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E14A3-10D5-6BEE-BF78-D2CFA1287530}"/>
              </a:ext>
            </a:extLst>
          </p:cNvPr>
          <p:cNvSpPr/>
          <p:nvPr/>
        </p:nvSpPr>
        <p:spPr>
          <a:xfrm>
            <a:off x="8416936" y="5123288"/>
            <a:ext cx="1992464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E8478B-4132-399A-9275-B81B535C7B1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90589" y="2577964"/>
            <a:ext cx="0" cy="254532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EC58F1-DE80-E3DD-DAC9-BB91B0B9EEA6}"/>
              </a:ext>
            </a:extLst>
          </p:cNvPr>
          <p:cNvSpPr txBox="1"/>
          <p:nvPr/>
        </p:nvSpPr>
        <p:spPr>
          <a:xfrm>
            <a:off x="1088385" y="3581142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305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F3BBC-1204-0784-ABA9-50D58829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92B6-4186-45E7-0F50-5963DC06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4AC2-AEC5-2216-476B-4B520C43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96872-830E-7C1A-560F-1136235FB24A}"/>
              </a:ext>
            </a:extLst>
          </p:cNvPr>
          <p:cNvSpPr/>
          <p:nvPr/>
        </p:nvSpPr>
        <p:spPr>
          <a:xfrm>
            <a:off x="1994357" y="2092935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C239F-BDDE-8CAD-A724-41972AA19AFA}"/>
              </a:ext>
            </a:extLst>
          </p:cNvPr>
          <p:cNvSpPr/>
          <p:nvPr/>
        </p:nvSpPr>
        <p:spPr>
          <a:xfrm>
            <a:off x="8416935" y="209293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17A98-739F-99A2-CCC5-B6B0A7B1ACEC}"/>
              </a:ext>
            </a:extLst>
          </p:cNvPr>
          <p:cNvSpPr/>
          <p:nvPr/>
        </p:nvSpPr>
        <p:spPr>
          <a:xfrm>
            <a:off x="1994357" y="5123289"/>
            <a:ext cx="1992464" cy="48502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513F6-E071-FD2C-9EDD-CDA3DAB8E107}"/>
              </a:ext>
            </a:extLst>
          </p:cNvPr>
          <p:cNvSpPr/>
          <p:nvPr/>
        </p:nvSpPr>
        <p:spPr>
          <a:xfrm>
            <a:off x="8416936" y="5123288"/>
            <a:ext cx="1992464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B20D79-D067-ECB8-CDC5-29415F281EA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90589" y="2577964"/>
            <a:ext cx="0" cy="254532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59E520-BBEA-DB65-BAB4-F067CE7447DB}"/>
              </a:ext>
            </a:extLst>
          </p:cNvPr>
          <p:cNvSpPr txBox="1"/>
          <p:nvPr/>
        </p:nvSpPr>
        <p:spPr>
          <a:xfrm>
            <a:off x="1088385" y="3581142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63E2CE51-7C11-0408-88D3-1C5B510A38AB}"/>
              </a:ext>
            </a:extLst>
          </p:cNvPr>
          <p:cNvSpPr/>
          <p:nvPr/>
        </p:nvSpPr>
        <p:spPr>
          <a:xfrm>
            <a:off x="2422698" y="1390120"/>
            <a:ext cx="1135781" cy="188655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E8316727-5E74-2209-9D39-D345F5CD1C97}"/>
              </a:ext>
            </a:extLst>
          </p:cNvPr>
          <p:cNvSpPr/>
          <p:nvPr/>
        </p:nvSpPr>
        <p:spPr>
          <a:xfrm>
            <a:off x="2422698" y="4524604"/>
            <a:ext cx="1135781" cy="188655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676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372AF-DC77-AABD-0704-A0F6BC778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B4C1-2C49-3BBD-1C05-FA3A2FCB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71476-551F-2C53-6F1A-61025BDC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7DAC5-9CB2-4881-99F9-8AA16D493788}"/>
              </a:ext>
            </a:extLst>
          </p:cNvPr>
          <p:cNvSpPr/>
          <p:nvPr/>
        </p:nvSpPr>
        <p:spPr>
          <a:xfrm>
            <a:off x="1994357" y="2092935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D4756-6871-96C1-0E41-950E048D8F76}"/>
              </a:ext>
            </a:extLst>
          </p:cNvPr>
          <p:cNvSpPr/>
          <p:nvPr/>
        </p:nvSpPr>
        <p:spPr>
          <a:xfrm>
            <a:off x="8416935" y="209293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FF98D-0D04-015C-8BDC-AEDA18310389}"/>
              </a:ext>
            </a:extLst>
          </p:cNvPr>
          <p:cNvSpPr/>
          <p:nvPr/>
        </p:nvSpPr>
        <p:spPr>
          <a:xfrm>
            <a:off x="1994357" y="5123289"/>
            <a:ext cx="1992464" cy="485029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EE456-65AF-5D36-7E42-14654EBC9DAD}"/>
              </a:ext>
            </a:extLst>
          </p:cNvPr>
          <p:cNvSpPr/>
          <p:nvPr/>
        </p:nvSpPr>
        <p:spPr>
          <a:xfrm>
            <a:off x="8416936" y="5123288"/>
            <a:ext cx="1992464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533D2-AB44-7DCD-5C5D-764E95D5B82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990589" y="2577964"/>
            <a:ext cx="0" cy="254532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ED271B-33D3-C8B5-A6C1-0692B2F8980B}"/>
              </a:ext>
            </a:extLst>
          </p:cNvPr>
          <p:cNvSpPr txBox="1"/>
          <p:nvPr/>
        </p:nvSpPr>
        <p:spPr>
          <a:xfrm>
            <a:off x="1088385" y="3581142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546CD42A-AC91-F5EB-B183-2FCFE37022A3}"/>
              </a:ext>
            </a:extLst>
          </p:cNvPr>
          <p:cNvSpPr/>
          <p:nvPr/>
        </p:nvSpPr>
        <p:spPr>
          <a:xfrm>
            <a:off x="2422698" y="1390120"/>
            <a:ext cx="1135781" cy="188655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72BC4C18-5E67-9D09-C10E-F1693787E8F5}"/>
              </a:ext>
            </a:extLst>
          </p:cNvPr>
          <p:cNvSpPr/>
          <p:nvPr/>
        </p:nvSpPr>
        <p:spPr>
          <a:xfrm>
            <a:off x="2422698" y="4524604"/>
            <a:ext cx="1135781" cy="188655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8A988-A8BE-9F03-CE59-39792E8C1814}"/>
              </a:ext>
            </a:extLst>
          </p:cNvPr>
          <p:cNvSpPr txBox="1"/>
          <p:nvPr/>
        </p:nvSpPr>
        <p:spPr>
          <a:xfrm>
            <a:off x="7565360" y="1769768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97E2-38F7-0C6C-0C79-CFC757D0C49F}"/>
              </a:ext>
            </a:extLst>
          </p:cNvPr>
          <p:cNvSpPr txBox="1"/>
          <p:nvPr/>
        </p:nvSpPr>
        <p:spPr>
          <a:xfrm>
            <a:off x="7565359" y="4800122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5DE2D0-73F7-E744-6980-D0088A990E06}"/>
              </a:ext>
            </a:extLst>
          </p:cNvPr>
          <p:cNvSpPr txBox="1"/>
          <p:nvPr/>
        </p:nvSpPr>
        <p:spPr>
          <a:xfrm>
            <a:off x="6808848" y="3407526"/>
            <a:ext cx="464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How should these participants make progress?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4828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35EC2-C660-1EF3-2F38-488B6BE9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DE09-6D6A-EBB4-31F8-BE799325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Any situation where 2PC always blocks?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30589-1A9F-ECB5-C4EE-D62EBBB5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CAC8-DEE6-D2FA-C5BE-65BA5E93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Thus, 2PC is termed as a blocking protocol!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sz="2400" dirty="0">
                <a:latin typeface="Palatino Linotype" panose="02040502050505030304" pitchFamily="18" charset="0"/>
              </a:rPr>
              <a:t>Is there any alternative?</a:t>
            </a:r>
          </a:p>
        </p:txBody>
      </p:sp>
    </p:spTree>
    <p:extLst>
      <p:ext uri="{BB962C8B-B14F-4D97-AF65-F5344CB8AC3E}">
        <p14:creationId xmlns:p14="http://schemas.microsoft.com/office/powerpoint/2010/main" val="4020676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D1B16-1E65-D9D4-CB84-5231FA8A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802D-443B-A373-C87D-5ABC440B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Three 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E1B5B-EBA8-782D-BF95-1095DDD4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3BD9-75F6-0E59-A552-E0F9F081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The Three Phase Commit (3PC) protocol is non-blocking under node failures.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50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7D5F9-E058-72BA-95F6-435849BB2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4BD8-A779-3311-E091-4A6EE742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4A928-C949-BDFB-9A32-0A7EC4FC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BA73F-ABFD-E836-96C5-A38E724634B2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B30A0-C601-87AF-30EB-CD586229C24E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96FDF-2442-F821-B8A9-62FA0CA44C31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D13CD-75A5-5327-CAF2-76627D9220E5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</p:spTree>
    <p:extLst>
      <p:ext uri="{BB962C8B-B14F-4D97-AF65-F5344CB8AC3E}">
        <p14:creationId xmlns:p14="http://schemas.microsoft.com/office/powerpoint/2010/main" val="892989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A165B-B327-6713-04C0-89624098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74D3-469D-9F86-7573-D44D26E8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FCDEE-AB27-74DC-FD03-8174DF21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01439-131D-5C2D-A28D-83E76D30196D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FAA4-4862-8471-D89D-69A7E6FA6205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009908-E0EC-74E5-4DE4-2A663825FCF8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83550-675B-5C7D-2143-28BC3C9511EF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111A57-001C-679B-1344-740847AFFB15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8D05A5-1F25-F78E-734C-72FA47135B93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656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0D2CD-4CC4-8A12-DE0D-599BD8C8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75C2-80E9-B33E-D37A-9DFF3910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84101-A315-F396-1BCB-BD5B9537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2FE21-798D-2BAF-6793-0B7562A436FD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AC118-89FB-EEBA-6B0B-5E71F7B1FFE7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2A19F2-B8AB-3E78-4AFE-4D7F1B624B5D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FDBD8-BCF5-2AFD-7A7D-DD53341DEDA8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8F82B4-BBD7-27A2-EDCF-5FC9E34335D8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6ED65E-9E30-4CE7-EE36-BA77A5BAF7C3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720709-A6DC-9597-CC72-48246976809D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41A055-FFFD-5505-4E75-69E3F50290E9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76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1A13B-7AFE-F15F-5D1D-EB2C70306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5A78-6B05-D8C0-5F6D-F1B2F560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3930F-1783-7A42-3DC3-344FAB2F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86691-3EFC-2515-0DC9-3FE7899B10EE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7619E-C2EB-98DC-6620-EAE5937203C1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B803C1-93A5-FDCA-1858-51ED52096BC4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47EE0D-3A92-A4C8-4F3C-11374AB4E1A3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F1F1AD-C787-BD04-058C-6F9D8F1421D3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0C4B5F-9533-E4D8-4459-884289E70B03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AC1F3E-2FDE-9A14-B6EA-CAE499C9027E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9E9177-B96D-281E-05C7-87426B66ABFA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0E4A6E-F910-4296-097B-2E45A37BF4D7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A47387-5C4D-1E59-E722-4AA1B0A84F21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126C80-FAEF-58AF-6A1A-4DE4F3982A22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7B169-A738-C96F-B5F3-7A3D602770F2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6313523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65E05-9417-D715-0624-0929E192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1D17-70C1-CD2C-1937-E9EFC5FB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833EE-570D-A323-7526-004AB87F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5C848-5020-A6FB-D55B-04F3A04C057E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431A46-93CC-EBAB-BC0F-CB11CAC6AEFB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BBE3B-E495-E7A2-F50B-C549362461B7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DCC6F-21E2-1066-9B64-81ED8C91BEBB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356512-6EB1-0A15-43A7-2852BE87D9ED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0A0EDB-ABF8-F1DA-E6EE-19D153FD1145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52A950-2A90-618C-94D9-69DD0E86552D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4CD0F3-1C69-89DF-BAF5-2A98F169118D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CCA92EC-A1E3-A66A-01B6-B0CCB33FFC2A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9BCA47-A2E8-4DCA-3456-626B241F7EB8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C833B6-E6E0-39FE-2760-13A3DE59A84D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948182-8924-DC33-E649-0375563F688D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87ED5E-AD18-4D7D-FF0F-A49550121CD1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E45D00-3A1D-D248-90E2-D0505C594F88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2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A8DDD-1DF3-7D0F-3239-A92EAC0D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1A4-9C19-748E-77C5-A56666EC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ADD8C-9959-A56E-7A94-25963EE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02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8EEA-383E-BEEA-7E81-150307A3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6594-5D9B-9840-9B43-11336301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F2A8A-D11B-7637-5F71-DA4F2FB6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F9742-1B77-6108-0176-2403733EE07C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3B8BF-167A-2E4F-43C1-2A52912A82EF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2E2645-C8C5-5FD3-44FA-5F1EC7E87054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BA08E-28B4-2045-44C2-710452221164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A10F7E-EB18-DC38-DA80-D1E6378DFA06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22C09B-1762-145B-F7D6-C88F69A004A1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EA4737-2753-97D9-712E-F0F461EEB5A3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FBD33A-A9A6-E361-3D57-BED8855EE782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AA8400C-7F88-5210-3C54-4932721DB14D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2923EA-A73F-28C1-C4AB-E6704C461E5E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AF7BCE-42BA-1E99-5D10-40554A041200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CB1E09B-41EA-6C30-F4D0-7681B467F37F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F9774-1288-D6BA-9CBD-DCD3DC85C964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E176B-366D-8B5F-E447-304233611AA5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223EF1-915F-0808-3364-B20924D44E36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010A79-7808-0239-FD34-9BB6CB4E4682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2B7076-E137-A76D-7E20-E9048929E8E1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C043B6-9E22-337F-8C4A-EF554A420020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BCD3ED-5FB9-F9A2-89EE-99849CBEB37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80C993-3384-2800-3D2B-AE1D9E7AC7EB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B7ABA1-0737-50A9-87A3-151CE3973C33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586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7DA3C-6A3B-3427-47DC-09BF69F5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546B-E4D9-56FD-26DB-91AE9DD5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47733-9358-5533-A4C8-B44F46DA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AC53B-367F-8B09-EF45-A740848105B0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FBBC4-EE79-7E14-593B-CD4AA5C95DA2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565859-FFFB-0E31-6EF3-A63E465B393A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922D2-0E60-6716-D269-2DEDDDA39464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78DF48-23C9-F75A-E528-84DAC64EF9F3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969B8E-EF71-7579-1384-D17D1E025670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D289A7-68BC-0EBB-463C-D7FD998C6852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0DD47E-2281-4E69-50B7-2F0A1AF8B56A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7FC5BA-2165-5027-88D0-8E4FBE496632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E2E019-52DF-ABE4-0BA3-F2966E9B6ACD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1315D2-4D63-7E06-783C-A1CF025F7163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A7A356-E843-D34B-79DA-5D87AC0F3B5A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BF22DA-6356-398F-AD80-C6CFF485A735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B24939-AC39-F5B3-B0E6-3A6B2468ECDA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E284BFE-DBCD-B9EF-4A88-BD5D6764CD8B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F2EE31-6643-164A-4B98-0C2B83695EC2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B18244-947A-7360-166C-6E4E0B0D339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03ABD4-59D4-D038-D529-00915B2E61DF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DB1AD-1FF2-25A2-9C1D-9901E844CB8B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FDB1FC-AFC7-B371-F881-476AC0FBF6A9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15FE5D-85F8-358B-3DC6-431AF495D0BF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FC766A-BC59-49AD-BE68-5887740B3A75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764083-663A-39AA-CF30-F9DFC33F2076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B6893-B642-D291-BB8E-6926D1A18920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872B93-3723-43C9-7255-E48F0F48502F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54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0D74D-FC58-6239-E7AC-9AAE202C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1929-0A8C-8C7B-6841-D661B164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BFD91-EDD6-3816-D33E-05BE189B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9846D-B6A9-2268-CFC7-6AF76B77A664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623A4B-17AD-0C48-D7DB-56045F0A7289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1ABEC-3794-9259-826F-FD951B048C0D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BE614-23DA-C2D1-486C-ED7814225A94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2CADB1-265B-F76E-DB74-B8E41CF377A3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E841CA-0E63-11F4-784B-5BFB82173E16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5B35B7-265E-CD75-7558-95FE36081D1E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8ADAA4-8A94-4C36-2390-52657B14650D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E6DC30-7DFE-3171-1B68-B22B2A76EF12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310826-B43D-1489-DC86-DFDBA5814CAA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8D9B6F-B5D0-D461-4DB9-F82969906D31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072300-4230-8E44-3C3E-8EE482635047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53159-2017-AC3E-D17F-E7F3DB8946AF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56B97D-0E66-BBC0-5F19-38CCCD2A95BD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0A48FA-37BA-E366-F04B-19D59FA29CE6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F15668-3017-8D1A-1293-43D4A4B8F7EB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79336C-ECFD-188B-A6CB-FC3EA9919FC7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1AF852-9EE2-96DA-AC2D-EDBE7D2A350D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D6DE6A-970D-406B-8BD6-84C0AA09AF4A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C9ED1F-9CAB-F872-E31C-8BA1C2B5B3E6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E802F1-52F3-626F-B3CC-84421F0F13FF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059ACD-F862-47BF-8D91-992E65C15BED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E54621-9AF9-DB09-F885-AD8CFF11C386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0CE77F-C252-BE59-1091-667855C7E6FE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404586-E918-C15D-415A-F99E8C454163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AF99B-1D40-686D-8CAF-D3712E8BFEFD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F8E8D1-5B4F-7248-D60F-44E70312D4F0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12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D7089-BC59-9F49-2FCC-1A46B1F7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573F-CA66-8C07-E51B-28995C31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73509-6702-2762-DAC4-5D135FCC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8F4DD8-7EC4-241B-3BBD-23EF593C4E04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035FD-2C4A-EBBF-6E7C-375F713D3F16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CCD04-CB4E-6946-B16F-7D1AED35C15A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D070F-4BA4-9690-20A7-593BB20684D6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AB003F-0988-0A8C-0893-90A335EB3135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27D453-5A5B-4616-A781-9107C96CF90D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D37CC-8314-E869-6549-BA83EA436D5D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30440D-3AF8-CA58-C8C4-50A83B571B13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8956B9-25B9-6595-2F9A-C112715F4FB9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0DB5BF-3112-84C0-9C31-6DFBE5A3C00D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EA51B-5DB7-6BEE-DD3B-363D622C64A9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1EDA1-B4F2-955E-BBED-2D5E03253976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04C9E-26EB-6B4C-8F22-6C9FC02A2497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65DC6E-E254-F1F8-FAB1-1B8CB9CFB3A1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02DAFA-5274-9B7D-E56E-8C7C6FD31E27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4189EC-C898-D2C5-B5F8-D44ECC265AFF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E0239-E524-3A59-40D9-69F6FFB6F931}"/>
              </a:ext>
            </a:extLst>
          </p:cNvPr>
          <p:cNvSpPr/>
          <p:nvPr/>
        </p:nvSpPr>
        <p:spPr>
          <a:xfrm>
            <a:off x="3589769" y="4912185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85F9D-87C2-D104-3967-28D686633B13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0156EB-03C5-E638-204E-590829D218B4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30DEA8-DE41-C376-E777-21A4EA27A30B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5F5871-F69C-4103-69F4-F81269030C4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3128EB-AB9B-77CF-5375-E5D4DB702DBA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A02F2-BC01-6413-6B3C-3C852D50A690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BD4EC2-F0B4-F012-940F-FF769ED5C9EA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BDE59A-A1C0-B5D6-A4F3-62F93ABC7C18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40F491-C7FE-431E-3B9C-FF0485BF676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044B41-20FC-33A2-0A12-15E4C0E5CC55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F5E732-A875-5975-DC83-E794F95C9F4F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7A7C6E-B847-22D8-BDDB-F2ECF696CFBE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30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4DF34-1A3F-B5DE-1AE6-C455BE53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3ABB-0FFC-FBBD-A94A-8DDB8F81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4C199-F242-E073-F6A0-AD3A0216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BC726-A97E-0167-3D33-2CDC7B2B69EA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9544C2-F419-7D34-D50B-2AD3B8220978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C0580E-8A1E-A6EA-F90A-4ACFAADEF5C3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5500-B0A4-2671-6B5C-52F37FC0DA5E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E4FDCC-F6DB-56CF-5C89-26B72C5BA201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71F383-3A44-841E-574A-4BE3E17FBBD7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FDFE4F-20DE-972E-F954-2E05E8DFC23A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6254E-A69D-C051-DB5F-7D13DC997CE4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80E472-E323-5181-E5CF-BC1D634DB83F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151403-E935-2E9A-6B93-135F379571A6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AE292-CDC2-01EF-EF56-BCAC7F27D6F3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B01B3-76E0-2EAC-D241-1BBCB4030CAD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7CE880-0C14-2EA8-4F18-064454F58CF0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2AFFD-9779-8F79-1126-07CA46902D5C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B6A295-1F5E-2F40-8774-F8A26DFCDE7C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F36198-5555-7554-7F38-CC7D673EEA17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57DEC3-7C99-0226-BE5C-FA5CDFEC14F8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0F5ED0-7C42-F8E1-5F79-9095ADE3C68E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FAE3CA-3D30-418F-9229-B9A1C4EA3694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75432E-1BA4-3A52-4A19-EAF3300A64F0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824D49-F82B-7878-7877-26286C24449F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66A061-A7EC-17B3-DD70-C6278DE80277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0C27A2-5328-F24F-44B1-984710B96262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2AF482-E603-F87F-4C0A-65058D892122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412B24-C1FD-C42B-87F4-AF5CEB960B31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A149E-0C6B-67A7-F59F-1F47B7363DB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57600F-EFF6-668C-4986-9DF53146C7DC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814E1B-8540-7290-9FF8-42EAAD97686F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1307C4-AA08-F257-96A2-31B17D94FB7B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197C01-7A26-82FA-4F0D-99C3B427B425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3F1C79-AF8B-9E24-A1A1-8824192F62E5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AD961-D8D3-E2BB-18B3-3036FCF5854F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7604903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69E3-D149-26FA-CF6C-FD3CB21FA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5DE-CB50-9465-1AD0-096FB814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4835B-248A-A038-DD77-28207ED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3ADD2-F1C6-C0E1-7FCA-390817BCA4A8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FE018-2249-96A5-1C66-1F7A89BEB5B4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2FBA06-7A76-CBAC-9C1D-C985ECB858B4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EBF473-1FAC-1F4F-63B4-21543DF38AF6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CE42B9-AF43-447A-08C2-D95AF001444B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0E5F8E-0DF1-083E-8648-44D57BDA3732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241182-7395-CF2F-8E7D-433B60C0C160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087014-E10E-CA13-0CD0-824DFFE84125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3F3134-F47B-95C3-E4EB-67FE867C2983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2C9985-69C7-FBEC-B800-45E3E3CC1B0D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CDE384-CDC2-84DA-55C0-0F5B35A65D87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86DCCDD-EBDE-8FCF-E4FF-14CB2996A81D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24C4BE-44E1-B712-AA5A-86F07C5D952A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C197B-D2DF-04BF-E83D-932FF97F9C10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13A9C2-CA14-B4C7-5B2F-0863AC083D92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E56AD0-18BF-9FD5-3D53-B182F5879EDF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97627-64FD-AA9E-F104-152061F3590C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F24BCC-8F2A-0B80-BC82-33BB847D8F5D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823195-0F16-582D-B18D-584FE352F74E}"/>
              </a:ext>
            </a:extLst>
          </p:cNvPr>
          <p:cNvSpPr/>
          <p:nvPr/>
        </p:nvSpPr>
        <p:spPr>
          <a:xfrm>
            <a:off x="10012348" y="4912184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623511-1DB5-63C2-67DC-CBF6C87E8EA3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C13AD7-6139-409D-43A3-661AF365E98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C574E0-DF3B-8419-0BE5-B348AF469DAC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B2C12B-BD29-045B-2F1E-CBA10C6C263C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50626D-0106-FD96-E1F9-B5537C34F197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1B4625-2435-7615-6007-06CEF15D92A4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AD488F-1C3C-314B-D66C-25F959B19FC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ABA6BC-77D7-71E0-80CD-B6E384FF1F9C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A04080-F012-3E3A-BF6C-61970CA31704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FC56B8-40F3-1765-6DD0-CF0FBDD35B4E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2A17FD-B7FC-96F6-3BF4-78CB9D303942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0A0876-5295-92D3-EA96-15C5552E30B4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71FA7-5BB4-2328-4F90-ED4435EA3A6B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2EFFB8-E8D4-DD0E-6F6C-A2731429356F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E6088B-ABD2-9041-5A6B-2A8497E03010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586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55D1B-F06C-2E52-8575-AE3C25078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921D-0E23-BDBD-8E67-FACD8FDF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4625-7D6F-3BA8-C31D-DED16426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9B69B-2ADB-3944-7FF8-B77520196227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DA9D8F-8892-3D9A-6685-B6E77880E69B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F055C-7A87-97F1-DA20-AF89EC70C368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9265C-EA24-DE4C-F07B-863E5DB7CDC7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4EDBF4-73F9-5E1B-45B9-4996903CFE8B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5AB7C9-506C-E596-6757-62634895B73B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FB487C-8B11-FE0C-F09B-7A0B876FB387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FFA9F0-9034-1EAF-7CDD-4D35C21B87F2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B4E7B8-EF0A-E496-6F74-73EBE1B1D3D2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5C006-D698-8F57-3579-2FD58391E108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338BFF-66ED-61C1-659B-231FCF9105B3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6F2A9-E50E-AC37-9344-2AA4D06D0417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8CEEB-53A7-6885-58A5-B51486A400FB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8B1A8C-62A4-6825-74B6-34D7EEE7FADA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3F0A4B-F1DB-B389-4F66-B18A2B6182A8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194BE73-F72F-3D84-5494-0185C40B6D00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DDF4D-1FFA-8227-632A-31F7175AD717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86BDE-691F-FBBE-0CED-C91CA8BC8B6E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F108A9-A413-8D0B-EFF7-AB952EF1E8A0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168977-EDFA-91D6-ED59-7C4DBDA41B6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1B5DC7-95FA-AFF9-2038-8573B564DCD8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569DDD-B0BB-7BC2-AC82-26BDFEC88678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E2926C-9CED-F99D-EA90-F9175497C299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2D2C24-A984-F502-706C-10E781B64AA3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880749-139C-AFDB-2E66-60062A05699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68CF51A-FAF0-8663-5D85-CF53EAEF870C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358A65-67BF-6688-44F7-65852A804C1D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D752F7-EE89-1F4D-90FE-35E392BF74D7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2C1D5A-8D08-95FD-20E5-8D1895F3EF35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C1571B-703D-30BF-B910-17408BD7209F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7491E4-474C-DF6A-167D-0A90A334249A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B18548-76B7-A1CE-733E-50414A1BD7DA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884536-759D-3E88-2382-FE205DCB6FC9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F60090-1303-E763-7052-B5F22F20BAE4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A3DA3D-C604-2C5E-CF74-F35FA3C0F1FC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171A01-D1D9-16A7-5BD8-42960883D37A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D25376-A9CE-109B-0486-C729541008F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69B102-507E-CDB3-243F-6350E3836CC3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0906EE-2EB2-D390-7C1C-D24778E2CA85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420945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0F4D9-BBDD-05D5-A438-95B088C8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E834-927B-DCF9-A220-15BEFDA0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C07F3-1EE9-C09E-B80B-E7946B28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A7C26-4491-CBD6-FCEC-D1CA189A1F97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DBEBD-5A86-D083-3CED-EF631975B734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7C855-730E-851D-BFF6-D818092D97C6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E6E565-940F-47AE-621C-3EFB6FA453F6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0EC4BA-EAA9-BDF9-E0DA-036A38F707D6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0FBE05-9C01-D6ED-1846-C74D4DC31999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E0B8C9-801E-C90C-3069-609301C8F490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DD8170-F5CD-FB88-EE95-FF979030FBF3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988640-9279-4D62-5F78-1FB9E69CF19E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080CD0-FD2A-48A5-F321-B3DC6470099F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7BD3AF-67B5-8372-F10B-E60167451C49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5D1652-F3BC-5920-276D-CC9D85EBD0D1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7B35D-A9D3-6319-158E-2CE79CE53FB3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AA21FB-37DD-ED5A-5FEB-E5B210588ED2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9136B9-0D4E-887E-D79D-1C9269DA22E5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CF7060-6342-0644-9B02-7F42B77EAFB4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98C7B-6E9A-B1A0-F178-21A4A4A04EF3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80321-293C-BC6B-A455-8B013D8B5380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0C96F-C4FF-9BB9-C448-5041CC19E087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4C43-AAED-2223-626B-EF2E47B6C84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F03465-5BD3-8CBC-9DAE-4A54AE1EC7E1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B30C9-35A9-D3DB-40B6-17A3BBFAD941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CB42E0-26C2-122F-0E13-6E171C11A3B7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A6DDA6-5097-73DB-4403-268B9140551E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3D5980-EF96-A29E-20C2-E630DEAFD227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A90D51-8E27-79A4-AA3F-AB5C1632F466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A0A321-600A-446D-7933-3AC594023B80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6E10EF-16B1-F15F-95B7-D22559AA6A05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46FCA0-95AC-FB45-0966-113920898BAB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0E3C26-F61B-625B-DB33-22E146D40FB0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CD75C-BFEE-408D-6B9F-3D314E0E17A3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28B8BA-9751-25B6-2672-E905C24656BB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BAF67F-0E97-DE4C-BDE6-45744F692C91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1B42E2-6034-6EDA-EA2D-84F5554B3249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6A8DCD4-3A7A-0800-AA29-AB356E077FDC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A9CEFF-4BE6-7A0F-2C78-07B6B7D81A3A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0CEF4FE-D51F-B9C4-3871-88383E6264E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930398-7132-8644-A967-B7862D3689DD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E41DA1-0091-446E-DCDD-329736190B1F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B819FD-A2A3-88B1-6170-0071EA0B1DA0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2A05E3-74B4-049E-06AB-5C5DDAB741B3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7FF42C-239A-66AB-1E1D-DA5AF4B97A8B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1A67AE-2B42-35AC-B65A-8AE0BB1D686B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333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9DC0F-5D7D-87FF-00BD-C8993F9F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026B-BB59-A1AD-FCDB-FD41C0B8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C8A03-826D-4624-9FBE-D24BCFA7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AB398-8C4E-1F1C-0582-B15A711039A3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86AA4-96A5-A7F2-EEAD-66238D6E4A70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879E11-8F1D-941F-C7B7-28A24590351C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DF80C-9E09-4700-CA1A-FA0F5EAED594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7E08E7-D758-410F-6046-D0E619712B23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4E6B50-D116-7321-333F-D8F2E0618836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00CE97-71CD-469F-DD18-AFC549D8ACB6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50F8A2-0DDB-51FC-9EE5-3A5B76AAB159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7D4007D-64E3-4C9A-A09B-A0B6B86DAE05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7EF049-DF3B-C964-FC36-D4C4CEFA5C57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5BDC2-DA8E-11ED-1257-3713B69223B1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BB78C-6A0F-22D0-3BA0-B195F2301941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230B25-2198-561C-BFAC-7E82059AA16A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4ADD70-228A-8531-472F-678AB6C8C060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9DBA49-8045-1C02-DDAA-746F2350841D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164F48A-EFE3-755A-36EC-1BFF4CDE4D8A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C0A2D-27AC-D7FE-E9BB-AC428CD7F25C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5B6F28-24BD-D061-04B0-72894F3A4992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BB6C90-8BF5-E794-DDEB-BE8D4B98BFDE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19577-104F-9E66-CBFD-37916F0C314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D73EB8-68A8-238A-B12B-90CA09BA8F61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BD5D8A-F66F-BD14-D41E-D52CCC805047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2D4722-32A6-A591-F289-FE48A760D9B6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B38814-F820-D567-DF56-8C8A11621AB8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8030F1-958B-54AD-E632-1467DF255C5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890EDC-2FBB-AF07-9EA5-41082DE9BC04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DEE479-EE1C-E547-B1E9-EEE802062EFD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B234B5-645A-79C0-E38A-96CB140579B2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62C663-39AA-5FDD-C477-6FE7C78C5A3F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E4EF74-133D-0559-942B-ACF325A1E69A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2A89DC-2A24-4BCF-DF52-2F814AD59DDE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A0677C-DC45-CDB6-66BA-5ED9DCDD0E6E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68147A-3846-CF7C-268A-C36B368AC5DF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639358-D6C4-861E-73C7-98654A9DC421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890519-4F76-BDC7-E055-4ECD7399D6A0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CBEA0D-FC92-06D7-CD84-EBD2FD9B3A67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2BC72A-209E-6327-1BE7-A93CC280F30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487B092-35F5-5932-75BE-970BE1E2B82F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5A848E-5014-F883-B18E-A3B7A30BAE1C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0F9591-1E77-4F0D-A269-D55DEE43E4C0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963E2C-8DDF-C86B-2BE7-DDBA27C9CBD3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09877C-2BA8-1931-0A87-7ACEABBDF452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4FEB02-F36E-0BDF-C375-4BF2F9788993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AC1C93-D409-A5DC-1060-B7F161BB0C8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38396" y="5154700"/>
            <a:ext cx="631139" cy="17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AC05A8-8D35-1A4C-1BC9-835010396870}"/>
              </a:ext>
            </a:extLst>
          </p:cNvPr>
          <p:cNvSpPr txBox="1"/>
          <p:nvPr/>
        </p:nvSpPr>
        <p:spPr>
          <a:xfrm>
            <a:off x="-151308" y="517193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05F387-5F18-FBB5-2168-4D88D44E8C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10791" y="5146219"/>
            <a:ext cx="778978" cy="848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935068-D1F5-4C04-D63C-27D411701658}"/>
              </a:ext>
            </a:extLst>
          </p:cNvPr>
          <p:cNvSpPr txBox="1"/>
          <p:nvPr/>
        </p:nvSpPr>
        <p:spPr>
          <a:xfrm>
            <a:off x="2280038" y="5154699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563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43F9-117E-F380-6CE4-6CA9DFD0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EF9A-03DF-E73E-2D8F-6FB3CA48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ED29D-B3AA-3377-F1EB-4DF8E8A7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70D5D-F769-89B3-97A8-1C4F963BCE0F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C9A56-2669-156A-E410-6CF30A36C975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FD7E5-8995-80EB-A3B4-26240E12FA91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83090-3295-3595-F4E1-8398714F8C2A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7EF2F3-034F-F02A-F2A8-132FE6016502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97E9FE-818C-FB89-33DF-7C72451A8FD7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0A8F83-A285-16DC-19C7-2207B7068FA8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4683F5-2453-1110-A987-A444A0094111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23B6E8-DD3E-D5AC-CFA3-573F56E2358E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44BAD4-EA6D-1160-5DFA-2D652BA031A3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B7975B-541E-0DE1-D9B6-A9B34169F9C9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F166740-D5E0-40DE-0891-A4DB02AF4A3C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C38931-EA48-ABA5-C2EC-8A1DC225F4B0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7FD489-CB7B-90B4-B24D-F13A8C6D63FE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BD5E4-11C9-6E84-770F-01BABA766A96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B3FB6C-16A9-2D5B-194C-1EA23FB120B8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00FA01-7DA2-E8D8-5A5F-A4738E805272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7EA26-82A2-81D9-3B56-508DA113C93F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42B40A-F78C-C2F5-EC6E-503FCDDA0DB3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EEEABB-76EE-29A9-3976-64E95EA69EA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A4EED3-4538-07BF-E62F-F337A39C2212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75485B-D323-51EB-0D89-BE39AADE2507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115409-1A83-7D81-75F4-3EE0AC4828C0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1031C6-A242-9161-C288-D4D1E2DFA81D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11D112-432D-3DB9-0D5D-163E8A54BE2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D56B16-1FE5-C549-DBD5-824608F58E53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D469E7-BA6D-6C95-1838-27BDB6CC3D49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9CDF02-19C8-3671-D0D6-A9921C956AE5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8A5031-1178-81A5-E099-6FE28CE76887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FE0517-73F1-E8BA-94BF-9FDB49BFC411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52C616-1CC6-34CF-9801-53834DD1DDFE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29C3CF-884A-AECF-D17A-87F100645B9E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772D11-AEDB-2DA8-5C68-CD4FBE06C6D4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DC330B-665F-887C-2D20-56449CD7F823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A1CF4B-B30B-5115-272F-F1CE70802402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344667-4955-92BA-7856-E47BFB29FA87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3D839A-3C5F-08A3-0652-D2996446D9A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020CCC0-C98F-0A4A-E9E0-DFD74E53CFE7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E886D0-5943-9F4E-47F9-6F7A3046A57B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B003DA-C0FC-B5C7-090E-BFCC715C3785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B2E4AEB-6A53-E227-DFE4-21000D097217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E65DD08-4678-1D1E-E7D6-F5688ABE4EA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3FF1E9-D6BC-119E-3129-BFAEB06B4CBB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B8799E-E5FF-C410-0118-04A383DD69F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38396" y="5154700"/>
            <a:ext cx="631139" cy="17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95BFC6B-2194-A8F5-A4B7-444FAD43262F}"/>
              </a:ext>
            </a:extLst>
          </p:cNvPr>
          <p:cNvSpPr txBox="1"/>
          <p:nvPr/>
        </p:nvSpPr>
        <p:spPr>
          <a:xfrm>
            <a:off x="-151308" y="517193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3382FB-A24D-49B3-1B48-DD715782D4A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10791" y="5146219"/>
            <a:ext cx="778978" cy="848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5C145FE-F860-849A-51F9-84DCE7AE6127}"/>
              </a:ext>
            </a:extLst>
          </p:cNvPr>
          <p:cNvSpPr txBox="1"/>
          <p:nvPr/>
        </p:nvSpPr>
        <p:spPr>
          <a:xfrm>
            <a:off x="2280038" y="5154699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C96511-00B1-FDD4-60CF-03E1C76229C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227056" y="5146219"/>
            <a:ext cx="838716" cy="848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01DD93-5548-DD8E-36BC-AF145CD44B8A}"/>
              </a:ext>
            </a:extLst>
          </p:cNvPr>
          <p:cNvSpPr txBox="1"/>
          <p:nvPr/>
        </p:nvSpPr>
        <p:spPr>
          <a:xfrm>
            <a:off x="4970486" y="5160272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70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A350F-4665-C653-6BCB-F689E1BDA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6721-1A28-CB07-3A98-CF2A492E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DD626-8250-131A-57DC-FAD49A1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F2B9-6A27-11A3-156D-3B8CC4E34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Commit protocols help to reach an </a:t>
            </a:r>
            <a:r>
              <a:rPr lang="en-US" sz="2400" b="1" dirty="0">
                <a:latin typeface="Palatino Linotype" panose="02040502050505030304" pitchFamily="18" charset="0"/>
              </a:rPr>
              <a:t>agreement</a:t>
            </a:r>
            <a:r>
              <a:rPr lang="en-US" sz="2400" dirty="0">
                <a:latin typeface="Palatino Linotype" panose="02040502050505030304" pitchFamily="18" charset="0"/>
              </a:rPr>
              <a:t> among the partitions.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Agreement implies that somehow every partition gets a chance to vote and based on the votes a final decision is reached.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Every partition promises to follow this decision.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753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39B20-8AA5-1761-E17C-7CBF90336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EE23-E9AC-ACD7-21D4-B4CE0793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45086-19B0-9C90-0EED-2591C6F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3EF4E-FDA2-9A1A-8231-AE37AEE66A0B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84BF16-D110-BF6B-DF26-28CEE0615296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F5ED70-A90A-D617-6477-AEA0042CE194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43E2EF-9926-9795-595A-07B3A9D9ED59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E33D59-479A-A202-55B5-7FAB1F054E4E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CD02F-4022-0FED-0729-CBB53F4A571D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2F34FA-8FFD-A04A-43C9-CC152E5F1B89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1C8FBA-3F71-6E38-B3AF-A0F210C6492D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8CB6B5-050D-9079-DC9D-ECA05AE25189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0719EF2-8A98-EF16-3659-4FFDE672ADA9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8F0FB4-D4F3-A2D6-A93D-86C6590FF18D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1DB6A-69D7-0BCC-C6B1-D926948E36A3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4F852-AF93-1884-D126-8FFC4477C4E2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27FAED-CB9D-75D2-3A02-44535CFD2836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D396EA-733D-2A44-3918-5C14DDD67388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2F0A3B-075B-8C43-3637-ACA87726BC76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E8390C-872C-899C-0353-C7BEDF4049FC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264F0-3BC3-D2D6-5DDC-D3EB00823AFC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3B402F-1CD5-AA7F-2E14-BC008AF56CA5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8A9F0-8EBD-7E93-8782-45AD8A017E0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6C6246-7909-AE2D-9A5B-2F9C095593A1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2C9E49-6E96-4D4C-A5A4-30FDA0BE4950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6C91F6-00F0-8F05-C7CD-8EE0074B4720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4C0C58-5353-4982-D96C-649415DC24DA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7E0B30-1574-9EF3-D343-28CB7FDE113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6928F9-499E-C714-36EF-1ADE7671CC8F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4D7F7F-6382-2116-BD01-75C8E1A9507A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E7268B-3BAD-EBF5-7222-AE512799E8CF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847985-DA5C-E4A8-C59C-AFD1947F0C2C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FECCB3-0249-1945-745D-8945070E0FBE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E1216E-EDAF-F8E9-34BF-A749514AC390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14BEA5-2D7F-EA71-615F-0DE9F755E755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5F57B9-A998-6F2A-E85B-A7F15AE753FE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1C39EE-B51C-0BB0-C4D1-36A855F7FE46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71D7C13-C7C8-6D25-386C-EBCC91D2B873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F6516F-CAF6-FE12-CFF0-48D6F9C74C72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740BE1-F008-193A-B22F-CD1E9A31EA1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008913-6793-B244-1FDD-340F2D065774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03590F-6066-5A09-722C-833D48A8F52A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B06689-B119-7B46-419B-B33023D7C8B9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9A2AD45-075D-58FB-9A29-E2551B6E766D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54B47C-718E-CD66-0975-BFF10944C720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D55F54-AD8A-54D8-E53C-E2099DDC52BD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1D65F3-99F0-4E6F-95D3-0F2BB53CCD1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38396" y="5154700"/>
            <a:ext cx="631139" cy="17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A8254F-FBDC-A7DA-32D5-3B0DBA18C3D9}"/>
              </a:ext>
            </a:extLst>
          </p:cNvPr>
          <p:cNvSpPr txBox="1"/>
          <p:nvPr/>
        </p:nvSpPr>
        <p:spPr>
          <a:xfrm>
            <a:off x="-151308" y="517193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24BE7-634A-2FE7-398B-E1907E889BF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10791" y="5146219"/>
            <a:ext cx="778978" cy="848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7E5789E-E4DC-4AE4-349A-64460916F0A8}"/>
              </a:ext>
            </a:extLst>
          </p:cNvPr>
          <p:cNvSpPr txBox="1"/>
          <p:nvPr/>
        </p:nvSpPr>
        <p:spPr>
          <a:xfrm>
            <a:off x="2280038" y="5154699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511C33-A3DB-B0C0-4DA2-481E02A306DB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 flipH="1">
            <a:off x="4408412" y="5397214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7946864-558B-37E0-BA40-19CE29C05426}"/>
              </a:ext>
            </a:extLst>
          </p:cNvPr>
          <p:cNvCxnSpPr>
            <a:cxnSpLocks/>
          </p:cNvCxnSpPr>
          <p:nvPr/>
        </p:nvCxnSpPr>
        <p:spPr>
          <a:xfrm flipV="1">
            <a:off x="5227056" y="5146219"/>
            <a:ext cx="838716" cy="848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51F5852-15E8-B670-C841-F06E94229445}"/>
              </a:ext>
            </a:extLst>
          </p:cNvPr>
          <p:cNvSpPr txBox="1"/>
          <p:nvPr/>
        </p:nvSpPr>
        <p:spPr>
          <a:xfrm>
            <a:off x="4970486" y="5160272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373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F365C-36EE-94DD-B1B2-43F89EE0F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5584-A007-5C20-502F-10A8E436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54B85-7B0D-592D-F83D-0988AB7A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9EE26-5AC1-5194-896F-BE8E09278250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A365EF-2BE9-BA74-E87B-B9C04EE5A538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1B04A-06C0-8167-BDA3-0C2421CF38E8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EEC922-2DD4-FF2E-8244-4251674D0C72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F999AC-70C9-1DD2-FE11-40E239205F39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CB3217-8C69-7A65-2C83-F9E22A807BB3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879B-D131-2B4D-D4B6-D18297A1A2E1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A2CF94-78B5-D713-3AFD-29FB7F92A046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2F2AD-1D7A-9EA6-A17C-11F6A9A55D97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703D0D-9D3C-F381-14E1-35999ED2B52F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0C6BFB-726A-579A-517D-7BFE2D3A03CD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3A9B894-19C1-2CA2-4CEE-4A366323DFA1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9F1315-A903-B31B-F250-7EC885CA71FC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6D123C-CFEF-9539-0CB5-5F1359BB0E0C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E849C6-FC24-3CD6-EC92-B53E01715F35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883DA2-F475-372A-E3C1-6DA1020E35E7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CA687-FF09-4720-1951-B7082DF65763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AEB7C0-8F33-EFE2-7DA6-2D7D71C6E56A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994B15-EF9C-498F-5609-B45BBCC3BCB2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B8649F-3B61-A43C-07B0-2412ED16F18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39457F-B3FA-0541-9FE9-0781E49B77DB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859B60-51A4-B74F-14B1-EEDB80BF0641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144A30-8628-6A2A-F470-56DD31CEAB27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2E7B4B-5879-BB70-7EC0-49118E087FC0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52F462-F86B-9C9B-CB98-F7C91DB56CE3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092C0A-DDED-FB71-B57D-8A7897BAC561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25F718-9A22-095B-192A-1D8311D6C4CA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2DDDE9-865F-AB06-7DDE-A6FA4039AC9B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5E767B-E9DA-4C08-BE1A-3590CF75DE34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04494A-5354-07F6-4DAF-B653F9DE62AE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6C0057-8F69-57BA-0AAE-CEC1CA72FD71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C3004F-C08A-7003-3B61-851DAA4755FB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060662-4768-7463-B7F1-0586342297E1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1543AD-2A23-19F6-C1FC-434ABFC4A639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971F858-913E-51F8-CCB4-33141CDBF450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41B045-AECD-0CFA-DEDA-67A656C0B794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A8251D-935B-F391-2F15-19E080A3F0C0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DFCA23-0A46-DDBF-407A-3E8C2137F6FB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211A88-991C-D50B-7DBF-4A917D353FBB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8A10FF-0FA4-9CA6-022E-50FCE6DA9147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DF36115-7C7A-48BF-04CD-1D178120821F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8ED502-02A2-8A91-E06C-FE277EA4EB33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35F0B64-55A5-BE9C-0D47-CC9166D8FC50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8BF26C6-9795-7FC7-E044-AAD0AF471FE7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38396" y="5154700"/>
            <a:ext cx="631139" cy="17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95873E-54A8-299F-7D92-06D735AF008A}"/>
              </a:ext>
            </a:extLst>
          </p:cNvPr>
          <p:cNvSpPr txBox="1"/>
          <p:nvPr/>
        </p:nvSpPr>
        <p:spPr>
          <a:xfrm>
            <a:off x="-151308" y="517193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E5C63F1-7207-CE0D-1C0F-0E0827E6CBD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10791" y="5146219"/>
            <a:ext cx="778978" cy="848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F7F4922-8389-37D7-E661-1CEC691D83C0}"/>
              </a:ext>
            </a:extLst>
          </p:cNvPr>
          <p:cNvSpPr txBox="1"/>
          <p:nvPr/>
        </p:nvSpPr>
        <p:spPr>
          <a:xfrm>
            <a:off x="2280038" y="5154699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92DF18-1611-4041-C0E1-3CCADBD58B33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 flipH="1">
            <a:off x="4408412" y="5397214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9159C-D378-C563-0AFB-5944D03DAF78}"/>
              </a:ext>
            </a:extLst>
          </p:cNvPr>
          <p:cNvCxnSpPr>
            <a:cxnSpLocks/>
          </p:cNvCxnSpPr>
          <p:nvPr/>
        </p:nvCxnSpPr>
        <p:spPr>
          <a:xfrm flipV="1">
            <a:off x="5227056" y="5146219"/>
            <a:ext cx="838716" cy="848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753E603-60B1-DB9D-1B8D-1C695A06E34A}"/>
              </a:ext>
            </a:extLst>
          </p:cNvPr>
          <p:cNvSpPr txBox="1"/>
          <p:nvPr/>
        </p:nvSpPr>
        <p:spPr>
          <a:xfrm>
            <a:off x="4970486" y="5160272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6B964C-B0AB-C737-34BE-BD1B37DFBF61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1623259" y="5158001"/>
            <a:ext cx="568741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3BED0B-048A-0575-2FD2-B1D8CCAFCC11}"/>
              </a:ext>
            </a:extLst>
          </p:cNvPr>
          <p:cNvSpPr txBox="1"/>
          <p:nvPr/>
        </p:nvSpPr>
        <p:spPr>
          <a:xfrm>
            <a:off x="10997816" y="5397214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04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CD568-6757-6298-5738-654CC50E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1942-A835-308E-CB90-F9D1462D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5697D-7FB8-A02A-A975-EB4E68AF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5FF16-0CAC-D580-C465-49586FBA117C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D3FE0-0161-B719-7852-DB94DB0E748F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F9FDBC-3944-5E36-55DD-FA9AEF7671D5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9920D-79D8-0238-6072-D8CDCAC261A5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BBD1F4-F2E0-A428-61A8-3722C4DC1AD4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329A43-D527-9348-EEAE-8EE64F253B1D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225D0-8E5F-5512-B69F-A456FDF51B7C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1D76C4-9D50-EFEC-9D87-98E506D851A6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7E99A2-1C54-0BD2-91EF-8490C60A36AB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A23867-65DE-DB91-AC7E-E7B7605EF691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BF2B71-A9DC-90DA-8001-1BD606FA0655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36EB054-F37B-128A-B1C2-EDA667C4EAED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75867F-070D-60BE-4E5F-F45900E9EC4A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2176F-6B99-D80D-C5C3-BCE75C152D10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D0A38D-8B50-5A64-8586-C811F6C1D703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A8AAA1-7435-9BC4-A38D-E16D24CB03B9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7B7E3-065F-1FE2-064E-B1E77D37D03D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0BD96E-EBAA-D67E-C2D1-B18001335EFD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41ED8D-E3DE-E1F8-16CE-DD530F329304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3988BC-5245-811A-5EAB-DAB2C38E593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57E794-B245-A2B0-3C36-581553733674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79B575-7947-B479-54FA-A79AC6E0201E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1A3F09-4696-C547-CF5F-2DBE9CF7E105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60765E-D58E-EAAE-B762-143F0B775CF6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DCB8FB-6623-26B6-4637-B6E5FBA6EFA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912B74F-1E12-D5D7-D8FF-E94DD67AD2EB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62CD0-C7F0-113F-9245-66A91E421C7F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23E149-2905-9178-D412-E7B8CBFD9A1C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0F0C69-8A1F-F39D-554F-9DCA5C944503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42383-74B2-8061-6C71-1C8F4C18FDEE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2C7AE6-B539-1A82-8D16-DF02C2BD09C7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F0111E-BF7B-FC4D-6337-54735A452550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3F2A11-659A-BDFB-DF6E-43365089B937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76053B-FCD4-1B0C-8942-0B2FEF270433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6456D28-B29A-241C-D40A-87330A0C47B0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A36BBE-A371-F148-0D48-039D1CEA619C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A606B9-0653-377A-5D5C-3CC25E5E7169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AD7D3-CC69-2A20-CF20-1EFE0DC5D090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8B36C-80DC-9EC2-C12E-7ED5B38C1990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A8BF80-A242-D3A6-5E79-F0F60EA2CF25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ED4CFDC-FAF4-DD03-9DA9-73CF299A95A7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013F28-2953-1143-833F-7E392C07D38A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A28AC1-9C1E-E368-BB41-7ED897631EC9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461BF1-04B9-74C8-9FD7-A4CB3B8637A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38396" y="5154700"/>
            <a:ext cx="631139" cy="17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D440DA6-5C29-7F9C-A309-08BE85E84B75}"/>
              </a:ext>
            </a:extLst>
          </p:cNvPr>
          <p:cNvSpPr txBox="1"/>
          <p:nvPr/>
        </p:nvSpPr>
        <p:spPr>
          <a:xfrm>
            <a:off x="-151308" y="517193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672606-43EE-7262-4ECC-8919CD6FB0D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10791" y="5146219"/>
            <a:ext cx="778978" cy="848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BF6648C-F5F9-0639-C30D-E966C9C9E5BD}"/>
              </a:ext>
            </a:extLst>
          </p:cNvPr>
          <p:cNvSpPr txBox="1"/>
          <p:nvPr/>
        </p:nvSpPr>
        <p:spPr>
          <a:xfrm>
            <a:off x="2280038" y="5154699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B06D80-941B-1501-48E4-D2D4BF8503D1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 flipH="1">
            <a:off x="4408412" y="5397214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4DA4B7-4EF7-D5DB-77D0-E601E605E02E}"/>
              </a:ext>
            </a:extLst>
          </p:cNvPr>
          <p:cNvCxnSpPr>
            <a:cxnSpLocks/>
          </p:cNvCxnSpPr>
          <p:nvPr/>
        </p:nvCxnSpPr>
        <p:spPr>
          <a:xfrm flipV="1">
            <a:off x="5227056" y="5146219"/>
            <a:ext cx="838716" cy="848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203811-A534-07C9-4906-CFEA6BBDB295}"/>
              </a:ext>
            </a:extLst>
          </p:cNvPr>
          <p:cNvSpPr txBox="1"/>
          <p:nvPr/>
        </p:nvSpPr>
        <p:spPr>
          <a:xfrm>
            <a:off x="4970486" y="5160272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93D925-6786-9F23-2186-4304EB5CF9F8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1623259" y="5158001"/>
            <a:ext cx="568741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9B73DA-4DE9-04D5-1A84-6F19765B8D9B}"/>
              </a:ext>
            </a:extLst>
          </p:cNvPr>
          <p:cNvSpPr txBox="1"/>
          <p:nvPr/>
        </p:nvSpPr>
        <p:spPr>
          <a:xfrm>
            <a:off x="10997816" y="5397214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DD09B6-384C-3B7C-32B8-36C01D4F6AA9}"/>
              </a:ext>
            </a:extLst>
          </p:cNvPr>
          <p:cNvCxnSpPr>
            <a:cxnSpLocks/>
          </p:cNvCxnSpPr>
          <p:nvPr/>
        </p:nvCxnSpPr>
        <p:spPr>
          <a:xfrm flipH="1">
            <a:off x="10814991" y="5397213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392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301AC-E288-5E27-A7B6-3EA5AD64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7E85-2B24-F330-0861-EBED5C49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8CCC-A833-7AFE-D5E5-CFCDEE39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D5F93-CC72-1DE5-D273-F988F8218A86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B60860-DEFE-BEBD-0926-4B20C3D7E9A3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E88F4-D7AC-7424-39B5-2F243B4C7DA2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EF6E0-AC9D-BCD4-4708-C2491D90C2BB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7D187-A3DA-A14B-9538-BA68DFA50B78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6CBA9A-3EFB-B6F8-729E-AC1A863438D0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19E279-2581-1A30-7D90-1E62E8E096FC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78170BA-4FE7-E49C-DADC-68EF939B0317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38C1AC-42FE-AED3-835B-1052FEB3A42B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9B4805-9828-CF3D-71EA-9DC215152E3F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996F50-512A-3C40-43B0-EB334BDDA30B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5128F-A9A1-ECC8-A559-2B04FDDAB90C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D79FE-B377-8EA5-CE8E-DE33A013D82A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093D7D-B0BD-3851-0CA7-20D23EAB0E9C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20F39D-CE02-598C-2DA3-F511A480E443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554D9B-E1AC-72DE-D902-C09E7F3011B6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BBC671-E78D-EFAE-0B28-C18E4C0ECE78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3B3CF-6698-43A1-FAFF-B0A501BF6CAC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9FFB0-94A9-3C0C-D490-FCF35A0B05B5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5A2E0F-0DA1-8350-9EFA-72FF380FD223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225A53-7836-B483-3639-DC441BCAD910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19295-560C-646C-56B6-BB50B582B1FB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243CB3-9F53-B5C3-4EFA-503FDB53DF28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38C4FF-1085-AB7C-07F7-7078C9FD7207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35AA14-F051-E1EB-C599-CE857BB1DE1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CC7B0F-42D1-B934-8821-40B3B4DB9952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C6586C-78F4-FB9E-68FB-DD797E6599A8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7EFC56-0A9A-E28A-4636-6F94AF72A1EF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17A25A-25AB-2E34-0B04-A9E8E8713A93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B47A26-2224-1D94-1219-F61DC90A8ADA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66A8AB-0DB4-D1CF-0D29-DE995869E16E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AD443A-4055-E65B-B59D-E2557C887289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1A11B74-9484-1DC1-9D60-CAD579278C6E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31248E-F8C8-A45B-06D2-2BB39722BA48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8CDF04-E5E9-A34D-E24C-4BD4B687AB6F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A02562-9E0A-3806-052F-532304AF45CC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CB5AD8-77DF-4D24-81D2-2FF71786E0F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D671945-2FB0-3BD9-E727-4A7796D1C2E9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A8D778-AEE1-A86A-C208-C12EF6EC6E24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A9E5D1-D963-3F61-CD7A-71487A861232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E06ACD3-6590-55BE-B6B7-B2442EA9689F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68B7B4-10AB-2A32-1AE5-936A741828D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91B4BEC-F6A7-D561-1A12-4E83CE37A4FF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40686A5-A764-CBCF-EEF6-70A9DAF2F3B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38396" y="5154700"/>
            <a:ext cx="631139" cy="17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801526-3EB1-0BDB-B5BA-B49BE43E07D4}"/>
              </a:ext>
            </a:extLst>
          </p:cNvPr>
          <p:cNvSpPr txBox="1"/>
          <p:nvPr/>
        </p:nvSpPr>
        <p:spPr>
          <a:xfrm>
            <a:off x="-151308" y="517193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6D08A9-D38C-E9FB-147E-F8D3DC3A95E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10791" y="5146219"/>
            <a:ext cx="778978" cy="848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F208982-21FE-75E7-98A8-6AE0CE5F9C18}"/>
              </a:ext>
            </a:extLst>
          </p:cNvPr>
          <p:cNvSpPr txBox="1"/>
          <p:nvPr/>
        </p:nvSpPr>
        <p:spPr>
          <a:xfrm>
            <a:off x="2280038" y="5154699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98EF03-7AB8-70F0-40FA-C66FBBA665E5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 flipH="1">
            <a:off x="4408412" y="5397214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E4BD88-FFC5-B3F0-7220-5A958FFB60E8}"/>
              </a:ext>
            </a:extLst>
          </p:cNvPr>
          <p:cNvCxnSpPr>
            <a:cxnSpLocks/>
          </p:cNvCxnSpPr>
          <p:nvPr/>
        </p:nvCxnSpPr>
        <p:spPr>
          <a:xfrm flipV="1">
            <a:off x="5227056" y="5146219"/>
            <a:ext cx="838716" cy="848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F2BD91D-201D-2C20-51CE-12E5979EF992}"/>
              </a:ext>
            </a:extLst>
          </p:cNvPr>
          <p:cNvSpPr txBox="1"/>
          <p:nvPr/>
        </p:nvSpPr>
        <p:spPr>
          <a:xfrm>
            <a:off x="4970486" y="5160272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BCF58B-9438-16DC-8455-4E290C1DDE1E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1623259" y="5158001"/>
            <a:ext cx="568741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AE913B-5822-B40E-12C0-B3638598A33C}"/>
              </a:ext>
            </a:extLst>
          </p:cNvPr>
          <p:cNvSpPr txBox="1"/>
          <p:nvPr/>
        </p:nvSpPr>
        <p:spPr>
          <a:xfrm>
            <a:off x="10997816" y="5397214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338928-FD73-1415-F420-E61907304149}"/>
              </a:ext>
            </a:extLst>
          </p:cNvPr>
          <p:cNvCxnSpPr>
            <a:cxnSpLocks/>
          </p:cNvCxnSpPr>
          <p:nvPr/>
        </p:nvCxnSpPr>
        <p:spPr>
          <a:xfrm flipH="1">
            <a:off x="10814991" y="5397213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CEB346-6938-6D45-FF2C-6EB64356BF67}"/>
              </a:ext>
            </a:extLst>
          </p:cNvPr>
          <p:cNvCxnSpPr/>
          <p:nvPr/>
        </p:nvCxnSpPr>
        <p:spPr>
          <a:xfrm flipH="1">
            <a:off x="9494625" y="6393271"/>
            <a:ext cx="631139" cy="444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D1C6413-6B04-3215-BBA4-A25EA612E921}"/>
              </a:ext>
            </a:extLst>
          </p:cNvPr>
          <p:cNvSpPr txBox="1"/>
          <p:nvPr/>
        </p:nvSpPr>
        <p:spPr>
          <a:xfrm>
            <a:off x="9217777" y="6397537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5369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CDD6-B7A8-1DEB-01F0-ECF4F4C4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CC2-45AA-FE32-7A9F-DB41D7F8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860DE-0873-48F4-AEA2-F66C6569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6B91C0-D554-1584-65CD-AB2908015FC0}"/>
              </a:ext>
            </a:extLst>
          </p:cNvPr>
          <p:cNvSpPr/>
          <p:nvPr/>
        </p:nvSpPr>
        <p:spPr>
          <a:xfrm>
            <a:off x="1888479" y="1342164"/>
            <a:ext cx="1992464" cy="485029"/>
          </a:xfrm>
          <a:prstGeom prst="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Coordinator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C762F6-DB11-3A62-C2D5-96C8E3A9EDE9}"/>
              </a:ext>
            </a:extLst>
          </p:cNvPr>
          <p:cNvSpPr/>
          <p:nvPr/>
        </p:nvSpPr>
        <p:spPr>
          <a:xfrm>
            <a:off x="8311058" y="1342164"/>
            <a:ext cx="1992464" cy="48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Participant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E4CFF-243A-A760-293E-6AA78C560C7C}"/>
              </a:ext>
            </a:extLst>
          </p:cNvPr>
          <p:cNvSpPr/>
          <p:nvPr/>
        </p:nvSpPr>
        <p:spPr>
          <a:xfrm>
            <a:off x="2179652" y="245574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984276-8079-1F38-F212-A61C036C5D40}"/>
              </a:ext>
            </a:extLst>
          </p:cNvPr>
          <p:cNvSpPr/>
          <p:nvPr/>
        </p:nvSpPr>
        <p:spPr>
          <a:xfrm>
            <a:off x="8602231" y="243978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Initial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B0C7AD-DC57-1320-C14A-DA201B9EBE0D}"/>
              </a:ext>
            </a:extLst>
          </p:cNvPr>
          <p:cNvCxnSpPr>
            <a:endCxn id="9" idx="1"/>
          </p:cNvCxnSpPr>
          <p:nvPr/>
        </p:nvCxnSpPr>
        <p:spPr>
          <a:xfrm>
            <a:off x="23346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73DE80-F744-B08C-4E1F-02B7FE9D8AF9}"/>
              </a:ext>
            </a:extLst>
          </p:cNvPr>
          <p:cNvSpPr txBox="1"/>
          <p:nvPr/>
        </p:nvSpPr>
        <p:spPr>
          <a:xfrm>
            <a:off x="138396" y="2048231"/>
            <a:ext cx="213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 to Commit a transaction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93F8EF-BF52-7FF0-B032-4262A65CD704}"/>
              </a:ext>
            </a:extLst>
          </p:cNvPr>
          <p:cNvCxnSpPr/>
          <p:nvPr/>
        </p:nvCxnSpPr>
        <p:spPr>
          <a:xfrm>
            <a:off x="3589769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AC2142-6666-DFFC-0199-9355D0BDD981}"/>
              </a:ext>
            </a:extLst>
          </p:cNvPr>
          <p:cNvSpPr txBox="1"/>
          <p:nvPr/>
        </p:nvSpPr>
        <p:spPr>
          <a:xfrm>
            <a:off x="3494700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E4404F-132C-96B3-4FB2-10A125892B7C}"/>
              </a:ext>
            </a:extLst>
          </p:cNvPr>
          <p:cNvCxnSpPr/>
          <p:nvPr/>
        </p:nvCxnSpPr>
        <p:spPr>
          <a:xfrm>
            <a:off x="6656044" y="2694562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5E4504-B463-79B8-E0AA-4247942FD8E0}"/>
              </a:ext>
            </a:extLst>
          </p:cNvPr>
          <p:cNvSpPr txBox="1"/>
          <p:nvPr/>
        </p:nvSpPr>
        <p:spPr>
          <a:xfrm>
            <a:off x="6560975" y="2337406"/>
            <a:ext cx="213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26E2AA-5134-8554-8778-F3B40B4EFB99}"/>
              </a:ext>
            </a:extLst>
          </p:cNvPr>
          <p:cNvCxnSpPr>
            <a:cxnSpLocks/>
          </p:cNvCxnSpPr>
          <p:nvPr/>
        </p:nvCxnSpPr>
        <p:spPr>
          <a:xfrm>
            <a:off x="2884711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406F7-497D-03F6-3B03-81D4BD204946}"/>
              </a:ext>
            </a:extLst>
          </p:cNvPr>
          <p:cNvSpPr/>
          <p:nvPr/>
        </p:nvSpPr>
        <p:spPr>
          <a:xfrm>
            <a:off x="2179652" y="3683964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ECD86C-C490-5026-D152-2C77ECBBB705}"/>
              </a:ext>
            </a:extLst>
          </p:cNvPr>
          <p:cNvSpPr/>
          <p:nvPr/>
        </p:nvSpPr>
        <p:spPr>
          <a:xfrm>
            <a:off x="8602231" y="3683963"/>
            <a:ext cx="1410117" cy="48502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Ready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B4C078-DE54-8928-2D5E-1A7C2BDFECDC}"/>
              </a:ext>
            </a:extLst>
          </p:cNvPr>
          <p:cNvCxnSpPr>
            <a:cxnSpLocks/>
          </p:cNvCxnSpPr>
          <p:nvPr/>
        </p:nvCxnSpPr>
        <p:spPr>
          <a:xfrm>
            <a:off x="9307290" y="2940772"/>
            <a:ext cx="0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481EE-DD0D-6D42-BFCB-ADCAF96A5B2A}"/>
              </a:ext>
            </a:extLst>
          </p:cNvPr>
          <p:cNvCxnSpPr>
            <a:cxnSpLocks/>
          </p:cNvCxnSpPr>
          <p:nvPr/>
        </p:nvCxnSpPr>
        <p:spPr>
          <a:xfrm flipH="1">
            <a:off x="6656044" y="2822713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9B9F84-BD85-EC09-C19C-773D546F6075}"/>
              </a:ext>
            </a:extLst>
          </p:cNvPr>
          <p:cNvSpPr txBox="1"/>
          <p:nvPr/>
        </p:nvSpPr>
        <p:spPr>
          <a:xfrm>
            <a:off x="6637174" y="2823570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11D5A-6ED1-3694-BC7E-590FE75CDACF}"/>
              </a:ext>
            </a:extLst>
          </p:cNvPr>
          <p:cNvSpPr/>
          <p:nvPr/>
        </p:nvSpPr>
        <p:spPr>
          <a:xfrm>
            <a:off x="3589769" y="4912185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24A14-4BF5-AD33-AA7E-71C3299E1F87}"/>
              </a:ext>
            </a:extLst>
          </p:cNvPr>
          <p:cNvSpPr/>
          <p:nvPr/>
        </p:nvSpPr>
        <p:spPr>
          <a:xfrm>
            <a:off x="769535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D12B5B-ED4E-71F1-47BB-3A7030124D39}"/>
              </a:ext>
            </a:extLst>
          </p:cNvPr>
          <p:cNvSpPr/>
          <p:nvPr/>
        </p:nvSpPr>
        <p:spPr>
          <a:xfrm>
            <a:off x="7192114" y="4912185"/>
            <a:ext cx="1410117" cy="4850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998005-CCA5-091B-582A-BD3DBBB4132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7897173" y="2924812"/>
            <a:ext cx="705058" cy="198737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4EDE28-59FD-CB19-7707-DBD9B10FD9E1}"/>
              </a:ext>
            </a:extLst>
          </p:cNvPr>
          <p:cNvSpPr txBox="1"/>
          <p:nvPr/>
        </p:nvSpPr>
        <p:spPr>
          <a:xfrm>
            <a:off x="6778284" y="3841404"/>
            <a:ext cx="157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Vote-Abort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F2915-EC29-488C-9F2E-4F74D827D270}"/>
              </a:ext>
            </a:extLst>
          </p:cNvPr>
          <p:cNvSpPr txBox="1"/>
          <p:nvPr/>
        </p:nvSpPr>
        <p:spPr>
          <a:xfrm>
            <a:off x="9223079" y="3127701"/>
            <a:ext cx="180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Vote-Commit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7A414A-0F3F-1CFA-093E-3A671C8C2CCD}"/>
              </a:ext>
            </a:extLst>
          </p:cNvPr>
          <p:cNvCxnSpPr>
            <a:cxnSpLocks/>
          </p:cNvCxnSpPr>
          <p:nvPr/>
        </p:nvCxnSpPr>
        <p:spPr>
          <a:xfrm flipH="1">
            <a:off x="3608641" y="3810408"/>
            <a:ext cx="1946187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97F2F3-EB52-B8B7-9293-D778C312AC7F}"/>
              </a:ext>
            </a:extLst>
          </p:cNvPr>
          <p:cNvSpPr txBox="1"/>
          <p:nvPr/>
        </p:nvSpPr>
        <p:spPr>
          <a:xfrm>
            <a:off x="3589771" y="3431204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Votes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9533A-6509-1357-6B41-078B3A9B613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474594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2F8711-2CDA-4A76-F731-7012C9A656A7}"/>
              </a:ext>
            </a:extLst>
          </p:cNvPr>
          <p:cNvSpPr txBox="1"/>
          <p:nvPr/>
        </p:nvSpPr>
        <p:spPr>
          <a:xfrm>
            <a:off x="-8043" y="4453771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Any Vote-Abort?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B44CE8-0788-FE91-9149-3B9A1552E5AC}"/>
              </a:ext>
            </a:extLst>
          </p:cNvPr>
          <p:cNvSpPr txBox="1"/>
          <p:nvPr/>
        </p:nvSpPr>
        <p:spPr>
          <a:xfrm>
            <a:off x="3584040" y="3929245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640FA8-A18B-6B03-D18A-45CF4BC3C131}"/>
              </a:ext>
            </a:extLst>
          </p:cNvPr>
          <p:cNvCxnSpPr/>
          <p:nvPr/>
        </p:nvCxnSpPr>
        <p:spPr>
          <a:xfrm>
            <a:off x="3617932" y="3929379"/>
            <a:ext cx="1946188" cy="369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BAE165-FD7E-916A-48BE-93D7063CE0E8}"/>
              </a:ext>
            </a:extLst>
          </p:cNvPr>
          <p:cNvCxnSpPr>
            <a:cxnSpLocks/>
          </p:cNvCxnSpPr>
          <p:nvPr/>
        </p:nvCxnSpPr>
        <p:spPr>
          <a:xfrm>
            <a:off x="2884711" y="4168993"/>
            <a:ext cx="1410117" cy="74319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6F61D1-6E89-B003-24AB-CC08A84B45D6}"/>
              </a:ext>
            </a:extLst>
          </p:cNvPr>
          <p:cNvSpPr txBox="1"/>
          <p:nvPr/>
        </p:nvSpPr>
        <p:spPr>
          <a:xfrm>
            <a:off x="3845409" y="4453771"/>
            <a:ext cx="210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All Vote-Commit?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3AA2B-D2F6-7D0B-867C-A6788D31970A}"/>
              </a:ext>
            </a:extLst>
          </p:cNvPr>
          <p:cNvSpPr/>
          <p:nvPr/>
        </p:nvSpPr>
        <p:spPr>
          <a:xfrm>
            <a:off x="3703353" y="6149709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0F8767-E1B8-C9AA-FBE2-40A3C63BAE39}"/>
              </a:ext>
            </a:extLst>
          </p:cNvPr>
          <p:cNvCxnSpPr>
            <a:cxnSpLocks/>
          </p:cNvCxnSpPr>
          <p:nvPr/>
        </p:nvCxnSpPr>
        <p:spPr>
          <a:xfrm flipH="1">
            <a:off x="10012348" y="3926478"/>
            <a:ext cx="175558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E145346-160D-D156-589D-BB520E00089F}"/>
              </a:ext>
            </a:extLst>
          </p:cNvPr>
          <p:cNvSpPr txBox="1"/>
          <p:nvPr/>
        </p:nvSpPr>
        <p:spPr>
          <a:xfrm>
            <a:off x="9985972" y="3556832"/>
            <a:ext cx="194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Decision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8D79EB-95BD-7D4A-0F4D-F8E3379DB227}"/>
              </a:ext>
            </a:extLst>
          </p:cNvPr>
          <p:cNvCxnSpPr>
            <a:cxnSpLocks/>
          </p:cNvCxnSpPr>
          <p:nvPr/>
        </p:nvCxnSpPr>
        <p:spPr>
          <a:xfrm flipH="1">
            <a:off x="7897173" y="4168992"/>
            <a:ext cx="1410117" cy="74319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E9FC53-41D4-BF71-2D85-A6D1F028F3FB}"/>
              </a:ext>
            </a:extLst>
          </p:cNvPr>
          <p:cNvSpPr txBox="1"/>
          <p:nvPr/>
        </p:nvSpPr>
        <p:spPr>
          <a:xfrm>
            <a:off x="7873319" y="419212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Abort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7CC5EB-00B1-D0E2-C7EE-AC05983F73F2}"/>
              </a:ext>
            </a:extLst>
          </p:cNvPr>
          <p:cNvSpPr/>
          <p:nvPr/>
        </p:nvSpPr>
        <p:spPr>
          <a:xfrm>
            <a:off x="9985972" y="4915486"/>
            <a:ext cx="1637287" cy="4850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Pre-Commit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C0113D-6AFF-80F4-4915-40213EF2FC4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307290" y="4168992"/>
            <a:ext cx="1394119" cy="73591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4923E2-B10E-2BE0-645F-E6649E55301E}"/>
              </a:ext>
            </a:extLst>
          </p:cNvPr>
          <p:cNvSpPr txBox="1"/>
          <p:nvPr/>
        </p:nvSpPr>
        <p:spPr>
          <a:xfrm>
            <a:off x="9890709" y="4204944"/>
            <a:ext cx="2107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Prepare-to-Commit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7A7F7D-B1BF-BC0A-B173-7CCAE5FEA69D}"/>
              </a:ext>
            </a:extLst>
          </p:cNvPr>
          <p:cNvSpPr/>
          <p:nvPr/>
        </p:nvSpPr>
        <p:spPr>
          <a:xfrm>
            <a:off x="10109934" y="6142431"/>
            <a:ext cx="1410117" cy="485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389E888-1C66-20A6-CE46-A9B9563F6062}"/>
              </a:ext>
            </a:extLst>
          </p:cNvPr>
          <p:cNvCxnSpPr>
            <a:stCxn id="22" idx="1"/>
          </p:cNvCxnSpPr>
          <p:nvPr/>
        </p:nvCxnSpPr>
        <p:spPr>
          <a:xfrm flipH="1">
            <a:off x="6560975" y="5154700"/>
            <a:ext cx="631139" cy="44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182BDD5-E9F8-4784-02CB-51AC34225363}"/>
              </a:ext>
            </a:extLst>
          </p:cNvPr>
          <p:cNvSpPr txBox="1"/>
          <p:nvPr/>
        </p:nvSpPr>
        <p:spPr>
          <a:xfrm>
            <a:off x="6331444" y="5154699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AC27ED-F62D-4DB0-0CFB-8C685031BC3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9331062" y="5158001"/>
            <a:ext cx="654910" cy="11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8F7697C-FD65-134A-1D58-B6ED455C95EA}"/>
              </a:ext>
            </a:extLst>
          </p:cNvPr>
          <p:cNvSpPr txBox="1"/>
          <p:nvPr/>
        </p:nvSpPr>
        <p:spPr>
          <a:xfrm>
            <a:off x="8689643" y="5171938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77E218-F71C-E2CA-7139-472AA3CD922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38396" y="5154700"/>
            <a:ext cx="631139" cy="172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A47DCAA-1B35-5C82-01F6-24C15A7000DE}"/>
              </a:ext>
            </a:extLst>
          </p:cNvPr>
          <p:cNvSpPr txBox="1"/>
          <p:nvPr/>
        </p:nvSpPr>
        <p:spPr>
          <a:xfrm>
            <a:off x="-151308" y="5171938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702239-E560-50A0-DDDE-ED8E35B6739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810791" y="5146219"/>
            <a:ext cx="778978" cy="8481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836AED-2597-6AF5-80E1-FE10330B0DBD}"/>
              </a:ext>
            </a:extLst>
          </p:cNvPr>
          <p:cNvSpPr txBox="1"/>
          <p:nvPr/>
        </p:nvSpPr>
        <p:spPr>
          <a:xfrm>
            <a:off x="2280038" y="5154699"/>
            <a:ext cx="139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PreCommit</a:t>
            </a:r>
            <a:endParaRPr lang="en-US" sz="1800" b="1" dirty="0">
              <a:solidFill>
                <a:schemeClr val="tx2">
                  <a:lumMod val="1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364E54-C756-BC93-511F-7DF4699B0335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 flipH="1">
            <a:off x="4408412" y="5397214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1A77FD-5EDA-7415-C68B-0937BB139EB7}"/>
              </a:ext>
            </a:extLst>
          </p:cNvPr>
          <p:cNvCxnSpPr>
            <a:cxnSpLocks/>
          </p:cNvCxnSpPr>
          <p:nvPr/>
        </p:nvCxnSpPr>
        <p:spPr>
          <a:xfrm flipV="1">
            <a:off x="5227056" y="5146219"/>
            <a:ext cx="838716" cy="848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AB73D0-8E3D-367E-823F-EA4C4833C399}"/>
              </a:ext>
            </a:extLst>
          </p:cNvPr>
          <p:cNvSpPr txBox="1"/>
          <p:nvPr/>
        </p:nvSpPr>
        <p:spPr>
          <a:xfrm>
            <a:off x="4970486" y="5160272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E451D3-2D65-5439-E81E-CC1F7048993B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1623259" y="5158001"/>
            <a:ext cx="568741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5773DB-DF9D-3EE7-AF0C-3902A089E372}"/>
              </a:ext>
            </a:extLst>
          </p:cNvPr>
          <p:cNvSpPr txBox="1"/>
          <p:nvPr/>
        </p:nvSpPr>
        <p:spPr>
          <a:xfrm>
            <a:off x="10997816" y="5397214"/>
            <a:ext cx="141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Global </a:t>
            </a:r>
          </a:p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Commit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276AB4-EED1-E5C7-43A8-C87E824D479B}"/>
              </a:ext>
            </a:extLst>
          </p:cNvPr>
          <p:cNvCxnSpPr>
            <a:cxnSpLocks/>
          </p:cNvCxnSpPr>
          <p:nvPr/>
        </p:nvCxnSpPr>
        <p:spPr>
          <a:xfrm flipH="1">
            <a:off x="10814991" y="5397213"/>
            <a:ext cx="1" cy="75249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21F9E2-0109-167F-6AC0-D2B0F06FA3EE}"/>
              </a:ext>
            </a:extLst>
          </p:cNvPr>
          <p:cNvCxnSpPr/>
          <p:nvPr/>
        </p:nvCxnSpPr>
        <p:spPr>
          <a:xfrm flipH="1">
            <a:off x="9494625" y="6393271"/>
            <a:ext cx="631139" cy="444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26E283-FC39-A278-FCC8-46B062A755EE}"/>
              </a:ext>
            </a:extLst>
          </p:cNvPr>
          <p:cNvSpPr txBox="1"/>
          <p:nvPr/>
        </p:nvSpPr>
        <p:spPr>
          <a:xfrm>
            <a:off x="9217777" y="6397537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A26F6C-F224-7AA2-F309-FC97CEDA77C3}"/>
              </a:ext>
            </a:extLst>
          </p:cNvPr>
          <p:cNvCxnSpPr/>
          <p:nvPr/>
        </p:nvCxnSpPr>
        <p:spPr>
          <a:xfrm flipH="1">
            <a:off x="5139790" y="6421838"/>
            <a:ext cx="631139" cy="4441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3F8BA5B-3651-D4D9-3E82-80FA767E2FDB}"/>
              </a:ext>
            </a:extLst>
          </p:cNvPr>
          <p:cNvSpPr txBox="1"/>
          <p:nvPr/>
        </p:nvSpPr>
        <p:spPr>
          <a:xfrm>
            <a:off x="4862942" y="6426104"/>
            <a:ext cx="109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10000"/>
                  </a:schemeClr>
                </a:solidFill>
                <a:latin typeface="Palatino Linotype" panose="02040502050505030304" pitchFamily="18" charset="0"/>
              </a:rPr>
              <a:t>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6D4A-697C-2C8B-36EA-EC54773EC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8D0B-8D83-BB7C-A283-4F0CA00D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Three 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215C4-656F-6E9F-E16D-8FF0CB89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56AB-B5D3-0DF5-D844-3E36E84B5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So, why is 3PC protocol non-blocking?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4077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601F-FFAC-F9BF-146D-EE88BC725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A5B7-2FE5-0A23-08C9-1F66617E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Three 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A4497-C0D4-1CEF-112B-84745061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F0C3-63B5-E9B9-7DDD-341558C4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So, why is 3PC protocol non-blocking?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578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95DE7-D207-9A7C-EABF-9B2F3D0D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31B9-C98E-CA5A-0430-92DB1C61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Three 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D72BD-5474-BEB0-81B3-EF2E6E00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7886-F6A8-93B3-DC06-1A72F241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So, why is 3PC protocol non-blocking?</a:t>
            </a:r>
          </a:p>
          <a:p>
            <a:pPr marL="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sz="2400" b="1" dirty="0">
                <a:latin typeface="Palatino Linotype" panose="02040502050505030304" pitchFamily="18" charset="0"/>
              </a:rPr>
              <a:t>Two key properties </a:t>
            </a:r>
            <a:r>
              <a:rPr lang="en-US" sz="2400" dirty="0">
                <a:latin typeface="Palatino Linotype" panose="02040502050505030304" pitchFamily="18" charset="0"/>
              </a:rPr>
              <a:t>necessary for non-blocking behavior.</a:t>
            </a:r>
          </a:p>
        </p:txBody>
      </p:sp>
    </p:spTree>
    <p:extLst>
      <p:ext uri="{BB962C8B-B14F-4D97-AF65-F5344CB8AC3E}">
        <p14:creationId xmlns:p14="http://schemas.microsoft.com/office/powerpoint/2010/main" val="22476636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85844-16C8-607E-784B-68CF6390C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5413-89C9-D597-11A9-E2D2E3F4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Three 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6BC4C-6DB6-DBB3-6045-B10D1FAD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A01F-9E63-7962-F905-D01BA647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So, why is 3PC protocol non-blocking?</a:t>
            </a:r>
          </a:p>
          <a:p>
            <a:pPr marL="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Two key properties </a:t>
            </a:r>
            <a:r>
              <a:rPr lang="en-US" dirty="0">
                <a:latin typeface="Palatino Linotype" panose="02040502050505030304" pitchFamily="18" charset="0"/>
              </a:rPr>
              <a:t>necessary for non-blocking behavior.</a:t>
            </a:r>
          </a:p>
          <a:p>
            <a:pPr marL="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914400" lvl="2" indent="-457200">
              <a:buFont typeface="+mj-lt"/>
              <a:buAutoNum type="arabicParenR"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No state is adjacent to both a commit and an abort state.</a:t>
            </a:r>
          </a:p>
          <a:p>
            <a:pPr marL="914400" lvl="2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00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82936-D72A-6EEA-3E52-624F4D95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666E-5945-E220-3FD4-12DFD012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Three 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68B18-62D1-C6B8-F6CC-E97AC61A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650E-73BD-0A57-DB56-27C6156F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So, why is 3PC protocol non-blocking?</a:t>
            </a:r>
          </a:p>
          <a:p>
            <a:pPr marL="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Two key properties </a:t>
            </a:r>
            <a:r>
              <a:rPr lang="en-US" dirty="0">
                <a:latin typeface="Palatino Linotype" panose="02040502050505030304" pitchFamily="18" charset="0"/>
              </a:rPr>
              <a:t>necessary for non-blocking behavior.</a:t>
            </a:r>
          </a:p>
          <a:p>
            <a:pPr marL="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914400" lvl="2" indent="-457200">
              <a:buFont typeface="+mj-lt"/>
              <a:buAutoNum type="arabicParenR"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No state is adjacent to both a commit and an abort state.</a:t>
            </a:r>
          </a:p>
          <a:p>
            <a:pPr marL="914400" lvl="3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914400" lvl="2" indent="-457200">
              <a:buFont typeface="+mj-lt"/>
              <a:buAutoNum type="arabicParenR"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No non-committable state </a:t>
            </a:r>
            <a:r>
              <a:rPr lang="en-US" sz="2400" dirty="0">
                <a:latin typeface="Palatino Linotype" panose="02040502050505030304" pitchFamily="18" charset="0"/>
              </a:rPr>
              <a:t>is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adjacent to a commit state.</a:t>
            </a:r>
          </a:p>
          <a:p>
            <a:pPr marL="914400" lvl="2" indent="-457200">
              <a:buFont typeface="+mj-lt"/>
              <a:buAutoNum type="arabicParenR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8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882C-07B7-0277-7F62-78EDC369F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DF04-701F-CAF0-26FB-8870C8A9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D62C1-82DA-7A73-1F0D-6593A8FA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993D-6C1C-9A05-AEE7-D95E8F77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Commit protocols help to reach an </a:t>
            </a:r>
            <a:r>
              <a:rPr lang="en-US" sz="2400" b="1" dirty="0">
                <a:latin typeface="Palatino Linotype" panose="02040502050505030304" pitchFamily="18" charset="0"/>
              </a:rPr>
              <a:t>agreement</a:t>
            </a:r>
            <a:r>
              <a:rPr lang="en-US" sz="2400" dirty="0">
                <a:latin typeface="Palatino Linotype" panose="02040502050505030304" pitchFamily="18" charset="0"/>
              </a:rPr>
              <a:t> among the partitions.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Agreement implies that somehow every partition gets a chance to vote and based on the votes a final decision is reached.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Every partition promises to follow this decision.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Commit Protocols come in several flavor: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Two Phase Commit, Three Phase Commit, Easy Commit, etc.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719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5B89-79B5-C811-2296-4D32B71A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4681-ACD0-EA4D-6132-A789025A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Three Phase Commit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8D878-583A-0B4F-9B3A-849412D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C364-687B-3BC3-B1F3-C34A0687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So, why is 3PC protocol non-blocking?</a:t>
            </a:r>
          </a:p>
          <a:p>
            <a:pPr marL="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Two key properties </a:t>
            </a:r>
            <a:r>
              <a:rPr lang="en-US" dirty="0">
                <a:latin typeface="Palatino Linotype" panose="02040502050505030304" pitchFamily="18" charset="0"/>
              </a:rPr>
              <a:t>necessary for non-blocking behavior.</a:t>
            </a:r>
          </a:p>
          <a:p>
            <a:pPr marL="0" lvl="1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914400" lvl="2" indent="-457200">
              <a:buFont typeface="+mj-lt"/>
              <a:buAutoNum type="arabicParenR"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No state is adjacent to both a commit and an abort state.</a:t>
            </a:r>
          </a:p>
          <a:p>
            <a:pPr marL="914400" lvl="3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914400" lvl="2" indent="-457200">
              <a:buFont typeface="+mj-lt"/>
              <a:buAutoNum type="arabicParenR"/>
            </a:pPr>
            <a:r>
              <a:rPr lang="en-US" sz="2400" dirty="0">
                <a:effectLst/>
                <a:latin typeface="Palatino Linotype" panose="02040502050505030304" pitchFamily="18" charset="0"/>
              </a:rPr>
              <a:t>No non-committable state </a:t>
            </a:r>
            <a:r>
              <a:rPr lang="en-US" sz="2400" dirty="0">
                <a:latin typeface="Palatino Linotype" panose="02040502050505030304" pitchFamily="18" charset="0"/>
              </a:rPr>
              <a:t>is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adjacent to a commit state.</a:t>
            </a:r>
          </a:p>
          <a:p>
            <a:pPr marL="457200" lvl="2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342900" lvl="2" indent="-342900"/>
            <a:r>
              <a:rPr lang="en-US" sz="2400" dirty="0">
                <a:latin typeface="Palatino Linotype" panose="02040502050505030304" pitchFamily="18" charset="0"/>
              </a:rPr>
              <a:t>Notice that 2PC </a:t>
            </a:r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violates </a:t>
            </a:r>
            <a:r>
              <a:rPr lang="en-US" sz="2400" dirty="0">
                <a:latin typeface="Palatino Linotype" panose="02040502050505030304" pitchFamily="18" charset="0"/>
              </a:rPr>
              <a:t>these properties.</a:t>
            </a:r>
          </a:p>
        </p:txBody>
      </p:sp>
    </p:spTree>
    <p:extLst>
      <p:ext uri="{BB962C8B-B14F-4D97-AF65-F5344CB8AC3E}">
        <p14:creationId xmlns:p14="http://schemas.microsoft.com/office/powerpoint/2010/main" val="36776410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6DF9-6025-42A2-2B4E-C964ED6B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E961-16CC-69AC-8520-824F6151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732B2-18A7-F75D-7081-B13E4D3D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43C5-224A-E713-05D5-B2700618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What changes do we need to do for the termination protocol of 3PC?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311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D3A3-D2FA-B744-9444-AC33EB574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9945-1E6F-C568-E75C-B6610493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48E48-E12A-FDDC-B5E1-399ED6B3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3469-14F4-7561-4274-2FFC73B1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Coordinator timeout in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Coordinator timeouts in this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Waiting for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PreCommit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acknowledgements from all the participants.</a:t>
            </a:r>
          </a:p>
          <a:p>
            <a:pPr marL="800100" lvl="2" indent="-342900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160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8B4C8-161D-2460-35D7-9BFE2B16E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9DDE-C8E0-6351-D1DE-103DC71E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74F36-3002-ACFC-209B-EA30F646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4C82-1E89-1A62-2798-B335F20E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Coordinator timeout in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Coordinator timeouts in this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Waiting for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PreCommit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acknowledgements from all the participants.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Coordinator knows that all the participants are either in Ready or </a:t>
            </a:r>
            <a:r>
              <a:rPr lang="en-US" sz="2400" dirty="0" err="1">
                <a:latin typeface="Palatino Linotype" panose="02040502050505030304" pitchFamily="18" charset="0"/>
              </a:rPr>
              <a:t>PreCommit</a:t>
            </a:r>
            <a:r>
              <a:rPr lang="en-US" sz="2400" dirty="0">
                <a:latin typeface="Palatino Linotype" panose="02040502050505030304" pitchFamily="18" charset="0"/>
              </a:rPr>
              <a:t> state.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060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11D35-2998-357C-73D6-64866B781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E9C5-9C8C-1587-908C-92D89B72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E567E-2344-BDEC-F864-BA9EF8BF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79CD-32FF-2FE2-4BFA-2E709D41B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Coordinator timeout in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Coordinator timeouts in this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Waiting for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PreCommit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acknowledgements from all the participants.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Coordinator knows that all the participants are either in Ready or </a:t>
            </a:r>
            <a:r>
              <a:rPr lang="en-US" sz="2400" dirty="0" err="1">
                <a:latin typeface="Palatino Linotype" panose="02040502050505030304" pitchFamily="18" charset="0"/>
              </a:rPr>
              <a:t>PreCommit</a:t>
            </a:r>
            <a:r>
              <a:rPr lang="en-US" sz="2400" dirty="0">
                <a:latin typeface="Palatino Linotype" panose="02040502050505030304" pitchFamily="18" charset="0"/>
              </a:rPr>
              <a:t> state.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Simply re-sends Global decision and Global Commit messages.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153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E0ADB-C371-9755-1C5C-28B55C24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E733-07D2-8500-2B51-25447FB9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A9C23-0733-1BE3-AEBF-E0E0701F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CB06-9A93-D78A-FB67-A2A5A70EB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Participant timeout in Ready or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Attempt to elect a new coordinator.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563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9936-FB7B-6352-051B-CC54791AC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66E5-ADC1-5512-08CA-2BAD406A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80E85-91F0-9B0A-6B0A-3F26F471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91E2-6340-BF1B-20E6-CB90C380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Participant timeout in Ready or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Attempt to elect a new coordinator.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can be Initial, Ready, Commit or Abort.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993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6E2AC-8A57-A083-4D3B-238B45E4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444F-9224-E076-FAA8-0CAE0F94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00104-6E27-C062-BCCA-F00B5B2C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B830-F05C-6EE5-1317-DC29340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Participant timeout in Ready or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Attempt to elect a new coordinator.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can be Initial, Ready, Commit or Abort.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in Ready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Abort’s the transaction.</a:t>
            </a:r>
          </a:p>
          <a:p>
            <a:pPr marL="1257300" lvl="3" indent="-342900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Some other participant many have to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transition from </a:t>
            </a:r>
            <a:r>
              <a:rPr lang="en-US" sz="2400" b="1" dirty="0" err="1">
                <a:latin typeface="Palatino Linotype" panose="02040502050505030304" pitchFamily="18" charset="0"/>
                <a:sym typeface="Wingdings" pitchFamily="2" charset="2"/>
              </a:rPr>
              <a:t>Precommit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 to Abort.</a:t>
            </a:r>
          </a:p>
          <a:p>
            <a:pPr marL="914400" lvl="3" indent="0">
              <a:buNone/>
            </a:pPr>
            <a:endParaRPr lang="en-US" b="1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931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8D590-E46A-BB1F-88FF-1E5EB943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13E3-6232-4ED0-B72D-CDD15644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9A286-3216-EC90-27ED-7AA3518A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5CA1-A533-F4FB-8858-A57BD12C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Participant timeout in Ready or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Attempt to elect a new coordinator.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can be Initial, Ready, Commit or Abort.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in Ready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Abort’s the transaction.</a:t>
            </a:r>
          </a:p>
          <a:p>
            <a:pPr marL="1257300" lvl="3" indent="-342900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Some other participant many have to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transition from </a:t>
            </a:r>
            <a:r>
              <a:rPr lang="en-US" sz="2400" b="1" dirty="0" err="1">
                <a:latin typeface="Palatino Linotype" panose="02040502050505030304" pitchFamily="18" charset="0"/>
                <a:sym typeface="Wingdings" pitchFamily="2" charset="2"/>
              </a:rPr>
              <a:t>Precommit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 to Abort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914400" lvl="3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in </a:t>
            </a:r>
            <a:r>
              <a:rPr lang="en-US" sz="2400" dirty="0" err="1">
                <a:latin typeface="Palatino Linotype" panose="02040502050505030304" pitchFamily="18" charset="0"/>
              </a:rPr>
              <a:t>Precommit</a:t>
            </a:r>
            <a:r>
              <a:rPr lang="en-US" sz="2400" dirty="0">
                <a:latin typeface="Palatino Linotype" panose="02040502050505030304" pitchFamily="18" charset="0"/>
              </a:rPr>
              <a:t>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Globally commits the transaction.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59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3C3B8-7992-E1B8-65A6-4A304206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9CB0-C39B-AB73-839C-B6423DB8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3PC Termination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E930B-10B4-92CC-6EF4-2BCD7088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86F8-6A5C-54DF-CA56-93CFCD68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30417"/>
            <a:ext cx="11816785" cy="5191058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b="1" dirty="0">
                <a:latin typeface="Palatino Linotype" panose="02040502050505030304" pitchFamily="18" charset="0"/>
              </a:rPr>
              <a:t>Participant timeout in Ready or Pre-commit State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Attempt to elect a new coordinator.</a:t>
            </a: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can be Initial, Ready, Commit or Abort.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in Ready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Abort’s the transaction.</a:t>
            </a:r>
          </a:p>
          <a:p>
            <a:pPr marL="1257300" lvl="3" indent="-342900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Some other participant many have to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transition from </a:t>
            </a:r>
            <a:r>
              <a:rPr lang="en-US" sz="2400" b="1" dirty="0" err="1">
                <a:latin typeface="Palatino Linotype" panose="02040502050505030304" pitchFamily="18" charset="0"/>
                <a:sym typeface="Wingdings" pitchFamily="2" charset="2"/>
              </a:rPr>
              <a:t>Precommit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 to Abort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914400" lvl="3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in </a:t>
            </a:r>
            <a:r>
              <a:rPr lang="en-US" sz="2400" dirty="0" err="1">
                <a:latin typeface="Palatino Linotype" panose="02040502050505030304" pitchFamily="18" charset="0"/>
              </a:rPr>
              <a:t>Precommit</a:t>
            </a:r>
            <a:r>
              <a:rPr lang="en-US" sz="2400" dirty="0">
                <a:latin typeface="Palatino Linotype" panose="02040502050505030304" pitchFamily="18" charset="0"/>
              </a:rPr>
              <a:t>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Globally commits the transaction.</a:t>
            </a:r>
          </a:p>
          <a:p>
            <a:pPr marL="800100" lvl="2" indent="-342900"/>
            <a:endParaRPr lang="en-US" sz="18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 new coordinator in Abort state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Globally aborts the transaction.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800100" lvl="2" indent="-342900"/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7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56699</TotalTime>
  <Words>3731</Words>
  <Application>Microsoft Macintosh PowerPoint</Application>
  <PresentationFormat>Widescreen</PresentationFormat>
  <Paragraphs>1285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Assignment 1 Due Today</vt:lpstr>
      <vt:lpstr>Useful Readings</vt:lpstr>
      <vt:lpstr>Last Class</vt:lpstr>
      <vt:lpstr>Transaction Fate</vt:lpstr>
      <vt:lpstr>Abort or Commit Decision Making</vt:lpstr>
      <vt:lpstr>Commit Protocols</vt:lpstr>
      <vt:lpstr>Commit Protocols</vt:lpstr>
      <vt:lpstr>Commit Protocols</vt:lpstr>
      <vt:lpstr>Two-Phase Commit Protocol</vt:lpstr>
      <vt:lpstr>Two-Phase Commit Protocol</vt:lpstr>
      <vt:lpstr>2PC Protocol Flow</vt:lpstr>
      <vt:lpstr>2PC Protocol Flow</vt:lpstr>
      <vt:lpstr>2PC Protocol Flow</vt:lpstr>
      <vt:lpstr>2PC Protocol Flow</vt:lpstr>
      <vt:lpstr>2PC Protocol Flow</vt:lpstr>
      <vt:lpstr>2PC Protocol Flow</vt:lpstr>
      <vt:lpstr>2PC Protocol Flow</vt:lpstr>
      <vt:lpstr>2PC Protocol Flow</vt:lpstr>
      <vt:lpstr>2PC Protocol Flow</vt:lpstr>
      <vt:lpstr>2PC Protocol Flow</vt:lpstr>
      <vt:lpstr>2PC Protocol Flow</vt:lpstr>
      <vt:lpstr>2PC Protocol Flow</vt:lpstr>
      <vt:lpstr>2PC Protocol Key Takeaways</vt:lpstr>
      <vt:lpstr>2PC Protocol Key Takeaways</vt:lpstr>
      <vt:lpstr>2PC Protocol Key Takeaways</vt:lpstr>
      <vt:lpstr>2PC Protocol Key Takeaways</vt:lpstr>
      <vt:lpstr>2PC Protocol Key Takeaways</vt:lpstr>
      <vt:lpstr>2PC Termination Protocol</vt:lpstr>
      <vt:lpstr>2PC Termination Protocol</vt:lpstr>
      <vt:lpstr>2PC Termination Protocol</vt:lpstr>
      <vt:lpstr>2PC Termination Protocol</vt:lpstr>
      <vt:lpstr>2PC Termination Protocol</vt:lpstr>
      <vt:lpstr>2PC Coordinator Timeout</vt:lpstr>
      <vt:lpstr>2PC Coordinator Timeout</vt:lpstr>
      <vt:lpstr>2PC Coordinator Timeout</vt:lpstr>
      <vt:lpstr>2PC Coordinator Timeout</vt:lpstr>
      <vt:lpstr>2PC Coordinator Timeout</vt:lpstr>
      <vt:lpstr>2PC Coordinator Timeout</vt:lpstr>
      <vt:lpstr>2PC Coordinator Timeout</vt:lpstr>
      <vt:lpstr>2PC Participant Timeout</vt:lpstr>
      <vt:lpstr>2PC Participant Timeout</vt:lpstr>
      <vt:lpstr>2PC Participant Timeout</vt:lpstr>
      <vt:lpstr>2PC Participant Timeout</vt:lpstr>
      <vt:lpstr>2PC Participant Timeout</vt:lpstr>
      <vt:lpstr>2PC Participant Timeout</vt:lpstr>
      <vt:lpstr>2PC Participant Timeout</vt:lpstr>
      <vt:lpstr>2PC Participant Timeout</vt:lpstr>
      <vt:lpstr>2PC Participant Timeout</vt:lpstr>
      <vt:lpstr>2PC Blocking</vt:lpstr>
      <vt:lpstr>2PC Blocking</vt:lpstr>
      <vt:lpstr>2PC Blocking</vt:lpstr>
      <vt:lpstr>2PC Blocking</vt:lpstr>
      <vt:lpstr>2PC Blocking</vt:lpstr>
      <vt:lpstr>2PC Blocking</vt:lpstr>
      <vt:lpstr>Any situation where 2PC always blocks?</vt:lpstr>
      <vt:lpstr>Any situation where 2PC always blocks?</vt:lpstr>
      <vt:lpstr>Any situation where 2PC always blocks?</vt:lpstr>
      <vt:lpstr>Any situation where 2PC always blocks?</vt:lpstr>
      <vt:lpstr>Any situation where 2PC always blocks?</vt:lpstr>
      <vt:lpstr>Any situation where 2PC always blocks?</vt:lpstr>
      <vt:lpstr>Any situation where 2PC always blocks?</vt:lpstr>
      <vt:lpstr>Any situation where 2PC always blocks?</vt:lpstr>
      <vt:lpstr>Three Phase Commit Protocol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3PC Protocol Flow</vt:lpstr>
      <vt:lpstr>Three Phase Commit Protocol</vt:lpstr>
      <vt:lpstr>Three Phase Commit Protocol</vt:lpstr>
      <vt:lpstr>Three Phase Commit Protocol</vt:lpstr>
      <vt:lpstr>Three Phase Commit Protocol</vt:lpstr>
      <vt:lpstr>Three Phase Commit Protocol</vt:lpstr>
      <vt:lpstr>Three Phase Commit Protocol</vt:lpstr>
      <vt:lpstr>3PC Termination Protocol</vt:lpstr>
      <vt:lpstr>3PC Termination Protocol</vt:lpstr>
      <vt:lpstr>3PC Termination Protocol</vt:lpstr>
      <vt:lpstr>3PC Termination Protocol</vt:lpstr>
      <vt:lpstr>3PC Termination Protocol</vt:lpstr>
      <vt:lpstr>3PC Termination Protocol</vt:lpstr>
      <vt:lpstr>3PC Termination Protocol</vt:lpstr>
      <vt:lpstr>3PC Termination Protocol</vt:lpstr>
      <vt:lpstr>3PC Termination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1028</cp:revision>
  <dcterms:created xsi:type="dcterms:W3CDTF">2023-07-25T15:37:00Z</dcterms:created>
  <dcterms:modified xsi:type="dcterms:W3CDTF">2025-04-16T17:55:03Z</dcterms:modified>
</cp:coreProperties>
</file>